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notesSlides/notesSlide34.xml" ContentType="application/vnd.openxmlformats-officedocument.presentationml.notesSlide+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5.xml" ContentType="application/vnd.openxmlformats-officedocument.presentationml.notesSlide+xml"/>
  <Override PartName="/ppt/tags/tag91.xml" ContentType="application/vnd.openxmlformats-officedocument.presentationml.tags+xml"/>
  <Override PartName="/ppt/notesSlides/notesSlide36.xml" ContentType="application/vnd.openxmlformats-officedocument.presentationml.notesSlide+xml"/>
  <Override PartName="/ppt/charts/chart8.xml" ContentType="application/vnd.openxmlformats-officedocument.drawingml.chart+xml"/>
  <Override PartName="/ppt/tags/tag92.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93.xml" ContentType="application/vnd.openxmlformats-officedocument.presentationml.tags+xml"/>
  <Override PartName="/ppt/notesSlides/notesSlide43.xml" ContentType="application/vnd.openxmlformats-officedocument.presentationml.notesSlide+xml"/>
  <Override PartName="/ppt/tags/tag94.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tags/tag95.xml" ContentType="application/vnd.openxmlformats-officedocument.presentationml.tags+xml"/>
  <Override PartName="/ppt/notesSlides/notesSlide62.xml" ContentType="application/vnd.openxmlformats-officedocument.presentationml.notesSlide+xml"/>
  <Override PartName="/ppt/tags/tag96.xml" ContentType="application/vnd.openxmlformats-officedocument.presentationml.tag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48" r:id="rId5"/>
    <p:sldMasterId id="2147483648" r:id="rId6"/>
  </p:sldMasterIdLst>
  <p:notesMasterIdLst>
    <p:notesMasterId r:id="rId113"/>
  </p:notesMasterIdLst>
  <p:sldIdLst>
    <p:sldId id="2147374762" r:id="rId7"/>
    <p:sldId id="2147374470" r:id="rId8"/>
    <p:sldId id="269" r:id="rId9"/>
    <p:sldId id="2147374758" r:id="rId10"/>
    <p:sldId id="258" r:id="rId11"/>
    <p:sldId id="2134804951" r:id="rId12"/>
    <p:sldId id="2134804936" r:id="rId13"/>
    <p:sldId id="278" r:id="rId14"/>
    <p:sldId id="2147374755" r:id="rId15"/>
    <p:sldId id="2134804947" r:id="rId16"/>
    <p:sldId id="2147374759" r:id="rId17"/>
    <p:sldId id="260" r:id="rId18"/>
    <p:sldId id="2147374763" r:id="rId19"/>
    <p:sldId id="5808" r:id="rId20"/>
    <p:sldId id="5809" r:id="rId21"/>
    <p:sldId id="5824" r:id="rId22"/>
    <p:sldId id="5825" r:id="rId23"/>
    <p:sldId id="5826" r:id="rId24"/>
    <p:sldId id="2147374485" r:id="rId25"/>
    <p:sldId id="2147374507" r:id="rId26"/>
    <p:sldId id="2147374488" r:id="rId27"/>
    <p:sldId id="2147374447" r:id="rId28"/>
    <p:sldId id="2147374494" r:id="rId29"/>
    <p:sldId id="261" r:id="rId30"/>
    <p:sldId id="2147374761" r:id="rId31"/>
    <p:sldId id="2147374511" r:id="rId32"/>
    <p:sldId id="2147374512" r:id="rId33"/>
    <p:sldId id="2147374499" r:id="rId34"/>
    <p:sldId id="6031" r:id="rId35"/>
    <p:sldId id="5807" r:id="rId36"/>
    <p:sldId id="2147374515" r:id="rId37"/>
    <p:sldId id="270" r:id="rId38"/>
    <p:sldId id="2147374760" r:id="rId39"/>
    <p:sldId id="6019" r:id="rId40"/>
    <p:sldId id="6022" r:id="rId41"/>
    <p:sldId id="6023" r:id="rId42"/>
    <p:sldId id="6024" r:id="rId43"/>
    <p:sldId id="6026" r:id="rId44"/>
    <p:sldId id="6025" r:id="rId45"/>
    <p:sldId id="6027" r:id="rId46"/>
    <p:sldId id="2147374519" r:id="rId47"/>
    <p:sldId id="6029" r:id="rId48"/>
    <p:sldId id="2147374764" r:id="rId49"/>
    <p:sldId id="2147374523" r:id="rId50"/>
    <p:sldId id="2147374765" r:id="rId51"/>
    <p:sldId id="2147374529" r:id="rId52"/>
    <p:sldId id="262" r:id="rId53"/>
    <p:sldId id="2147374527" r:id="rId54"/>
    <p:sldId id="2147374528" r:id="rId55"/>
    <p:sldId id="2147374531" r:id="rId56"/>
    <p:sldId id="2147374532" r:id="rId57"/>
    <p:sldId id="263" r:id="rId58"/>
    <p:sldId id="2147374534" r:id="rId59"/>
    <p:sldId id="2147374536" r:id="rId60"/>
    <p:sldId id="2134804952" r:id="rId61"/>
    <p:sldId id="271" r:id="rId62"/>
    <p:sldId id="2147374766" r:id="rId63"/>
    <p:sldId id="5819" r:id="rId64"/>
    <p:sldId id="2147374540" r:id="rId65"/>
    <p:sldId id="2147374543" r:id="rId66"/>
    <p:sldId id="5822" r:id="rId67"/>
    <p:sldId id="2147374562" r:id="rId68"/>
    <p:sldId id="2147374563" r:id="rId69"/>
    <p:sldId id="2134804962" r:id="rId70"/>
    <p:sldId id="2147374767" r:id="rId71"/>
    <p:sldId id="2096975616" r:id="rId72"/>
    <p:sldId id="2134804941" r:id="rId73"/>
    <p:sldId id="2134804942" r:id="rId74"/>
    <p:sldId id="5957" r:id="rId75"/>
    <p:sldId id="2147374542" r:id="rId76"/>
    <p:sldId id="2134804946" r:id="rId77"/>
    <p:sldId id="2147374754" r:id="rId78"/>
    <p:sldId id="2147374756" r:id="rId79"/>
    <p:sldId id="273" r:id="rId80"/>
    <p:sldId id="2147374768" r:id="rId81"/>
    <p:sldId id="2147374579" r:id="rId82"/>
    <p:sldId id="2147374592" r:id="rId83"/>
    <p:sldId id="2147374582" r:id="rId84"/>
    <p:sldId id="2147374587" r:id="rId85"/>
    <p:sldId id="2147374583" r:id="rId86"/>
    <p:sldId id="2147374590" r:id="rId87"/>
    <p:sldId id="2147374588" r:id="rId88"/>
    <p:sldId id="2147374591" r:id="rId89"/>
    <p:sldId id="2147374593" r:id="rId90"/>
    <p:sldId id="2147374594" r:id="rId91"/>
    <p:sldId id="274" r:id="rId92"/>
    <p:sldId id="2147374769" r:id="rId93"/>
    <p:sldId id="2147374678" r:id="rId94"/>
    <p:sldId id="2096975823" r:id="rId95"/>
    <p:sldId id="5874" r:id="rId96"/>
    <p:sldId id="2147374679" r:id="rId97"/>
    <p:sldId id="2147374720" r:id="rId98"/>
    <p:sldId id="2147374680" r:id="rId99"/>
    <p:sldId id="2147374757" r:id="rId100"/>
    <p:sldId id="2147374726" r:id="rId101"/>
    <p:sldId id="275" r:id="rId102"/>
    <p:sldId id="2147374770" r:id="rId103"/>
    <p:sldId id="2147374733" r:id="rId104"/>
    <p:sldId id="2147374735" r:id="rId105"/>
    <p:sldId id="6004" r:id="rId106"/>
    <p:sldId id="6005" r:id="rId107"/>
    <p:sldId id="2147374738" r:id="rId108"/>
    <p:sldId id="2147374740" r:id="rId109"/>
    <p:sldId id="2147374742" r:id="rId110"/>
    <p:sldId id="6006" r:id="rId111"/>
    <p:sldId id="2147374744" r:id="rId1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nd learning outcomes" id="{B897E7A2-D590-4440-A37A-453F5455FF23}">
          <p14:sldIdLst>
            <p14:sldId id="2147374762"/>
            <p14:sldId id="2147374470"/>
            <p14:sldId id="269"/>
            <p14:sldId id="2147374758"/>
          </p14:sldIdLst>
        </p14:section>
        <p14:section name="Definition, classes/stages, ethnic diff." id="{42212762-E277-4F5B-ACF7-C3FD592E4612}">
          <p14:sldIdLst>
            <p14:sldId id="258"/>
            <p14:sldId id="2134804951"/>
            <p14:sldId id="2134804936"/>
            <p14:sldId id="278"/>
            <p14:sldId id="2147374755"/>
            <p14:sldId id="2134804947"/>
            <p14:sldId id="2147374759"/>
          </p14:sldIdLst>
        </p14:section>
        <p14:section name="Pathophys.: Appetite Dysregulation" id="{480698B9-3F86-8F4B-98A0-20307E4E1BDB}">
          <p14:sldIdLst>
            <p14:sldId id="260"/>
            <p14:sldId id="2147374763"/>
            <p14:sldId id="5808"/>
            <p14:sldId id="5809"/>
            <p14:sldId id="5824"/>
            <p14:sldId id="5825"/>
            <p14:sldId id="5826"/>
            <p14:sldId id="2147374485"/>
            <p14:sldId id="2147374507"/>
            <p14:sldId id="2147374488"/>
            <p14:sldId id="2147374447"/>
            <p14:sldId id="2147374494"/>
          </p14:sldIdLst>
        </p14:section>
        <p14:section name="Pathophys: Genetic, environ., social" id="{1A2640B0-9893-6841-9322-ABA1224C48EC}">
          <p14:sldIdLst>
            <p14:sldId id="261"/>
            <p14:sldId id="2147374761"/>
            <p14:sldId id="2147374511"/>
            <p14:sldId id="2147374512"/>
            <p14:sldId id="2147374499"/>
            <p14:sldId id="6031"/>
            <p14:sldId id="5807"/>
            <p14:sldId id="2147374515"/>
          </p14:sldIdLst>
        </p14:section>
        <p14:section name="Stigma and Bias" id="{1EE57AAE-21AB-254F-BE07-C1EC41368244}">
          <p14:sldIdLst>
            <p14:sldId id="270"/>
            <p14:sldId id="2147374760"/>
            <p14:sldId id="6019"/>
            <p14:sldId id="6022"/>
            <p14:sldId id="6023"/>
            <p14:sldId id="6024"/>
            <p14:sldId id="6026"/>
            <p14:sldId id="6025"/>
            <p14:sldId id="6027"/>
            <p14:sldId id="2147374519"/>
            <p14:sldId id="6029"/>
            <p14:sldId id="2147374764"/>
          </p14:sldIdLst>
        </p14:section>
        <p14:section name="Communication" id="{E682624B-A5A2-324B-9487-45C64EA26F31}">
          <p14:sldIdLst>
            <p14:sldId id="2147374523"/>
            <p14:sldId id="2147374765"/>
            <p14:sldId id="2147374529"/>
            <p14:sldId id="262"/>
            <p14:sldId id="2147374527"/>
            <p14:sldId id="2147374528"/>
            <p14:sldId id="2147374531"/>
            <p14:sldId id="2147374532"/>
            <p14:sldId id="263"/>
            <p14:sldId id="2147374534"/>
            <p14:sldId id="2147374536"/>
            <p14:sldId id="2134804952"/>
          </p14:sldIdLst>
        </p14:section>
        <p14:section name="Complications" id="{60085F1C-7EB7-CB49-91CC-E6B2E9866DC1}">
          <p14:sldIdLst>
            <p14:sldId id="271"/>
            <p14:sldId id="2147374766"/>
            <p14:sldId id="5819"/>
            <p14:sldId id="2147374540"/>
            <p14:sldId id="2147374543"/>
            <p14:sldId id="5822"/>
            <p14:sldId id="2147374562"/>
            <p14:sldId id="2147374563"/>
          </p14:sldIdLst>
        </p14:section>
        <p14:section name="Chronic Disease" id="{FA34A211-4A0F-C540-A030-BD99B079B852}">
          <p14:sldIdLst>
            <p14:sldId id="2134804962"/>
            <p14:sldId id="2147374767"/>
            <p14:sldId id="2096975616"/>
            <p14:sldId id="2134804941"/>
            <p14:sldId id="2134804942"/>
            <p14:sldId id="5957"/>
            <p14:sldId id="2147374542"/>
            <p14:sldId id="2134804946"/>
            <p14:sldId id="2147374754"/>
            <p14:sldId id="2147374756"/>
          </p14:sldIdLst>
        </p14:section>
        <p14:section name="Lifestyle Interventions" id="{AD8F9415-A9C1-674C-9692-291C5F2F3A6F}">
          <p14:sldIdLst>
            <p14:sldId id="273"/>
            <p14:sldId id="2147374768"/>
            <p14:sldId id="2147374579"/>
            <p14:sldId id="2147374592"/>
            <p14:sldId id="2147374582"/>
            <p14:sldId id="2147374587"/>
            <p14:sldId id="2147374583"/>
            <p14:sldId id="2147374590"/>
            <p14:sldId id="2147374588"/>
            <p14:sldId id="2147374591"/>
            <p14:sldId id="2147374593"/>
            <p14:sldId id="2147374594"/>
          </p14:sldIdLst>
        </p14:section>
        <p14:section name="Anti-Obesity Medications AOMs" id="{AE829ACA-2B1C-6B4C-B642-090207A5809D}">
          <p14:sldIdLst>
            <p14:sldId id="274"/>
            <p14:sldId id="2147374769"/>
            <p14:sldId id="2147374678"/>
            <p14:sldId id="2096975823"/>
            <p14:sldId id="5874"/>
            <p14:sldId id="2147374679"/>
            <p14:sldId id="2147374720"/>
            <p14:sldId id="2147374680"/>
            <p14:sldId id="2147374757"/>
            <p14:sldId id="2147374726"/>
          </p14:sldIdLst>
        </p14:section>
        <p14:section name="Bariaric Surgery" id="{A0A224E2-55CE-4F04-8C29-2B4E7C9E7B00}">
          <p14:sldIdLst>
            <p14:sldId id="275"/>
            <p14:sldId id="2147374770"/>
            <p14:sldId id="2147374733"/>
            <p14:sldId id="2147374735"/>
            <p14:sldId id="6004"/>
            <p14:sldId id="6005"/>
            <p14:sldId id="2147374738"/>
            <p14:sldId id="2147374740"/>
            <p14:sldId id="2147374742"/>
            <p14:sldId id="6006"/>
            <p14:sldId id="2147374744"/>
          </p14:sldIdLst>
        </p14:section>
      </p14:sectionLst>
    </p:ext>
    <p:ext uri="{EFAFB233-063F-42B5-8137-9DF3F51BA10A}">
      <p15:sldGuideLst xmlns:p15="http://schemas.microsoft.com/office/powerpoint/2012/main">
        <p15:guide id="1" orient="horz" pos="768" userDrawn="1">
          <p15:clr>
            <a:srgbClr val="A4A3A4"/>
          </p15:clr>
        </p15:guide>
        <p15:guide id="2" pos="600" userDrawn="1">
          <p15:clr>
            <a:srgbClr val="A4A3A4"/>
          </p15:clr>
        </p15:guide>
        <p15:guide id="3" orient="horz" pos="4104" userDrawn="1">
          <p15:clr>
            <a:srgbClr val="A4A3A4"/>
          </p15:clr>
        </p15:guide>
        <p15:guide id="4" pos="408" userDrawn="1">
          <p15:clr>
            <a:srgbClr val="A4A3A4"/>
          </p15:clr>
        </p15:guide>
        <p15:guide id="5" orient="horz" pos="576" userDrawn="1">
          <p15:clr>
            <a:srgbClr val="A4A3A4"/>
          </p15:clr>
        </p15:guide>
        <p15:guide id="6" orient="horz" pos="96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6AC013-869C-B6EB-DCAC-53190E5C176A}" name="O'Llenecia Walker" initials="OW" userId="S::owalker@sixdegreesmed.com::04887c83-c392-4689-abfd-e284f8142aeb" providerId="AD"/>
  <p188:author id="{30D2AF1C-972C-331F-4446-0D38A947512A}" name="Sally Johnson-Majewski" initials="SJM" userId="Sally Johnson-Majewski" providerId="None"/>
  <p188:author id="{4FB6B23C-2DE5-4E5F-7817-723DFFC851D3}" name="CIR (Cindy Rockoff)" initials="C(R" userId="S::CIR@novonordisk.com::4625a6b0-1628-469a-af8c-a3929d32e6d3" providerId="AD"/>
  <p188:author id="{473D5053-9AFB-3D66-95E5-FC4E6E84D316}" name="cornier@musc.edu" initials="co" userId="S::urn:spo:guest#cornier@musc.edu::" providerId="AD"/>
  <p188:author id="{5681AC69-2D96-BD7A-58A4-AF57D8298DE7}" name="BRSZ (Gabriel Smolarz)" initials="BS" userId="S::brsz_novonordisk.com#ext#@sixdegreesmed.com::fe3a2788-a25e-430b-ab55-086b4040e359" providerId="AD"/>
  <p188:author id="{DBC5319F-8119-722E-99E2-C96E7E0C77CE}" name="Nikta Tamashekan" initials="NT" userId="Nikta Tamashekan" providerId="None"/>
  <p188:author id="{660B61A7-3A8D-B6B9-3D5E-57B26B7F5813}" name="Six Degrees Medical " initials="SDM" userId="Six Degrees Medical " providerId="None"/>
  <p188:author id="{C38856D3-27A9-77F2-4676-840C3EB4FE90}" name="jtir@novonordisk.com" initials="jt" userId="S::urn:spo:guest#jtir@novonordisk.com::" providerId="AD"/>
  <p188:author id="{F12158E4-1962-E187-B8D7-238C4D79B815}" name="sally.majewski@hotmail.com" initials="sa" userId="S::urn:spo:guest#sally.majewski@hotmail.com::" providerId="AD"/>
  <p188:author id="{C71BF0EF-F165-52C9-45C1-5E73B47E4C7C}" name="BRSZ (Gabriel Smolarz)" initials="B(S" userId="S::BRSZ@novonordisk.com::0bb70a97-6657-4730-aa20-f334c76ea3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B0BB"/>
    <a:srgbClr val="FE90E6"/>
    <a:srgbClr val="EC02BA"/>
    <a:srgbClr val="FD03C7"/>
    <a:srgbClr val="EA0600"/>
    <a:srgbClr val="5B9BD5"/>
    <a:srgbClr val="9DC3E6"/>
    <a:srgbClr val="1F32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E5AE4B-6432-4708-941D-90F1401AACA5}" v="2" dt="2024-03-25T21:52:54.6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38"/>
    <p:restoredTop sz="80973" autoAdjust="0"/>
  </p:normalViewPr>
  <p:slideViewPr>
    <p:cSldViewPr snapToGrid="0">
      <p:cViewPr varScale="1">
        <p:scale>
          <a:sx n="87" d="100"/>
          <a:sy n="87" d="100"/>
        </p:scale>
        <p:origin x="200" y="336"/>
      </p:cViewPr>
      <p:guideLst>
        <p:guide orient="horz" pos="768"/>
        <p:guide pos="600"/>
        <p:guide orient="horz" pos="4104"/>
        <p:guide pos="408"/>
        <p:guide orient="horz" pos="576"/>
        <p:guide orient="horz" pos="9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tableStyles" Target="tableStyles.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notesMaster" Target="notesMasters/notesMaster1.xml"/><Relationship Id="rId118" Type="http://schemas.microsoft.com/office/2015/10/relationships/revisionInfo" Target="revisionInfo.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presProps" Target="presProps.xml"/><Relationship Id="rId119" Type="http://schemas.microsoft.com/office/2018/10/relationships/authors" Target="author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viewProps" Target="viewProps.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xml"/><Relationship Id="rId1" Type="http://schemas.microsoft.com/office/2011/relationships/chartStyle" Target="style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390866615533679E-2"/>
          <c:y val="9.4854910053536537E-2"/>
          <c:w val="0.88745983680985641"/>
          <c:h val="0.81767636188333603"/>
        </c:manualLayout>
      </c:layout>
      <c:barChart>
        <c:barDir val="col"/>
        <c:grouping val="clustered"/>
        <c:varyColors val="0"/>
        <c:ser>
          <c:idx val="0"/>
          <c:order val="0"/>
          <c:tx>
            <c:strRef>
              <c:f>Sheet1!$B$1</c:f>
              <c:strCache>
                <c:ptCount val="1"/>
                <c:pt idx="0">
                  <c:v>Week 0</c:v>
                </c:pt>
              </c:strCache>
            </c:strRef>
          </c:tx>
          <c:spPr>
            <a:solidFill>
              <a:schemeClr val="accent1"/>
            </a:solidFill>
            <a:ln>
              <a:noFill/>
            </a:ln>
            <a:effectLst/>
          </c:spPr>
          <c:invertIfNegative val="0"/>
          <c:dLbls>
            <c:numFmt formatCode="#,##0" sourceLinked="0"/>
            <c:spPr>
              <a:noFill/>
              <a:ln>
                <a:noFill/>
              </a:ln>
              <a:effectLst/>
            </c:spPr>
            <c:txPr>
              <a:bodyPr rot="0" vert="horz"/>
              <a:lstStyle/>
              <a:p>
                <a:pPr algn="ctr">
                  <a:defRPr>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Ghrelin</c:v>
                </c:pt>
                <c:pt idx="1">
                  <c:v>GLP-1</c:v>
                </c:pt>
                <c:pt idx="2">
                  <c:v>PYY</c:v>
                </c:pt>
              </c:strCache>
            </c:strRef>
          </c:cat>
          <c:val>
            <c:numRef>
              <c:f>Sheet1!$B$2:$B$4</c:f>
              <c:numCache>
                <c:formatCode>General</c:formatCode>
                <c:ptCount val="3"/>
                <c:pt idx="0">
                  <c:v>101.3</c:v>
                </c:pt>
                <c:pt idx="1">
                  <c:v>48.2</c:v>
                </c:pt>
                <c:pt idx="2">
                  <c:v>75.7</c:v>
                </c:pt>
              </c:numCache>
            </c:numRef>
          </c:val>
          <c:extLst>
            <c:ext xmlns:c16="http://schemas.microsoft.com/office/drawing/2014/chart" uri="{C3380CC4-5D6E-409C-BE32-E72D297353CC}">
              <c16:uniqueId val="{00000000-55EF-40CC-88F1-FDE02BDF8FF8}"/>
            </c:ext>
          </c:extLst>
        </c:ser>
        <c:ser>
          <c:idx val="1"/>
          <c:order val="1"/>
          <c:tx>
            <c:strRef>
              <c:f>Sheet1!$C$1</c:f>
              <c:strCache>
                <c:ptCount val="1"/>
                <c:pt idx="0">
                  <c:v>Week 10</c:v>
                </c:pt>
              </c:strCache>
            </c:strRef>
          </c:tx>
          <c:spPr>
            <a:solidFill>
              <a:schemeClr val="bg1">
                <a:lumMod val="50000"/>
              </a:schemeClr>
            </a:solidFill>
            <a:ln>
              <a:noFill/>
            </a:ln>
            <a:effectLst/>
          </c:spPr>
          <c:invertIfNegative val="0"/>
          <c:dLbls>
            <c:numFmt formatCode="#,##0" sourceLinked="0"/>
            <c:spPr>
              <a:noFill/>
              <a:ln>
                <a:noFill/>
              </a:ln>
              <a:effectLst/>
            </c:spPr>
            <c:txPr>
              <a:bodyPr rot="0" vert="horz"/>
              <a:lstStyle/>
              <a:p>
                <a:pPr algn="ctr">
                  <a:defRPr>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Ghrelin</c:v>
                </c:pt>
                <c:pt idx="1">
                  <c:v>GLP-1</c:v>
                </c:pt>
                <c:pt idx="2">
                  <c:v>PYY</c:v>
                </c:pt>
              </c:strCache>
            </c:strRef>
          </c:cat>
          <c:val>
            <c:numRef>
              <c:f>Sheet1!$C$2:$C$4</c:f>
              <c:numCache>
                <c:formatCode>General</c:formatCode>
                <c:ptCount val="3"/>
                <c:pt idx="0">
                  <c:v>148.4</c:v>
                </c:pt>
                <c:pt idx="1">
                  <c:v>47.8</c:v>
                </c:pt>
                <c:pt idx="2">
                  <c:v>66.5</c:v>
                </c:pt>
              </c:numCache>
            </c:numRef>
          </c:val>
          <c:extLst>
            <c:ext xmlns:c16="http://schemas.microsoft.com/office/drawing/2014/chart" uri="{C3380CC4-5D6E-409C-BE32-E72D297353CC}">
              <c16:uniqueId val="{00000001-55EF-40CC-88F1-FDE02BDF8FF8}"/>
            </c:ext>
          </c:extLst>
        </c:ser>
        <c:ser>
          <c:idx val="2"/>
          <c:order val="2"/>
          <c:tx>
            <c:strRef>
              <c:f>Sheet1!$D$1</c:f>
              <c:strCache>
                <c:ptCount val="1"/>
                <c:pt idx="0">
                  <c:v>Week 62</c:v>
                </c:pt>
              </c:strCache>
            </c:strRef>
          </c:tx>
          <c:spPr>
            <a:solidFill>
              <a:schemeClr val="accent1">
                <a:lumMod val="40000"/>
                <a:lumOff val="60000"/>
              </a:schemeClr>
            </a:solidFill>
            <a:ln>
              <a:noFill/>
            </a:ln>
            <a:effectLst/>
          </c:spPr>
          <c:invertIfNegative val="0"/>
          <c:dLbls>
            <c:numFmt formatCode="#,##0" sourceLinked="0"/>
            <c:spPr>
              <a:noFill/>
              <a:ln>
                <a:noFill/>
              </a:ln>
              <a:effectLst/>
            </c:spPr>
            <c:txPr>
              <a:bodyPr rot="0" vert="horz"/>
              <a:lstStyle/>
              <a:p>
                <a:pPr algn="ctr">
                  <a:defRPr>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Ghrelin</c:v>
                </c:pt>
                <c:pt idx="1">
                  <c:v>GLP-1</c:v>
                </c:pt>
                <c:pt idx="2">
                  <c:v>PYY</c:v>
                </c:pt>
              </c:strCache>
            </c:strRef>
          </c:cat>
          <c:val>
            <c:numRef>
              <c:f>Sheet1!$D$2:$D$4</c:f>
              <c:numCache>
                <c:formatCode>General</c:formatCode>
                <c:ptCount val="3"/>
                <c:pt idx="0">
                  <c:v>120</c:v>
                </c:pt>
                <c:pt idx="1">
                  <c:v>44.4</c:v>
                </c:pt>
                <c:pt idx="2">
                  <c:v>60.7</c:v>
                </c:pt>
              </c:numCache>
            </c:numRef>
          </c:val>
          <c:extLst>
            <c:ext xmlns:c16="http://schemas.microsoft.com/office/drawing/2014/chart" uri="{C3380CC4-5D6E-409C-BE32-E72D297353CC}">
              <c16:uniqueId val="{00000002-55EF-40CC-88F1-FDE02BDF8FF8}"/>
            </c:ext>
          </c:extLst>
        </c:ser>
        <c:dLbls>
          <c:dLblPos val="outEnd"/>
          <c:showLegendKey val="0"/>
          <c:showVal val="1"/>
          <c:showCatName val="0"/>
          <c:showSerName val="0"/>
          <c:showPercent val="0"/>
          <c:showBubbleSize val="0"/>
        </c:dLbls>
        <c:gapWidth val="219"/>
        <c:overlap val="-27"/>
        <c:axId val="373315456"/>
        <c:axId val="373316992"/>
      </c:barChart>
      <c:catAx>
        <c:axId val="373315456"/>
        <c:scaling>
          <c:orientation val="minMax"/>
        </c:scaling>
        <c:delete val="0"/>
        <c:axPos val="b"/>
        <c:numFmt formatCode="General" sourceLinked="1"/>
        <c:majorTickMark val="out"/>
        <c:minorTickMark val="none"/>
        <c:tickLblPos val="nextTo"/>
        <c:spPr>
          <a:noFill/>
          <a:ln w="28575" cap="flat" cmpd="sng" algn="ctr">
            <a:solidFill>
              <a:schemeClr val="tx1"/>
            </a:solidFill>
            <a:round/>
          </a:ln>
          <a:effectLst/>
        </c:spPr>
        <c:txPr>
          <a:bodyPr rot="-60000000" vert="horz"/>
          <a:lstStyle/>
          <a:p>
            <a:pPr>
              <a:defRPr sz="1200"/>
            </a:pPr>
            <a:endParaRPr lang="en-US"/>
          </a:p>
        </c:txPr>
        <c:crossAx val="373316992"/>
        <c:crosses val="autoZero"/>
        <c:auto val="1"/>
        <c:lblAlgn val="ctr"/>
        <c:lblOffset val="100"/>
        <c:noMultiLvlLbl val="0"/>
      </c:catAx>
      <c:valAx>
        <c:axId val="373316992"/>
        <c:scaling>
          <c:orientation val="minMax"/>
        </c:scaling>
        <c:delete val="0"/>
        <c:axPos val="l"/>
        <c:numFmt formatCode="General" sourceLinked="1"/>
        <c:majorTickMark val="out"/>
        <c:minorTickMark val="none"/>
        <c:tickLblPos val="nextTo"/>
        <c:spPr>
          <a:noFill/>
          <a:ln w="28575">
            <a:solidFill>
              <a:schemeClr val="tx1"/>
            </a:solidFill>
          </a:ln>
          <a:effectLst/>
        </c:spPr>
        <c:txPr>
          <a:bodyPr rot="-60000000" vert="horz"/>
          <a:lstStyle/>
          <a:p>
            <a:pPr>
              <a:defRPr/>
            </a:pPr>
            <a:endParaRPr lang="en-US"/>
          </a:p>
        </c:txPr>
        <c:crossAx val="373315456"/>
        <c:crosses val="autoZero"/>
        <c:crossBetween val="between"/>
        <c:majorUnit val="25"/>
      </c:valAx>
      <c:spPr>
        <a:noFill/>
        <a:ln>
          <a:noFill/>
        </a:ln>
        <a:effectLst/>
      </c:spPr>
    </c:plotArea>
    <c:plotVisOnly val="1"/>
    <c:dispBlanksAs val="gap"/>
    <c:showDLblsOverMax val="0"/>
  </c:chart>
  <c:spPr>
    <a:noFill/>
    <a:ln>
      <a:noFill/>
    </a:ln>
    <a:effectLst/>
  </c:spPr>
  <c:txPr>
    <a:bodyPr/>
    <a:lstStyle/>
    <a:p>
      <a:pPr>
        <a:defRPr lang="en-US"/>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54070881226055"/>
          <c:y val="7.3514716908479813E-2"/>
          <c:w val="0.7975531609195402"/>
          <c:h val="0.81732329744438703"/>
        </c:manualLayout>
      </c:layout>
      <c:barChart>
        <c:barDir val="col"/>
        <c:grouping val="clustered"/>
        <c:varyColors val="0"/>
        <c:ser>
          <c:idx val="0"/>
          <c:order val="0"/>
          <c:tx>
            <c:strRef>
              <c:f>Sheet1!$B$1</c:f>
              <c:strCache>
                <c:ptCount val="1"/>
                <c:pt idx="0">
                  <c:v>Week 0</c:v>
                </c:pt>
              </c:strCache>
            </c:strRef>
          </c:tx>
          <c:spPr>
            <a:solidFill>
              <a:schemeClr val="accent1"/>
            </a:solidFill>
            <a:ln>
              <a:noFill/>
            </a:ln>
            <a:effectLst/>
          </c:spPr>
          <c:invertIfNegative val="0"/>
          <c:dLbls>
            <c:numFmt formatCode="#,##0" sourceLinked="0"/>
            <c:spPr>
              <a:noFill/>
              <a:ln>
                <a:noFill/>
              </a:ln>
              <a:effectLst/>
            </c:spPr>
            <c:txPr>
              <a:bodyPr rot="0" vert="horz"/>
              <a:lstStyle/>
              <a:p>
                <a:pPr algn="ctr">
                  <a:defRPr>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CCK</c:v>
                </c:pt>
              </c:strCache>
            </c:strRef>
          </c:cat>
          <c:val>
            <c:numRef>
              <c:f>Sheet1!$B$2</c:f>
              <c:numCache>
                <c:formatCode>General</c:formatCode>
                <c:ptCount val="1"/>
                <c:pt idx="0">
                  <c:v>2.9</c:v>
                </c:pt>
              </c:numCache>
            </c:numRef>
          </c:val>
          <c:extLst>
            <c:ext xmlns:c16="http://schemas.microsoft.com/office/drawing/2014/chart" uri="{C3380CC4-5D6E-409C-BE32-E72D297353CC}">
              <c16:uniqueId val="{00000000-AE7E-4E63-9E89-005FB18241E6}"/>
            </c:ext>
          </c:extLst>
        </c:ser>
        <c:ser>
          <c:idx val="1"/>
          <c:order val="1"/>
          <c:tx>
            <c:strRef>
              <c:f>Sheet1!$C$1</c:f>
              <c:strCache>
                <c:ptCount val="1"/>
                <c:pt idx="0">
                  <c:v>Week 10</c:v>
                </c:pt>
              </c:strCache>
            </c:strRef>
          </c:tx>
          <c:spPr>
            <a:solidFill>
              <a:schemeClr val="accent3"/>
            </a:solidFill>
            <a:ln>
              <a:noFill/>
            </a:ln>
            <a:effectLst/>
          </c:spPr>
          <c:invertIfNegative val="0"/>
          <c:dLbls>
            <c:numFmt formatCode="#,##0" sourceLinked="0"/>
            <c:spPr>
              <a:noFill/>
              <a:ln>
                <a:noFill/>
              </a:ln>
              <a:effectLst/>
            </c:spPr>
            <c:txPr>
              <a:bodyPr rot="0" vert="horz"/>
              <a:lstStyle/>
              <a:p>
                <a:pPr algn="ctr">
                  <a:defRPr>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CCK</c:v>
                </c:pt>
              </c:strCache>
            </c:strRef>
          </c:cat>
          <c:val>
            <c:numRef>
              <c:f>Sheet1!$C$2</c:f>
              <c:numCache>
                <c:formatCode>General</c:formatCode>
                <c:ptCount val="1"/>
                <c:pt idx="0">
                  <c:v>2.4</c:v>
                </c:pt>
              </c:numCache>
            </c:numRef>
          </c:val>
          <c:extLst>
            <c:ext xmlns:c16="http://schemas.microsoft.com/office/drawing/2014/chart" uri="{C3380CC4-5D6E-409C-BE32-E72D297353CC}">
              <c16:uniqueId val="{00000001-AE7E-4E63-9E89-005FB18241E6}"/>
            </c:ext>
          </c:extLst>
        </c:ser>
        <c:ser>
          <c:idx val="2"/>
          <c:order val="2"/>
          <c:tx>
            <c:strRef>
              <c:f>Sheet1!$D$1</c:f>
              <c:strCache>
                <c:ptCount val="1"/>
                <c:pt idx="0">
                  <c:v>Week 62</c:v>
                </c:pt>
              </c:strCache>
            </c:strRef>
          </c:tx>
          <c:spPr>
            <a:solidFill>
              <a:schemeClr val="accent1">
                <a:lumMod val="40000"/>
                <a:lumOff val="60000"/>
              </a:schemeClr>
            </a:solidFill>
            <a:ln>
              <a:noFill/>
            </a:ln>
            <a:effectLst/>
          </c:spPr>
          <c:invertIfNegative val="0"/>
          <c:dLbls>
            <c:numFmt formatCode="#,##0" sourceLinked="0"/>
            <c:spPr>
              <a:noFill/>
              <a:ln>
                <a:noFill/>
              </a:ln>
              <a:effectLst/>
            </c:spPr>
            <c:txPr>
              <a:bodyPr rot="0" vert="horz"/>
              <a:lstStyle/>
              <a:p>
                <a:pPr>
                  <a:defRPr>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CCK</c:v>
                </c:pt>
              </c:strCache>
            </c:strRef>
          </c:cat>
          <c:val>
            <c:numRef>
              <c:f>Sheet1!$D$2</c:f>
              <c:numCache>
                <c:formatCode>General</c:formatCode>
                <c:ptCount val="1"/>
                <c:pt idx="0">
                  <c:v>2.6</c:v>
                </c:pt>
              </c:numCache>
            </c:numRef>
          </c:val>
          <c:extLst>
            <c:ext xmlns:c16="http://schemas.microsoft.com/office/drawing/2014/chart" uri="{C3380CC4-5D6E-409C-BE32-E72D297353CC}">
              <c16:uniqueId val="{00000002-AE7E-4E63-9E89-005FB18241E6}"/>
            </c:ext>
          </c:extLst>
        </c:ser>
        <c:dLbls>
          <c:dLblPos val="outEnd"/>
          <c:showLegendKey val="0"/>
          <c:showVal val="1"/>
          <c:showCatName val="0"/>
          <c:showSerName val="0"/>
          <c:showPercent val="0"/>
          <c:showBubbleSize val="0"/>
        </c:dLbls>
        <c:gapWidth val="219"/>
        <c:overlap val="-27"/>
        <c:axId val="373036544"/>
        <c:axId val="373038080"/>
      </c:barChart>
      <c:catAx>
        <c:axId val="373036544"/>
        <c:scaling>
          <c:orientation val="minMax"/>
        </c:scaling>
        <c:delete val="0"/>
        <c:axPos val="b"/>
        <c:numFmt formatCode="General" sourceLinked="1"/>
        <c:majorTickMark val="out"/>
        <c:minorTickMark val="none"/>
        <c:tickLblPos val="nextTo"/>
        <c:spPr>
          <a:noFill/>
          <a:ln w="28575" cap="flat" cmpd="sng" algn="ctr">
            <a:solidFill>
              <a:schemeClr val="tx1"/>
            </a:solidFill>
            <a:round/>
          </a:ln>
          <a:effectLst/>
        </c:spPr>
        <c:txPr>
          <a:bodyPr rot="-60000000" vert="horz"/>
          <a:lstStyle/>
          <a:p>
            <a:pPr>
              <a:defRPr sz="1200">
                <a:solidFill>
                  <a:schemeClr val="tx1"/>
                </a:solidFill>
              </a:defRPr>
            </a:pPr>
            <a:endParaRPr lang="en-US"/>
          </a:p>
        </c:txPr>
        <c:crossAx val="373038080"/>
        <c:crosses val="autoZero"/>
        <c:auto val="1"/>
        <c:lblAlgn val="ctr"/>
        <c:lblOffset val="100"/>
        <c:noMultiLvlLbl val="0"/>
      </c:catAx>
      <c:valAx>
        <c:axId val="373038080"/>
        <c:scaling>
          <c:orientation val="minMax"/>
          <c:max val="5"/>
          <c:min val="0"/>
        </c:scaling>
        <c:delete val="0"/>
        <c:axPos val="l"/>
        <c:numFmt formatCode="General" sourceLinked="1"/>
        <c:majorTickMark val="out"/>
        <c:minorTickMark val="none"/>
        <c:tickLblPos val="nextTo"/>
        <c:spPr>
          <a:noFill/>
          <a:ln w="28575">
            <a:solidFill>
              <a:schemeClr val="tx1"/>
            </a:solidFill>
          </a:ln>
          <a:effectLst/>
        </c:spPr>
        <c:txPr>
          <a:bodyPr rot="-60000000" vert="horz"/>
          <a:lstStyle/>
          <a:p>
            <a:pPr>
              <a:defRPr/>
            </a:pPr>
            <a:endParaRPr lang="en-US"/>
          </a:p>
        </c:txPr>
        <c:crossAx val="373036544"/>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lang="en-US"/>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rgbClr val="002060"/>
            </a:solidFill>
            <a:ln>
              <a:noFill/>
            </a:ln>
          </c:spPr>
          <c:dPt>
            <c:idx val="0"/>
            <c:bubble3D val="0"/>
            <c:spPr>
              <a:solidFill>
                <a:schemeClr val="tx1">
                  <a:lumMod val="85000"/>
                  <a:lumOff val="15000"/>
                </a:schemeClr>
              </a:solidFill>
              <a:ln w="19050">
                <a:noFill/>
              </a:ln>
              <a:effectLst/>
            </c:spPr>
            <c:extLst>
              <c:ext xmlns:c16="http://schemas.microsoft.com/office/drawing/2014/chart" uri="{C3380CC4-5D6E-409C-BE32-E72D297353CC}">
                <c16:uniqueId val="{00000001-B925-452E-8092-C5B35FE6995C}"/>
              </c:ext>
            </c:extLst>
          </c:dPt>
          <c:dPt>
            <c:idx val="1"/>
            <c:bubble3D val="0"/>
            <c:spPr>
              <a:solidFill>
                <a:srgbClr val="CCC5BD"/>
              </a:solidFill>
              <a:ln w="19050">
                <a:noFill/>
              </a:ln>
              <a:effectLst/>
            </c:spPr>
            <c:extLst>
              <c:ext xmlns:c16="http://schemas.microsoft.com/office/drawing/2014/chart" uri="{C3380CC4-5D6E-409C-BE32-E72D297353CC}">
                <c16:uniqueId val="{00000003-B925-452E-8092-C5B35FE6995C}"/>
              </c:ext>
            </c:extLst>
          </c:dPt>
          <c:val>
            <c:numRef>
              <c:f>Sheet1!$B$2:$B$3</c:f>
              <c:numCache>
                <c:formatCode>General</c:formatCode>
                <c:ptCount val="2"/>
                <c:pt idx="0">
                  <c:v>5</c:v>
                </c:pt>
                <c:pt idx="1">
                  <c:v>95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1st Qtr</c:v>
                      </c:pt>
                      <c:pt idx="1">
                        <c:v>2nd Qtr</c:v>
                      </c:pt>
                    </c:strCache>
                  </c:strRef>
                </c15:cat>
              </c15:filteredCategoryTitle>
            </c:ext>
            <c:ext xmlns:c16="http://schemas.microsoft.com/office/drawing/2014/chart" uri="{C3380CC4-5D6E-409C-BE32-E72D297353CC}">
              <c16:uniqueId val="{00000004-B925-452E-8092-C5B35FE6995C}"/>
            </c:ext>
          </c:extLst>
        </c:ser>
        <c:dLbls>
          <c:showLegendKey val="0"/>
          <c:showVal val="0"/>
          <c:showCatName val="0"/>
          <c:showSerName val="0"/>
          <c:showPercent val="0"/>
          <c:showBubbleSize val="0"/>
          <c:showLeaderLines val="1"/>
        </c:dLbls>
        <c:firstSliceAng val="0"/>
        <c:holeSize val="61"/>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rgbClr val="002060"/>
            </a:solidFill>
            <a:ln>
              <a:noFill/>
            </a:ln>
          </c:spPr>
          <c:dPt>
            <c:idx val="0"/>
            <c:bubble3D val="0"/>
            <c:spPr>
              <a:solidFill>
                <a:schemeClr val="tx1">
                  <a:lumMod val="85000"/>
                  <a:lumOff val="15000"/>
                </a:schemeClr>
              </a:solidFill>
              <a:ln w="19050">
                <a:noFill/>
              </a:ln>
              <a:effectLst/>
            </c:spPr>
            <c:extLst>
              <c:ext xmlns:c16="http://schemas.microsoft.com/office/drawing/2014/chart" uri="{C3380CC4-5D6E-409C-BE32-E72D297353CC}">
                <c16:uniqueId val="{00000001-631B-44D7-BCD5-40A204C243A6}"/>
              </c:ext>
            </c:extLst>
          </c:dPt>
          <c:dPt>
            <c:idx val="1"/>
            <c:bubble3D val="0"/>
            <c:spPr>
              <a:solidFill>
                <a:srgbClr val="CCC5BD"/>
              </a:solidFill>
              <a:ln w="19050">
                <a:noFill/>
              </a:ln>
              <a:effectLst/>
            </c:spPr>
            <c:extLst>
              <c:ext xmlns:c16="http://schemas.microsoft.com/office/drawing/2014/chart" uri="{C3380CC4-5D6E-409C-BE32-E72D297353CC}">
                <c16:uniqueId val="{00000003-631B-44D7-BCD5-40A204C243A6}"/>
              </c:ext>
            </c:extLst>
          </c:dPt>
          <c:val>
            <c:numRef>
              <c:f>Sheet1!$B$2:$B$3</c:f>
              <c:numCache>
                <c:formatCode>General</c:formatCode>
                <c:ptCount val="2"/>
                <c:pt idx="0">
                  <c:v>10</c:v>
                </c:pt>
                <c:pt idx="1">
                  <c:v>90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1st Qtr</c:v>
                      </c:pt>
                      <c:pt idx="1">
                        <c:v>2nd Qtr</c:v>
                      </c:pt>
                    </c:strCache>
                  </c:strRef>
                </c15:cat>
              </c15:filteredCategoryTitle>
            </c:ext>
            <c:ext xmlns:c16="http://schemas.microsoft.com/office/drawing/2014/chart" uri="{C3380CC4-5D6E-409C-BE32-E72D297353CC}">
              <c16:uniqueId val="{00000004-631B-44D7-BCD5-40A204C243A6}"/>
            </c:ext>
          </c:extLst>
        </c:ser>
        <c:dLbls>
          <c:showLegendKey val="0"/>
          <c:showVal val="0"/>
          <c:showCatName val="0"/>
          <c:showSerName val="0"/>
          <c:showPercent val="0"/>
          <c:showBubbleSize val="0"/>
          <c:showLeaderLines val="1"/>
        </c:dLbls>
        <c:firstSliceAng val="0"/>
        <c:holeSize val="61"/>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rgbClr val="002060"/>
            </a:solidFill>
            <a:ln>
              <a:noFill/>
            </a:ln>
          </c:spPr>
          <c:dPt>
            <c:idx val="0"/>
            <c:bubble3D val="0"/>
            <c:spPr>
              <a:solidFill>
                <a:schemeClr val="bg2">
                  <a:lumMod val="25000"/>
                </a:schemeClr>
              </a:solidFill>
              <a:ln w="19050">
                <a:noFill/>
              </a:ln>
              <a:effectLst/>
            </c:spPr>
            <c:extLst>
              <c:ext xmlns:c16="http://schemas.microsoft.com/office/drawing/2014/chart" uri="{C3380CC4-5D6E-409C-BE32-E72D297353CC}">
                <c16:uniqueId val="{00000001-965B-46DA-95B8-002327E998B3}"/>
              </c:ext>
            </c:extLst>
          </c:dPt>
          <c:dPt>
            <c:idx val="1"/>
            <c:bubble3D val="0"/>
            <c:spPr>
              <a:solidFill>
                <a:srgbClr val="CCC5BD"/>
              </a:solidFill>
              <a:ln w="19050">
                <a:noFill/>
              </a:ln>
              <a:effectLst/>
            </c:spPr>
            <c:extLst>
              <c:ext xmlns:c16="http://schemas.microsoft.com/office/drawing/2014/chart" uri="{C3380CC4-5D6E-409C-BE32-E72D297353CC}">
                <c16:uniqueId val="{00000003-965B-46DA-95B8-002327E998B3}"/>
              </c:ext>
            </c:extLst>
          </c:dPt>
          <c:val>
            <c:numRef>
              <c:f>Sheet1!$B$2:$B$3</c:f>
              <c:numCache>
                <c:formatCode>General</c:formatCode>
                <c:ptCount val="2"/>
                <c:pt idx="0">
                  <c:v>68</c:v>
                </c:pt>
                <c:pt idx="1">
                  <c:v>32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1st Qtr</c:v>
                      </c:pt>
                      <c:pt idx="1">
                        <c:v>2nd Qtr</c:v>
                      </c:pt>
                    </c:strCache>
                  </c:strRef>
                </c15:cat>
              </c15:filteredCategoryTitle>
            </c:ext>
            <c:ext xmlns:c16="http://schemas.microsoft.com/office/drawing/2014/chart" uri="{C3380CC4-5D6E-409C-BE32-E72D297353CC}">
              <c16:uniqueId val="{00000004-965B-46DA-95B8-002327E998B3}"/>
            </c:ext>
          </c:extLst>
        </c:ser>
        <c:dLbls>
          <c:showLegendKey val="0"/>
          <c:showVal val="0"/>
          <c:showCatName val="0"/>
          <c:showSerName val="0"/>
          <c:showPercent val="0"/>
          <c:showBubbleSize val="0"/>
          <c:showLeaderLines val="1"/>
        </c:dLbls>
        <c:firstSliceAng val="0"/>
        <c:holeSize val="61"/>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rgbClr val="002060"/>
            </a:solidFill>
            <a:ln>
              <a:noFill/>
            </a:ln>
          </c:spPr>
          <c:dPt>
            <c:idx val="0"/>
            <c:bubble3D val="0"/>
            <c:spPr>
              <a:solidFill>
                <a:schemeClr val="bg2">
                  <a:lumMod val="25000"/>
                </a:schemeClr>
              </a:solidFill>
              <a:ln w="19050">
                <a:noFill/>
              </a:ln>
              <a:effectLst/>
            </c:spPr>
            <c:extLst>
              <c:ext xmlns:c16="http://schemas.microsoft.com/office/drawing/2014/chart" uri="{C3380CC4-5D6E-409C-BE32-E72D297353CC}">
                <c16:uniqueId val="{00000001-F168-4E75-B621-8321E629A320}"/>
              </c:ext>
            </c:extLst>
          </c:dPt>
          <c:dPt>
            <c:idx val="1"/>
            <c:bubble3D val="0"/>
            <c:spPr>
              <a:solidFill>
                <a:srgbClr val="CCC5BD"/>
              </a:solidFill>
              <a:ln w="19050">
                <a:noFill/>
              </a:ln>
              <a:effectLst/>
            </c:spPr>
            <c:extLst>
              <c:ext xmlns:c16="http://schemas.microsoft.com/office/drawing/2014/chart" uri="{C3380CC4-5D6E-409C-BE32-E72D297353CC}">
                <c16:uniqueId val="{00000003-F168-4E75-B621-8321E629A320}"/>
              </c:ext>
            </c:extLst>
          </c:dPt>
          <c:val>
            <c:numRef>
              <c:f>Sheet1!$B$2:$B$3</c:f>
              <c:numCache>
                <c:formatCode>General</c:formatCode>
                <c:ptCount val="2"/>
                <c:pt idx="0">
                  <c:v>60</c:v>
                </c:pt>
                <c:pt idx="1">
                  <c:v>40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1st Qtr</c:v>
                      </c:pt>
                      <c:pt idx="1">
                        <c:v>2nd Qtr</c:v>
                      </c:pt>
                    </c:strCache>
                  </c:strRef>
                </c15:cat>
              </c15:filteredCategoryTitle>
            </c:ext>
            <c:ext xmlns:c16="http://schemas.microsoft.com/office/drawing/2014/chart" uri="{C3380CC4-5D6E-409C-BE32-E72D297353CC}">
              <c16:uniqueId val="{00000004-F168-4E75-B621-8321E629A320}"/>
            </c:ext>
          </c:extLst>
        </c:ser>
        <c:dLbls>
          <c:showLegendKey val="0"/>
          <c:showVal val="0"/>
          <c:showCatName val="0"/>
          <c:showSerName val="0"/>
          <c:showPercent val="0"/>
          <c:showBubbleSize val="0"/>
          <c:showLeaderLines val="1"/>
        </c:dLbls>
        <c:firstSliceAng val="0"/>
        <c:holeSize val="61"/>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400" b="1" i="0" u="none" strike="noStrike" baseline="0">
                <a:solidFill>
                  <a:schemeClr val="tx1"/>
                </a:solidFill>
                <a:effectLst/>
                <a:latin typeface="Arial" panose="020B0604020202020204" pitchFamily="34" charset="0"/>
                <a:cs typeface="Arial" panose="020B0604020202020204" pitchFamily="34" charset="0"/>
              </a:rPr>
              <a:t>Estimated reduction in life expectancy* compared with an individual of healthy weight (18.5–24.9 kg/m</a:t>
            </a:r>
            <a:r>
              <a:rPr lang="en-US" sz="1400" b="1" i="0" u="none" strike="noStrike" baseline="30000">
                <a:solidFill>
                  <a:schemeClr val="tx1"/>
                </a:solidFill>
                <a:effectLst/>
                <a:latin typeface="Arial" panose="020B0604020202020204" pitchFamily="34" charset="0"/>
                <a:cs typeface="Arial" panose="020B0604020202020204" pitchFamily="34" charset="0"/>
              </a:rPr>
              <a:t>2</a:t>
            </a:r>
            <a:r>
              <a:rPr lang="en-US" sz="1400" b="1" i="0" u="none" strike="noStrike" baseline="0">
                <a:solidFill>
                  <a:schemeClr val="tx1"/>
                </a:solidFill>
                <a:effectLst/>
                <a:latin typeface="Arial" panose="020B0604020202020204" pitchFamily="34" charset="0"/>
                <a:cs typeface="Arial" panose="020B0604020202020204" pitchFamily="34" charset="0"/>
              </a:rPr>
              <a:t>)</a:t>
            </a:r>
          </a:p>
          <a:p>
            <a:pPr>
              <a:defRPr lang="en-US" sz="1400">
                <a:solidFill>
                  <a:schemeClr val="tx1"/>
                </a:solidFill>
                <a:latin typeface="Arial" panose="020B0604020202020204" pitchFamily="34" charset="0"/>
                <a:cs typeface="Arial" panose="020B0604020202020204" pitchFamily="34" charset="0"/>
              </a:defRPr>
            </a:pPr>
            <a:r>
              <a:rPr lang="en-US" sz="1400" b="1" i="0" u="none" strike="noStrike" baseline="0">
                <a:solidFill>
                  <a:schemeClr val="tx1"/>
                </a:solidFill>
                <a:effectLst/>
                <a:latin typeface="Arial" panose="020B0604020202020204" pitchFamily="34" charset="0"/>
                <a:cs typeface="Arial" panose="020B0604020202020204" pitchFamily="34" charset="0"/>
              </a:rPr>
              <a:t>Never-smokers, N = 1,969,648</a:t>
            </a:r>
            <a:r>
              <a:rPr lang="en-US" sz="1400" b="1" i="0" u="none" strike="noStrike" baseline="30000">
                <a:solidFill>
                  <a:schemeClr val="tx1"/>
                </a:solidFill>
                <a:effectLst/>
                <a:latin typeface="Arial" panose="020B0604020202020204" pitchFamily="34" charset="0"/>
                <a:cs typeface="Arial" panose="020B0604020202020204" pitchFamily="34" charset="0"/>
              </a:rPr>
              <a:t>2</a:t>
            </a:r>
            <a:endParaRPr lang="en-US" sz="1400" baseline="3000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lang="en-US" sz="14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Men</c:v>
                </c:pt>
              </c:strCache>
            </c:strRef>
          </c:tx>
          <c:spPr>
            <a:solidFill>
              <a:schemeClr val="accent1"/>
            </a:solidFill>
            <a:ln>
              <a:noFill/>
            </a:ln>
            <a:effectLst/>
          </c:spPr>
          <c:invertIfNegative val="0"/>
          <c:cat>
            <c:strRef>
              <c:f>Sheet1!$A$2:$A$6</c:f>
              <c:strCache>
                <c:ptCount val="5"/>
                <c:pt idx="0">
                  <c:v>&lt;18.5</c:v>
                </c:pt>
                <c:pt idx="1">
                  <c:v>25.0–29.9</c:v>
                </c:pt>
                <c:pt idx="2">
                  <c:v>30.0–34.9</c:v>
                </c:pt>
                <c:pt idx="3">
                  <c:v>35.0–39.9</c:v>
                </c:pt>
                <c:pt idx="4">
                  <c:v>≥40.0</c:v>
                </c:pt>
              </c:strCache>
            </c:strRef>
          </c:cat>
          <c:val>
            <c:numRef>
              <c:f>Sheet1!$B$2:$B$6</c:f>
              <c:numCache>
                <c:formatCode>General</c:formatCode>
                <c:ptCount val="5"/>
                <c:pt idx="0">
                  <c:v>4.3</c:v>
                </c:pt>
                <c:pt idx="1">
                  <c:v>1</c:v>
                </c:pt>
                <c:pt idx="2">
                  <c:v>3.4</c:v>
                </c:pt>
                <c:pt idx="3">
                  <c:v>5.9</c:v>
                </c:pt>
                <c:pt idx="4">
                  <c:v>9.1</c:v>
                </c:pt>
              </c:numCache>
            </c:numRef>
          </c:val>
          <c:extLst>
            <c:ext xmlns:c16="http://schemas.microsoft.com/office/drawing/2014/chart" uri="{C3380CC4-5D6E-409C-BE32-E72D297353CC}">
              <c16:uniqueId val="{00000000-0F47-484F-8C48-32AF20E8744E}"/>
            </c:ext>
          </c:extLst>
        </c:ser>
        <c:ser>
          <c:idx val="1"/>
          <c:order val="1"/>
          <c:tx>
            <c:strRef>
              <c:f>Sheet1!$C$1</c:f>
              <c:strCache>
                <c:ptCount val="1"/>
                <c:pt idx="0">
                  <c:v>Women</c:v>
                </c:pt>
              </c:strCache>
            </c:strRef>
          </c:tx>
          <c:spPr>
            <a:solidFill>
              <a:schemeClr val="tx1">
                <a:lumMod val="65000"/>
                <a:lumOff val="35000"/>
              </a:schemeClr>
            </a:solidFill>
            <a:ln>
              <a:noFill/>
            </a:ln>
            <a:effectLst/>
          </c:spPr>
          <c:invertIfNegative val="0"/>
          <c:cat>
            <c:strRef>
              <c:f>Sheet1!$A$2:$A$6</c:f>
              <c:strCache>
                <c:ptCount val="5"/>
                <c:pt idx="0">
                  <c:v>&lt;18.5</c:v>
                </c:pt>
                <c:pt idx="1">
                  <c:v>25.0–29.9</c:v>
                </c:pt>
                <c:pt idx="2">
                  <c:v>30.0–34.9</c:v>
                </c:pt>
                <c:pt idx="3">
                  <c:v>35.0–39.9</c:v>
                </c:pt>
                <c:pt idx="4">
                  <c:v>≥40.0</c:v>
                </c:pt>
              </c:strCache>
            </c:strRef>
          </c:cat>
          <c:val>
            <c:numRef>
              <c:f>Sheet1!$C$2:$C$6</c:f>
              <c:numCache>
                <c:formatCode>General</c:formatCode>
                <c:ptCount val="5"/>
                <c:pt idx="0">
                  <c:v>4.5</c:v>
                </c:pt>
                <c:pt idx="1">
                  <c:v>0.8</c:v>
                </c:pt>
                <c:pt idx="2">
                  <c:v>2.4</c:v>
                </c:pt>
                <c:pt idx="3">
                  <c:v>4.7</c:v>
                </c:pt>
                <c:pt idx="4">
                  <c:v>7.7</c:v>
                </c:pt>
              </c:numCache>
            </c:numRef>
          </c:val>
          <c:extLst>
            <c:ext xmlns:c16="http://schemas.microsoft.com/office/drawing/2014/chart" uri="{C3380CC4-5D6E-409C-BE32-E72D297353CC}">
              <c16:uniqueId val="{00000001-0F47-484F-8C48-32AF20E8744E}"/>
            </c:ext>
          </c:extLst>
        </c:ser>
        <c:dLbls>
          <c:showLegendKey val="0"/>
          <c:showVal val="0"/>
          <c:showCatName val="0"/>
          <c:showSerName val="0"/>
          <c:showPercent val="0"/>
          <c:showBubbleSize val="0"/>
        </c:dLbls>
        <c:gapWidth val="219"/>
        <c:overlap val="-27"/>
        <c:axId val="1559426768"/>
        <c:axId val="1559418896"/>
      </c:barChart>
      <c:catAx>
        <c:axId val="1559426768"/>
        <c:scaling>
          <c:orientation val="minMax"/>
        </c:scaling>
        <c:delete val="0"/>
        <c:axPos val="b"/>
        <c:title>
          <c:tx>
            <c:rich>
              <a:bodyPr rot="0" spcFirstLastPara="1" vertOverflow="ellipsis" vert="horz" wrap="square" anchor="ctr" anchorCtr="1"/>
              <a:lstStyle/>
              <a:p>
                <a:pPr>
                  <a:defRPr lang="en-US" sz="1330" b="0" i="0" u="none" strike="noStrike" kern="1200" baseline="0">
                    <a:solidFill>
                      <a:schemeClr val="tx1"/>
                    </a:solidFill>
                    <a:latin typeface="+mn-lt"/>
                    <a:ea typeface="+mn-ea"/>
                    <a:cs typeface="+mn-cs"/>
                  </a:defRPr>
                </a:pPr>
                <a:r>
                  <a:rPr lang="en-US" sz="1200">
                    <a:solidFill>
                      <a:schemeClr val="tx1"/>
                    </a:solidFill>
                    <a:latin typeface="Arial" panose="020B0604020202020204" pitchFamily="34" charset="0"/>
                    <a:cs typeface="Arial" panose="020B0604020202020204" pitchFamily="34" charset="0"/>
                  </a:rPr>
                  <a:t>BMI (kg/m</a:t>
                </a:r>
                <a:r>
                  <a:rPr lang="en-US" sz="1200" baseline="30000">
                    <a:solidFill>
                      <a:schemeClr val="tx1"/>
                    </a:solidFill>
                    <a:latin typeface="Arial" panose="020B0604020202020204" pitchFamily="34" charset="0"/>
                    <a:cs typeface="Arial" panose="020B0604020202020204" pitchFamily="34" charset="0"/>
                  </a:rPr>
                  <a:t>2</a:t>
                </a:r>
                <a:r>
                  <a:rPr lang="en-US" sz="1200">
                    <a:solidFill>
                      <a:schemeClr val="tx1"/>
                    </a:solidFill>
                    <a:latin typeface="Arial" panose="020B0604020202020204" pitchFamily="34" charset="0"/>
                    <a:cs typeface="Arial" panose="020B0604020202020204" pitchFamily="34" charset="0"/>
                  </a:rPr>
                  <a:t>)</a:t>
                </a:r>
              </a:p>
            </c:rich>
          </c:tx>
          <c:overlay val="0"/>
          <c:spPr>
            <a:noFill/>
            <a:ln>
              <a:noFill/>
            </a:ln>
            <a:effectLst/>
          </c:spPr>
          <c:txPr>
            <a:bodyPr rot="0" spcFirstLastPara="1" vertOverflow="ellipsis" vert="horz" wrap="square" anchor="ctr" anchorCtr="1"/>
            <a:lstStyle/>
            <a:p>
              <a:pPr>
                <a:defRPr lang="en-US" sz="133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59418896"/>
        <c:crosses val="autoZero"/>
        <c:auto val="1"/>
        <c:lblAlgn val="ctr"/>
        <c:lblOffset val="100"/>
        <c:noMultiLvlLbl val="0"/>
      </c:catAx>
      <c:valAx>
        <c:axId val="1559418896"/>
        <c:scaling>
          <c:orientation val="minMax"/>
        </c:scaling>
        <c:delete val="0"/>
        <c:axPos val="l"/>
        <c:title>
          <c:tx>
            <c:rich>
              <a:bodyPr rot="-5400000" spcFirstLastPara="1" vertOverflow="ellipsis" vert="horz" wrap="square" anchor="ctr" anchorCtr="1"/>
              <a:lstStyle/>
              <a:p>
                <a:pPr>
                  <a:defRPr lang="en-US" sz="1200" b="0" i="0" u="none" strike="noStrike" kern="1200" baseline="0">
                    <a:solidFill>
                      <a:schemeClr val="tx1"/>
                    </a:solidFill>
                    <a:latin typeface="Arial" panose="020B0604020202020204" pitchFamily="34" charset="0"/>
                    <a:ea typeface="+mn-ea"/>
                    <a:cs typeface="Arial" panose="020B0604020202020204" pitchFamily="34" charset="0"/>
                  </a:defRPr>
                </a:pPr>
                <a:r>
                  <a:rPr lang="en-US" sz="1200">
                    <a:solidFill>
                      <a:schemeClr val="tx1"/>
                    </a:solidFill>
                    <a:latin typeface="Arial" panose="020B0604020202020204" pitchFamily="34" charset="0"/>
                    <a:cs typeface="Arial" panose="020B0604020202020204" pitchFamily="34" charset="0"/>
                  </a:rPr>
                  <a:t>Reduction in life expectancy </a:t>
                </a:r>
              </a:p>
              <a:p>
                <a:pPr>
                  <a:defRPr lang="en-US" sz="1200">
                    <a:solidFill>
                      <a:schemeClr val="tx1"/>
                    </a:solidFill>
                    <a:latin typeface="Arial" panose="020B0604020202020204" pitchFamily="34" charset="0"/>
                    <a:cs typeface="Arial" panose="020B0604020202020204" pitchFamily="34" charset="0"/>
                  </a:defRPr>
                </a:pPr>
                <a:r>
                  <a:rPr lang="en-US" sz="1200">
                    <a:solidFill>
                      <a:schemeClr val="tx1"/>
                    </a:solidFill>
                    <a:latin typeface="Arial" panose="020B0604020202020204" pitchFamily="34" charset="0"/>
                    <a:cs typeface="Arial" panose="020B0604020202020204" pitchFamily="34" charset="0"/>
                  </a:rPr>
                  <a:t>(years)</a:t>
                </a:r>
              </a:p>
            </c:rich>
          </c:tx>
          <c:overlay val="0"/>
          <c:spPr>
            <a:noFill/>
            <a:ln>
              <a:noFill/>
            </a:ln>
            <a:effectLst/>
          </c:spPr>
          <c:txPr>
            <a:bodyPr rot="-5400000" spcFirstLastPara="1" vertOverflow="ellipsis" vert="horz" wrap="square" anchor="ctr" anchorCtr="1"/>
            <a:lstStyle/>
            <a:p>
              <a:pPr>
                <a:defRPr lang="en-US"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59426768"/>
        <c:crosses val="autoZero"/>
        <c:crossBetween val="between"/>
      </c:valAx>
      <c:spPr>
        <a:noFill/>
        <a:ln>
          <a:noFill/>
        </a:ln>
        <a:effectLst/>
      </c:spPr>
    </c:plotArea>
    <c:legend>
      <c:legendPos val="t"/>
      <c:layout>
        <c:manualLayout>
          <c:xMode val="edge"/>
          <c:yMode val="edge"/>
          <c:x val="0.77416509022493485"/>
          <c:y val="0.16750786646558305"/>
          <c:w val="0.20523025663825845"/>
          <c:h val="6.9793144538159338E-2"/>
        </c:manualLayout>
      </c:layout>
      <c:overlay val="0"/>
      <c:spPr>
        <a:noFill/>
        <a:ln>
          <a:noFill/>
        </a:ln>
        <a:effectLst/>
      </c:spPr>
      <c:txPr>
        <a:bodyPr rot="0" spcFirstLastPara="1" vertOverflow="ellipsis" vert="horz" wrap="square" anchor="ctr" anchorCtr="1"/>
        <a:lstStyle/>
        <a:p>
          <a:pPr>
            <a:defRPr lang="en-US"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128446838104906E-2"/>
          <c:y val="0.11310573976151241"/>
          <c:w val="0.96373283585041236"/>
          <c:h val="0.61812197279566972"/>
        </c:manualLayout>
      </c:layout>
      <c:barChart>
        <c:barDir val="col"/>
        <c:grouping val="clustered"/>
        <c:varyColors val="0"/>
        <c:ser>
          <c:idx val="0"/>
          <c:order val="0"/>
          <c:tx>
            <c:strRef>
              <c:f>Sheet1!$B$1</c:f>
              <c:strCache>
                <c:ptCount val="1"/>
                <c:pt idx="0">
                  <c:v>&lt;25</c:v>
                </c:pt>
              </c:strCache>
            </c:strRef>
          </c:tx>
          <c:spPr>
            <a:solidFill>
              <a:schemeClr val="bg2">
                <a:lumMod val="75000"/>
              </a:schemeClr>
            </a:solidFill>
          </c:spPr>
          <c:invertIfNegative val="0"/>
          <c:dPt>
            <c:idx val="0"/>
            <c:invertIfNegative val="0"/>
            <c:bubble3D val="0"/>
            <c:spPr>
              <a:solidFill>
                <a:schemeClr val="bg2">
                  <a:lumMod val="50000"/>
                </a:schemeClr>
              </a:solidFill>
            </c:spPr>
            <c:extLst>
              <c:ext xmlns:c16="http://schemas.microsoft.com/office/drawing/2014/chart" uri="{C3380CC4-5D6E-409C-BE32-E72D297353CC}">
                <c16:uniqueId val="{00000000-A037-470A-8725-165332E3C836}"/>
              </c:ext>
            </c:extLst>
          </c:dPt>
          <c:cat>
            <c:strRef>
              <c:f>Sheet1!$A$2:$A$7</c:f>
              <c:strCache>
                <c:ptCount val="6"/>
                <c:pt idx="0">
                  <c:v>Adenoma of esophagus</c:v>
                </c:pt>
                <c:pt idx="1">
                  <c:v>Colorectal</c:v>
                </c:pt>
                <c:pt idx="2">
                  <c:v>Pancreas</c:v>
                </c:pt>
                <c:pt idx="3">
                  <c:v>Kidney</c:v>
                </c:pt>
                <c:pt idx="4">
                  <c:v>Postmenopausal breast</c:v>
                </c:pt>
                <c:pt idx="5">
                  <c:v>Endometrial</c:v>
                </c:pt>
              </c:strCache>
            </c:strRef>
          </c:cat>
          <c:val>
            <c:numRef>
              <c:f>Sheet1!$B$2:$B$7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0-1F0A-4BCC-ADE6-C6532A401649}"/>
            </c:ext>
          </c:extLst>
        </c:ser>
        <c:ser>
          <c:idx val="1"/>
          <c:order val="1"/>
          <c:tx>
            <c:strRef>
              <c:f>Sheet1!$C$1</c:f>
              <c:strCache>
                <c:ptCount val="1"/>
                <c:pt idx="0">
                  <c:v>25–29</c:v>
                </c:pt>
              </c:strCache>
            </c:strRef>
          </c:tx>
          <c:spPr>
            <a:solidFill>
              <a:schemeClr val="accent1"/>
            </a:solidFill>
          </c:spPr>
          <c:invertIfNegative val="0"/>
          <c:cat>
            <c:strRef>
              <c:f>Sheet1!$A$2:$A$7</c:f>
              <c:strCache>
                <c:ptCount val="6"/>
                <c:pt idx="0">
                  <c:v>Adenoma of esophagus</c:v>
                </c:pt>
                <c:pt idx="1">
                  <c:v>Colorectal</c:v>
                </c:pt>
                <c:pt idx="2">
                  <c:v>Pancreas</c:v>
                </c:pt>
                <c:pt idx="3">
                  <c:v>Kidney</c:v>
                </c:pt>
                <c:pt idx="4">
                  <c:v>Postmenopausal breast</c:v>
                </c:pt>
                <c:pt idx="5">
                  <c:v>Endometrial</c:v>
                </c:pt>
              </c:strCache>
            </c:strRef>
          </c:cat>
          <c:val>
            <c:numRef>
              <c:f>Sheet1!$C$2:$C$7</c:f>
              <c:numCache>
                <c:formatCode>General</c:formatCode>
                <c:ptCount val="6"/>
                <c:pt idx="0">
                  <c:v>1.55</c:v>
                </c:pt>
                <c:pt idx="1">
                  <c:v>1.18</c:v>
                </c:pt>
                <c:pt idx="2">
                  <c:v>1.1399999999999999</c:v>
                </c:pt>
                <c:pt idx="3">
                  <c:v>1.31</c:v>
                </c:pt>
                <c:pt idx="4">
                  <c:v>1.1299999999999999</c:v>
                </c:pt>
                <c:pt idx="5">
                  <c:v>1.6</c:v>
                </c:pt>
              </c:numCache>
            </c:numRef>
          </c:val>
          <c:extLst>
            <c:ext xmlns:c16="http://schemas.microsoft.com/office/drawing/2014/chart" uri="{C3380CC4-5D6E-409C-BE32-E72D297353CC}">
              <c16:uniqueId val="{00000001-1F0A-4BCC-ADE6-C6532A401649}"/>
            </c:ext>
          </c:extLst>
        </c:ser>
        <c:ser>
          <c:idx val="2"/>
          <c:order val="2"/>
          <c:tx>
            <c:strRef>
              <c:f>Sheet1!$D$1</c:f>
              <c:strCache>
                <c:ptCount val="1"/>
                <c:pt idx="0">
                  <c:v>≥30</c:v>
                </c:pt>
              </c:strCache>
            </c:strRef>
          </c:tx>
          <c:spPr>
            <a:solidFill>
              <a:schemeClr val="tx2">
                <a:lumMod val="20000"/>
                <a:lumOff val="80000"/>
              </a:schemeClr>
            </a:solidFill>
          </c:spPr>
          <c:invertIfNegative val="0"/>
          <c:cat>
            <c:strRef>
              <c:f>Sheet1!$A$2:$A$7</c:f>
              <c:strCache>
                <c:ptCount val="6"/>
                <c:pt idx="0">
                  <c:v>Adenoma of esophagus</c:v>
                </c:pt>
                <c:pt idx="1">
                  <c:v>Colorectal</c:v>
                </c:pt>
                <c:pt idx="2">
                  <c:v>Pancreas</c:v>
                </c:pt>
                <c:pt idx="3">
                  <c:v>Kidney</c:v>
                </c:pt>
                <c:pt idx="4">
                  <c:v>Postmenopausal breast</c:v>
                </c:pt>
                <c:pt idx="5">
                  <c:v>Endometrial</c:v>
                </c:pt>
              </c:strCache>
            </c:strRef>
          </c:cat>
          <c:val>
            <c:numRef>
              <c:f>Sheet1!$D$2:$D$7</c:f>
              <c:numCache>
                <c:formatCode>General</c:formatCode>
                <c:ptCount val="6"/>
                <c:pt idx="0">
                  <c:v>2.1</c:v>
                </c:pt>
                <c:pt idx="1">
                  <c:v>1.36</c:v>
                </c:pt>
                <c:pt idx="2">
                  <c:v>1.28</c:v>
                </c:pt>
                <c:pt idx="3">
                  <c:v>1.62</c:v>
                </c:pt>
                <c:pt idx="4">
                  <c:v>1.25</c:v>
                </c:pt>
                <c:pt idx="5">
                  <c:v>2.2000000000000002</c:v>
                </c:pt>
              </c:numCache>
            </c:numRef>
          </c:val>
          <c:extLst>
            <c:ext xmlns:c16="http://schemas.microsoft.com/office/drawing/2014/chart" uri="{C3380CC4-5D6E-409C-BE32-E72D297353CC}">
              <c16:uniqueId val="{00000002-1F0A-4BCC-ADE6-C6532A401649}"/>
            </c:ext>
          </c:extLst>
        </c:ser>
        <c:dLbls>
          <c:showLegendKey val="0"/>
          <c:showVal val="0"/>
          <c:showCatName val="0"/>
          <c:showSerName val="0"/>
          <c:showPercent val="0"/>
          <c:showBubbleSize val="0"/>
        </c:dLbls>
        <c:gapWidth val="100"/>
        <c:axId val="113615616"/>
        <c:axId val="113617152"/>
      </c:barChart>
      <c:catAx>
        <c:axId val="113615616"/>
        <c:scaling>
          <c:orientation val="minMax"/>
        </c:scaling>
        <c:delete val="0"/>
        <c:axPos val="b"/>
        <c:numFmt formatCode="General" sourceLinked="1"/>
        <c:majorTickMark val="out"/>
        <c:minorTickMark val="none"/>
        <c:tickLblPos val="none"/>
        <c:spPr>
          <a:ln w="28472">
            <a:solidFill>
              <a:schemeClr val="tx1"/>
            </a:solidFill>
          </a:ln>
        </c:spPr>
        <c:txPr>
          <a:bodyPr rot="0" vert="horz"/>
          <a:lstStyle/>
          <a:p>
            <a:pPr>
              <a:defRPr sz="1400">
                <a:solidFill>
                  <a:srgbClr val="002060"/>
                </a:solidFill>
                <a:latin typeface="+mj-lt"/>
                <a:ea typeface="Verdana" panose="020B0604030504040204" pitchFamily="34" charset="0"/>
                <a:cs typeface="Verdana" panose="020B0604030504040204" pitchFamily="34" charset="0"/>
              </a:defRPr>
            </a:pPr>
            <a:endParaRPr lang="en-US"/>
          </a:p>
        </c:txPr>
        <c:crossAx val="113617152"/>
        <c:crosses val="autoZero"/>
        <c:auto val="0"/>
        <c:lblAlgn val="ctr"/>
        <c:lblOffset val="100"/>
        <c:noMultiLvlLbl val="0"/>
      </c:catAx>
      <c:valAx>
        <c:axId val="113617152"/>
        <c:scaling>
          <c:orientation val="minMax"/>
        </c:scaling>
        <c:delete val="0"/>
        <c:axPos val="l"/>
        <c:numFmt formatCode="General" sourceLinked="1"/>
        <c:majorTickMark val="out"/>
        <c:minorTickMark val="none"/>
        <c:tickLblPos val="nextTo"/>
        <c:spPr>
          <a:ln w="28472">
            <a:solidFill>
              <a:schemeClr val="tx1"/>
            </a:solidFill>
          </a:ln>
        </c:spPr>
        <c:txPr>
          <a:bodyPr/>
          <a:lstStyle/>
          <a:p>
            <a:pPr>
              <a:defRPr sz="2000">
                <a:solidFill>
                  <a:schemeClr val="tx1"/>
                </a:solidFill>
                <a:latin typeface="Arial" panose="020B0604020202020204" pitchFamily="34" charset="0"/>
                <a:ea typeface="Verdana" panose="020B0604030504040204" pitchFamily="34" charset="0"/>
                <a:cs typeface="Arial" panose="020B0604020202020204" pitchFamily="34" charset="0"/>
              </a:defRPr>
            </a:pPr>
            <a:endParaRPr lang="en-US"/>
          </a:p>
        </c:txPr>
        <c:crossAx val="113615616"/>
        <c:crosses val="autoZero"/>
        <c:crossBetween val="between"/>
        <c:majorUnit val="1"/>
      </c:valAx>
      <c:spPr>
        <a:solidFill>
          <a:schemeClr val="bg1"/>
        </a:solidFill>
        <a:ln w="25400">
          <a:noFill/>
        </a:ln>
      </c:spPr>
    </c:plotArea>
    <c:legend>
      <c:legendPos val="t"/>
      <c:layout>
        <c:manualLayout>
          <c:xMode val="edge"/>
          <c:yMode val="edge"/>
          <c:x val="0.34956298903613753"/>
          <c:y val="0.12190405156153078"/>
          <c:w val="0.2928758801701512"/>
          <c:h val="9.0941688668738349E-2"/>
        </c:manualLayout>
      </c:layout>
      <c:overlay val="0"/>
      <c:txPr>
        <a:bodyPr/>
        <a:lstStyle/>
        <a:p>
          <a:pPr>
            <a:defRPr sz="1600">
              <a:solidFill>
                <a:schemeClr val="tx1"/>
              </a:solidFill>
              <a:latin typeface="Arial" panose="020B0604020202020204" pitchFamily="34" charset="0"/>
              <a:ea typeface="Verdana" panose="020B0604030504040204" pitchFamily="34" charset="0"/>
              <a:cs typeface="Arial" panose="020B0604020202020204" pitchFamily="34" charset="0"/>
            </a:defRPr>
          </a:pPr>
          <a:endParaRPr lang="en-US"/>
        </a:p>
      </c:txPr>
    </c:legend>
    <c:plotVisOnly val="1"/>
    <c:dispBlanksAs val="gap"/>
    <c:showDLblsOverMax val="0"/>
  </c:chart>
  <c:spPr>
    <a:noFill/>
    <a:ln>
      <a:noFill/>
    </a:ln>
  </c:spPr>
  <c:txPr>
    <a:bodyPr/>
    <a:lstStyle/>
    <a:p>
      <a:pPr>
        <a:defRPr sz="1548"/>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5435531496063"/>
          <c:y val="9.7054681529608666E-2"/>
          <c:w val="0.6026830708661417"/>
          <c:h val="0.78029744215689945"/>
        </c:manualLayout>
      </c:layout>
      <c:barChart>
        <c:barDir val="bar"/>
        <c:grouping val="clustered"/>
        <c:varyColors val="0"/>
        <c:ser>
          <c:idx val="0"/>
          <c:order val="0"/>
          <c:tx>
            <c:strRef>
              <c:f>Sheet1!$B$1</c:f>
              <c:strCache>
                <c:ptCount val="1"/>
                <c:pt idx="0">
                  <c:v>Mean weight reduction (%)</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Tirzepatide 15 mg</c:v>
                </c:pt>
                <c:pt idx="1">
                  <c:v>Semaglutide 2.4 mg</c:v>
                </c:pt>
                <c:pt idx="2">
                  <c:v>Phentermine 15 mg/Topiramate 92 mg ER</c:v>
                </c:pt>
                <c:pt idx="3">
                  <c:v>Orlistat 120 mg</c:v>
                </c:pt>
                <c:pt idx="4">
                  <c:v>Liraglutide 3 mg</c:v>
                </c:pt>
                <c:pt idx="5">
                  <c:v>Phentermine 15 mg</c:v>
                </c:pt>
                <c:pt idx="6">
                  <c:v>Naltrexone 32 mg/bupropion 360 mg SR</c:v>
                </c:pt>
              </c:strCache>
            </c:strRef>
          </c:cat>
          <c:val>
            <c:numRef>
              <c:f>Sheet1!$B$2:$B$8</c:f>
              <c:numCache>
                <c:formatCode>0%</c:formatCode>
                <c:ptCount val="7"/>
                <c:pt idx="0">
                  <c:v>0.20899999999999999</c:v>
                </c:pt>
                <c:pt idx="1">
                  <c:v>0.14899999999999999</c:v>
                </c:pt>
                <c:pt idx="2">
                  <c:v>0.109</c:v>
                </c:pt>
                <c:pt idx="3">
                  <c:v>9.6000000000000002E-2</c:v>
                </c:pt>
                <c:pt idx="4">
                  <c:v>7.4999999999999997E-2</c:v>
                </c:pt>
                <c:pt idx="5">
                  <c:v>7.3999999999999996E-2</c:v>
                </c:pt>
                <c:pt idx="6">
                  <c:v>6.4000000000000001E-2</c:v>
                </c:pt>
              </c:numCache>
            </c:numRef>
          </c:val>
          <c:extLst>
            <c:ext xmlns:c16="http://schemas.microsoft.com/office/drawing/2014/chart" uri="{C3380CC4-5D6E-409C-BE32-E72D297353CC}">
              <c16:uniqueId val="{00000000-0F3A-4E9A-9C9D-973890DC89D7}"/>
            </c:ext>
          </c:extLst>
        </c:ser>
        <c:dLbls>
          <c:showLegendKey val="0"/>
          <c:showVal val="0"/>
          <c:showCatName val="0"/>
          <c:showSerName val="0"/>
          <c:showPercent val="0"/>
          <c:showBubbleSize val="0"/>
        </c:dLbls>
        <c:gapWidth val="90"/>
        <c:axId val="91082208"/>
        <c:axId val="652007967"/>
      </c:barChart>
      <c:catAx>
        <c:axId val="91082208"/>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52007967"/>
        <c:crosses val="autoZero"/>
        <c:auto val="1"/>
        <c:lblAlgn val="ctr"/>
        <c:lblOffset val="100"/>
        <c:noMultiLvlLbl val="0"/>
      </c:catAx>
      <c:valAx>
        <c:axId val="652007967"/>
        <c:scaling>
          <c:orientation val="minMax"/>
        </c:scaling>
        <c:delete val="0"/>
        <c:axPos val="b"/>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1082208"/>
        <c:crosses val="autoZero"/>
        <c:crossBetween val="between"/>
      </c:valAx>
      <c:spPr>
        <a:noFill/>
        <a:ln>
          <a:noFill/>
        </a:ln>
        <a:effectLst/>
      </c:spPr>
    </c:plotArea>
    <c:legend>
      <c:legendPos val="b"/>
      <c:layout>
        <c:manualLayout>
          <c:xMode val="edge"/>
          <c:yMode val="edge"/>
          <c:x val="0.35533739374739415"/>
          <c:y val="0.94298905738099703"/>
          <c:w val="0.2980571282470294"/>
          <c:h val="5.70109426190029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5C05D315-F0E8-46B4-81B5-9D21FF04829D}" type="datetimeFigureOut">
              <a:rPr lang="en-CA" smtClean="0"/>
              <a:pPr/>
              <a:t>2026-02-02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F55C3A4A-438B-4C02-AD11-AE32F1D429DA}" type="slidenum">
              <a:rPr lang="en-CA" smtClean="0"/>
              <a:pPr/>
              <a:t>‹#›</a:t>
            </a:fld>
            <a:endParaRPr lang="en-CA"/>
          </a:p>
        </p:txBody>
      </p:sp>
    </p:spTree>
    <p:extLst>
      <p:ext uri="{BB962C8B-B14F-4D97-AF65-F5344CB8AC3E}">
        <p14:creationId xmlns:p14="http://schemas.microsoft.com/office/powerpoint/2010/main" val="738258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8" Type="http://schemas.openxmlformats.org/officeDocument/2006/relationships/hyperlink" Target="https://www.accessdata.fda.gov/drugsatfda_docs/label/2015/020766s035lbl.pdf" TargetMode="External"/><Relationship Id="rId3" Type="http://schemas.openxmlformats.org/officeDocument/2006/relationships/hyperlink" Target="https://www.accessdata.fda.gov/drugsatfda_docs/label/2023/217806s000lbl.pdf" TargetMode="External"/><Relationship Id="rId7" Type="http://schemas.openxmlformats.org/officeDocument/2006/relationships/hyperlink" Target="https://www.accessdata.fda.gov/drugsatfda_docs/label/2012/022580s000lbl.pdf" TargetMode="External"/><Relationship Id="rId2" Type="http://schemas.openxmlformats.org/officeDocument/2006/relationships/slide" Target="../slides/slide90.xml"/><Relationship Id="rId1" Type="http://schemas.openxmlformats.org/officeDocument/2006/relationships/notesMaster" Target="../notesMasters/notesMaster1.xml"/><Relationship Id="rId6" Type="http://schemas.openxmlformats.org/officeDocument/2006/relationships/hyperlink" Target="https://www.accessdata.fda.gov/drugsatfda_docs/label/2020/200063s015lbl.pdf" TargetMode="External"/><Relationship Id="rId5" Type="http://schemas.openxmlformats.org/officeDocument/2006/relationships/hyperlink" Target="https://www.novo-pi.com/saxenda.pdf" TargetMode="External"/><Relationship Id="rId4" Type="http://schemas.openxmlformats.org/officeDocument/2006/relationships/hyperlink" Target="https://www.novo-pi.com/wegovy.pdf" TargetMode="External"/><Relationship Id="rId9" Type="http://schemas.openxmlformats.org/officeDocument/2006/relationships/hyperlink" Target="https://dailymed.nlm.nih.gov/dailymed/getFile.cfm?setid=f5b2f9d8-2226-476e-9caf-9d41e6891c46&amp;type=pdf#:~:text=The%20usual%20adult%20dose%20is,to%202%20hours%20after%20breakfast" TargetMode="Externa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5C3A4A-438B-4C02-AD11-AE32F1D429DA}" type="slidenum">
              <a:rPr lang="en-CA" smtClean="0"/>
              <a:pPr/>
              <a:t>4</a:t>
            </a:fld>
            <a:endParaRPr lang="en-CA"/>
          </a:p>
        </p:txBody>
      </p:sp>
    </p:spTree>
    <p:extLst>
      <p:ext uri="{BB962C8B-B14F-4D97-AF65-F5344CB8AC3E}">
        <p14:creationId xmlns:p14="http://schemas.microsoft.com/office/powerpoint/2010/main" val="382753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Calculation (calories in = calories out) only makes sense in a lab setting. In reality this looks different. Let’s say you restrict calories to an amount where you lose 1 </a:t>
            </a:r>
            <a:r>
              <a:rPr lang="en-US" dirty="0" err="1"/>
              <a:t>lbs</a:t>
            </a:r>
            <a:r>
              <a:rPr lang="en-US" dirty="0"/>
              <a:t> per week; if you weigh 150 </a:t>
            </a:r>
            <a:r>
              <a:rPr lang="en-US" dirty="0" err="1"/>
              <a:t>lbs</a:t>
            </a:r>
            <a:r>
              <a:rPr lang="en-US" dirty="0"/>
              <a:t> and you keep going with this for 150 </a:t>
            </a:r>
            <a:r>
              <a:rPr lang="en-US" dirty="0" err="1"/>
              <a:t>lbs</a:t>
            </a:r>
            <a:r>
              <a:rPr lang="en-US" dirty="0"/>
              <a:t>, you won’t disappear completely. So there must be other regulatory measures in place. For example, during a famine, humans are able to survive on a much low amount of calories that at baseline, and this slide shows the mechanisms that protect us during those times and outlines a more holistic view of body weight regulation than just calories in = calories out.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832E42-BD01-4652-99BC-29345047F757}" type="slidenum">
              <a:rPr kumimoji="0" lang="en-CA"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04506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Important to note that Ghrelin is the only gut hormone that increases hunger (think stomach </a:t>
            </a:r>
            <a:r>
              <a:rPr lang="en-CA" dirty="0" err="1"/>
              <a:t>grrrrrowling</a:t>
            </a:r>
            <a:r>
              <a:rPr lang="en-CA" dirty="0"/>
              <a:t>) and it is hard to overcome. All other hormones are meant to decrease hunger and increase satiety to decrease calorie intake, but it is very easy to develop a resistance to them. These gut hormones make it into our brain through the </a:t>
            </a:r>
            <a:r>
              <a:rPr lang="en-CA" dirty="0" err="1"/>
              <a:t>hypothalamius</a:t>
            </a:r>
            <a:r>
              <a:rPr lang="en-CA" dirty="0"/>
              <a:t> and hindbrain . One pathway is CART, which stands for cocaine-amphetamine-regulated transcript.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832E42-BD01-4652-99BC-29345047F757}" type="slidenum">
              <a:rPr kumimoji="0" lang="en-CA"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73049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But there are other reasons for eating as well. Hedonic eating is triggered when we know a food is going to stimulate a pleasurable response in our brain. This is mediated through the same receptors that are associated with substance addition including dopamine, opioid and cannabinoid receptors. A good example is cheese – it’s a high dopamine food and has “addictive abilities” to it. So this effect varies by the type of food we eat and certain foods are naturally high in dopamine, others are designed to be high in dopamine, such as potato chips that are developed in laboratories to make sure they have the perfect texture and flavor profile to be most addictive.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832E42-BD01-4652-99BC-29345047F757}" type="slidenum">
              <a:rPr kumimoji="0" lang="en-CA"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71901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Example busy clinic day in the </a:t>
            </a:r>
            <a:r>
              <a:rPr lang="en-CA" dirty="0" err="1"/>
              <a:t>PMl</a:t>
            </a:r>
            <a:r>
              <a:rPr lang="en-CA" dirty="0"/>
              <a:t>. It is 12 pm now and you’re not really hungry but you are choosing to eat because you don’t want to skip lunch when it gets too busy later and get a headache at 3 pm. This can also be used in a negative or opposite way. SO you can choose to NOT eat even though your hedonic response is telling you that eating more cheese will make you have a positive dopamine response but you know it is going to affect your long term goal of weight loss negatively.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832E42-BD01-4652-99BC-29345047F757}" type="slidenum">
              <a:rPr kumimoji="0" lang="en-CA"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65243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832E42-BD01-4652-99BC-29345047F757}" type="slidenum">
              <a:rPr kumimoji="0" lang="en-CA"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3620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832E42-BD01-4652-99BC-29345047F757}" type="slidenum">
              <a:rPr kumimoji="0" lang="en-CA"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36455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832E42-BD01-4652-99BC-29345047F757}" type="slidenum">
              <a:rPr kumimoji="0" lang="en-CA"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5409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 Key</a:t>
            </a:r>
          </a:p>
          <a:p>
            <a:pPr marL="228600" indent="-228600">
              <a:buAutoNum type="arabicPeriod"/>
            </a:pPr>
            <a:r>
              <a:rPr lang="en-US" dirty="0"/>
              <a:t>a (Slides 14, 15; decreased resting metabolic rate makes it difficult to maintain weight loss)</a:t>
            </a:r>
          </a:p>
          <a:p>
            <a:pPr marL="0" indent="0">
              <a:buNone/>
            </a:pP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5C3A4A-438B-4C02-AD11-AE32F1D429DA}" type="slidenum">
              <a:rPr kumimoji="0" lang="en-CA"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8633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67FBB-ECBC-98F7-EDEA-805076F029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BFAA13-4DA5-1B18-C8C1-E6EEEE418D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07C651-3730-2722-4D18-1C07AA316626}"/>
              </a:ext>
            </a:extLst>
          </p:cNvPr>
          <p:cNvSpPr>
            <a:spLocks noGrp="1"/>
          </p:cNvSpPr>
          <p:nvPr>
            <p:ph type="body" idx="1"/>
          </p:nvPr>
        </p:nvSpPr>
        <p:spPr/>
        <p:txBody>
          <a:bodyPr/>
          <a:lstStyle/>
          <a:p>
            <a:r>
              <a:rPr lang="en-US" b="1" dirty="0"/>
              <a:t>Answer Key</a:t>
            </a:r>
          </a:p>
          <a:p>
            <a:pPr marL="228600" indent="-228600">
              <a:buAutoNum type="arabicPeriod"/>
            </a:pPr>
            <a:r>
              <a:rPr lang="en-US" dirty="0"/>
              <a:t>b (Slide 17; high stress levels can lead to weight gain)</a:t>
            </a:r>
          </a:p>
        </p:txBody>
      </p:sp>
      <p:sp>
        <p:nvSpPr>
          <p:cNvPr id="4" name="Slide Number Placeholder 3">
            <a:extLst>
              <a:ext uri="{FF2B5EF4-FFF2-40B4-BE49-F238E27FC236}">
                <a16:creationId xmlns:a16="http://schemas.microsoft.com/office/drawing/2014/main" id="{BE959CDB-71EA-E90A-0EB3-77F5FBF10A08}"/>
              </a:ext>
            </a:extLst>
          </p:cNvPr>
          <p:cNvSpPr>
            <a:spLocks noGrp="1"/>
          </p:cNvSpPr>
          <p:nvPr>
            <p:ph type="sldNum" sz="quarter" idx="5"/>
          </p:nvPr>
        </p:nvSpPr>
        <p:spPr/>
        <p:txBody>
          <a:bodyPr/>
          <a:lstStyle/>
          <a:p>
            <a:fld id="{F55C3A4A-438B-4C02-AD11-AE32F1D429DA}" type="slidenum">
              <a:rPr lang="en-CA" smtClean="0"/>
              <a:pPr/>
              <a:t>25</a:t>
            </a:fld>
            <a:endParaRPr lang="en-CA"/>
          </a:p>
        </p:txBody>
      </p:sp>
    </p:spTree>
    <p:extLst>
      <p:ext uri="{BB962C8B-B14F-4D97-AF65-F5344CB8AC3E}">
        <p14:creationId xmlns:p14="http://schemas.microsoft.com/office/powerpoint/2010/main" val="2021077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we have just learned that patients already having reached a state of obesity are at higher risk for keeping that weight compared to a healthy individual. But there are other factors that can lead to dysregulation of the energy balance even in an individual, who is NOT YET affected by obesity. Twin, family and adoption studies suggest genetics can account for up to 70% of this predisposition.</a:t>
            </a:r>
          </a:p>
        </p:txBody>
      </p:sp>
      <p:sp>
        <p:nvSpPr>
          <p:cNvPr id="4" name="Slide Number Placeholder 3"/>
          <p:cNvSpPr>
            <a:spLocks noGrp="1"/>
          </p:cNvSpPr>
          <p:nvPr>
            <p:ph type="sldNum" sz="quarter" idx="5"/>
          </p:nvPr>
        </p:nvSpPr>
        <p:spPr/>
        <p:txBody>
          <a:bodyPr/>
          <a:lstStyle/>
          <a:p>
            <a:fld id="{037D242E-5DB6-44A5-AF82-DD0ECE84457D}" type="slidenum">
              <a:rPr lang="en-CA" smtClean="0"/>
              <a:t>26</a:t>
            </a:fld>
            <a:endParaRPr lang="en-CA"/>
          </a:p>
        </p:txBody>
      </p:sp>
    </p:spTree>
    <p:extLst>
      <p:ext uri="{BB962C8B-B14F-4D97-AF65-F5344CB8AC3E}">
        <p14:creationId xmlns:p14="http://schemas.microsoft.com/office/powerpoint/2010/main" val="1295868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55C3A4A-438B-4C02-AD11-AE32F1D429DA}" type="slidenum">
              <a:rPr lang="en-CA" smtClean="0"/>
              <a:pPr/>
              <a:t>5</a:t>
            </a:fld>
            <a:endParaRPr lang="en-CA"/>
          </a:p>
        </p:txBody>
      </p:sp>
    </p:spTree>
    <p:extLst>
      <p:ext uri="{BB962C8B-B14F-4D97-AF65-F5344CB8AC3E}">
        <p14:creationId xmlns:p14="http://schemas.microsoft.com/office/powerpoint/2010/main" val="2376899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great slide that shows how the genetic effect is multiplied by our environmental factors. So on the left you see a healthy environment (picture the 1900s in a rural area where people walk everywhere, eat mainly fresh un- or minimally processed foods and limited recourses prevent overindulging of these foods). In this environment, people that may be genetically resistant to weight gain have a very similar BMI compared to those genetically predisposed. However, if we change the environment, meaning there is less and less walking/other required physical activity in our day to day life, foods are easily available and often processed, there are commercials for unhealthful food all over and it is often socially acceptable to overeat – we see that the gap widens and the genetically predisposed individuals end up with a much higher BMI than the ones genetically resistant.</a:t>
            </a:r>
          </a:p>
        </p:txBody>
      </p:sp>
      <p:sp>
        <p:nvSpPr>
          <p:cNvPr id="4" name="Slide Number Placeholder 3"/>
          <p:cNvSpPr>
            <a:spLocks noGrp="1"/>
          </p:cNvSpPr>
          <p:nvPr>
            <p:ph type="sldNum" sz="quarter" idx="5"/>
          </p:nvPr>
        </p:nvSpPr>
        <p:spPr/>
        <p:txBody>
          <a:bodyPr/>
          <a:lstStyle/>
          <a:p>
            <a:fld id="{F55C3A4A-438B-4C02-AD11-AE32F1D429DA}" type="slidenum">
              <a:rPr lang="en-CA" smtClean="0"/>
              <a:pPr/>
              <a:t>27</a:t>
            </a:fld>
            <a:endParaRPr lang="en-CA"/>
          </a:p>
        </p:txBody>
      </p:sp>
    </p:spTree>
    <p:extLst>
      <p:ext uri="{BB962C8B-B14F-4D97-AF65-F5344CB8AC3E}">
        <p14:creationId xmlns:p14="http://schemas.microsoft.com/office/powerpoint/2010/main" val="3248013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Answer Key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t>b (Slides 9, 13 and 14; Polygenic obesity is due to the simultaneous presence of DNA variations in multiple genes that control body weight) </a:t>
            </a:r>
          </a:p>
          <a:p>
            <a:pPr marL="228600" indent="-228600">
              <a:buAutoNum type="arabicPeriod"/>
            </a:pPr>
            <a:r>
              <a:rPr lang="en-US"/>
              <a:t>b (Slide 17; high stress levels can lead to weight gain)</a:t>
            </a:r>
          </a:p>
          <a:p>
            <a:pPr marL="228600" indent="-228600">
              <a:buAutoNum type="arabicPeriod"/>
            </a:pPr>
            <a:r>
              <a:rPr lang="en-US"/>
              <a:t>d (Slides 17 and 18; urban sprawl reduces accessibility to/need for physical activities)</a:t>
            </a:r>
          </a:p>
        </p:txBody>
      </p:sp>
      <p:sp>
        <p:nvSpPr>
          <p:cNvPr id="4" name="Slide Number Placeholder 3"/>
          <p:cNvSpPr>
            <a:spLocks noGrp="1"/>
          </p:cNvSpPr>
          <p:nvPr>
            <p:ph type="sldNum" sz="quarter" idx="5"/>
          </p:nvPr>
        </p:nvSpPr>
        <p:spPr/>
        <p:txBody>
          <a:bodyPr/>
          <a:lstStyle/>
          <a:p>
            <a:fld id="{F55C3A4A-438B-4C02-AD11-AE32F1D429DA}" type="slidenum">
              <a:rPr lang="en-CA" smtClean="0"/>
              <a:pPr/>
              <a:t>31</a:t>
            </a:fld>
            <a:endParaRPr lang="en-CA"/>
          </a:p>
        </p:txBody>
      </p:sp>
    </p:spTree>
    <p:extLst>
      <p:ext uri="{BB962C8B-B14F-4D97-AF65-F5344CB8AC3E}">
        <p14:creationId xmlns:p14="http://schemas.microsoft.com/office/powerpoint/2010/main" val="2358633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D9BAD-DCA9-99E0-8E9A-0C811C3C19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1A2169-1056-371E-1E34-A41263637E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9480FF-69C5-EDD2-A3F3-CA47ECCEC3FD}"/>
              </a:ext>
            </a:extLst>
          </p:cNvPr>
          <p:cNvSpPr>
            <a:spLocks noGrp="1"/>
          </p:cNvSpPr>
          <p:nvPr>
            <p:ph type="body" idx="1"/>
          </p:nvPr>
        </p:nvSpPr>
        <p:spPr/>
        <p:txBody>
          <a:bodyPr/>
          <a:lstStyle/>
          <a:p>
            <a:r>
              <a:rPr lang="en-US" b="1" dirty="0"/>
              <a:t>Answer Key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d (Slides 6-8; </a:t>
            </a:r>
            <a:r>
              <a:rPr lang="en-US" sz="1200" dirty="0">
                <a:latin typeface="Arial" panose="020B0604020202020204" pitchFamily="34" charset="0"/>
                <a:ea typeface="Calibri" panose="020F0502020204030204" pitchFamily="34" charset="0"/>
                <a:cs typeface="Times New Roman" panose="02020603050405020304" pitchFamily="18" charset="0"/>
              </a:rPr>
              <a:t>Both a and c are forms of weight bias i.e. shorter appointment times for patients with obesity and not believing them or thinking that they’re lazy</a:t>
            </a:r>
            <a:r>
              <a:rPr lang="en-US" dirty="0"/>
              <a:t>) </a:t>
            </a:r>
          </a:p>
        </p:txBody>
      </p:sp>
      <p:sp>
        <p:nvSpPr>
          <p:cNvPr id="4" name="Slide Number Placeholder 3">
            <a:extLst>
              <a:ext uri="{FF2B5EF4-FFF2-40B4-BE49-F238E27FC236}">
                <a16:creationId xmlns:a16="http://schemas.microsoft.com/office/drawing/2014/main" id="{342A2E2E-33DF-3623-E70D-B8A13793797A}"/>
              </a:ext>
            </a:extLst>
          </p:cNvPr>
          <p:cNvSpPr>
            <a:spLocks noGrp="1"/>
          </p:cNvSpPr>
          <p:nvPr>
            <p:ph type="sldNum" sz="quarter" idx="5"/>
          </p:nvPr>
        </p:nvSpPr>
        <p:spPr/>
        <p:txBody>
          <a:bodyPr/>
          <a:lstStyle/>
          <a:p>
            <a:fld id="{F55C3A4A-438B-4C02-AD11-AE32F1D429DA}" type="slidenum">
              <a:rPr lang="en-CA" smtClean="0"/>
              <a:pPr/>
              <a:t>33</a:t>
            </a:fld>
            <a:endParaRPr lang="en-CA"/>
          </a:p>
        </p:txBody>
      </p:sp>
    </p:spTree>
    <p:extLst>
      <p:ext uri="{BB962C8B-B14F-4D97-AF65-F5344CB8AC3E}">
        <p14:creationId xmlns:p14="http://schemas.microsoft.com/office/powerpoint/2010/main" val="3296463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46361F1-C686-46B2-B674-141520024AAD}" type="slidenum">
              <a:rPr lang="en-CA" smtClean="0"/>
              <a:t>34</a:t>
            </a:fld>
            <a:endParaRPr lang="en-CA"/>
          </a:p>
        </p:txBody>
      </p:sp>
    </p:spTree>
    <p:extLst>
      <p:ext uri="{BB962C8B-B14F-4D97-AF65-F5344CB8AC3E}">
        <p14:creationId xmlns:p14="http://schemas.microsoft.com/office/powerpoint/2010/main" val="22672439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F0B0C-4C15-06B0-2C32-8658E89D30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9297A8-DD78-5C23-6B1E-B112A5A624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D3AE88-F9FA-954D-7A6A-24D88D32A38C}"/>
              </a:ext>
            </a:extLst>
          </p:cNvPr>
          <p:cNvSpPr>
            <a:spLocks noGrp="1"/>
          </p:cNvSpPr>
          <p:nvPr>
            <p:ph type="body" idx="1"/>
          </p:nvPr>
        </p:nvSpPr>
        <p:spPr/>
        <p:txBody>
          <a:bodyPr/>
          <a:lstStyle/>
          <a:p>
            <a:r>
              <a:rPr lang="en-US" b="1" dirty="0"/>
              <a:t>Answer Key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d (Slides 6-8; </a:t>
            </a:r>
            <a:r>
              <a:rPr lang="en-US" sz="1200" dirty="0">
                <a:latin typeface="Arial" panose="020B0604020202020204" pitchFamily="34" charset="0"/>
                <a:ea typeface="Calibri" panose="020F0502020204030204" pitchFamily="34" charset="0"/>
                <a:cs typeface="Times New Roman" panose="02020603050405020304" pitchFamily="18" charset="0"/>
              </a:rPr>
              <a:t>Both a and c are forms of weight bias i.e. shorter appointment times for patients with obesity and not believing them or thinking that they’re lazy</a:t>
            </a:r>
            <a:r>
              <a:rPr lang="en-US" dirty="0"/>
              <a:t>) </a:t>
            </a:r>
          </a:p>
        </p:txBody>
      </p:sp>
      <p:sp>
        <p:nvSpPr>
          <p:cNvPr id="4" name="Slide Number Placeholder 3">
            <a:extLst>
              <a:ext uri="{FF2B5EF4-FFF2-40B4-BE49-F238E27FC236}">
                <a16:creationId xmlns:a16="http://schemas.microsoft.com/office/drawing/2014/main" id="{11B141BF-6D71-5311-3C57-7A78DB8B5A3C}"/>
              </a:ext>
            </a:extLst>
          </p:cNvPr>
          <p:cNvSpPr>
            <a:spLocks noGrp="1"/>
          </p:cNvSpPr>
          <p:nvPr>
            <p:ph type="sldNum" sz="quarter" idx="5"/>
          </p:nvPr>
        </p:nvSpPr>
        <p:spPr/>
        <p:txBody>
          <a:bodyPr/>
          <a:lstStyle/>
          <a:p>
            <a:fld id="{F55C3A4A-438B-4C02-AD11-AE32F1D429DA}" type="slidenum">
              <a:rPr lang="en-CA" smtClean="0"/>
              <a:pPr/>
              <a:t>43</a:t>
            </a:fld>
            <a:endParaRPr lang="en-CA"/>
          </a:p>
        </p:txBody>
      </p:sp>
    </p:spTree>
    <p:extLst>
      <p:ext uri="{BB962C8B-B14F-4D97-AF65-F5344CB8AC3E}">
        <p14:creationId xmlns:p14="http://schemas.microsoft.com/office/powerpoint/2010/main" val="21008751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85274-69C2-6AE0-9CB5-3169EC8D91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8CA320-975C-5B56-C3F2-DC0FCCE636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DE7830-3210-574B-3FE3-ED0EFB2F82B6}"/>
              </a:ext>
            </a:extLst>
          </p:cNvPr>
          <p:cNvSpPr>
            <a:spLocks noGrp="1"/>
          </p:cNvSpPr>
          <p:nvPr>
            <p:ph type="body" idx="1"/>
          </p:nvPr>
        </p:nvSpPr>
        <p:spPr/>
        <p:txBody>
          <a:bodyPr/>
          <a:lstStyle/>
          <a:p>
            <a:r>
              <a:rPr lang="en-US" b="1" dirty="0"/>
              <a:t>Answer Key</a:t>
            </a:r>
          </a:p>
          <a:p>
            <a:pPr marL="228600" indent="-228600">
              <a:buAutoNum type="arabicPeriod"/>
            </a:pPr>
            <a:r>
              <a:rPr lang="en-US" dirty="0"/>
              <a:t>b (Slide 9; This is an example of a goal that is specific, measurable, attainable, relevant and timely”</a:t>
            </a:r>
          </a:p>
        </p:txBody>
      </p:sp>
      <p:sp>
        <p:nvSpPr>
          <p:cNvPr id="4" name="Slide Number Placeholder 3">
            <a:extLst>
              <a:ext uri="{FF2B5EF4-FFF2-40B4-BE49-F238E27FC236}">
                <a16:creationId xmlns:a16="http://schemas.microsoft.com/office/drawing/2014/main" id="{F6CD9849-EDC1-0663-7C29-CCE1715ED9BC}"/>
              </a:ext>
            </a:extLst>
          </p:cNvPr>
          <p:cNvSpPr>
            <a:spLocks noGrp="1"/>
          </p:cNvSpPr>
          <p:nvPr>
            <p:ph type="sldNum" sz="quarter" idx="5"/>
          </p:nvPr>
        </p:nvSpPr>
        <p:spPr/>
        <p:txBody>
          <a:bodyPr/>
          <a:lstStyle/>
          <a:p>
            <a:fld id="{55832E42-BD01-4652-99BC-29345047F757}" type="slidenum">
              <a:rPr lang="en-CA" smtClean="0"/>
              <a:pPr/>
              <a:t>45</a:t>
            </a:fld>
            <a:endParaRPr lang="en-CA"/>
          </a:p>
        </p:txBody>
      </p:sp>
    </p:spTree>
    <p:extLst>
      <p:ext uri="{BB962C8B-B14F-4D97-AF65-F5344CB8AC3E}">
        <p14:creationId xmlns:p14="http://schemas.microsoft.com/office/powerpoint/2010/main" val="33580639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Involves several of the listed factors here</a:t>
            </a:r>
          </a:p>
        </p:txBody>
      </p:sp>
      <p:sp>
        <p:nvSpPr>
          <p:cNvPr id="4" name="Slide Number Placeholder 3"/>
          <p:cNvSpPr>
            <a:spLocks noGrp="1"/>
          </p:cNvSpPr>
          <p:nvPr>
            <p:ph type="sldNum" sz="quarter" idx="5"/>
          </p:nvPr>
        </p:nvSpPr>
        <p:spPr/>
        <p:txBody>
          <a:bodyPr/>
          <a:lstStyle/>
          <a:p>
            <a:fld id="{F55C3A4A-438B-4C02-AD11-AE32F1D429DA}" type="slidenum">
              <a:rPr lang="en-CA" smtClean="0"/>
              <a:pPr/>
              <a:t>48</a:t>
            </a:fld>
            <a:endParaRPr lang="en-CA"/>
          </a:p>
        </p:txBody>
      </p:sp>
    </p:spTree>
    <p:extLst>
      <p:ext uri="{BB962C8B-B14F-4D97-AF65-F5344CB8AC3E}">
        <p14:creationId xmlns:p14="http://schemas.microsoft.com/office/powerpoint/2010/main" val="2612638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3696964-119A-4C87-92B3-6DE355C27AA2}" type="slidenum">
              <a:rPr lang="en-CA" smtClean="0"/>
              <a:t>50</a:t>
            </a:fld>
            <a:endParaRPr lang="en-CA"/>
          </a:p>
        </p:txBody>
      </p:sp>
    </p:spTree>
    <p:extLst>
      <p:ext uri="{BB962C8B-B14F-4D97-AF65-F5344CB8AC3E}">
        <p14:creationId xmlns:p14="http://schemas.microsoft.com/office/powerpoint/2010/main" val="1712194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3696964-119A-4C87-92B3-6DE355C27AA2}" type="slidenum">
              <a:rPr lang="en-CA" smtClean="0"/>
              <a:t>51</a:t>
            </a:fld>
            <a:endParaRPr lang="en-CA"/>
          </a:p>
        </p:txBody>
      </p:sp>
    </p:spTree>
    <p:extLst>
      <p:ext uri="{BB962C8B-B14F-4D97-AF65-F5344CB8AC3E}">
        <p14:creationId xmlns:p14="http://schemas.microsoft.com/office/powerpoint/2010/main" val="5079979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this would be assist and arrange</a:t>
            </a:r>
          </a:p>
        </p:txBody>
      </p:sp>
      <p:sp>
        <p:nvSpPr>
          <p:cNvPr id="4" name="Slide Number Placeholder 3"/>
          <p:cNvSpPr>
            <a:spLocks noGrp="1"/>
          </p:cNvSpPr>
          <p:nvPr>
            <p:ph type="sldNum" sz="quarter" idx="5"/>
          </p:nvPr>
        </p:nvSpPr>
        <p:spPr/>
        <p:txBody>
          <a:bodyPr/>
          <a:lstStyle/>
          <a:p>
            <a:fld id="{F55C3A4A-438B-4C02-AD11-AE32F1D429DA}" type="slidenum">
              <a:rPr lang="en-CA" smtClean="0"/>
              <a:pPr/>
              <a:t>53</a:t>
            </a:fld>
            <a:endParaRPr lang="en-CA"/>
          </a:p>
        </p:txBody>
      </p:sp>
    </p:spTree>
    <p:extLst>
      <p:ext uri="{BB962C8B-B14F-4D97-AF65-F5344CB8AC3E}">
        <p14:creationId xmlns:p14="http://schemas.microsoft.com/office/powerpoint/2010/main" val="1927475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 Key</a:t>
            </a:r>
          </a:p>
          <a:p>
            <a:pPr marL="228600" indent="-228600">
              <a:buAutoNum type="arabicPeriod"/>
            </a:pPr>
            <a:r>
              <a:rPr lang="en-US" dirty="0"/>
              <a:t>d (Slide 4; BMI is more accurate when considering populations. All other choices are false statements where the opposite is true)</a:t>
            </a:r>
            <a:r>
              <a:rPr lang="en-US" baseline="0" dirty="0"/>
              <a:t>.</a:t>
            </a:r>
            <a:endParaRPr lang="en-US" dirty="0"/>
          </a:p>
          <a:p>
            <a:pPr marL="228600" indent="-228600">
              <a:buAutoNum type="arabicPeriod"/>
            </a:pPr>
            <a:endParaRPr lang="en-CA" dirty="0"/>
          </a:p>
        </p:txBody>
      </p:sp>
      <p:sp>
        <p:nvSpPr>
          <p:cNvPr id="4" name="Slide Number Placeholder 3"/>
          <p:cNvSpPr>
            <a:spLocks noGrp="1"/>
          </p:cNvSpPr>
          <p:nvPr>
            <p:ph type="sldNum" sz="quarter" idx="5"/>
          </p:nvPr>
        </p:nvSpPr>
        <p:spPr/>
        <p:txBody>
          <a:bodyPr/>
          <a:lstStyle/>
          <a:p>
            <a:fld id="{F55C3A4A-438B-4C02-AD11-AE32F1D429DA}" type="slidenum">
              <a:rPr lang="en-CA" smtClean="0"/>
              <a:pPr/>
              <a:t>6</a:t>
            </a:fld>
            <a:endParaRPr lang="en-CA"/>
          </a:p>
        </p:txBody>
      </p:sp>
    </p:spTree>
    <p:extLst>
      <p:ext uri="{BB962C8B-B14F-4D97-AF65-F5344CB8AC3E}">
        <p14:creationId xmlns:p14="http://schemas.microsoft.com/office/powerpoint/2010/main" val="38792823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3696964-119A-4C87-92B3-6DE355C27AA2}" type="slidenum">
              <a:rPr lang="en-CA" smtClean="0"/>
              <a:t>54</a:t>
            </a:fld>
            <a:endParaRPr lang="en-CA"/>
          </a:p>
        </p:txBody>
      </p:sp>
    </p:spTree>
    <p:extLst>
      <p:ext uri="{BB962C8B-B14F-4D97-AF65-F5344CB8AC3E}">
        <p14:creationId xmlns:p14="http://schemas.microsoft.com/office/powerpoint/2010/main" val="34085961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Answer Key</a:t>
            </a:r>
          </a:p>
          <a:p>
            <a:pPr marL="228600" indent="-228600">
              <a:buAutoNum type="arabicPeriod"/>
            </a:pPr>
            <a:r>
              <a:rPr lang="en-US"/>
              <a:t>b (Slide 5; False, while patients may have lower BMI they can still have a more metabolically severe presentation of obesity)</a:t>
            </a:r>
          </a:p>
          <a:p>
            <a:pPr marL="228600" indent="-228600">
              <a:buAutoNum type="arabicPeriod"/>
            </a:pPr>
            <a:r>
              <a:rPr lang="en-US"/>
              <a:t>b (Slide 9; This is an example of a goal that is specific, measurable, attainable, relevant and timely”</a:t>
            </a:r>
          </a:p>
          <a:p>
            <a:pPr marL="228600" indent="-228600">
              <a:buAutoNum type="arabicPeriod"/>
            </a:pPr>
            <a:r>
              <a:rPr lang="en-US"/>
              <a:t>d (Slides 11; Both change in body composition and change in blood flow affect drug metabolism, distribution and clearance</a:t>
            </a:r>
          </a:p>
          <a:p>
            <a:pPr marL="228600" indent="-228600">
              <a:buAutoNum type="arabicPeriod"/>
            </a:pPr>
            <a:r>
              <a:rPr lang="en-US"/>
              <a:t>b (Slides 13 and 14; weight loss in older adults may promote osteoporosis due to loss of bone mass)</a:t>
            </a:r>
          </a:p>
          <a:p>
            <a:endParaRPr lang="en-GB"/>
          </a:p>
        </p:txBody>
      </p:sp>
      <p:sp>
        <p:nvSpPr>
          <p:cNvPr id="4" name="Slide Number Placeholder 3"/>
          <p:cNvSpPr>
            <a:spLocks noGrp="1"/>
          </p:cNvSpPr>
          <p:nvPr>
            <p:ph type="sldNum" sz="quarter" idx="5"/>
          </p:nvPr>
        </p:nvSpPr>
        <p:spPr/>
        <p:txBody>
          <a:bodyPr/>
          <a:lstStyle/>
          <a:p>
            <a:fld id="{55832E42-BD01-4652-99BC-29345047F757}" type="slidenum">
              <a:rPr lang="en-CA" smtClean="0"/>
              <a:pPr/>
              <a:t>55</a:t>
            </a:fld>
            <a:endParaRPr lang="en-CA"/>
          </a:p>
        </p:txBody>
      </p:sp>
    </p:spTree>
    <p:extLst>
      <p:ext uri="{BB962C8B-B14F-4D97-AF65-F5344CB8AC3E}">
        <p14:creationId xmlns:p14="http://schemas.microsoft.com/office/powerpoint/2010/main" val="4601080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6C5AC6E-6F3A-4E33-96A7-4F573F32F515}" type="slidenum">
              <a:rPr lang="en-CA" smtClean="0"/>
              <a:pPr/>
              <a:t>56</a:t>
            </a:fld>
            <a:endParaRPr lang="en-CA"/>
          </a:p>
        </p:txBody>
      </p:sp>
    </p:spTree>
    <p:extLst>
      <p:ext uri="{BB962C8B-B14F-4D97-AF65-F5344CB8AC3E}">
        <p14:creationId xmlns:p14="http://schemas.microsoft.com/office/powerpoint/2010/main" val="1200053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992C5-0C72-3CBD-32CB-AD4B2362A7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41075B-57F3-C36C-1CEB-5CD71D77E0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C0BBAB-AF86-913B-8D72-5ECBE4ACF5B2}"/>
              </a:ext>
            </a:extLst>
          </p:cNvPr>
          <p:cNvSpPr>
            <a:spLocks noGrp="1"/>
          </p:cNvSpPr>
          <p:nvPr>
            <p:ph type="body" idx="1"/>
          </p:nvPr>
        </p:nvSpPr>
        <p:spPr/>
        <p:txBody>
          <a:bodyPr/>
          <a:lstStyle/>
          <a:p>
            <a:r>
              <a:rPr lang="en-US" b="1" dirty="0"/>
              <a:t>Answer Key</a:t>
            </a:r>
          </a:p>
          <a:p>
            <a:pPr marL="228600" indent="-228600">
              <a:buAutoNum type="arabicPeriod"/>
            </a:pPr>
            <a:r>
              <a:rPr lang="en-US" dirty="0"/>
              <a:t>b (Slide 3; </a:t>
            </a:r>
            <a:r>
              <a:rPr lang="en-US" b="0" dirty="0"/>
              <a:t>women with obesity</a:t>
            </a:r>
            <a:r>
              <a:rPr lang="en-US" dirty="0"/>
              <a:t> are more likely to live longer than men with obesity, not the other way around; a would mean if your life expectancy is 100 and your BMI is 30 you die at 70 </a:t>
            </a:r>
            <a:r>
              <a:rPr lang="en-US" dirty="0" err="1"/>
              <a:t>etc</a:t>
            </a:r>
            <a:r>
              <a:rPr lang="en-US" dirty="0"/>
              <a:t>; underweight has approx., the same effect in women and men but affects younger adults more)</a:t>
            </a:r>
          </a:p>
        </p:txBody>
      </p:sp>
      <p:sp>
        <p:nvSpPr>
          <p:cNvPr id="4" name="Slide Number Placeholder 3">
            <a:extLst>
              <a:ext uri="{FF2B5EF4-FFF2-40B4-BE49-F238E27FC236}">
                <a16:creationId xmlns:a16="http://schemas.microsoft.com/office/drawing/2014/main" id="{6830599C-12C7-CDDB-947F-5F594B8201D0}"/>
              </a:ext>
            </a:extLst>
          </p:cNvPr>
          <p:cNvSpPr>
            <a:spLocks noGrp="1"/>
          </p:cNvSpPr>
          <p:nvPr>
            <p:ph type="sldNum" sz="quarter" idx="5"/>
          </p:nvPr>
        </p:nvSpPr>
        <p:spPr/>
        <p:txBody>
          <a:bodyPr/>
          <a:lstStyle/>
          <a:p>
            <a:fld id="{F55C3A4A-438B-4C02-AD11-AE32F1D429DA}" type="slidenum">
              <a:rPr lang="en-CA" smtClean="0"/>
              <a:pPr/>
              <a:t>57</a:t>
            </a:fld>
            <a:endParaRPr lang="en-CA"/>
          </a:p>
        </p:txBody>
      </p:sp>
    </p:spTree>
    <p:extLst>
      <p:ext uri="{BB962C8B-B14F-4D97-AF65-F5344CB8AC3E}">
        <p14:creationId xmlns:p14="http://schemas.microsoft.com/office/powerpoint/2010/main" val="11512326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Image Placeholder 6">
            <a:extLst>
              <a:ext uri="{FF2B5EF4-FFF2-40B4-BE49-F238E27FC236}">
                <a16:creationId xmlns:a16="http://schemas.microsoft.com/office/drawing/2014/main" id="{2F85CE97-7C4B-4C06-BFE2-8B266BD3EB61}"/>
              </a:ext>
            </a:extLst>
          </p:cNvPr>
          <p:cNvSpPr>
            <a:spLocks noGrp="1" noRot="1" noChangeAspect="1"/>
          </p:cNvSpPr>
          <p:nvPr>
            <p:ph type="sldImg"/>
          </p:nvPr>
        </p:nvSpPr>
        <p:spPr>
          <a:xfrm>
            <a:off x="28575" y="735013"/>
            <a:ext cx="7073900" cy="3979862"/>
          </a:xfrm>
        </p:spPr>
      </p:sp>
      <p:sp>
        <p:nvSpPr>
          <p:cNvPr id="3" name="Notes Placeholder 2"/>
          <p:cNvSpPr>
            <a:spLocks noGrp="1"/>
          </p:cNvSpPr>
          <p:nvPr>
            <p:ph type="body" idx="1"/>
          </p:nvPr>
        </p:nvSpPr>
        <p:spPr/>
        <p:txBody>
          <a:bodyPr/>
          <a:lstStyle/>
          <a:p>
            <a:pPr marL="0" marR="0" lvl="0" indent="0" algn="l" defTabSz="685273" rtl="0" eaLnBrk="1" fontAlgn="auto" latinLnBrk="0" hangingPunct="1">
              <a:lnSpc>
                <a:spcPct val="100000"/>
              </a:lnSpc>
              <a:spcBef>
                <a:spcPts val="0"/>
              </a:spcBef>
              <a:spcAft>
                <a:spcPts val="0"/>
              </a:spcAft>
              <a:buClrTx/>
              <a:buSzTx/>
              <a:buFontTx/>
              <a:buNone/>
              <a:tabLst/>
              <a:defRPr/>
            </a:pPr>
            <a:r>
              <a:rPr lang="en-US" sz="1200" err="1"/>
              <a:t>Bhaskaran</a:t>
            </a:r>
            <a:r>
              <a:rPr lang="en-US" sz="1200"/>
              <a:t> - Published by Elsevier Ltd. This is an Open Access article under the CC BY 4.0 license. </a:t>
            </a:r>
            <a:r>
              <a:rPr lang="en-US" sz="1200" err="1"/>
              <a:t>Bhaskaran</a:t>
            </a:r>
            <a:endParaRPr lang="en-US" sz="1200"/>
          </a:p>
        </p:txBody>
      </p:sp>
      <p:sp>
        <p:nvSpPr>
          <p:cNvPr id="6" name="Slide Number Placeholder 5"/>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0673C4-E588-48A7-AA30-7BB48B026947}" type="slidenum">
              <a:rPr kumimoji="0" lang="en-US" sz="900" b="0" i="0" u="none" strike="noStrike" kern="1200" cap="none" spc="0" normalizeH="0" baseline="0" noProof="0" smtClean="0">
                <a:ln>
                  <a:noFill/>
                </a:ln>
                <a:solidFill>
                  <a:srgbClr val="E64A0E"/>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sz="900" b="0" i="0" u="none" strike="noStrike" kern="1200" cap="none" spc="0" normalizeH="0" baseline="0" noProof="0">
              <a:ln>
                <a:noFill/>
              </a:ln>
              <a:solidFill>
                <a:srgbClr val="E64A0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979741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59</a:t>
            </a:fld>
            <a:endParaRPr lang="en-GB"/>
          </a:p>
        </p:txBody>
      </p:sp>
    </p:spTree>
    <p:extLst>
      <p:ext uri="{BB962C8B-B14F-4D97-AF65-F5344CB8AC3E}">
        <p14:creationId xmlns:p14="http://schemas.microsoft.com/office/powerpoint/2010/main" val="972401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a:extLst>
              <a:ext uri="{FF2B5EF4-FFF2-40B4-BE49-F238E27FC236}">
                <a16:creationId xmlns:a16="http://schemas.microsoft.com/office/drawing/2014/main" id="{931DD96D-7B93-427E-804F-301045C534EE}"/>
              </a:ext>
            </a:extLst>
          </p:cNvPr>
          <p:cNvSpPr>
            <a:spLocks noGrp="1" noRot="1" noChangeAspect="1"/>
          </p:cNvSpPr>
          <p:nvPr>
            <p:ph type="sldImg"/>
          </p:nvPr>
        </p:nvSpPr>
        <p:spPr>
          <a:xfrm>
            <a:off x="14288" y="374650"/>
            <a:ext cx="7073900" cy="3979863"/>
          </a:xfrm>
        </p:spPr>
      </p:sp>
      <p:sp>
        <p:nvSpPr>
          <p:cNvPr id="5" name="Notes Placeholder 4">
            <a:extLst>
              <a:ext uri="{FF2B5EF4-FFF2-40B4-BE49-F238E27FC236}">
                <a16:creationId xmlns:a16="http://schemas.microsoft.com/office/drawing/2014/main" id="{98BE9691-032A-4D63-8FA4-F5B9604B4AD0}"/>
              </a:ext>
            </a:extLst>
          </p:cNvPr>
          <p:cNvSpPr>
            <a:spLocks noGrp="1"/>
          </p:cNvSpPr>
          <p:nvPr>
            <p:ph type="body" idx="1"/>
          </p:nvPr>
        </p:nvSpPr>
        <p:spPr/>
        <p:txBody>
          <a:bodyPr/>
          <a:lstStyle/>
          <a:p>
            <a:pPr defTabSz="907219">
              <a:defRPr/>
            </a:pPr>
            <a:r>
              <a:rPr lang="en-GB" sz="1000" b="1"/>
              <a:t>Facilitator</a:t>
            </a:r>
            <a:r>
              <a:rPr lang="en-GB" sz="1000" b="1" baseline="0"/>
              <a:t> notes</a:t>
            </a:r>
          </a:p>
          <a:p>
            <a:r>
              <a:rPr lang="en-GB" sz="1000"/>
              <a:t>Key points</a:t>
            </a:r>
          </a:p>
          <a:p>
            <a:pPr marL="170104" indent="-170104">
              <a:buFont typeface="Arial" panose="020B0604020202020204" pitchFamily="34" charset="0"/>
              <a:buChar char="•"/>
            </a:pPr>
            <a:r>
              <a:rPr lang="en-GB" sz="1000"/>
              <a:t>Overweight</a:t>
            </a:r>
            <a:r>
              <a:rPr lang="en-GB" sz="1000" baseline="0"/>
              <a:t> and obesity also increase the risk of cancer; r</a:t>
            </a:r>
            <a:r>
              <a:rPr lang="en-GB" sz="1000"/>
              <a:t>esults from this comprehensive meta-analysis showed that each 5 kg/m</a:t>
            </a:r>
            <a:r>
              <a:rPr lang="en-GB" sz="1000" baseline="30000"/>
              <a:t>2</a:t>
            </a:r>
            <a:r>
              <a:rPr lang="en-GB" sz="1000"/>
              <a:t> increase in BMI is associated with:</a:t>
            </a:r>
            <a:r>
              <a:rPr lang="en-GB" sz="1000" baseline="30000"/>
              <a:t>1</a:t>
            </a:r>
          </a:p>
          <a:p>
            <a:pPr marL="396908" lvl="1" indent="-170104"/>
            <a:r>
              <a:rPr lang="en-GB" sz="1000"/>
              <a:t>30–60% increased risk of adenoma of the </a:t>
            </a:r>
            <a:r>
              <a:rPr lang="en-GB" sz="1000" err="1"/>
              <a:t>esophagus</a:t>
            </a:r>
            <a:r>
              <a:rPr lang="en-GB" sz="1000"/>
              <a:t>, kidney cancer, and endometrial cancer</a:t>
            </a:r>
          </a:p>
          <a:p>
            <a:pPr marL="396908" lvl="1" indent="-170104"/>
            <a:r>
              <a:rPr lang="en-GB" sz="1000"/>
              <a:t>13–18% increased risk of colorectal cancer, pancreatic cancer, and postmenopausal breast cancer</a:t>
            </a:r>
          </a:p>
          <a:p>
            <a:pPr marL="170104" indent="-170104">
              <a:buFont typeface="Arial" panose="020B0604020202020204" pitchFamily="34" charset="0"/>
              <a:buChar char="•"/>
            </a:pPr>
            <a:r>
              <a:rPr lang="en-GB" sz="1000" baseline="0"/>
              <a:t>A recent umbrella review of systematic reviews and meta-analyses through 2015 confirmed that 11 cancer types are associated with obesity, including </a:t>
            </a:r>
            <a:r>
              <a:rPr lang="en-GB" sz="1000" baseline="0" err="1"/>
              <a:t>esophageal</a:t>
            </a:r>
            <a:r>
              <a:rPr lang="en-GB" sz="1000" baseline="0"/>
              <a:t> adenocarcinoma, multiple myeloma, cancers of the gastric cardia, colon, rectum, biliary tract system, pancreas, breast, endometrium, ovary, and kidney</a:t>
            </a:r>
            <a:r>
              <a:rPr lang="en-GB" sz="1000" baseline="30000"/>
              <a:t>2</a:t>
            </a:r>
          </a:p>
          <a:p>
            <a:pPr marL="398704" lvl="1" indent="-170104">
              <a:buFont typeface="Arial" panose="020B0604020202020204" pitchFamily="34" charset="0"/>
              <a:buChar char="•"/>
            </a:pPr>
            <a:r>
              <a:rPr lang="en-GB" sz="1000" baseline="0"/>
              <a:t>Uncertainty remains amongst other types of cancers’ association with obesity, as the strongest evidence for a correlation with obesity in those organs of the digestive organs and hormone related malignancies in women</a:t>
            </a:r>
          </a:p>
          <a:p>
            <a:pPr marL="170104" indent="-170104">
              <a:buFont typeface="Arial" panose="020B0604020202020204" pitchFamily="34" charset="0"/>
              <a:buChar char="•"/>
            </a:pPr>
            <a:endParaRPr lang="en-GB" sz="1000" baseline="0"/>
          </a:p>
          <a:p>
            <a:endParaRPr lang="en-GB" sz="1000"/>
          </a:p>
          <a:p>
            <a:r>
              <a:rPr lang="en-GB" sz="1000"/>
              <a:t>Additional points</a:t>
            </a:r>
          </a:p>
          <a:p>
            <a:pPr marL="170104" indent="-170104">
              <a:buFont typeface="Arial" panose="020B0604020202020204" pitchFamily="34" charset="0"/>
              <a:buChar char="•"/>
            </a:pPr>
            <a:r>
              <a:rPr lang="en-GB" sz="1000"/>
              <a:t>These data were provided in the Annual Report to the Nation on the status of cancer, which highlights several cancers associated with excess weight</a:t>
            </a:r>
            <a:r>
              <a:rPr lang="en-GB" sz="1000" baseline="30000"/>
              <a:t>1</a:t>
            </a:r>
          </a:p>
          <a:p>
            <a:pPr marL="170104" indent="-170104">
              <a:buFont typeface="Arial" panose="020B0604020202020204" pitchFamily="34" charset="0"/>
              <a:buChar char="•"/>
            </a:pPr>
            <a:r>
              <a:rPr lang="en-GB" sz="1000"/>
              <a:t>Data relating to cancer incidence were obtained from the CDC, NCI, and NAACCR</a:t>
            </a:r>
            <a:r>
              <a:rPr lang="en-GB" sz="1000" baseline="30000"/>
              <a:t>1</a:t>
            </a:r>
          </a:p>
          <a:p>
            <a:pPr marL="170104" indent="-170104">
              <a:buFont typeface="Arial" panose="020B0604020202020204" pitchFamily="34" charset="0"/>
              <a:buChar char="•"/>
            </a:pPr>
            <a:r>
              <a:rPr lang="en-GB" sz="1000"/>
              <a:t>Data from NHANES were used to estimate the proportion of adults who were overweight or obese</a:t>
            </a:r>
            <a:r>
              <a:rPr lang="en-GB" sz="1000" baseline="30000"/>
              <a:t>1</a:t>
            </a:r>
          </a:p>
          <a:p>
            <a:endParaRPr lang="en-GB" sz="100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BMI, body mass index; CDC, </a:t>
            </a:r>
            <a:r>
              <a:rPr lang="en-GB" sz="1000" err="1"/>
              <a:t>Centers</a:t>
            </a:r>
            <a:r>
              <a:rPr lang="en-GB" sz="1000"/>
              <a:t> for Disease Control and Prevention; NAACCR, North American Association of Central Cancer Registries; NCI, National Cancer Institute; NHANES, National Health and Nutrition Examination Survey.</a:t>
            </a:r>
          </a:p>
          <a:p>
            <a:endParaRPr lang="en-GB" sz="1000"/>
          </a:p>
          <a:p>
            <a:pPr marL="226805" indent="-226805">
              <a:buFont typeface="+mj-lt"/>
              <a:buAutoNum type="arabicPeriod"/>
            </a:pPr>
            <a:r>
              <a:rPr lang="en-GB" sz="1000" err="1"/>
              <a:t>Eheman</a:t>
            </a:r>
            <a:r>
              <a:rPr lang="en-GB" sz="1000"/>
              <a:t> C et al. </a:t>
            </a:r>
            <a:r>
              <a:rPr lang="en-GB" sz="1000" i="1"/>
              <a:t>Cancer </a:t>
            </a:r>
            <a:r>
              <a:rPr lang="en-GB" sz="1000"/>
              <a:t>2012; 118:2338–66.</a:t>
            </a:r>
          </a:p>
          <a:p>
            <a:pPr marL="226805" indent="-226805">
              <a:buFont typeface="+mj-lt"/>
              <a:buAutoNum type="arabicPeriod"/>
            </a:pPr>
            <a:r>
              <a:rPr lang="en-GB" sz="1000" err="1"/>
              <a:t>Kyrgiou</a:t>
            </a:r>
            <a:r>
              <a:rPr lang="en-GB" sz="1000" baseline="0"/>
              <a:t> M et al. </a:t>
            </a:r>
            <a:r>
              <a:rPr lang="en-GB" sz="1000" i="1" baseline="0"/>
              <a:t>BMJ</a:t>
            </a:r>
            <a:r>
              <a:rPr lang="en-GB" sz="1000" i="0" baseline="0"/>
              <a:t> 2017; 256:j477.</a:t>
            </a:r>
            <a:endParaRPr lang="en-GB" sz="1000"/>
          </a:p>
          <a:p>
            <a:pPr marL="0" indent="0">
              <a:buFont typeface="+mj-lt"/>
              <a:buNone/>
            </a:pPr>
            <a:endParaRPr lang="en-GB" sz="100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9A3ED7-1AA4-4F1A-B24F-D2989EC704D7}" type="slidenum">
              <a:rPr kumimoji="0" lang="en-US" altLang="en-US" sz="900" b="0" i="0" u="none" strike="noStrike" kern="1200" cap="none" spc="0" normalizeH="0" baseline="0" noProof="0" smtClean="0">
                <a:ln>
                  <a:noFill/>
                </a:ln>
                <a:solidFill>
                  <a:srgbClr val="E64A0E"/>
                </a:solidFill>
                <a:effectLst/>
                <a:uLnTx/>
                <a:uFillTx/>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900" b="0" i="0" u="none" strike="noStrike" kern="1200" cap="none" spc="0" normalizeH="0" baseline="0" noProof="0">
              <a:ln>
                <a:noFill/>
              </a:ln>
              <a:solidFill>
                <a:srgbClr val="E64A0E"/>
              </a:solidFill>
              <a:effectLst/>
              <a:uLnTx/>
              <a:uFillTx/>
              <a:ea typeface="+mn-ea"/>
              <a:cs typeface="+mn-cs"/>
            </a:endParaRPr>
          </a:p>
        </p:txBody>
      </p:sp>
    </p:spTree>
    <p:extLst>
      <p:ext uri="{BB962C8B-B14F-4D97-AF65-F5344CB8AC3E}">
        <p14:creationId xmlns:p14="http://schemas.microsoft.com/office/powerpoint/2010/main" val="35547771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a:extLst>
              <a:ext uri="{FF2B5EF4-FFF2-40B4-BE49-F238E27FC236}">
                <a16:creationId xmlns:a16="http://schemas.microsoft.com/office/drawing/2014/main" id="{931DD96D-7B93-427E-804F-301045C534EE}"/>
              </a:ext>
            </a:extLst>
          </p:cNvPr>
          <p:cNvSpPr>
            <a:spLocks noGrp="1" noRot="1" noChangeAspect="1"/>
          </p:cNvSpPr>
          <p:nvPr>
            <p:ph type="sldImg"/>
          </p:nvPr>
        </p:nvSpPr>
        <p:spPr>
          <a:xfrm>
            <a:off x="14288" y="374650"/>
            <a:ext cx="7073900" cy="3979863"/>
          </a:xfrm>
        </p:spPr>
      </p:sp>
      <p:sp>
        <p:nvSpPr>
          <p:cNvPr id="5" name="Notes Placeholder 4">
            <a:extLst>
              <a:ext uri="{FF2B5EF4-FFF2-40B4-BE49-F238E27FC236}">
                <a16:creationId xmlns:a16="http://schemas.microsoft.com/office/drawing/2014/main" id="{98BE9691-032A-4D63-8FA4-F5B9604B4AD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t>Some individuals living with obesity may be relatively metabolically healthy, whilst</a:t>
            </a:r>
          </a:p>
          <a:p>
            <a:pPr algn="l"/>
            <a:r>
              <a:rPr lang="en-US" sz="1800" b="0" i="0" u="none" strike="noStrike" baseline="0" dirty="0"/>
              <a:t>others suffer from multiple conditions that may be linked to adverse metabolic effects or other</a:t>
            </a:r>
          </a:p>
          <a:p>
            <a:pPr algn="l"/>
            <a:r>
              <a:rPr lang="en-US" sz="1800" b="0" i="0" u="none" strike="noStrike" baseline="0" dirty="0"/>
              <a:t>factors.</a:t>
            </a:r>
          </a:p>
          <a:p>
            <a:pPr algn="l"/>
            <a:r>
              <a:rPr lang="en-US" sz="1800" b="0" i="0" u="none" strike="noStrike" baseline="0" dirty="0"/>
              <a:t>37 chronic diseases associated with obesity and genetic variants associated with different aspects of excess weight were selected for this study. These genetic variants included those associated with metabolically ‘favorable adiposity’ (FA) and ‘unfavorable adiposity’ (UFA) that are both associated with higher adiposity but with opposite effects on metabolic risk.</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9A3ED7-1AA4-4F1A-B24F-D2989EC704D7}" type="slidenum">
              <a:rPr kumimoji="0" lang="en-US" altLang="en-US" sz="900" b="0" i="0" u="none" strike="noStrike" kern="1200" cap="none" spc="0" normalizeH="0" baseline="0" noProof="0" smtClean="0">
                <a:ln>
                  <a:noFill/>
                </a:ln>
                <a:solidFill>
                  <a:srgbClr val="E64A0E"/>
                </a:solidFill>
                <a:effectLst/>
                <a:uLnTx/>
                <a:uFillTx/>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900" b="0" i="0" u="none" strike="noStrike" kern="1200" cap="none" spc="0" normalizeH="0" baseline="0" noProof="0">
              <a:ln>
                <a:noFill/>
              </a:ln>
              <a:solidFill>
                <a:srgbClr val="E64A0E"/>
              </a:solidFill>
              <a:effectLst/>
              <a:uLnTx/>
              <a:uFillTx/>
              <a:ea typeface="+mn-ea"/>
              <a:cs typeface="+mn-cs"/>
            </a:endParaRPr>
          </a:p>
        </p:txBody>
      </p:sp>
    </p:spTree>
    <p:extLst>
      <p:ext uri="{BB962C8B-B14F-4D97-AF65-F5344CB8AC3E}">
        <p14:creationId xmlns:p14="http://schemas.microsoft.com/office/powerpoint/2010/main" val="6283130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 Key</a:t>
            </a:r>
          </a:p>
          <a:p>
            <a:pPr marL="228600" indent="-228600">
              <a:buAutoNum type="arabicPeriod"/>
            </a:pPr>
            <a:r>
              <a:rPr lang="en-US" dirty="0"/>
              <a:t>b (Slide 3; </a:t>
            </a:r>
            <a:r>
              <a:rPr lang="en-US" b="0" dirty="0"/>
              <a:t>women with obesity</a:t>
            </a:r>
            <a:r>
              <a:rPr lang="en-US" dirty="0"/>
              <a:t> are more likely to live longer than men with obesity, not the other way around; a would mean if your life expectancy is 100 and your BMI is 30 you die at 70 </a:t>
            </a:r>
            <a:r>
              <a:rPr lang="en-US" dirty="0" err="1"/>
              <a:t>etc</a:t>
            </a:r>
            <a:r>
              <a:rPr lang="en-US" dirty="0"/>
              <a:t>; underweight has approx., the same effect in women and men but affects younger adults more)</a:t>
            </a:r>
          </a:p>
        </p:txBody>
      </p:sp>
      <p:sp>
        <p:nvSpPr>
          <p:cNvPr id="4" name="Slide Number Placeholder 3"/>
          <p:cNvSpPr>
            <a:spLocks noGrp="1"/>
          </p:cNvSpPr>
          <p:nvPr>
            <p:ph type="sldNum" sz="quarter" idx="5"/>
          </p:nvPr>
        </p:nvSpPr>
        <p:spPr/>
        <p:txBody>
          <a:bodyPr/>
          <a:lstStyle/>
          <a:p>
            <a:fld id="{F55C3A4A-438B-4C02-AD11-AE32F1D429DA}" type="slidenum">
              <a:rPr lang="en-CA" smtClean="0"/>
              <a:pPr/>
              <a:t>63</a:t>
            </a:fld>
            <a:endParaRPr lang="en-CA"/>
          </a:p>
        </p:txBody>
      </p:sp>
    </p:spTree>
    <p:extLst>
      <p:ext uri="{BB962C8B-B14F-4D97-AF65-F5344CB8AC3E}">
        <p14:creationId xmlns:p14="http://schemas.microsoft.com/office/powerpoint/2010/main" val="37571844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2AAB1-B7CC-9512-C1C6-4D23216864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EF07FE-9EAD-44B8-2DAD-9F3B20B8FF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5C25E3-744E-8001-FD6A-917AFD8D88A2}"/>
              </a:ext>
            </a:extLst>
          </p:cNvPr>
          <p:cNvSpPr>
            <a:spLocks noGrp="1"/>
          </p:cNvSpPr>
          <p:nvPr>
            <p:ph type="body" idx="1"/>
          </p:nvPr>
        </p:nvSpPr>
        <p:spPr/>
        <p:txBody>
          <a:bodyPr/>
          <a:lstStyle/>
          <a:p>
            <a:r>
              <a:rPr lang="en-US" b="1" dirty="0"/>
              <a:t>Answer Key</a:t>
            </a:r>
            <a:endParaRPr lang="en-US" dirty="0"/>
          </a:p>
          <a:p>
            <a:pPr marL="228600" indent="-228600">
              <a:buAutoNum type="arabicPeriod"/>
            </a:pPr>
            <a:r>
              <a:rPr lang="en-US" dirty="0"/>
              <a:t>d (Slides 11; Both change in body composition and change in blood flow affect drug metabolism, distribution and clearance</a:t>
            </a:r>
          </a:p>
        </p:txBody>
      </p:sp>
      <p:sp>
        <p:nvSpPr>
          <p:cNvPr id="4" name="Slide Number Placeholder 3">
            <a:extLst>
              <a:ext uri="{FF2B5EF4-FFF2-40B4-BE49-F238E27FC236}">
                <a16:creationId xmlns:a16="http://schemas.microsoft.com/office/drawing/2014/main" id="{5023AE3F-54BA-7199-82D6-9E38A7FA8888}"/>
              </a:ext>
            </a:extLst>
          </p:cNvPr>
          <p:cNvSpPr>
            <a:spLocks noGrp="1"/>
          </p:cNvSpPr>
          <p:nvPr>
            <p:ph type="sldNum" sz="quarter" idx="5"/>
          </p:nvPr>
        </p:nvSpPr>
        <p:spPr/>
        <p:txBody>
          <a:bodyPr/>
          <a:lstStyle/>
          <a:p>
            <a:fld id="{55832E42-BD01-4652-99BC-29345047F757}" type="slidenum">
              <a:rPr lang="en-CA" smtClean="0"/>
              <a:pPr/>
              <a:t>65</a:t>
            </a:fld>
            <a:endParaRPr lang="en-CA"/>
          </a:p>
        </p:txBody>
      </p:sp>
    </p:spTree>
    <p:extLst>
      <p:ext uri="{BB962C8B-B14F-4D97-AF65-F5344CB8AC3E}">
        <p14:creationId xmlns:p14="http://schemas.microsoft.com/office/powerpoint/2010/main" val="176133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 – Typically we classify and document with BMI – many of you know that the BMI is not perfect BUT still reasons why we use it - easy to obtain, correlates with cardiometabolic risk, allows for severity classification; cons: it only estimates body adiposity, ethnic differences</a:t>
            </a:r>
          </a:p>
        </p:txBody>
      </p:sp>
      <p:sp>
        <p:nvSpPr>
          <p:cNvPr id="4" name="Slide Number Placeholder 3"/>
          <p:cNvSpPr>
            <a:spLocks noGrp="1"/>
          </p:cNvSpPr>
          <p:nvPr>
            <p:ph type="sldNum" sz="quarter" idx="5"/>
          </p:nvPr>
        </p:nvSpPr>
        <p:spPr/>
        <p:txBody>
          <a:bodyPr/>
          <a:lstStyle/>
          <a:p>
            <a:fld id="{F55C3A4A-438B-4C02-AD11-AE32F1D429DA}" type="slidenum">
              <a:rPr lang="en-CA" smtClean="0"/>
              <a:pPr/>
              <a:t>7</a:t>
            </a:fld>
            <a:endParaRPr lang="en-CA"/>
          </a:p>
        </p:txBody>
      </p:sp>
    </p:spTree>
    <p:extLst>
      <p:ext uri="{BB962C8B-B14F-4D97-AF65-F5344CB8AC3E}">
        <p14:creationId xmlns:p14="http://schemas.microsoft.com/office/powerpoint/2010/main" val="17975146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66</a:t>
            </a:fld>
            <a:endParaRPr lang="en-GB"/>
          </a:p>
        </p:txBody>
      </p:sp>
    </p:spTree>
    <p:extLst>
      <p:ext uri="{BB962C8B-B14F-4D97-AF65-F5344CB8AC3E}">
        <p14:creationId xmlns:p14="http://schemas.microsoft.com/office/powerpoint/2010/main" val="748761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C3A4A-438B-4C02-AD11-AE32F1D429DA}" type="slidenum">
              <a:rPr lang="en-CA" smtClean="0"/>
              <a:pPr/>
              <a:t>67</a:t>
            </a:fld>
            <a:endParaRPr lang="en-CA"/>
          </a:p>
        </p:txBody>
      </p:sp>
    </p:spTree>
    <p:extLst>
      <p:ext uri="{BB962C8B-B14F-4D97-AF65-F5344CB8AC3E}">
        <p14:creationId xmlns:p14="http://schemas.microsoft.com/office/powerpoint/2010/main" val="13588243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Narration</a:t>
            </a:r>
          </a:p>
          <a:p>
            <a:r>
              <a:rPr lang="en-US"/>
              <a:t>In addition to exercise and a reduced calorie meal plan, counseling must be emphasized. However, most patients may not adhere to/achieve the prescribed outcomes; therefore, lifestyle interventions often fail, and biology takes over (i.e., genetic predisposition to retain fat mass). Anti-obesity medications will facilitate weight-loss and surgical options exist for those patients who are candidates</a:t>
            </a:r>
          </a:p>
        </p:txBody>
      </p:sp>
      <p:sp>
        <p:nvSpPr>
          <p:cNvPr id="4" name="Slide Number Placeholder 3"/>
          <p:cNvSpPr>
            <a:spLocks noGrp="1"/>
          </p:cNvSpPr>
          <p:nvPr>
            <p:ph type="sldNum" sz="quarter" idx="5"/>
          </p:nvPr>
        </p:nvSpPr>
        <p:spPr/>
        <p:txBody>
          <a:bodyPr/>
          <a:lstStyle/>
          <a:p>
            <a:fld id="{F55C3A4A-438B-4C02-AD11-AE32F1D429DA}" type="slidenum">
              <a:rPr lang="en-CA" smtClean="0"/>
              <a:pPr/>
              <a:t>68</a:t>
            </a:fld>
            <a:endParaRPr lang="en-CA"/>
          </a:p>
        </p:txBody>
      </p:sp>
    </p:spTree>
    <p:extLst>
      <p:ext uri="{BB962C8B-B14F-4D97-AF65-F5344CB8AC3E}">
        <p14:creationId xmlns:p14="http://schemas.microsoft.com/office/powerpoint/2010/main" val="26221322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Image Placeholder 6">
            <a:extLst>
              <a:ext uri="{FF2B5EF4-FFF2-40B4-BE49-F238E27FC236}">
                <a16:creationId xmlns:a16="http://schemas.microsoft.com/office/drawing/2014/main" id="{64FC1F7D-1D88-495A-82C2-4DF0031D336C}"/>
              </a:ext>
            </a:extLst>
          </p:cNvPr>
          <p:cNvSpPr>
            <a:spLocks noGrp="1" noRot="1" noChangeAspect="1"/>
          </p:cNvSpPr>
          <p:nvPr>
            <p:ph type="sldImg"/>
          </p:nvPr>
        </p:nvSpPr>
        <p:spPr>
          <a:xfrm>
            <a:off x="14288" y="374650"/>
            <a:ext cx="7073900" cy="3979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BAD52E-1D6A-43F7-88AC-109F45434CBB}" type="slidenum">
              <a:rPr kumimoji="0" lang="en-US" sz="900" b="0" i="0" u="none" strike="noStrike" kern="1200" cap="none" spc="0" normalizeH="0" baseline="0" noProof="0" smtClean="0">
                <a:ln>
                  <a:noFill/>
                </a:ln>
                <a:solidFill>
                  <a:srgbClr val="E64A0E"/>
                </a:solidFill>
                <a:effectLst/>
                <a:uLnTx/>
                <a:uFillTx/>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sz="900" b="0" i="0" u="none" strike="noStrike" kern="1200" cap="none" spc="0" normalizeH="0" baseline="0" noProof="0">
              <a:ln>
                <a:noFill/>
              </a:ln>
              <a:solidFill>
                <a:srgbClr val="E64A0E"/>
              </a:solidFill>
              <a:effectLst/>
              <a:uLnTx/>
              <a:uFillTx/>
              <a:ea typeface="+mn-ea"/>
              <a:cs typeface="+mn-cs"/>
            </a:endParaRPr>
          </a:p>
        </p:txBody>
      </p:sp>
    </p:spTree>
    <p:extLst>
      <p:ext uri="{BB962C8B-B14F-4D97-AF65-F5344CB8AC3E}">
        <p14:creationId xmlns:p14="http://schemas.microsoft.com/office/powerpoint/2010/main" val="2308099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a:extLst>
              <a:ext uri="{FF2B5EF4-FFF2-40B4-BE49-F238E27FC236}">
                <a16:creationId xmlns:a16="http://schemas.microsoft.com/office/drawing/2014/main" id="{931DD96D-7B93-427E-804F-301045C534EE}"/>
              </a:ext>
            </a:extLst>
          </p:cNvPr>
          <p:cNvSpPr>
            <a:spLocks noGrp="1" noRot="1" noChangeAspect="1"/>
          </p:cNvSpPr>
          <p:nvPr>
            <p:ph type="sldImg"/>
          </p:nvPr>
        </p:nvSpPr>
        <p:spPr>
          <a:xfrm>
            <a:off x="14288" y="374650"/>
            <a:ext cx="7073900" cy="3979863"/>
          </a:xfrm>
        </p:spPr>
      </p:sp>
      <p:sp>
        <p:nvSpPr>
          <p:cNvPr id="5" name="Notes Placeholder 4">
            <a:extLst>
              <a:ext uri="{FF2B5EF4-FFF2-40B4-BE49-F238E27FC236}">
                <a16:creationId xmlns:a16="http://schemas.microsoft.com/office/drawing/2014/main" id="{98BE9691-032A-4D63-8FA4-F5B9604B4AD0}"/>
              </a:ext>
            </a:extLst>
          </p:cNvPr>
          <p:cNvSpPr>
            <a:spLocks noGrp="1"/>
          </p:cNvSpPr>
          <p:nvPr>
            <p:ph type="body" idx="1"/>
          </p:nvPr>
        </p:nvSpPr>
        <p:spPr/>
        <p:txBody>
          <a:bodyPr/>
          <a:lstStyle/>
          <a:p>
            <a:endParaRPr lang="en-US" sz="1400" baseline="3000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9A3ED7-1AA4-4F1A-B24F-D2989EC704D7}" type="slidenum">
              <a:rPr kumimoji="0" lang="en-US" altLang="en-US" sz="900" b="0" i="0" u="none" strike="noStrike" kern="1200" cap="none" spc="0" normalizeH="0" baseline="0" noProof="0" smtClean="0">
                <a:ln>
                  <a:noFill/>
                </a:ln>
                <a:solidFill>
                  <a:srgbClr val="E64A0E"/>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900" b="0" i="0" u="none" strike="noStrike" kern="1200" cap="none" spc="0" normalizeH="0" baseline="0" noProof="0">
              <a:ln>
                <a:noFill/>
              </a:ln>
              <a:solidFill>
                <a:srgbClr val="E64A0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223472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C3A4A-438B-4C02-AD11-AE32F1D429DA}" type="slidenum">
              <a:rPr lang="en-CA" smtClean="0"/>
              <a:pPr/>
              <a:t>71</a:t>
            </a:fld>
            <a:endParaRPr lang="en-CA"/>
          </a:p>
        </p:txBody>
      </p:sp>
    </p:spTree>
    <p:extLst>
      <p:ext uri="{BB962C8B-B14F-4D97-AF65-F5344CB8AC3E}">
        <p14:creationId xmlns:p14="http://schemas.microsoft.com/office/powerpoint/2010/main" val="20043183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CAB7F-E010-90CC-FD39-17CC68A1FC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12D170-70EE-BB17-4F4C-E5907E23EE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7FD910-A075-293A-DA67-4B06DBF6096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BBCDDCE-07F6-1A74-48DF-571C580F82AB}"/>
              </a:ext>
            </a:extLst>
          </p:cNvPr>
          <p:cNvSpPr>
            <a:spLocks noGrp="1"/>
          </p:cNvSpPr>
          <p:nvPr>
            <p:ph type="sldNum" sz="quarter" idx="5"/>
          </p:nvPr>
        </p:nvSpPr>
        <p:spPr/>
        <p:txBody>
          <a:bodyPr/>
          <a:lstStyle/>
          <a:p>
            <a:fld id="{F55C3A4A-438B-4C02-AD11-AE32F1D429DA}" type="slidenum">
              <a:rPr lang="en-CA" smtClean="0"/>
              <a:pPr/>
              <a:t>72</a:t>
            </a:fld>
            <a:endParaRPr lang="en-CA"/>
          </a:p>
        </p:txBody>
      </p:sp>
    </p:spTree>
    <p:extLst>
      <p:ext uri="{BB962C8B-B14F-4D97-AF65-F5344CB8AC3E}">
        <p14:creationId xmlns:p14="http://schemas.microsoft.com/office/powerpoint/2010/main" val="1521651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C0EF3-7B76-12D2-7D2F-766522BB8B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81C654-AF02-A659-B565-7B318FBFA8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0BB781-6C04-8349-A050-C3752A267A2E}"/>
              </a:ext>
            </a:extLst>
          </p:cNvPr>
          <p:cNvSpPr>
            <a:spLocks noGrp="1"/>
          </p:cNvSpPr>
          <p:nvPr>
            <p:ph type="body" idx="1"/>
          </p:nvPr>
        </p:nvSpPr>
        <p:spPr/>
        <p:txBody>
          <a:bodyPr/>
          <a:lstStyle/>
          <a:p>
            <a:r>
              <a:rPr lang="en-US" b="1" dirty="0"/>
              <a:t>Answer Key</a:t>
            </a:r>
            <a:endParaRPr lang="en-US" dirty="0"/>
          </a:p>
          <a:p>
            <a:pPr marL="228600" indent="-228600">
              <a:buAutoNum type="arabicPeriod"/>
            </a:pPr>
            <a:r>
              <a:rPr lang="en-US" dirty="0"/>
              <a:t>d (Slides 11; Both change in body composition and change in blood flow affect drug metabolism, distribution and clearance</a:t>
            </a:r>
          </a:p>
        </p:txBody>
      </p:sp>
      <p:sp>
        <p:nvSpPr>
          <p:cNvPr id="4" name="Slide Number Placeholder 3">
            <a:extLst>
              <a:ext uri="{FF2B5EF4-FFF2-40B4-BE49-F238E27FC236}">
                <a16:creationId xmlns:a16="http://schemas.microsoft.com/office/drawing/2014/main" id="{13DC384F-5601-EE0A-F366-EDA5E5410A6D}"/>
              </a:ext>
            </a:extLst>
          </p:cNvPr>
          <p:cNvSpPr>
            <a:spLocks noGrp="1"/>
          </p:cNvSpPr>
          <p:nvPr>
            <p:ph type="sldNum" sz="quarter" idx="5"/>
          </p:nvPr>
        </p:nvSpPr>
        <p:spPr/>
        <p:txBody>
          <a:bodyPr/>
          <a:lstStyle/>
          <a:p>
            <a:fld id="{55832E42-BD01-4652-99BC-29345047F757}" type="slidenum">
              <a:rPr lang="en-CA" smtClean="0"/>
              <a:pPr/>
              <a:t>73</a:t>
            </a:fld>
            <a:endParaRPr lang="en-CA"/>
          </a:p>
        </p:txBody>
      </p:sp>
    </p:spTree>
    <p:extLst>
      <p:ext uri="{BB962C8B-B14F-4D97-AF65-F5344CB8AC3E}">
        <p14:creationId xmlns:p14="http://schemas.microsoft.com/office/powerpoint/2010/main" val="16739153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F3956-5F01-C8E8-4373-A3D770EAD9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E95278-4E6E-7D1C-D2BF-C366E16106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5723B1-418A-AA23-9514-734B817A3B90}"/>
              </a:ext>
            </a:extLst>
          </p:cNvPr>
          <p:cNvSpPr>
            <a:spLocks noGrp="1"/>
          </p:cNvSpPr>
          <p:nvPr>
            <p:ph type="body" idx="1"/>
          </p:nvPr>
        </p:nvSpPr>
        <p:spPr/>
        <p:txBody>
          <a:bodyPr/>
          <a:lstStyle/>
          <a:p>
            <a:r>
              <a:rPr lang="en-US" b="1" dirty="0"/>
              <a:t>Answer Key</a:t>
            </a:r>
          </a:p>
          <a:p>
            <a:pPr marL="228600" indent="-228600">
              <a:buAutoNum type="arabicPeriod"/>
            </a:pPr>
            <a:r>
              <a:rPr lang="en-US" dirty="0"/>
              <a:t>c (Slide 8; all other statements are false)</a:t>
            </a:r>
          </a:p>
        </p:txBody>
      </p:sp>
      <p:sp>
        <p:nvSpPr>
          <p:cNvPr id="4" name="Slide Number Placeholder 3">
            <a:extLst>
              <a:ext uri="{FF2B5EF4-FFF2-40B4-BE49-F238E27FC236}">
                <a16:creationId xmlns:a16="http://schemas.microsoft.com/office/drawing/2014/main" id="{07E8F27A-B4BE-7EB1-8952-FCA5AE603E82}"/>
              </a:ext>
            </a:extLst>
          </p:cNvPr>
          <p:cNvSpPr>
            <a:spLocks noGrp="1"/>
          </p:cNvSpPr>
          <p:nvPr>
            <p:ph type="sldNum" sz="quarter" idx="5"/>
          </p:nvPr>
        </p:nvSpPr>
        <p:spPr/>
        <p:txBody>
          <a:bodyPr/>
          <a:lstStyle/>
          <a:p>
            <a:fld id="{83696964-119A-4C87-92B3-6DE355C27AA2}" type="slidenum">
              <a:rPr lang="en-CA" smtClean="0"/>
              <a:t>75</a:t>
            </a:fld>
            <a:endParaRPr lang="en-CA"/>
          </a:p>
        </p:txBody>
      </p:sp>
    </p:spTree>
    <p:extLst>
      <p:ext uri="{BB962C8B-B14F-4D97-AF65-F5344CB8AC3E}">
        <p14:creationId xmlns:p14="http://schemas.microsoft.com/office/powerpoint/2010/main" val="35302757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9C68C10-FADA-4BD9-8008-C07576D19059}" type="slidenum">
              <a:rPr lang="en-CA" smtClean="0"/>
              <a:t>76</a:t>
            </a:fld>
            <a:endParaRPr lang="en-CA"/>
          </a:p>
        </p:txBody>
      </p:sp>
    </p:spTree>
    <p:extLst>
      <p:ext uri="{BB962C8B-B14F-4D97-AF65-F5344CB8AC3E}">
        <p14:creationId xmlns:p14="http://schemas.microsoft.com/office/powerpoint/2010/main" val="1615879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075DB-3912-FE2D-3B7F-EC2B446AC5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5CB468-364A-755A-268E-925B417E5C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E3547F-8097-37B1-9B88-5635429CD47C}"/>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605CDEB5-FA72-B97E-25AC-41373AB1F15B}"/>
              </a:ext>
            </a:extLst>
          </p:cNvPr>
          <p:cNvSpPr>
            <a:spLocks noGrp="1"/>
          </p:cNvSpPr>
          <p:nvPr>
            <p:ph type="sldNum" sz="quarter" idx="5"/>
          </p:nvPr>
        </p:nvSpPr>
        <p:spPr/>
        <p:txBody>
          <a:bodyPr/>
          <a:lstStyle/>
          <a:p>
            <a:fld id="{55832E42-BD01-4652-99BC-29345047F757}" type="slidenum">
              <a:rPr lang="en-CA" smtClean="0"/>
              <a:pPr/>
              <a:t>9</a:t>
            </a:fld>
            <a:endParaRPr lang="en-CA"/>
          </a:p>
        </p:txBody>
      </p:sp>
    </p:spTree>
    <p:extLst>
      <p:ext uri="{BB962C8B-B14F-4D97-AF65-F5344CB8AC3E}">
        <p14:creationId xmlns:p14="http://schemas.microsoft.com/office/powerpoint/2010/main" val="31098934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err="1"/>
              <a:t>MyFitness</a:t>
            </a:r>
            <a:r>
              <a:rPr lang="en-CA" dirty="0"/>
              <a:t> Pal, </a:t>
            </a:r>
            <a:r>
              <a:rPr lang="en-CA" dirty="0" err="1"/>
              <a:t>Baritastic</a:t>
            </a:r>
            <a:r>
              <a:rPr lang="en-CA" dirty="0"/>
              <a:t>, Noom (without subscription)</a:t>
            </a:r>
          </a:p>
        </p:txBody>
      </p:sp>
      <p:sp>
        <p:nvSpPr>
          <p:cNvPr id="4" name="Slide Number Placeholder 3"/>
          <p:cNvSpPr>
            <a:spLocks noGrp="1"/>
          </p:cNvSpPr>
          <p:nvPr>
            <p:ph type="sldNum" sz="quarter" idx="5"/>
          </p:nvPr>
        </p:nvSpPr>
        <p:spPr/>
        <p:txBody>
          <a:bodyPr/>
          <a:lstStyle/>
          <a:p>
            <a:fld id="{F9C68C10-FADA-4BD9-8008-C07576D19059}" type="slidenum">
              <a:rPr lang="en-CA" smtClean="0"/>
              <a:t>77</a:t>
            </a:fld>
            <a:endParaRPr lang="en-CA"/>
          </a:p>
        </p:txBody>
      </p:sp>
    </p:spTree>
    <p:extLst>
      <p:ext uri="{BB962C8B-B14F-4D97-AF65-F5344CB8AC3E}">
        <p14:creationId xmlns:p14="http://schemas.microsoft.com/office/powerpoint/2010/main" val="22264739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F9C68C10-FADA-4BD9-8008-C07576D19059}" type="slidenum">
              <a:rPr lang="en-CA" smtClean="0"/>
              <a:t>78</a:t>
            </a:fld>
            <a:endParaRPr lang="en-CA"/>
          </a:p>
        </p:txBody>
      </p:sp>
    </p:spTree>
    <p:extLst>
      <p:ext uri="{BB962C8B-B14F-4D97-AF65-F5344CB8AC3E}">
        <p14:creationId xmlns:p14="http://schemas.microsoft.com/office/powerpoint/2010/main" val="39703064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Biggest loser study</a:t>
            </a:r>
          </a:p>
        </p:txBody>
      </p:sp>
      <p:sp>
        <p:nvSpPr>
          <p:cNvPr id="4" name="Slide Number Placeholder 3"/>
          <p:cNvSpPr>
            <a:spLocks noGrp="1"/>
          </p:cNvSpPr>
          <p:nvPr>
            <p:ph type="sldNum" sz="quarter" idx="5"/>
          </p:nvPr>
        </p:nvSpPr>
        <p:spPr/>
        <p:txBody>
          <a:bodyPr/>
          <a:lstStyle/>
          <a:p>
            <a:fld id="{F55C3A4A-438B-4C02-AD11-AE32F1D429DA}" type="slidenum">
              <a:rPr lang="en-CA" smtClean="0"/>
              <a:pPr/>
              <a:t>79</a:t>
            </a:fld>
            <a:endParaRPr lang="en-CA"/>
          </a:p>
        </p:txBody>
      </p:sp>
    </p:spTree>
    <p:extLst>
      <p:ext uri="{BB962C8B-B14F-4D97-AF65-F5344CB8AC3E}">
        <p14:creationId xmlns:p14="http://schemas.microsoft.com/office/powerpoint/2010/main" val="34840378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C68C10-FADA-4BD9-8008-C07576D19059}" type="slidenum">
              <a:rPr lang="en-CA" smtClean="0"/>
              <a:pPr/>
              <a:t>80</a:t>
            </a:fld>
            <a:endParaRPr lang="en-CA" dirty="0"/>
          </a:p>
        </p:txBody>
      </p:sp>
    </p:spTree>
    <p:extLst>
      <p:ext uri="{BB962C8B-B14F-4D97-AF65-F5344CB8AC3E}">
        <p14:creationId xmlns:p14="http://schemas.microsoft.com/office/powerpoint/2010/main" val="16667686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Verdana" panose="020B0604030504040204" pitchFamily="34" charset="0"/>
                <a:ea typeface="Verdana" panose="020B0604030504040204" pitchFamily="34" charset="0"/>
                <a:cs typeface="Verdana" panose="020B0604030504040204" pitchFamily="34" charset="0"/>
              </a:rPr>
              <a:t>Impact on weight loss only 1.6 kg/3.5 </a:t>
            </a:r>
            <a:r>
              <a:rPr lang="en-US" dirty="0" err="1">
                <a:latin typeface="Verdana" panose="020B0604030504040204" pitchFamily="34" charset="0"/>
                <a:ea typeface="Verdana" panose="020B0604030504040204" pitchFamily="34" charset="0"/>
                <a:cs typeface="Verdana" panose="020B0604030504040204" pitchFamily="34" charset="0"/>
              </a:rPr>
              <a:t>lbs</a:t>
            </a:r>
            <a:r>
              <a:rPr lang="en-US" dirty="0">
                <a:latin typeface="Verdana" panose="020B0604030504040204" pitchFamily="34" charset="0"/>
                <a:ea typeface="Verdana" panose="020B0604030504040204" pitchFamily="34" charset="0"/>
                <a:cs typeface="Verdana" panose="020B0604030504040204" pitchFamily="34" charset="0"/>
              </a:rPr>
              <a:t>, BUT lots of other benefits: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F9C68C10-FADA-4BD9-8008-C07576D19059}" type="slidenum">
              <a:rPr lang="en-CA" smtClean="0"/>
              <a:t>81</a:t>
            </a:fld>
            <a:endParaRPr lang="en-CA"/>
          </a:p>
        </p:txBody>
      </p:sp>
    </p:spTree>
    <p:extLst>
      <p:ext uri="{BB962C8B-B14F-4D97-AF65-F5344CB8AC3E}">
        <p14:creationId xmlns:p14="http://schemas.microsoft.com/office/powerpoint/2010/main" val="665303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F9C68C10-FADA-4BD9-8008-C07576D19059}" type="slidenum">
              <a:rPr lang="en-CA" smtClean="0"/>
              <a:t>82</a:t>
            </a:fld>
            <a:endParaRPr lang="en-CA"/>
          </a:p>
        </p:txBody>
      </p:sp>
    </p:spTree>
    <p:extLst>
      <p:ext uri="{BB962C8B-B14F-4D97-AF65-F5344CB8AC3E}">
        <p14:creationId xmlns:p14="http://schemas.microsoft.com/office/powerpoint/2010/main" val="34863446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F9C68C10-FADA-4BD9-8008-C07576D19059}" type="slidenum">
              <a:rPr lang="en-CA" smtClean="0"/>
              <a:t>83</a:t>
            </a:fld>
            <a:endParaRPr lang="en-CA"/>
          </a:p>
        </p:txBody>
      </p:sp>
    </p:spTree>
    <p:extLst>
      <p:ext uri="{BB962C8B-B14F-4D97-AF65-F5344CB8AC3E}">
        <p14:creationId xmlns:p14="http://schemas.microsoft.com/office/powerpoint/2010/main" val="9899345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 Key</a:t>
            </a:r>
          </a:p>
          <a:p>
            <a:pPr marL="228600" indent="-228600">
              <a:buAutoNum type="arabicPeriod"/>
            </a:pPr>
            <a:r>
              <a:rPr lang="en-US" dirty="0"/>
              <a:t>c (Slide 8; all other statements are false)</a:t>
            </a:r>
          </a:p>
        </p:txBody>
      </p:sp>
      <p:sp>
        <p:nvSpPr>
          <p:cNvPr id="4" name="Slide Number Placeholder 3"/>
          <p:cNvSpPr>
            <a:spLocks noGrp="1"/>
          </p:cNvSpPr>
          <p:nvPr>
            <p:ph type="sldNum" sz="quarter" idx="5"/>
          </p:nvPr>
        </p:nvSpPr>
        <p:spPr/>
        <p:txBody>
          <a:bodyPr/>
          <a:lstStyle/>
          <a:p>
            <a:fld id="{83696964-119A-4C87-92B3-6DE355C27AA2}" type="slidenum">
              <a:rPr lang="en-CA" smtClean="0"/>
              <a:t>85</a:t>
            </a:fld>
            <a:endParaRPr lang="en-CA"/>
          </a:p>
        </p:txBody>
      </p:sp>
    </p:spTree>
    <p:extLst>
      <p:ext uri="{BB962C8B-B14F-4D97-AF65-F5344CB8AC3E}">
        <p14:creationId xmlns:p14="http://schemas.microsoft.com/office/powerpoint/2010/main" val="8063261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mn-lt"/>
            </a:endParaRPr>
          </a:p>
        </p:txBody>
      </p:sp>
      <p:sp>
        <p:nvSpPr>
          <p:cNvPr id="4" name="Slide Number Placeholder 3"/>
          <p:cNvSpPr>
            <a:spLocks noGrp="1"/>
          </p:cNvSpPr>
          <p:nvPr>
            <p:ph type="sldNum" sz="quarter" idx="5"/>
          </p:nvPr>
        </p:nvSpPr>
        <p:spPr/>
        <p:txBody>
          <a:bodyPr/>
          <a:lstStyle/>
          <a:p>
            <a:fld id="{83696964-119A-4C87-92B3-6DE355C27AA2}" type="slidenum">
              <a:rPr lang="en-CA" smtClean="0"/>
              <a:t>86</a:t>
            </a:fld>
            <a:endParaRPr lang="en-CA"/>
          </a:p>
        </p:txBody>
      </p:sp>
    </p:spTree>
    <p:extLst>
      <p:ext uri="{BB962C8B-B14F-4D97-AF65-F5344CB8AC3E}">
        <p14:creationId xmlns:p14="http://schemas.microsoft.com/office/powerpoint/2010/main" val="31252025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D9840-98C2-9884-05C7-DAAC3E4F70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131541-6B49-E733-58C4-F986B2814C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9F6FE8-A96D-6DF5-6F06-54EDDBA09BDA}"/>
              </a:ext>
            </a:extLst>
          </p:cNvPr>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Answer Key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latin typeface="Arial" panose="020B0604020202020204" pitchFamily="34" charset="0"/>
                <a:cs typeface="Arial" panose="020B0604020202020204" pitchFamily="34" charset="0"/>
              </a:rPr>
              <a:t>E -&gt; </a:t>
            </a:r>
            <a:r>
              <a:rPr lang="en-US" sz="1200" dirty="0">
                <a:effectLst/>
                <a:latin typeface="Arial" panose="020B0604020202020204" pitchFamily="34" charset="0"/>
                <a:ea typeface="Calibri" panose="020F0502020204030204" pitchFamily="34" charset="0"/>
                <a:cs typeface="Arial" panose="020B0604020202020204" pitchFamily="34" charset="0"/>
              </a:rPr>
              <a:t>*Learning point: Indications for prescription of anti-obesity medication are BMI ≥30 or BMI ≥27 with an obesity-related complication such as diabetes, hypertension or hyperlipidemia. There are no restrictions on older age or need to previously try other weight loss programs</a:t>
            </a:r>
          </a:p>
        </p:txBody>
      </p:sp>
      <p:sp>
        <p:nvSpPr>
          <p:cNvPr id="4" name="Slide Number Placeholder 3">
            <a:extLst>
              <a:ext uri="{FF2B5EF4-FFF2-40B4-BE49-F238E27FC236}">
                <a16:creationId xmlns:a16="http://schemas.microsoft.com/office/drawing/2014/main" id="{8CBA89C5-B82E-E0D5-E8C3-11D97997B5B8}"/>
              </a:ext>
            </a:extLst>
          </p:cNvPr>
          <p:cNvSpPr>
            <a:spLocks noGrp="1"/>
          </p:cNvSpPr>
          <p:nvPr>
            <p:ph type="sldNum" sz="quarter" idx="5"/>
          </p:nvPr>
        </p:nvSpPr>
        <p:spPr/>
        <p:txBody>
          <a:bodyPr/>
          <a:lstStyle/>
          <a:p>
            <a:fld id="{83696964-119A-4C87-92B3-6DE355C27AA2}" type="slidenum">
              <a:rPr lang="en-CA" smtClean="0"/>
              <a:t>87</a:t>
            </a:fld>
            <a:endParaRPr lang="en-CA"/>
          </a:p>
        </p:txBody>
      </p:sp>
    </p:spTree>
    <p:extLst>
      <p:ext uri="{BB962C8B-B14F-4D97-AF65-F5344CB8AC3E}">
        <p14:creationId xmlns:p14="http://schemas.microsoft.com/office/powerpoint/2010/main" val="864999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C3A4A-438B-4C02-AD11-AE32F1D429DA}" type="slidenum">
              <a:rPr lang="en-CA" smtClean="0"/>
              <a:pPr/>
              <a:t>10</a:t>
            </a:fld>
            <a:endParaRPr lang="en-CA"/>
          </a:p>
        </p:txBody>
      </p:sp>
    </p:spTree>
    <p:extLst>
      <p:ext uri="{BB962C8B-B14F-4D97-AF65-F5344CB8AC3E}">
        <p14:creationId xmlns:p14="http://schemas.microsoft.com/office/powerpoint/2010/main" val="40043830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In addition to lifestyle modifications, currently approved AOMs target the pathways in the brain and periphery (gastrointestinal) to help restore hormonal imbalances and decrease energy intake, increase satiety and promote weight loss.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a:latin typeface="Arial" panose="020B0604020202020204" pitchFamily="34" charset="0"/>
                <a:cs typeface="Arial" panose="020B0604020202020204" pitchFamily="34" charset="0"/>
              </a:rPr>
              <a:t>Principles of AOMs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a:solidFill>
                  <a:srgbClr val="000000"/>
                </a:solidFill>
                <a:effectLst/>
                <a:latin typeface="Arial" panose="020B0604020202020204" pitchFamily="34" charset="0"/>
                <a:cs typeface="Arial" panose="020B0604020202020204" pitchFamily="34" charset="0"/>
              </a:rPr>
              <a:t>AOMs affect pathophysiological pathways that lead to obesity:</a:t>
            </a:r>
            <a:r>
              <a:rPr lang="en-US" b="0" i="0">
                <a:solidFill>
                  <a:srgbClr val="000000"/>
                </a:solidFill>
                <a:effectLst/>
                <a:latin typeface="Arial" panose="020B0604020202020204" pitchFamily="34" charset="0"/>
                <a:cs typeface="Arial" panose="020B0604020202020204" pitchFamily="34" charset="0"/>
              </a:rPr>
              <a:t> Current obesity pharmacotherapy targets the underlying neurohormonal dysregulations that cause weight gain and prevent sustained weight loss. Changes in hormones in response to diet-induced weight loss, such as reduction in the anorexigenic hormone leptin and increase in the orexigenic hormone ghrelin, create a physiologic environment conducive to the body returning to its previously established, higher body weight set point. Additional adaptation responses to diet-induced weight loss affecting energy expenditure, including reductions in basal metabolic rate, also challenge weight loss maintenance.</a:t>
            </a:r>
            <a:endParaRPr lang="en-US" sz="1200" b="1" baseline="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a:solidFill>
                  <a:srgbClr val="000000"/>
                </a:solidFill>
                <a:effectLst/>
                <a:latin typeface="Arial" panose="020B0604020202020204" pitchFamily="34" charset="0"/>
                <a:cs typeface="Arial" panose="020B0604020202020204" pitchFamily="34" charset="0"/>
              </a:rPr>
              <a:t>Treatments benefit both weight and comorbidities:</a:t>
            </a:r>
            <a:r>
              <a:rPr lang="en-US" b="0" i="0">
                <a:solidFill>
                  <a:srgbClr val="000000"/>
                </a:solidFill>
                <a:effectLst/>
                <a:latin typeface="Arial" panose="020B0604020202020204" pitchFamily="34" charset="0"/>
                <a:cs typeface="Arial" panose="020B0604020202020204" pitchFamily="34" charset="0"/>
              </a:rPr>
              <a:t> The goals of obesity treatment are primary, secondary, and tertiary prevention; i.e., to prevent the development or exacerbation of obesity and its complications. For example, improvements in cardiometabolic risk factors and reduced diabetes risk have been consistently reported in Phase 3 trials for AOMs.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a:solidFill>
                  <a:srgbClr val="000000"/>
                </a:solidFill>
                <a:effectLst/>
                <a:latin typeface="Arial" panose="020B0604020202020204" pitchFamily="34" charset="0"/>
                <a:cs typeface="Arial" panose="020B0604020202020204" pitchFamily="34" charset="0"/>
              </a:rPr>
              <a:t>Expect heterogeneity in weight loss response:</a:t>
            </a:r>
            <a:r>
              <a:rPr lang="en-US" b="0" i="0">
                <a:solidFill>
                  <a:srgbClr val="000000"/>
                </a:solidFill>
                <a:effectLst/>
                <a:latin typeface="Arial" panose="020B0604020202020204" pitchFamily="34" charset="0"/>
                <a:cs typeface="Arial" panose="020B0604020202020204" pitchFamily="34" charset="0"/>
              </a:rPr>
              <a:t> Phase 3 trials have consistently demonstrated that AOMs achieve significantly greater weight loss than placebo when combined with lifestyle modifications. The average efficacy in these studies ranges from 5-10% total body weight loss. However, as with any medical therapy, significant inter-individual response variability has been reported, including the possibility of no weight loss (non-responders) to 20% or greater weight loss.</a:t>
            </a:r>
          </a:p>
          <a:p>
            <a:pPr algn="l">
              <a:buFont typeface="Arial" panose="020B0604020202020204" pitchFamily="34" charset="0"/>
              <a:buNone/>
            </a:pPr>
            <a:r>
              <a:rPr lang="en-US" b="1" i="0">
                <a:solidFill>
                  <a:srgbClr val="000000"/>
                </a:solidFill>
                <a:effectLst/>
                <a:latin typeface="Arial" panose="020B0604020202020204" pitchFamily="34" charset="0"/>
                <a:cs typeface="Arial" panose="020B0604020202020204" pitchFamily="34" charset="0"/>
              </a:rPr>
              <a:t>Lifelong treatment:</a:t>
            </a:r>
            <a:r>
              <a:rPr lang="en-US" b="0" i="0">
                <a:solidFill>
                  <a:srgbClr val="000000"/>
                </a:solidFill>
                <a:effectLst/>
                <a:latin typeface="Arial" panose="020B0604020202020204" pitchFamily="34" charset="0"/>
                <a:cs typeface="Arial" panose="020B0604020202020204" pitchFamily="34" charset="0"/>
              </a:rPr>
              <a:t> Because obesity is a chronic disease, pharmacotherapy should be prescribed with the intent of lifelong use and as part of a comprehensive management plan that includes nutrition, physical activity, and behavioral counseling. Discontinuation of an AOM often leads to weight regain.</a:t>
            </a:r>
          </a:p>
        </p:txBody>
      </p:sp>
      <p:sp>
        <p:nvSpPr>
          <p:cNvPr id="4" name="Slide Number Placeholder 3"/>
          <p:cNvSpPr>
            <a:spLocks noGrp="1"/>
          </p:cNvSpPr>
          <p:nvPr>
            <p:ph type="sldNum" sz="quarter" idx="5"/>
          </p:nvPr>
        </p:nvSpPr>
        <p:spPr/>
        <p:txBody>
          <a:bodyPr/>
          <a:lstStyle/>
          <a:p>
            <a:fld id="{83696964-119A-4C87-92B3-6DE355C27AA2}" type="slidenum">
              <a:rPr lang="en-CA" smtClean="0"/>
              <a:t>88</a:t>
            </a:fld>
            <a:endParaRPr lang="en-CA"/>
          </a:p>
        </p:txBody>
      </p:sp>
    </p:spTree>
    <p:extLst>
      <p:ext uri="{BB962C8B-B14F-4D97-AF65-F5344CB8AC3E}">
        <p14:creationId xmlns:p14="http://schemas.microsoft.com/office/powerpoint/2010/main" val="373768973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12121"/>
                </a:solidFill>
                <a:effectLst/>
                <a:latin typeface="Arial" panose="020B0604020202020204" pitchFamily="34" charset="0"/>
                <a:cs typeface="Arial" panose="020B0604020202020204" pitchFamily="34" charset="0"/>
              </a:rPr>
              <a:t>Although lifestyle intervention is the mainstay of all weight management treatment, there is increasing recognition of the need for adjunctive treatments for patients with obesity who are at high medical risk and who are unable to achieve or maintain sufficient weight loss to improve their health.</a:t>
            </a:r>
          </a:p>
          <a:p>
            <a:endParaRPr lang="en-US" b="0" i="0">
              <a:solidFill>
                <a:srgbClr val="212121"/>
              </a:solidFill>
              <a:effectLst/>
              <a:latin typeface="Arial" panose="020B0604020202020204" pitchFamily="34" charset="0"/>
              <a:cs typeface="Arial" panose="020B0604020202020204" pitchFamily="34" charset="0"/>
            </a:endParaRPr>
          </a:p>
          <a:p>
            <a:r>
              <a:rPr lang="en-US" b="0" i="0">
                <a:solidFill>
                  <a:srgbClr val="212121"/>
                </a:solidFill>
                <a:effectLst/>
                <a:latin typeface="Arial" panose="020B0604020202020204" pitchFamily="34" charset="0"/>
                <a:cs typeface="Arial" panose="020B0604020202020204" pitchFamily="34" charset="0"/>
              </a:rPr>
              <a:t>For individuals with BMI ≥30 kg/m</a:t>
            </a:r>
            <a:r>
              <a:rPr lang="en-US" b="0" i="0" baseline="30000">
                <a:solidFill>
                  <a:srgbClr val="212121"/>
                </a:solidFill>
                <a:effectLst/>
                <a:latin typeface="Arial" panose="020B0604020202020204" pitchFamily="34" charset="0"/>
                <a:cs typeface="Arial" panose="020B0604020202020204" pitchFamily="34" charset="0"/>
              </a:rPr>
              <a:t>2</a:t>
            </a:r>
            <a:r>
              <a:rPr lang="en-US" b="0" i="0">
                <a:solidFill>
                  <a:srgbClr val="212121"/>
                </a:solidFill>
                <a:effectLst/>
                <a:latin typeface="Arial" panose="020B0604020202020204" pitchFamily="34" charset="0"/>
                <a:cs typeface="Arial" panose="020B0604020202020204" pitchFamily="34" charset="0"/>
              </a:rPr>
              <a:t> or BMI ≥27 kg/m</a:t>
            </a:r>
            <a:r>
              <a:rPr lang="en-US" b="0" i="0" baseline="30000">
                <a:solidFill>
                  <a:srgbClr val="212121"/>
                </a:solidFill>
                <a:effectLst/>
                <a:latin typeface="Arial" panose="020B0604020202020204" pitchFamily="34" charset="0"/>
                <a:cs typeface="Arial" panose="020B0604020202020204" pitchFamily="34" charset="0"/>
              </a:rPr>
              <a:t>2</a:t>
            </a:r>
            <a:r>
              <a:rPr lang="en-US" b="0" i="0">
                <a:solidFill>
                  <a:srgbClr val="212121"/>
                </a:solidFill>
                <a:effectLst/>
                <a:latin typeface="Arial" panose="020B0604020202020204" pitchFamily="34" charset="0"/>
                <a:cs typeface="Arial" panose="020B0604020202020204" pitchFamily="34" charset="0"/>
              </a:rPr>
              <a:t> with ≥ 1 weight-related complication who are motivated to lose weight, pharmacotherapy can be considered as an adjunct to comprehensive lifestyle intervention to help achieve targeted weight loss and health goals.</a:t>
            </a: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40495B0-9516-4603-8F28-AA95796A9FAA}" type="slidenum">
              <a:rPr lang="en-US" smtClean="0"/>
              <a:t>89</a:t>
            </a:fld>
            <a:endParaRPr lang="en-US"/>
          </a:p>
        </p:txBody>
      </p:sp>
    </p:spTree>
    <p:extLst>
      <p:ext uri="{BB962C8B-B14F-4D97-AF65-F5344CB8AC3E}">
        <p14:creationId xmlns:p14="http://schemas.microsoft.com/office/powerpoint/2010/main" val="199115985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 y="735013"/>
            <a:ext cx="7073900" cy="3979862"/>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b="0" dirty="0">
                <a:solidFill>
                  <a:srgbClr val="82786F"/>
                </a:solidFill>
                <a:latin typeface="Arial" panose="020B0604020202020204" pitchFamily="34" charset="0"/>
                <a:cs typeface="Arial" panose="020B0604020202020204" pitchFamily="34" charset="0"/>
              </a:rPr>
              <a:t>These medications are FDA-approved for non-syndromic obesity. </a:t>
            </a:r>
            <a:r>
              <a:rPr lang="en-US" b="0" i="0" dirty="0">
                <a:solidFill>
                  <a:srgbClr val="505050"/>
                </a:solidFill>
                <a:effectLst/>
                <a:latin typeface="Arial" panose="020B0604020202020204" pitchFamily="34" charset="0"/>
                <a:cs typeface="Arial" panose="020B0604020202020204" pitchFamily="34" charset="0"/>
              </a:rPr>
              <a:t>All anti-obesity medications improve weight and metabolic parameters, with variable potency and effects depending on the specific drug, class and dosing.</a:t>
            </a:r>
            <a:endParaRPr lang="en-US" altLang="en-US" sz="1200" b="0" dirty="0">
              <a:solidFill>
                <a:srgbClr val="82786F"/>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200" b="0" dirty="0">
              <a:solidFill>
                <a:srgbClr val="82786F"/>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b="1" dirty="0">
                <a:solidFill>
                  <a:srgbClr val="82786F"/>
                </a:solidFill>
                <a:latin typeface="Arial" panose="020B0604020202020204" pitchFamily="34" charset="0"/>
                <a:cs typeface="Arial" panose="020B0604020202020204" pitchFamily="34" charset="0"/>
              </a:rPr>
              <a:t>Slide references</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sz="1200" dirty="0">
                <a:solidFill>
                  <a:srgbClr val="82786F"/>
                </a:solidFill>
                <a:latin typeface="Arial" panose="020B0604020202020204" pitchFamily="34" charset="0"/>
                <a:cs typeface="Arial" panose="020B0604020202020204" pitchFamily="34" charset="0"/>
              </a:rPr>
              <a:t>Bray GA </a:t>
            </a:r>
            <a:r>
              <a:rPr lang="en-US" sz="1200" i="1" dirty="0">
                <a:solidFill>
                  <a:srgbClr val="82786F"/>
                </a:solidFill>
                <a:latin typeface="Arial" panose="020B0604020202020204" pitchFamily="34" charset="0"/>
                <a:cs typeface="Arial" panose="020B0604020202020204" pitchFamily="34" charset="0"/>
              </a:rPr>
              <a:t>et al. Lancet </a:t>
            </a:r>
            <a:r>
              <a:rPr lang="en-US" sz="1200" dirty="0">
                <a:solidFill>
                  <a:srgbClr val="82786F"/>
                </a:solidFill>
                <a:latin typeface="Arial" panose="020B0604020202020204" pitchFamily="34" charset="0"/>
                <a:cs typeface="Arial" panose="020B0604020202020204" pitchFamily="34" charset="0"/>
              </a:rPr>
              <a:t>2016;387:1947–1956.</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sz="1200" dirty="0" err="1"/>
              <a:t>Grunvald</a:t>
            </a:r>
            <a:r>
              <a:rPr lang="en-US" sz="1200" dirty="0"/>
              <a:t> E et al. Gastroenterology. 2022;163:1198–1225</a:t>
            </a:r>
            <a:r>
              <a:rPr lang="en-US" sz="1200" dirty="0">
                <a:solidFill>
                  <a:srgbClr val="82786F"/>
                </a:solidFill>
                <a:latin typeface="Arial" panose="020B0604020202020204" pitchFamily="34" charset="0"/>
                <a:cs typeface="Arial" panose="020B0604020202020204" pitchFamily="34" charset="0"/>
              </a:rPr>
              <a:t>.</a:t>
            </a:r>
            <a:endParaRPr kumimoji="0" lang="en-US" sz="1200" b="0" i="0" u="none" strike="noStrike" kern="1200" cap="none" spc="0" normalizeH="0" baseline="0" noProof="0" dirty="0">
              <a:ln>
                <a:noFill/>
              </a:ln>
              <a:solidFill>
                <a:srgbClr val="82786F"/>
              </a:solidFill>
              <a:effectLst/>
              <a:uLnTx/>
              <a:uFillTx/>
              <a:latin typeface="Arial" panose="020B0604020202020204" pitchFamily="34" charset="0"/>
              <a:cs typeface="Arial" panose="020B0604020202020204" pitchFamily="34" charset="0"/>
            </a:endParaRP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CA" sz="1200" dirty="0" err="1"/>
              <a:t>Zepbound</a:t>
            </a:r>
            <a:r>
              <a:rPr lang="en-CA" sz="1200" dirty="0"/>
              <a:t>™ (</a:t>
            </a:r>
            <a:r>
              <a:rPr lang="en-CA" sz="1200" dirty="0" err="1"/>
              <a:t>tirzepatide</a:t>
            </a:r>
            <a:r>
              <a:rPr lang="en-CA" sz="1200" dirty="0"/>
              <a:t>) Prescribing Information. Available at: </a:t>
            </a:r>
            <a:r>
              <a:rPr lang="en-CA" sz="1200" dirty="0">
                <a:hlinkClick r:id="rId3"/>
              </a:rPr>
              <a:t>https://www.accessdata.fda.gov/drugsatfda_docs/label/2023/217806s000lbl.pdf</a:t>
            </a:r>
            <a:r>
              <a:rPr lang="en-CA" sz="1200" dirty="0"/>
              <a:t>. Accessed March 2024</a:t>
            </a:r>
            <a:r>
              <a:rPr lang="en-US" sz="1200" dirty="0"/>
              <a:t>. </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CA" sz="1200" dirty="0" err="1"/>
              <a:t>Wegovy</a:t>
            </a:r>
            <a:r>
              <a:rPr lang="en-CA" sz="1200" dirty="0"/>
              <a:t>™ (Semaglutide 2.4 mg) Prescribing Information. Available at: </a:t>
            </a:r>
            <a:r>
              <a:rPr lang="en-CA" sz="1200" dirty="0">
                <a:hlinkClick r:id="rId4"/>
              </a:rPr>
              <a:t>https://www.novo-pi.com/wegovy.pdf</a:t>
            </a:r>
            <a:r>
              <a:rPr lang="en-CA" sz="1200" dirty="0"/>
              <a:t>. Accessed March 2024.</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CA" sz="1200" dirty="0" err="1"/>
              <a:t>Saxenda</a:t>
            </a:r>
            <a:r>
              <a:rPr lang="en-CA" sz="1200" baseline="30000" dirty="0"/>
              <a:t>®</a:t>
            </a:r>
            <a:r>
              <a:rPr lang="en-CA" sz="1200" dirty="0"/>
              <a:t> (liraglutide 3 mg) Prescribing Information. Available at: </a:t>
            </a:r>
            <a:r>
              <a:rPr lang="en-CA" sz="1200" dirty="0">
                <a:hlinkClick r:id="rId5"/>
              </a:rPr>
              <a:t>https://www.novo-pi.com/saxenda.pdf</a:t>
            </a:r>
            <a:r>
              <a:rPr lang="en-CA" sz="1200" dirty="0"/>
              <a:t>. Accessed April 2024.</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CA" sz="1200" dirty="0" err="1"/>
              <a:t>Contrave</a:t>
            </a:r>
            <a:r>
              <a:rPr lang="en-CA" sz="1200" dirty="0"/>
              <a:t>® (naltrexone HCl and bupropion HCl) Prescribing Information. Available at: </a:t>
            </a:r>
            <a:r>
              <a:rPr lang="en-CA" sz="1200" dirty="0">
                <a:hlinkClick r:id="rId6"/>
              </a:rPr>
              <a:t>https://www.accessdata.fda.gov/drugsatfda_docs/label/2020/200063s015lbl.pdf</a:t>
            </a:r>
            <a:r>
              <a:rPr lang="en-CA" sz="1200" dirty="0"/>
              <a:t>. Accessed March 2024.</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CA" sz="1200" dirty="0"/>
              <a:t>Qsymia™ (phentermine and topiramate extended-release) Prescribing Information. Available at: </a:t>
            </a:r>
            <a:r>
              <a:rPr lang="en-CA" sz="1200" dirty="0">
                <a:hlinkClick r:id="rId7"/>
              </a:rPr>
              <a:t>https://www.accessdata.fda.gov/drugsatfda_docs/label/2012/022580s000lbl.pdf</a:t>
            </a:r>
            <a:r>
              <a:rPr lang="en-CA" sz="1200" dirty="0"/>
              <a:t>. Accessed March 2024.</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CA" sz="1200" dirty="0"/>
              <a:t>FDA. Xenical® (Orlistat) Prescribing Information. Available at: </a:t>
            </a:r>
            <a:r>
              <a:rPr lang="en-CA" sz="1200" dirty="0">
                <a:hlinkClick r:id="rId8"/>
              </a:rPr>
              <a:t>https://www.accessdata.fda.gov/drugsatfda_docs/label/2015/020766s035lbl.pdf</a:t>
            </a:r>
            <a:r>
              <a:rPr lang="en-CA" sz="1200" dirty="0"/>
              <a:t>. Accessed February 2024.</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sz="1200" noProof="0" dirty="0" err="1"/>
              <a:t>Adipex</a:t>
            </a:r>
            <a:r>
              <a:rPr lang="en-US" sz="1200" noProof="0" dirty="0"/>
              <a:t>-P</a:t>
            </a:r>
            <a:r>
              <a:rPr lang="en-US" sz="1200" baseline="30000" noProof="0" dirty="0"/>
              <a:t>®</a:t>
            </a:r>
            <a:r>
              <a:rPr lang="en-US" sz="1200" noProof="0" dirty="0"/>
              <a:t> Prescribing </a:t>
            </a:r>
            <a:r>
              <a:rPr lang="en-US" sz="1200" dirty="0"/>
              <a:t>Information. Available at: </a:t>
            </a:r>
            <a:r>
              <a:rPr lang="en-US" sz="1200" dirty="0">
                <a:hlinkClick r:id="rId9"/>
              </a:rPr>
              <a:t>https://dailymed.nlm.nih.gov/dailymed/getFile.cfm?setid=f5b2f9d8-2226-476e-9caf-9d41e6891c46&amp;type=pdf#:~:text=The%20usual%20adult%20dose%20is,to%202%20hours%20after%20breakfast</a:t>
            </a:r>
            <a:r>
              <a:rPr lang="en-US" sz="1200" dirty="0"/>
              <a:t>. Accessed April 2024.</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endParaRPr lang="en-US" sz="1200" dirty="0">
              <a:solidFill>
                <a:srgbClr val="82786F"/>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3818623" y="9378369"/>
            <a:ext cx="2921985" cy="494213"/>
          </a:xfrm>
          <a:prstGeom prst="rect">
            <a:avLst/>
          </a:prstGeom>
        </p:spPr>
        <p:txBody>
          <a:bodyPr lIns="91513" tIns="45757" rIns="91513" bIns="45757"/>
          <a:lstStyle/>
          <a:p>
            <a:pPr marL="0" marR="0" lvl="0" indent="0" algn="l" defTabSz="914400" rtl="0" eaLnBrk="1" fontAlgn="base" latinLnBrk="0" hangingPunct="1">
              <a:lnSpc>
                <a:spcPct val="100000"/>
              </a:lnSpc>
              <a:spcBef>
                <a:spcPct val="0"/>
              </a:spcBef>
              <a:spcAft>
                <a:spcPct val="0"/>
              </a:spcAft>
              <a:buClrTx/>
              <a:buSzTx/>
              <a:buFontTx/>
              <a:buNone/>
              <a:tabLst/>
              <a:defRPr/>
            </a:pPr>
            <a:fld id="{9AB74CF2-9621-4E9E-8D12-A6BED3AEDE85}" type="slidenum">
              <a:rPr kumimoji="0" lang="en-US" sz="1800" b="0" i="0" u="none" strike="noStrike" kern="1200" cap="none" spc="0" normalizeH="0" baseline="0" noProof="0" smtClean="0">
                <a:ln>
                  <a:noFill/>
                </a:ln>
                <a:solidFill>
                  <a:srgbClr val="001965"/>
                </a:solidFill>
                <a:effectLst/>
                <a:uLnTx/>
                <a:uFillTx/>
                <a:latin typeface="Apis For Office" panose="020B05040101010101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90</a:t>
            </a:fld>
            <a:endParaRPr kumimoji="0" lang="en-US" sz="1800" b="0" i="0" u="none" strike="noStrike" kern="1200" cap="none" spc="0" normalizeH="0" baseline="0" noProof="0">
              <a:ln>
                <a:noFill/>
              </a:ln>
              <a:solidFill>
                <a:srgbClr val="001965"/>
              </a:solidFill>
              <a:effectLst/>
              <a:uLnTx/>
              <a:uFillTx/>
              <a:latin typeface="Apis For Office" panose="020B0504010101010104" pitchFamily="34" charset="0"/>
              <a:ea typeface="+mn-ea"/>
              <a:cs typeface="Arial" charset="0"/>
            </a:endParaRPr>
          </a:p>
        </p:txBody>
      </p:sp>
    </p:spTree>
    <p:extLst>
      <p:ext uri="{BB962C8B-B14F-4D97-AF65-F5344CB8AC3E}">
        <p14:creationId xmlns:p14="http://schemas.microsoft.com/office/powerpoint/2010/main" val="37648801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a:solidFill>
                  <a:srgbClr val="82786F"/>
                </a:solidFill>
              </a:rPr>
              <a:t>Most of these medications act centrally, to reduce appetite and increase satiety, and secondarily, in the gastrointestinal tract to slow gastric emptying.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a:solidFill>
                  <a:srgbClr val="82786F"/>
                </a:solidFill>
              </a:rPr>
              <a:t>Phentermine/topiramate: both act on the hypothalamus via </a:t>
            </a:r>
            <a:r>
              <a:rPr lang="it-IT" b="0" i="0">
                <a:solidFill>
                  <a:srgbClr val="505050"/>
                </a:solidFill>
                <a:effectLst/>
                <a:latin typeface="Source Sans Pro" panose="020B0503030403020204" pitchFamily="34" charset="0"/>
              </a:rPr>
              <a:t>NE agonism/GABA agonism, glutamate antagonism</a:t>
            </a:r>
            <a:endParaRPr lang="en-US" altLang="en-US" sz="1200" b="0">
              <a:solidFill>
                <a:srgbClr val="82786F"/>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a:solidFill>
                  <a:srgbClr val="82786F"/>
                </a:solidFill>
              </a:rPr>
              <a:t>Liraglutide and semaglutide: as GLP-1RAs, act centrally by decreasing appetite and peripherally on the pancreas by increasing insulin secretion and on the GI tract leading to decreased intestinal motility and delayed gastric emptying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a:solidFill>
                  <a:srgbClr val="82786F"/>
                </a:solidFill>
              </a:rPr>
              <a:t>Bupropion/naltrexone: acts on the hypothalamus via </a:t>
            </a:r>
            <a:r>
              <a:rPr lang="en-US" altLang="en-US" sz="1200" b="0" err="1">
                <a:solidFill>
                  <a:srgbClr val="82786F"/>
                </a:solidFill>
              </a:rPr>
              <a:t>opoid</a:t>
            </a:r>
            <a:r>
              <a:rPr lang="en-US" altLang="en-US" sz="1200" b="0">
                <a:solidFill>
                  <a:srgbClr val="82786F"/>
                </a:solidFill>
              </a:rPr>
              <a:t> antagonism/dopamine and NE reuptake inhibitors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a:solidFill>
                  <a:srgbClr val="82786F"/>
                </a:solidFill>
              </a:rPr>
              <a:t>Tirzepatide: is a dual GIP/GLP-1 dual agonist acting centrally in the hypothalamus to decrease food intake and peripherally by delaying gastric emptying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a:solidFill>
                  <a:srgbClr val="82786F"/>
                </a:solidFill>
              </a:rPr>
              <a:t>Orlistat: acts peripherally in the small intestine as a gastric and pancreatic lipase inhibitor, thus decreasing dietary fat absorption</a:t>
            </a:r>
          </a:p>
          <a:p>
            <a:endParaRPr lang="en-US" b="0"/>
          </a:p>
          <a:p>
            <a:endParaRPr lang="en-US"/>
          </a:p>
        </p:txBody>
      </p:sp>
      <p:sp>
        <p:nvSpPr>
          <p:cNvPr id="7" name="Slide Image Placeholder 6">
            <a:extLst>
              <a:ext uri="{FF2B5EF4-FFF2-40B4-BE49-F238E27FC236}">
                <a16:creationId xmlns:a16="http://schemas.microsoft.com/office/drawing/2014/main" id="{BD28C80A-B3BD-42AA-9250-8449B708BE11}"/>
              </a:ext>
            </a:extLst>
          </p:cNvPr>
          <p:cNvSpPr>
            <a:spLocks noGrp="1" noRot="1" noChangeAspect="1"/>
          </p:cNvSpPr>
          <p:nvPr>
            <p:ph type="sldImg"/>
          </p:nvPr>
        </p:nvSpPr>
        <p:spPr>
          <a:xfrm>
            <a:off x="14288" y="374650"/>
            <a:ext cx="7073900" cy="3979863"/>
          </a:xfrm>
        </p:spPr>
      </p:sp>
    </p:spTree>
    <p:extLst>
      <p:ext uri="{BB962C8B-B14F-4D97-AF65-F5344CB8AC3E}">
        <p14:creationId xmlns:p14="http://schemas.microsoft.com/office/powerpoint/2010/main" val="267239754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Arial" panose="020B0604020202020204" pitchFamily="34" charset="0"/>
                <a:cs typeface="Arial" panose="020B0604020202020204" pitchFamily="34" charset="0"/>
              </a:rPr>
              <a:t>GIP and GLP-1 are incretin hormones mainly released from the small intestine after a meal, which prompts insulin secretion from pancreatic beta cells.</a:t>
            </a:r>
          </a:p>
          <a:p>
            <a:r>
              <a:rPr lang="en-US" b="0" i="0" dirty="0">
                <a:solidFill>
                  <a:srgbClr val="000000"/>
                </a:solidFill>
                <a:effectLst/>
                <a:latin typeface="Arial" panose="020B0604020202020204" pitchFamily="34" charset="0"/>
                <a:cs typeface="Arial" panose="020B0604020202020204" pitchFamily="34" charset="0"/>
              </a:rPr>
              <a:t>Glucagon-like peptide-1 receptor agonists (GLP-1RAs) and glucose-dependent insulinotropic polypeptide receptor agonists (GIPs), mimic the actions of natural GLP-1 and GIP at their receptors:</a:t>
            </a:r>
          </a:p>
          <a:p>
            <a:pPr marL="171450" indent="-171450">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In the hypothalamus, activates POMC neurons and inhibits NPY neurons to promote satiety and reduce hunger, thus leading to suppression of appetite</a:t>
            </a:r>
          </a:p>
          <a:p>
            <a:pPr marL="171450" indent="-171450">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Reduces appetite by slowing down the time it takes the stomach to empty, while interacting with the brain areas, mainly the hypothalamus, harboring GLP-1 and GIP receptors to signal satiety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Arial" panose="020B0604020202020204" pitchFamily="34" charset="0"/>
                <a:cs typeface="Arial" panose="020B0604020202020204" pitchFamily="34" charset="0"/>
              </a:rPr>
              <a:t>In the pancreas, stimulates insulin secretion after an oral glucose load via the incretin effect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Arial" panose="020B0604020202020204" pitchFamily="34" charset="0"/>
                <a:cs typeface="Arial" panose="020B0604020202020204" pitchFamily="34" charset="0"/>
              </a:rPr>
              <a:t>In adipocytes, GIP promotes triglyceride storage and increases insulin sensitivity, thus clearing fatty acids and glucose from the blood</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3696964-119A-4C87-92B3-6DE355C27AA2}" type="slidenum">
              <a:rPr lang="en-CA" smtClean="0"/>
              <a:t>92</a:t>
            </a:fld>
            <a:endParaRPr lang="en-CA"/>
          </a:p>
        </p:txBody>
      </p:sp>
    </p:spTree>
    <p:extLst>
      <p:ext uri="{BB962C8B-B14F-4D97-AF65-F5344CB8AC3E}">
        <p14:creationId xmlns:p14="http://schemas.microsoft.com/office/powerpoint/2010/main" val="39980356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mj-lt"/>
              <a:buNone/>
              <a:tabLst/>
              <a:defRPr/>
            </a:pPr>
            <a:r>
              <a:rPr lang="en-US">
                <a:latin typeface="Arial" panose="020B0604020202020204" pitchFamily="34" charset="0"/>
                <a:cs typeface="Arial" panose="020B0604020202020204" pitchFamily="34" charset="0"/>
              </a:rPr>
              <a:t>While all anti-obesity medications improve weight and metabolic parameters, anti-obesity medications have a variable weight loss response rate as each therapeutic has variable potencies and effects. Therefore, expect heterogeneity in weight loss response.</a:t>
            </a:r>
          </a:p>
          <a:p>
            <a:pPr marL="0" marR="0" lvl="0" indent="0" algn="l" defTabSz="914400" rtl="0" eaLnBrk="1" fontAlgn="base" latinLnBrk="0" hangingPunct="1">
              <a:lnSpc>
                <a:spcPct val="100000"/>
              </a:lnSpc>
              <a:spcBef>
                <a:spcPct val="30000"/>
              </a:spcBef>
              <a:spcAft>
                <a:spcPct val="0"/>
              </a:spcAft>
              <a:buClrTx/>
              <a:buSzTx/>
              <a:buFont typeface="+mj-lt"/>
              <a:buNone/>
              <a:tabLst/>
              <a:defRPr/>
            </a:pPr>
            <a:endParaRPr lang="en-US">
              <a:latin typeface="Arial" panose="020B0604020202020204" pitchFamily="34" charset="0"/>
              <a:cs typeface="Arial" panose="020B0604020202020204" pitchFamily="34" charset="0"/>
            </a:endParaRP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sz="1200" err="1">
                <a:latin typeface="Arial" panose="020B0604020202020204" pitchFamily="34" charset="0"/>
                <a:cs typeface="Arial" panose="020B0604020202020204" pitchFamily="34" charset="0"/>
              </a:rPr>
              <a:t>Apovian</a:t>
            </a:r>
            <a:r>
              <a:rPr lang="en-US" sz="1200">
                <a:latin typeface="Arial" panose="020B0604020202020204" pitchFamily="34" charset="0"/>
                <a:cs typeface="Arial" panose="020B0604020202020204" pitchFamily="34" charset="0"/>
              </a:rPr>
              <a:t> CM et al. Obesity (Silver Spring). 2013. 21;935–943</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sz="1200">
                <a:latin typeface="Arial" panose="020B0604020202020204" pitchFamily="34" charset="0"/>
                <a:cs typeface="Arial" panose="020B0604020202020204" pitchFamily="34" charset="0"/>
              </a:rPr>
              <a:t>Aronne LJ et al. Obesity. 2013. 21;2163–2171</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GB" sz="1200" i="0" err="1">
                <a:solidFill>
                  <a:schemeClr val="tx1"/>
                </a:solidFill>
                <a:latin typeface="Arial" panose="020B0604020202020204" pitchFamily="34" charset="0"/>
                <a:cs typeface="Arial" panose="020B0604020202020204" pitchFamily="34" charset="0"/>
              </a:rPr>
              <a:t>Wadden</a:t>
            </a:r>
            <a:r>
              <a:rPr lang="en-GB" sz="1200" i="0">
                <a:solidFill>
                  <a:schemeClr val="tx1"/>
                </a:solidFill>
                <a:latin typeface="Arial" panose="020B0604020202020204" pitchFamily="34" charset="0"/>
                <a:cs typeface="Arial" panose="020B0604020202020204" pitchFamily="34" charset="0"/>
              </a:rPr>
              <a:t> et al. Obesity. 2020;28:529-536</a:t>
            </a:r>
            <a:endParaRPr lang="en-US" sz="1200">
              <a:latin typeface="Arial" panose="020B0604020202020204" pitchFamily="34" charset="0"/>
              <a:cs typeface="Arial" panose="020B0604020202020204" pitchFamily="34" charset="0"/>
            </a:endParaRP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CA" sz="1200">
                <a:latin typeface="Arial" panose="020B0604020202020204" pitchFamily="34" charset="0"/>
                <a:cs typeface="Arial" panose="020B0604020202020204" pitchFamily="34" charset="0"/>
              </a:rPr>
              <a:t>Torgerson JS et al. Diabetes Care 2004;27:155–161</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CA">
                <a:latin typeface="Arial" panose="020B0604020202020204" pitchFamily="34" charset="0"/>
                <a:cs typeface="Arial" panose="020B0604020202020204" pitchFamily="34" charset="0"/>
              </a:rPr>
              <a:t>Allison DB et al. Obesity (Silver Spring) 2012;20:330–342</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kumimoji="0" lang="en-US" sz="1200" i="0" u="none" strike="noStrike" kern="1200" cap="none" spc="0" normalizeH="0" noProof="0">
                <a:ln>
                  <a:noFill/>
                </a:ln>
                <a:solidFill>
                  <a:schemeClr val="tx1"/>
                </a:solidFill>
                <a:effectLst/>
                <a:uLnTx/>
                <a:uFillTx/>
                <a:latin typeface="Arial" panose="020B0604020202020204" pitchFamily="34" charset="0"/>
                <a:ea typeface="+mn-ea"/>
                <a:cs typeface="Arial" panose="020B0604020202020204" pitchFamily="34" charset="0"/>
              </a:rPr>
              <a:t>Garvey WT et al. Nat Med 28, 2083–2091</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err="1">
                <a:latin typeface="Arial" panose="020B0604020202020204" pitchFamily="34" charset="0"/>
                <a:cs typeface="Arial" panose="020B0604020202020204" pitchFamily="34" charset="0"/>
              </a:rPr>
              <a:t>Jastreboff</a:t>
            </a:r>
            <a:r>
              <a:rPr lang="en-US">
                <a:latin typeface="Arial" panose="020B0604020202020204" pitchFamily="34" charset="0"/>
                <a:cs typeface="Arial" panose="020B0604020202020204" pitchFamily="34" charset="0"/>
              </a:rPr>
              <a:t> AM. et al. N Engl J Med. 2022;387:205–216</a:t>
            </a:r>
          </a:p>
        </p:txBody>
      </p:sp>
      <p:sp>
        <p:nvSpPr>
          <p:cNvPr id="4" name="Slide Number Placeholder 3"/>
          <p:cNvSpPr>
            <a:spLocks noGrp="1"/>
          </p:cNvSpPr>
          <p:nvPr>
            <p:ph type="sldNum" sz="quarter" idx="5"/>
          </p:nvPr>
        </p:nvSpPr>
        <p:spPr/>
        <p:txBody>
          <a:bodyPr/>
          <a:lstStyle/>
          <a:p>
            <a:fld id="{83696964-119A-4C87-92B3-6DE355C27AA2}" type="slidenum">
              <a:rPr lang="en-CA" smtClean="0"/>
              <a:t>93</a:t>
            </a:fld>
            <a:endParaRPr lang="en-CA"/>
          </a:p>
        </p:txBody>
      </p:sp>
    </p:spTree>
    <p:extLst>
      <p:ext uri="{BB962C8B-B14F-4D97-AF65-F5344CB8AC3E}">
        <p14:creationId xmlns:p14="http://schemas.microsoft.com/office/powerpoint/2010/main" val="3999912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2CB6F-B3ED-5643-EFB9-61B4F9390C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935672-1F27-632A-D6D6-C24F5D0AE7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26707A-02DC-F188-7D73-B93159F2E5D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9D9A1C1-50F8-6384-EDC0-ACD03DE802DF}"/>
              </a:ext>
            </a:extLst>
          </p:cNvPr>
          <p:cNvSpPr>
            <a:spLocks noGrp="1"/>
          </p:cNvSpPr>
          <p:nvPr>
            <p:ph type="sldNum" sz="quarter" idx="5"/>
          </p:nvPr>
        </p:nvSpPr>
        <p:spPr/>
        <p:txBody>
          <a:bodyPr/>
          <a:lstStyle/>
          <a:p>
            <a:fld id="{F55C3A4A-438B-4C02-AD11-AE32F1D429DA}" type="slidenum">
              <a:rPr lang="en-CA" smtClean="0"/>
              <a:pPr/>
              <a:t>94</a:t>
            </a:fld>
            <a:endParaRPr lang="en-CA"/>
          </a:p>
        </p:txBody>
      </p:sp>
    </p:spTree>
    <p:extLst>
      <p:ext uri="{BB962C8B-B14F-4D97-AF65-F5344CB8AC3E}">
        <p14:creationId xmlns:p14="http://schemas.microsoft.com/office/powerpoint/2010/main" val="324928508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Answer Key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latin typeface="Arial" panose="020B0604020202020204" pitchFamily="34" charset="0"/>
                <a:cs typeface="Arial" panose="020B0604020202020204" pitchFamily="34" charset="0"/>
              </a:rPr>
              <a:t>E -&gt; </a:t>
            </a:r>
            <a:r>
              <a:rPr lang="en-US" sz="1200" dirty="0">
                <a:effectLst/>
                <a:latin typeface="Arial" panose="020B0604020202020204" pitchFamily="34" charset="0"/>
                <a:ea typeface="Calibri" panose="020F0502020204030204" pitchFamily="34" charset="0"/>
                <a:cs typeface="Arial" panose="020B0604020202020204" pitchFamily="34" charset="0"/>
              </a:rPr>
              <a:t>*Learning point: Indications for prescription of anti-obesity medication are BMI ≥30 or BMI ≥27 with an obesity-related complication such as diabetes, hypertension or hyperlipidemia. There are no restrictions on older age or need to previously try other weight loss programs</a:t>
            </a:r>
          </a:p>
        </p:txBody>
      </p:sp>
      <p:sp>
        <p:nvSpPr>
          <p:cNvPr id="4" name="Slide Number Placeholder 3"/>
          <p:cNvSpPr>
            <a:spLocks noGrp="1"/>
          </p:cNvSpPr>
          <p:nvPr>
            <p:ph type="sldNum" sz="quarter" idx="5"/>
          </p:nvPr>
        </p:nvSpPr>
        <p:spPr/>
        <p:txBody>
          <a:bodyPr/>
          <a:lstStyle/>
          <a:p>
            <a:fld id="{83696964-119A-4C87-92B3-6DE355C27AA2}" type="slidenum">
              <a:rPr lang="en-CA" smtClean="0"/>
              <a:t>95</a:t>
            </a:fld>
            <a:endParaRPr lang="en-CA"/>
          </a:p>
        </p:txBody>
      </p:sp>
    </p:spTree>
    <p:extLst>
      <p:ext uri="{BB962C8B-B14F-4D97-AF65-F5344CB8AC3E}">
        <p14:creationId xmlns:p14="http://schemas.microsoft.com/office/powerpoint/2010/main" val="8063261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1D5808-2A7E-4132-B9C2-AFAF006D8BEE}" type="slidenum">
              <a:rPr kumimoji="0" lang="en-CA"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CA"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51197850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579B2-232C-1167-A2E0-41B2DAFA38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87539B-797F-57E9-B038-66E364D94F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BEE805-4540-F452-5256-290BE64761B6}"/>
              </a:ext>
            </a:extLst>
          </p:cNvPr>
          <p:cNvSpPr>
            <a:spLocks noGrp="1"/>
          </p:cNvSpPr>
          <p:nvPr>
            <p:ph type="body" idx="1"/>
          </p:nvPr>
        </p:nvSpPr>
        <p:spPr/>
        <p:txBody>
          <a:bodyPr/>
          <a:lstStyle/>
          <a:p>
            <a:r>
              <a:rPr lang="en-US" b="1" dirty="0"/>
              <a:t>Answer Key</a:t>
            </a:r>
          </a:p>
          <a:p>
            <a:pPr marL="228600" indent="-228600">
              <a:buAutoNum type="arabicPeriod"/>
            </a:pPr>
            <a:r>
              <a:rPr lang="en-US" dirty="0"/>
              <a:t>b (Slides 7; Bariatric surgery can improve type 2 diabetes)</a:t>
            </a:r>
          </a:p>
        </p:txBody>
      </p:sp>
      <p:sp>
        <p:nvSpPr>
          <p:cNvPr id="4" name="Slide Number Placeholder 3">
            <a:extLst>
              <a:ext uri="{FF2B5EF4-FFF2-40B4-BE49-F238E27FC236}">
                <a16:creationId xmlns:a16="http://schemas.microsoft.com/office/drawing/2014/main" id="{1A2474C8-E232-B0F6-C468-A293B7E15D8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5C3A4A-438B-4C02-AD11-AE32F1D429DA}" type="slidenum">
              <a:rPr kumimoji="0" lang="en-CA"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CA"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876868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8EB52-F4FB-2630-55F2-B83260A078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0C53EB-5CCC-0B35-47DD-41E4404499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6CD9EB-61D9-7359-49DA-9F8BD5968BAF}"/>
              </a:ext>
            </a:extLst>
          </p:cNvPr>
          <p:cNvSpPr>
            <a:spLocks noGrp="1"/>
          </p:cNvSpPr>
          <p:nvPr>
            <p:ph type="body" idx="1"/>
          </p:nvPr>
        </p:nvSpPr>
        <p:spPr/>
        <p:txBody>
          <a:bodyPr/>
          <a:lstStyle/>
          <a:p>
            <a:r>
              <a:rPr lang="en-US" b="1" dirty="0"/>
              <a:t>Answer Key</a:t>
            </a:r>
          </a:p>
          <a:p>
            <a:pPr marL="228600" indent="-228600">
              <a:buAutoNum type="arabicPeriod"/>
            </a:pPr>
            <a:r>
              <a:rPr lang="en-US" dirty="0"/>
              <a:t>d (Slide 4; BMI is more accurate when considering populations. All other choices are false statements where the opposite is true)</a:t>
            </a:r>
            <a:r>
              <a:rPr lang="en-US" baseline="0" dirty="0"/>
              <a:t>.</a:t>
            </a:r>
            <a:endParaRPr lang="en-US" dirty="0"/>
          </a:p>
          <a:p>
            <a:pPr marL="228600" indent="-228600">
              <a:buAutoNum type="arabicPeriod"/>
            </a:pPr>
            <a:endParaRPr lang="en-CA" dirty="0"/>
          </a:p>
        </p:txBody>
      </p:sp>
      <p:sp>
        <p:nvSpPr>
          <p:cNvPr id="4" name="Slide Number Placeholder 3">
            <a:extLst>
              <a:ext uri="{FF2B5EF4-FFF2-40B4-BE49-F238E27FC236}">
                <a16:creationId xmlns:a16="http://schemas.microsoft.com/office/drawing/2014/main" id="{BBDC9D3B-539E-8A25-1952-21534FF7625C}"/>
              </a:ext>
            </a:extLst>
          </p:cNvPr>
          <p:cNvSpPr>
            <a:spLocks noGrp="1"/>
          </p:cNvSpPr>
          <p:nvPr>
            <p:ph type="sldNum" sz="quarter" idx="5"/>
          </p:nvPr>
        </p:nvSpPr>
        <p:spPr/>
        <p:txBody>
          <a:bodyPr/>
          <a:lstStyle/>
          <a:p>
            <a:fld id="{F55C3A4A-438B-4C02-AD11-AE32F1D429DA}" type="slidenum">
              <a:rPr lang="en-CA" smtClean="0"/>
              <a:pPr/>
              <a:t>11</a:t>
            </a:fld>
            <a:endParaRPr lang="en-CA"/>
          </a:p>
        </p:txBody>
      </p:sp>
    </p:spTree>
    <p:extLst>
      <p:ext uri="{BB962C8B-B14F-4D97-AF65-F5344CB8AC3E}">
        <p14:creationId xmlns:p14="http://schemas.microsoft.com/office/powerpoint/2010/main" val="21330698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Despite this </a:t>
            </a:r>
            <a:r>
              <a:rPr lang="en-US" sz="1200" dirty="0"/>
              <a:t>Bariatric surgery is only utilized in 1% of those who qualify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1D5808-2A7E-4132-B9C2-AFAF006D8BEE}" type="slidenum">
              <a:rPr kumimoji="0" lang="en-CA"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CA"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421329434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1D5808-2A7E-4132-B9C2-AFAF006D8BEE}" type="slidenum">
              <a:rPr kumimoji="0" lang="en-CA"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CA"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49126978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1D5808-2A7E-4132-B9C2-AFAF006D8BEE}" type="slidenum">
              <a:rPr kumimoji="0" lang="en-CA"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CA"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32641218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1D5808-2A7E-4132-B9C2-AFAF006D8BEE}" type="slidenum">
              <a:rPr kumimoji="0" lang="en-CA"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CA"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208523253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 Key</a:t>
            </a:r>
          </a:p>
          <a:p>
            <a:pPr marL="228600" indent="-228600">
              <a:buAutoNum type="arabicPeriod"/>
            </a:pPr>
            <a:r>
              <a:rPr lang="en-US" dirty="0"/>
              <a:t>b (Slides 7; Bariatric surgery can improve type 2 diabetes)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5C3A4A-438B-4C02-AD11-AE32F1D429DA}" type="slidenum">
              <a:rPr kumimoji="0" lang="en-CA"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CA"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92837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D5FE1-1A34-CF13-4613-B09A30A138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9AAF06-FA73-4A51-5ADA-51C809F74E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031A7B-E759-7D8D-0614-5D3AEACFED37}"/>
              </a:ext>
            </a:extLst>
          </p:cNvPr>
          <p:cNvSpPr>
            <a:spLocks noGrp="1"/>
          </p:cNvSpPr>
          <p:nvPr>
            <p:ph type="body" idx="1"/>
          </p:nvPr>
        </p:nvSpPr>
        <p:spPr/>
        <p:txBody>
          <a:bodyPr/>
          <a:lstStyle/>
          <a:p>
            <a:r>
              <a:rPr lang="en-US" b="1" dirty="0"/>
              <a:t>Answer Key</a:t>
            </a:r>
          </a:p>
          <a:p>
            <a:pPr marL="228600" indent="-228600">
              <a:buAutoNum type="arabicPeriod"/>
            </a:pPr>
            <a:r>
              <a:rPr lang="en-US" dirty="0"/>
              <a:t>a (Slides 14, 15; decreased resting metabolic rate makes it difficult to maintain weight loss)</a:t>
            </a:r>
          </a:p>
          <a:p>
            <a:pPr marL="0" indent="0">
              <a:buNone/>
            </a:pPr>
            <a:endParaRPr lang="en-CA" dirty="0"/>
          </a:p>
        </p:txBody>
      </p:sp>
      <p:sp>
        <p:nvSpPr>
          <p:cNvPr id="4" name="Slide Number Placeholder 3">
            <a:extLst>
              <a:ext uri="{FF2B5EF4-FFF2-40B4-BE49-F238E27FC236}">
                <a16:creationId xmlns:a16="http://schemas.microsoft.com/office/drawing/2014/main" id="{C1CF4099-44C7-76D7-255D-A92FC1E5DB0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5C3A4A-438B-4C02-AD11-AE32F1D429DA}" type="slidenum">
              <a:rPr kumimoji="0" lang="en-CA"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89642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 perception, BMR = lab setting, absolutely no movement for 24 hours; activity = not only exercise, NEAT (non-exercise activity time) like standing and talking; thermic affect = chewing, move it through GI tract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832E42-BD01-4652-99BC-29345047F757}" type="slidenum">
              <a:rPr kumimoji="0" lang="en-CA"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47892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EBBB4-3F7E-4B66-89B9-1CF689668D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89E9832B-5056-4F9F-8F34-E32BC51830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F7D4FB4F-CB3D-4087-8321-55D393E02F81}"/>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defRPr>
            </a:lvl1pPr>
          </a:lstStyle>
          <a:p>
            <a:fld id="{7AC0C2A8-D43B-4604-9710-64A9BD376D82}" type="datetimeFigureOut">
              <a:rPr lang="en-CA" smtClean="0"/>
              <a:pPr/>
              <a:t>2026-02-02</a:t>
            </a:fld>
            <a:endParaRPr lang="en-CA"/>
          </a:p>
        </p:txBody>
      </p:sp>
      <p:sp>
        <p:nvSpPr>
          <p:cNvPr id="5" name="Footer Placeholder 4">
            <a:extLst>
              <a:ext uri="{FF2B5EF4-FFF2-40B4-BE49-F238E27FC236}">
                <a16:creationId xmlns:a16="http://schemas.microsoft.com/office/drawing/2014/main" id="{C616B59C-6116-4B24-A833-A6B90354362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3BFB06A-3D5B-4AB3-B559-9E68AF984A79}"/>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defRPr>
            </a:lvl1pPr>
          </a:lstStyle>
          <a:p>
            <a:fld id="{F8BF1D3D-A8AC-4A8B-A8F4-800FC0A0A699}" type="slidenum">
              <a:rPr lang="en-CA" smtClean="0"/>
              <a:pPr/>
              <a:t>‹#›</a:t>
            </a:fld>
            <a:endParaRPr lang="en-CA"/>
          </a:p>
        </p:txBody>
      </p:sp>
    </p:spTree>
    <p:extLst>
      <p:ext uri="{BB962C8B-B14F-4D97-AF65-F5344CB8AC3E}">
        <p14:creationId xmlns:p14="http://schemas.microsoft.com/office/powerpoint/2010/main" val="4266693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2BE0D-975A-4D01-8409-311973A3D23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6441026-7952-4900-8389-20678804F6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CF22AA3-2AA4-43C7-B833-A61C111F2621}"/>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defRPr>
            </a:lvl1pPr>
          </a:lstStyle>
          <a:p>
            <a:fld id="{7AC0C2A8-D43B-4604-9710-64A9BD376D82}" type="datetimeFigureOut">
              <a:rPr lang="en-CA" smtClean="0"/>
              <a:pPr/>
              <a:t>2026-02-02</a:t>
            </a:fld>
            <a:endParaRPr lang="en-CA"/>
          </a:p>
        </p:txBody>
      </p:sp>
      <p:sp>
        <p:nvSpPr>
          <p:cNvPr id="5" name="Footer Placeholder 4">
            <a:extLst>
              <a:ext uri="{FF2B5EF4-FFF2-40B4-BE49-F238E27FC236}">
                <a16:creationId xmlns:a16="http://schemas.microsoft.com/office/drawing/2014/main" id="{F7AAACE7-8B96-4D51-A6A0-F0EEB56C8B9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F48A526-0DF8-41C1-91F6-8DF975047D17}"/>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defRPr>
            </a:lvl1pPr>
          </a:lstStyle>
          <a:p>
            <a:fld id="{F8BF1D3D-A8AC-4A8B-A8F4-800FC0A0A699}" type="slidenum">
              <a:rPr lang="en-CA" smtClean="0"/>
              <a:pPr/>
              <a:t>‹#›</a:t>
            </a:fld>
            <a:endParaRPr lang="en-CA"/>
          </a:p>
        </p:txBody>
      </p:sp>
    </p:spTree>
    <p:extLst>
      <p:ext uri="{BB962C8B-B14F-4D97-AF65-F5344CB8AC3E}">
        <p14:creationId xmlns:p14="http://schemas.microsoft.com/office/powerpoint/2010/main" val="1763867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900BB1-EAA4-4A6F-9F37-7E824F77302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BFAB47A-1B23-425E-A02A-AD732EB254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C0BF2E1-9DF6-47E1-B6F2-63501A3EC520}"/>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defRPr>
            </a:lvl1pPr>
          </a:lstStyle>
          <a:p>
            <a:fld id="{7AC0C2A8-D43B-4604-9710-64A9BD376D82}" type="datetimeFigureOut">
              <a:rPr lang="en-CA" smtClean="0"/>
              <a:pPr/>
              <a:t>2026-02-02</a:t>
            </a:fld>
            <a:endParaRPr lang="en-CA"/>
          </a:p>
        </p:txBody>
      </p:sp>
      <p:sp>
        <p:nvSpPr>
          <p:cNvPr id="5" name="Footer Placeholder 4">
            <a:extLst>
              <a:ext uri="{FF2B5EF4-FFF2-40B4-BE49-F238E27FC236}">
                <a16:creationId xmlns:a16="http://schemas.microsoft.com/office/drawing/2014/main" id="{6D9C6DE1-B824-4DA2-BD70-69925473669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BD7BEFC-4790-4458-BB38-927D9273B6BF}"/>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defRPr>
            </a:lvl1pPr>
          </a:lstStyle>
          <a:p>
            <a:fld id="{F8BF1D3D-A8AC-4A8B-A8F4-800FC0A0A699}" type="slidenum">
              <a:rPr lang="en-CA" smtClean="0"/>
              <a:pPr/>
              <a:t>‹#›</a:t>
            </a:fld>
            <a:endParaRPr lang="en-CA"/>
          </a:p>
        </p:txBody>
      </p:sp>
    </p:spTree>
    <p:extLst>
      <p:ext uri="{BB962C8B-B14F-4D97-AF65-F5344CB8AC3E}">
        <p14:creationId xmlns:p14="http://schemas.microsoft.com/office/powerpoint/2010/main" val="845241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8" y="6210000"/>
            <a:ext cx="10705801" cy="324000"/>
          </a:xfrm>
        </p:spPr>
        <p:txBody>
          <a:bodyPr vert="horz" lIns="0" tIns="0" rIns="0" bIns="0" rtlCol="0" anchor="b">
            <a:noAutofit/>
          </a:bodyPr>
          <a:lstStyle>
            <a:lvl1pPr marL="0" indent="0">
              <a:buNone/>
              <a:defRPr lang="en-GB" sz="800" i="0" dirty="0"/>
            </a:lvl1pPr>
          </a:lstStyle>
          <a:p>
            <a:pPr marL="269993" lvl="0" indent="-269993"/>
            <a:r>
              <a:rPr lang="en-GB"/>
              <a:t>Insert notes</a:t>
            </a:r>
          </a:p>
        </p:txBody>
      </p:sp>
    </p:spTree>
    <p:extLst>
      <p:ext uri="{BB962C8B-B14F-4D97-AF65-F5344CB8AC3E}">
        <p14:creationId xmlns:p14="http://schemas.microsoft.com/office/powerpoint/2010/main" val="3493419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7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8" y="6210000"/>
            <a:ext cx="10705801" cy="324000"/>
          </a:xfrm>
        </p:spPr>
        <p:txBody>
          <a:bodyPr vert="horz" lIns="0" tIns="0" rIns="0" bIns="0" rtlCol="0" anchor="b">
            <a:noAutofit/>
          </a:bodyPr>
          <a:lstStyle>
            <a:lvl1pPr marL="0" indent="0">
              <a:buNone/>
              <a:defRPr lang="en-GB" sz="800" i="0" dirty="0"/>
            </a:lvl1pPr>
          </a:lstStyle>
          <a:p>
            <a:pPr marL="269993" lvl="0" indent="-269993"/>
            <a:r>
              <a:rPr lang="en-GB"/>
              <a:t>Insert notes</a:t>
            </a:r>
          </a:p>
        </p:txBody>
      </p:sp>
    </p:spTree>
    <p:extLst>
      <p:ext uri="{BB962C8B-B14F-4D97-AF65-F5344CB8AC3E}">
        <p14:creationId xmlns:p14="http://schemas.microsoft.com/office/powerpoint/2010/main" val="1748234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7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8" y="6210000"/>
            <a:ext cx="10705801" cy="324000"/>
          </a:xfrm>
        </p:spPr>
        <p:txBody>
          <a:bodyPr vert="horz" lIns="0" tIns="0" rIns="0" bIns="0" rtlCol="0" anchor="b">
            <a:noAutofit/>
          </a:bodyPr>
          <a:lstStyle>
            <a:lvl1pPr marL="0" indent="0">
              <a:buNone/>
              <a:defRPr lang="en-GB" sz="800" i="0" dirty="0"/>
            </a:lvl1pPr>
          </a:lstStyle>
          <a:p>
            <a:pPr marL="269993" lvl="0" indent="-269993"/>
            <a:r>
              <a:rPr lang="en-GB"/>
              <a:t>Insert notes</a:t>
            </a:r>
          </a:p>
        </p:txBody>
      </p:sp>
    </p:spTree>
    <p:extLst>
      <p:ext uri="{BB962C8B-B14F-4D97-AF65-F5344CB8AC3E}">
        <p14:creationId xmlns:p14="http://schemas.microsoft.com/office/powerpoint/2010/main" val="3263046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anchor="b"/>
          <a:lstStyle>
            <a:lvl1pPr marL="0" indent="0">
              <a:buNone/>
              <a:defRPr sz="700" i="1">
                <a:solidFill>
                  <a:srgbClr val="939AA7"/>
                </a:solidFill>
              </a:defRPr>
            </a:lvl1pPr>
          </a:lstStyle>
          <a:p>
            <a:pPr lvl="0"/>
            <a:r>
              <a:rPr lang="en-GB"/>
              <a:t>Insert notes</a:t>
            </a:r>
          </a:p>
        </p:txBody>
      </p:sp>
    </p:spTree>
    <p:extLst>
      <p:ext uri="{BB962C8B-B14F-4D97-AF65-F5344CB8AC3E}">
        <p14:creationId xmlns:p14="http://schemas.microsoft.com/office/powerpoint/2010/main" val="1685845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hapter title B">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75C563F-521C-426C-BE4C-379C8295ECA1}"/>
              </a:ext>
            </a:extLst>
          </p:cNvPr>
          <p:cNvSpPr/>
          <p:nvPr userDrawn="1"/>
        </p:nvSpPr>
        <p:spPr>
          <a:xfrm>
            <a:off x="8112090" y="1"/>
            <a:ext cx="4079911" cy="6857999"/>
          </a:xfrm>
          <a:custGeom>
            <a:avLst/>
            <a:gdLst>
              <a:gd name="connsiteX0" fmla="*/ 145156 w 4079911"/>
              <a:gd name="connsiteY0" fmla="*/ 0 h 6857999"/>
              <a:gd name="connsiteX1" fmla="*/ 4079911 w 4079911"/>
              <a:gd name="connsiteY1" fmla="*/ 0 h 6857999"/>
              <a:gd name="connsiteX2" fmla="*/ 4079911 w 4079911"/>
              <a:gd name="connsiteY2" fmla="*/ 6857999 h 6857999"/>
              <a:gd name="connsiteX3" fmla="*/ 284539 w 4079911"/>
              <a:gd name="connsiteY3" fmla="*/ 6857999 h 6857999"/>
              <a:gd name="connsiteX4" fmla="*/ 943899 w 4079911"/>
              <a:gd name="connsiteY4" fmla="*/ 6164826 h 6857999"/>
              <a:gd name="connsiteX5" fmla="*/ 2861187 w 4079911"/>
              <a:gd name="connsiteY5" fmla="*/ 4807974 h 6857999"/>
              <a:gd name="connsiteX6" fmla="*/ 2861187 w 4079911"/>
              <a:gd name="connsiteY6" fmla="*/ 2536723 h 6857999"/>
              <a:gd name="connsiteX7" fmla="*/ 0 w 4079911"/>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9911" h="6857999">
                <a:moveTo>
                  <a:pt x="145156" y="0"/>
                </a:moveTo>
                <a:lnTo>
                  <a:pt x="4079911" y="0"/>
                </a:lnTo>
                <a:lnTo>
                  <a:pt x="4079911" y="6857999"/>
                </a:lnTo>
                <a:lnTo>
                  <a:pt x="284539" y="6857999"/>
                </a:lnTo>
                <a:lnTo>
                  <a:pt x="943899" y="6164826"/>
                </a:lnTo>
                <a:lnTo>
                  <a:pt x="2861187" y="4807974"/>
                </a:lnTo>
                <a:lnTo>
                  <a:pt x="2861187" y="2536723"/>
                </a:lnTo>
                <a:lnTo>
                  <a:pt x="0" y="1002890"/>
                </a:lnTo>
                <a:close/>
              </a:path>
            </a:pathLst>
          </a:custGeom>
          <a:gradFill flip="none" rotWithShape="1">
            <a:gsLst>
              <a:gs pos="0">
                <a:schemeClr val="accent3"/>
              </a:gs>
              <a:gs pos="98947">
                <a:schemeClr val="accent3">
                  <a:lumMod val="20000"/>
                  <a:lumOff val="80000"/>
                </a:schemeClr>
              </a:gs>
              <a:gs pos="75000">
                <a:schemeClr val="accent3">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2" name="Picture 11" descr="Icon&#10;&#10;Description automatically generated">
            <a:extLst>
              <a:ext uri="{FF2B5EF4-FFF2-40B4-BE49-F238E27FC236}">
                <a16:creationId xmlns:a16="http://schemas.microsoft.com/office/drawing/2014/main" id="{8F159C22-46EF-4E4C-B53A-FB0E30AFB69C}"/>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650" b="28326"/>
          <a:stretch/>
        </p:blipFill>
        <p:spPr>
          <a:xfrm>
            <a:off x="8112088" y="0"/>
            <a:ext cx="4079912" cy="6858000"/>
          </a:xfrm>
          <a:custGeom>
            <a:avLst/>
            <a:gdLst>
              <a:gd name="connsiteX0" fmla="*/ 0 w 4079912"/>
              <a:gd name="connsiteY0" fmla="*/ 0 h 6858000"/>
              <a:gd name="connsiteX1" fmla="*/ 4079912 w 4079912"/>
              <a:gd name="connsiteY1" fmla="*/ 0 h 6858000"/>
              <a:gd name="connsiteX2" fmla="*/ 4079912 w 4079912"/>
              <a:gd name="connsiteY2" fmla="*/ 6858000 h 6858000"/>
              <a:gd name="connsiteX3" fmla="*/ 0 w 40799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79912" h="6858000">
                <a:moveTo>
                  <a:pt x="0" y="0"/>
                </a:moveTo>
                <a:lnTo>
                  <a:pt x="4079912" y="0"/>
                </a:lnTo>
                <a:lnTo>
                  <a:pt x="4079912" y="6858000"/>
                </a:lnTo>
                <a:lnTo>
                  <a:pt x="0" y="6858000"/>
                </a:lnTo>
                <a:close/>
              </a:path>
            </a:pathLst>
          </a:custGeom>
        </p:spPr>
      </p:pic>
      <p:pic>
        <p:nvPicPr>
          <p:cNvPr id="3" name="Picture 2" descr="Shape, icon, arrow&#10;&#10;Description automatically generated">
            <a:extLst>
              <a:ext uri="{FF2B5EF4-FFF2-40B4-BE49-F238E27FC236}">
                <a16:creationId xmlns:a16="http://schemas.microsoft.com/office/drawing/2014/main" id="{F616E3B6-3533-C566-A35F-C1A5CCB719D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073" b="18647"/>
          <a:stretch/>
        </p:blipFill>
        <p:spPr>
          <a:xfrm>
            <a:off x="4406557" y="0"/>
            <a:ext cx="8183064" cy="6858000"/>
          </a:xfrm>
          <a:prstGeom prst="rect">
            <a:avLst/>
          </a:prstGeom>
        </p:spPr>
      </p:pic>
      <p:sp>
        <p:nvSpPr>
          <p:cNvPr id="8" name="Text Placeholder 8">
            <a:extLst>
              <a:ext uri="{FF2B5EF4-FFF2-40B4-BE49-F238E27FC236}">
                <a16:creationId xmlns:a16="http://schemas.microsoft.com/office/drawing/2014/main" id="{936EEBF6-1580-CAA7-A75F-85E38C540849}"/>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9AD452A4-C0AB-49DE-F7F0-21A728006C52}"/>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1295967289"/>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A.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BBDAB545-D447-4D2B-8720-76E9A0ED3117}" type="datetime3">
              <a:rPr lang="en-US" smtClean="0"/>
              <a:t>2 February 2026</a:t>
            </a:fld>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1" name="Text Placeholder 4">
            <a:extLst>
              <a:ext uri="{FF2B5EF4-FFF2-40B4-BE49-F238E27FC236}">
                <a16:creationId xmlns:a16="http://schemas.microsoft.com/office/drawing/2014/main" id="{C16868FC-B7DE-4736-A8C4-5762DBFD1FC2}"/>
              </a:ext>
            </a:extLst>
          </p:cNvPr>
          <p:cNvSpPr>
            <a:spLocks noGrp="1"/>
          </p:cNvSpPr>
          <p:nvPr>
            <p:ph type="body" sz="quarter" idx="13" hasCustomPrompt="1"/>
          </p:nvPr>
        </p:nvSpPr>
        <p:spPr>
          <a:xfrm>
            <a:off x="647999" y="6210000"/>
            <a:ext cx="8652000" cy="324000"/>
          </a:xfrm>
        </p:spPr>
        <p:txBody>
          <a:bodyPr anchor="b">
            <a:normAutofit/>
          </a:bodyPr>
          <a:lstStyle>
            <a:lvl1pPr marL="0" indent="0">
              <a:buNone/>
              <a:defRPr sz="800" i="0">
                <a:solidFill>
                  <a:schemeClr val="tx1"/>
                </a:solidFill>
              </a:defRPr>
            </a:lvl1pPr>
          </a:lstStyle>
          <a:p>
            <a:pPr lvl="0"/>
            <a:r>
              <a:rPr lang="en-GB"/>
              <a:t>Insert notes</a:t>
            </a:r>
          </a:p>
        </p:txBody>
      </p:sp>
    </p:spTree>
    <p:extLst>
      <p:ext uri="{BB962C8B-B14F-4D97-AF65-F5344CB8AC3E}">
        <p14:creationId xmlns:p14="http://schemas.microsoft.com/office/powerpoint/2010/main" val="1909154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hapter title C">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DA72EFBB-976D-4927-BF45-927AC39B027F}"/>
              </a:ext>
            </a:extLst>
          </p:cNvPr>
          <p:cNvSpPr/>
          <p:nvPr userDrawn="1"/>
        </p:nvSpPr>
        <p:spPr>
          <a:xfrm>
            <a:off x="8166646" y="1"/>
            <a:ext cx="4025355" cy="6857999"/>
          </a:xfrm>
          <a:custGeom>
            <a:avLst/>
            <a:gdLst>
              <a:gd name="connsiteX0" fmla="*/ 145156 w 4025355"/>
              <a:gd name="connsiteY0" fmla="*/ 0 h 6857999"/>
              <a:gd name="connsiteX1" fmla="*/ 4025355 w 4025355"/>
              <a:gd name="connsiteY1" fmla="*/ 0 h 6857999"/>
              <a:gd name="connsiteX2" fmla="*/ 4025355 w 4025355"/>
              <a:gd name="connsiteY2" fmla="*/ 6857999 h 6857999"/>
              <a:gd name="connsiteX3" fmla="*/ 284539 w 4025355"/>
              <a:gd name="connsiteY3" fmla="*/ 6857999 h 6857999"/>
              <a:gd name="connsiteX4" fmla="*/ 943899 w 4025355"/>
              <a:gd name="connsiteY4" fmla="*/ 6164826 h 6857999"/>
              <a:gd name="connsiteX5" fmla="*/ 2861187 w 4025355"/>
              <a:gd name="connsiteY5" fmla="*/ 4807974 h 6857999"/>
              <a:gd name="connsiteX6" fmla="*/ 2861187 w 4025355"/>
              <a:gd name="connsiteY6" fmla="*/ 2536723 h 6857999"/>
              <a:gd name="connsiteX7" fmla="*/ 0 w 4025355"/>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5355" h="6857999">
                <a:moveTo>
                  <a:pt x="145156" y="0"/>
                </a:moveTo>
                <a:lnTo>
                  <a:pt x="4025355" y="0"/>
                </a:lnTo>
                <a:lnTo>
                  <a:pt x="4025355" y="6857999"/>
                </a:lnTo>
                <a:lnTo>
                  <a:pt x="284539" y="6857999"/>
                </a:lnTo>
                <a:lnTo>
                  <a:pt x="943899" y="6164826"/>
                </a:lnTo>
                <a:lnTo>
                  <a:pt x="2861187" y="4807974"/>
                </a:lnTo>
                <a:lnTo>
                  <a:pt x="2861187" y="2536723"/>
                </a:lnTo>
                <a:lnTo>
                  <a:pt x="0" y="1002890"/>
                </a:lnTo>
                <a:close/>
              </a:path>
            </a:pathLst>
          </a:custGeom>
          <a:gradFill flip="none" rotWithShape="1">
            <a:gsLst>
              <a:gs pos="0">
                <a:schemeClr val="accent5"/>
              </a:gs>
              <a:gs pos="98947">
                <a:schemeClr val="accent5">
                  <a:lumMod val="20000"/>
                  <a:lumOff val="80000"/>
                </a:schemeClr>
              </a:gs>
              <a:gs pos="75000">
                <a:schemeClr val="accent5">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2" name="Picture 11" descr="Icon&#10;&#10;Description automatically generated">
            <a:extLst>
              <a:ext uri="{FF2B5EF4-FFF2-40B4-BE49-F238E27FC236}">
                <a16:creationId xmlns:a16="http://schemas.microsoft.com/office/drawing/2014/main" id="{B799C62F-5C00-45DA-96C0-50494CE7E3DB}"/>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8100" b="28326"/>
          <a:stretch/>
        </p:blipFill>
        <p:spPr>
          <a:xfrm>
            <a:off x="8166644" y="0"/>
            <a:ext cx="4025356" cy="6858000"/>
          </a:xfrm>
          <a:custGeom>
            <a:avLst/>
            <a:gdLst>
              <a:gd name="connsiteX0" fmla="*/ 0 w 4025356"/>
              <a:gd name="connsiteY0" fmla="*/ 0 h 6858000"/>
              <a:gd name="connsiteX1" fmla="*/ 4025356 w 4025356"/>
              <a:gd name="connsiteY1" fmla="*/ 0 h 6858000"/>
              <a:gd name="connsiteX2" fmla="*/ 4025356 w 4025356"/>
              <a:gd name="connsiteY2" fmla="*/ 6858000 h 6858000"/>
              <a:gd name="connsiteX3" fmla="*/ 0 w 402535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25356" h="6858000">
                <a:moveTo>
                  <a:pt x="0" y="0"/>
                </a:moveTo>
                <a:lnTo>
                  <a:pt x="4025356" y="0"/>
                </a:lnTo>
                <a:lnTo>
                  <a:pt x="4025356" y="6858000"/>
                </a:lnTo>
                <a:lnTo>
                  <a:pt x="0" y="6858000"/>
                </a:lnTo>
                <a:close/>
              </a:path>
            </a:pathLst>
          </a:custGeom>
        </p:spPr>
      </p:pic>
      <p:pic>
        <p:nvPicPr>
          <p:cNvPr id="3" name="Picture 2" descr="Icon&#10;&#10;Description automatically generated">
            <a:extLst>
              <a:ext uri="{FF2B5EF4-FFF2-40B4-BE49-F238E27FC236}">
                <a16:creationId xmlns:a16="http://schemas.microsoft.com/office/drawing/2014/main" id="{4B7108A3-61C7-C25C-D687-58DC2E87E13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202" b="18901"/>
          <a:stretch/>
        </p:blipFill>
        <p:spPr>
          <a:xfrm>
            <a:off x="4438404" y="1"/>
            <a:ext cx="8232887" cy="6858000"/>
          </a:xfrm>
          <a:prstGeom prst="rect">
            <a:avLst/>
          </a:prstGeom>
        </p:spPr>
      </p:pic>
      <p:sp>
        <p:nvSpPr>
          <p:cNvPr id="8" name="Text Placeholder 8">
            <a:extLst>
              <a:ext uri="{FF2B5EF4-FFF2-40B4-BE49-F238E27FC236}">
                <a16:creationId xmlns:a16="http://schemas.microsoft.com/office/drawing/2014/main" id="{50D6E265-044F-3637-29A4-B80A7B148DE6}"/>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B3DFEF7D-3522-2D43-5DAD-9BCAB8AAA6C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1812427651"/>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hapter title 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26326CD9-6109-4719-9D40-91EA8C9245C5}"/>
              </a:ext>
            </a:extLst>
          </p:cNvPr>
          <p:cNvSpPr/>
          <p:nvPr userDrawn="1"/>
        </p:nvSpPr>
        <p:spPr>
          <a:xfrm>
            <a:off x="8152998" y="2"/>
            <a:ext cx="4039003" cy="6857999"/>
          </a:xfrm>
          <a:custGeom>
            <a:avLst/>
            <a:gdLst>
              <a:gd name="connsiteX0" fmla="*/ 145156 w 4039003"/>
              <a:gd name="connsiteY0" fmla="*/ 0 h 6857999"/>
              <a:gd name="connsiteX1" fmla="*/ 4039003 w 4039003"/>
              <a:gd name="connsiteY1" fmla="*/ 0 h 6857999"/>
              <a:gd name="connsiteX2" fmla="*/ 4039003 w 4039003"/>
              <a:gd name="connsiteY2" fmla="*/ 6857999 h 6857999"/>
              <a:gd name="connsiteX3" fmla="*/ 284539 w 4039003"/>
              <a:gd name="connsiteY3" fmla="*/ 6857999 h 6857999"/>
              <a:gd name="connsiteX4" fmla="*/ 943899 w 4039003"/>
              <a:gd name="connsiteY4" fmla="*/ 6164826 h 6857999"/>
              <a:gd name="connsiteX5" fmla="*/ 2861187 w 4039003"/>
              <a:gd name="connsiteY5" fmla="*/ 4807974 h 6857999"/>
              <a:gd name="connsiteX6" fmla="*/ 2861187 w 4039003"/>
              <a:gd name="connsiteY6" fmla="*/ 2536723 h 6857999"/>
              <a:gd name="connsiteX7" fmla="*/ 0 w 4039003"/>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9003" h="6857999">
                <a:moveTo>
                  <a:pt x="145156" y="0"/>
                </a:moveTo>
                <a:lnTo>
                  <a:pt x="4039003" y="0"/>
                </a:lnTo>
                <a:lnTo>
                  <a:pt x="4039003" y="6857999"/>
                </a:lnTo>
                <a:lnTo>
                  <a:pt x="284539" y="6857999"/>
                </a:lnTo>
                <a:lnTo>
                  <a:pt x="943899" y="6164826"/>
                </a:lnTo>
                <a:lnTo>
                  <a:pt x="2861187" y="4807974"/>
                </a:lnTo>
                <a:lnTo>
                  <a:pt x="2861187" y="2536723"/>
                </a:lnTo>
                <a:lnTo>
                  <a:pt x="0" y="1002890"/>
                </a:lnTo>
                <a:close/>
              </a:path>
            </a:pathLst>
          </a:custGeom>
          <a:gradFill flip="none" rotWithShape="1">
            <a:gsLst>
              <a:gs pos="0">
                <a:schemeClr val="accent6"/>
              </a:gs>
              <a:gs pos="98947">
                <a:schemeClr val="accent6">
                  <a:lumMod val="20000"/>
                  <a:lumOff val="80000"/>
                </a:schemeClr>
              </a:gs>
              <a:gs pos="75000">
                <a:schemeClr val="accent6">
                  <a:lumMod val="60000"/>
                  <a:lumOff val="4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2" name="Picture 11" descr="Icon&#10;&#10;Description automatically generated">
            <a:extLst>
              <a:ext uri="{FF2B5EF4-FFF2-40B4-BE49-F238E27FC236}">
                <a16:creationId xmlns:a16="http://schemas.microsoft.com/office/drawing/2014/main" id="{AE06C2EE-A9F7-46C1-ACD3-A0985222208F}"/>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987" b="28326"/>
          <a:stretch/>
        </p:blipFill>
        <p:spPr>
          <a:xfrm>
            <a:off x="8152996" y="1"/>
            <a:ext cx="4039004" cy="6858000"/>
          </a:xfrm>
          <a:custGeom>
            <a:avLst/>
            <a:gdLst>
              <a:gd name="connsiteX0" fmla="*/ 0 w 4039004"/>
              <a:gd name="connsiteY0" fmla="*/ 0 h 6858000"/>
              <a:gd name="connsiteX1" fmla="*/ 4039004 w 4039004"/>
              <a:gd name="connsiteY1" fmla="*/ 0 h 6858000"/>
              <a:gd name="connsiteX2" fmla="*/ 4039004 w 4039004"/>
              <a:gd name="connsiteY2" fmla="*/ 6858000 h 6858000"/>
              <a:gd name="connsiteX3" fmla="*/ 0 w 40390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39004" h="6858000">
                <a:moveTo>
                  <a:pt x="0" y="0"/>
                </a:moveTo>
                <a:lnTo>
                  <a:pt x="4039004" y="0"/>
                </a:lnTo>
                <a:lnTo>
                  <a:pt x="4039004" y="6858000"/>
                </a:lnTo>
                <a:lnTo>
                  <a:pt x="0" y="6858000"/>
                </a:lnTo>
                <a:close/>
              </a:path>
            </a:pathLst>
          </a:custGeom>
        </p:spPr>
      </p:pic>
      <p:pic>
        <p:nvPicPr>
          <p:cNvPr id="3" name="Picture 2" descr="Icon, arrow&#10;&#10;Description automatically generated">
            <a:extLst>
              <a:ext uri="{FF2B5EF4-FFF2-40B4-BE49-F238E27FC236}">
                <a16:creationId xmlns:a16="http://schemas.microsoft.com/office/drawing/2014/main" id="{311E371A-DEBC-9E7F-2616-557D75F6D0C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329" b="19025"/>
          <a:stretch/>
        </p:blipFill>
        <p:spPr>
          <a:xfrm>
            <a:off x="4391658" y="0"/>
            <a:ext cx="8265985" cy="6857999"/>
          </a:xfrm>
          <a:prstGeom prst="rect">
            <a:avLst/>
          </a:prstGeom>
        </p:spPr>
      </p:pic>
      <p:sp>
        <p:nvSpPr>
          <p:cNvPr id="8" name="Text Placeholder 8">
            <a:extLst>
              <a:ext uri="{FF2B5EF4-FFF2-40B4-BE49-F238E27FC236}">
                <a16:creationId xmlns:a16="http://schemas.microsoft.com/office/drawing/2014/main" id="{6ADD4650-C5A6-14A3-153D-E5FF678A5DBD}"/>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A08B9372-F631-DB4C-726A-CDB0053804A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1936410116"/>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90668-148F-4493-82AB-9AF132BA83C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917A454-11CE-4911-8072-E36A62CC89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4DF13AD-ED6C-4CD2-BCA8-FB9503A9D494}"/>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defRPr>
            </a:lvl1pPr>
          </a:lstStyle>
          <a:p>
            <a:fld id="{7AC0C2A8-D43B-4604-9710-64A9BD376D82}" type="datetimeFigureOut">
              <a:rPr lang="en-CA" smtClean="0"/>
              <a:pPr/>
              <a:t>2026-02-02</a:t>
            </a:fld>
            <a:endParaRPr lang="en-CA"/>
          </a:p>
        </p:txBody>
      </p:sp>
      <p:sp>
        <p:nvSpPr>
          <p:cNvPr id="5" name="Footer Placeholder 4">
            <a:extLst>
              <a:ext uri="{FF2B5EF4-FFF2-40B4-BE49-F238E27FC236}">
                <a16:creationId xmlns:a16="http://schemas.microsoft.com/office/drawing/2014/main" id="{90718DA0-D181-4173-B1A2-7550CB21ED6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D1EC630-F25B-441D-A01C-BB291F9404CF}"/>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defRPr>
            </a:lvl1pPr>
          </a:lstStyle>
          <a:p>
            <a:fld id="{F8BF1D3D-A8AC-4A8B-A8F4-800FC0A0A699}" type="slidenum">
              <a:rPr lang="en-CA" smtClean="0"/>
              <a:pPr/>
              <a:t>‹#›</a:t>
            </a:fld>
            <a:endParaRPr lang="en-CA"/>
          </a:p>
        </p:txBody>
      </p:sp>
    </p:spTree>
    <p:extLst>
      <p:ext uri="{BB962C8B-B14F-4D97-AF65-F5344CB8AC3E}">
        <p14:creationId xmlns:p14="http://schemas.microsoft.com/office/powerpoint/2010/main" val="13195754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hapter title 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C44F8057-F13D-4D8A-8442-FFF3B9F9850D}"/>
              </a:ext>
            </a:extLst>
          </p:cNvPr>
          <p:cNvSpPr/>
          <p:nvPr userDrawn="1"/>
        </p:nvSpPr>
        <p:spPr>
          <a:xfrm>
            <a:off x="8112054" y="1"/>
            <a:ext cx="4079947" cy="6857999"/>
          </a:xfrm>
          <a:custGeom>
            <a:avLst/>
            <a:gdLst>
              <a:gd name="connsiteX0" fmla="*/ 145156 w 4079947"/>
              <a:gd name="connsiteY0" fmla="*/ 0 h 6857999"/>
              <a:gd name="connsiteX1" fmla="*/ 4079947 w 4079947"/>
              <a:gd name="connsiteY1" fmla="*/ 0 h 6857999"/>
              <a:gd name="connsiteX2" fmla="*/ 4079947 w 4079947"/>
              <a:gd name="connsiteY2" fmla="*/ 6857999 h 6857999"/>
              <a:gd name="connsiteX3" fmla="*/ 284539 w 4079947"/>
              <a:gd name="connsiteY3" fmla="*/ 6857999 h 6857999"/>
              <a:gd name="connsiteX4" fmla="*/ 943899 w 4079947"/>
              <a:gd name="connsiteY4" fmla="*/ 6164826 h 6857999"/>
              <a:gd name="connsiteX5" fmla="*/ 2861187 w 4079947"/>
              <a:gd name="connsiteY5" fmla="*/ 4807974 h 6857999"/>
              <a:gd name="connsiteX6" fmla="*/ 2861187 w 4079947"/>
              <a:gd name="connsiteY6" fmla="*/ 2536723 h 6857999"/>
              <a:gd name="connsiteX7" fmla="*/ 0 w 4079947"/>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9947" h="6857999">
                <a:moveTo>
                  <a:pt x="145156" y="0"/>
                </a:moveTo>
                <a:lnTo>
                  <a:pt x="4079947" y="0"/>
                </a:lnTo>
                <a:lnTo>
                  <a:pt x="4079947" y="6857999"/>
                </a:lnTo>
                <a:lnTo>
                  <a:pt x="284539" y="6857999"/>
                </a:lnTo>
                <a:lnTo>
                  <a:pt x="943899" y="6164826"/>
                </a:lnTo>
                <a:lnTo>
                  <a:pt x="2861187" y="4807974"/>
                </a:lnTo>
                <a:lnTo>
                  <a:pt x="2861187" y="2536723"/>
                </a:lnTo>
                <a:lnTo>
                  <a:pt x="0" y="1002890"/>
                </a:lnTo>
                <a:close/>
              </a:path>
            </a:pathLst>
          </a:custGeom>
          <a:gradFill flip="none" rotWithShape="1">
            <a:gsLst>
              <a:gs pos="0">
                <a:schemeClr val="accent2">
                  <a:lumMod val="60000"/>
                  <a:lumOff val="40000"/>
                </a:schemeClr>
              </a:gs>
              <a:gs pos="98947">
                <a:schemeClr val="accent5">
                  <a:lumMod val="20000"/>
                  <a:lumOff val="80000"/>
                </a:schemeClr>
              </a:gs>
              <a:gs pos="75000">
                <a:schemeClr val="accent2">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23" name="Picture 22" descr="Icon&#10;&#10;Description automatically generated">
            <a:extLst>
              <a:ext uri="{FF2B5EF4-FFF2-40B4-BE49-F238E27FC236}">
                <a16:creationId xmlns:a16="http://schemas.microsoft.com/office/drawing/2014/main" id="{64212513-E88B-47CC-B1AF-24450A9B7B96}"/>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649" b="28326"/>
          <a:stretch/>
        </p:blipFill>
        <p:spPr>
          <a:xfrm>
            <a:off x="8112052" y="0"/>
            <a:ext cx="4079948" cy="6858000"/>
          </a:xfrm>
          <a:custGeom>
            <a:avLst/>
            <a:gdLst>
              <a:gd name="connsiteX0" fmla="*/ 0 w 4079948"/>
              <a:gd name="connsiteY0" fmla="*/ 0 h 6858000"/>
              <a:gd name="connsiteX1" fmla="*/ 4079948 w 4079948"/>
              <a:gd name="connsiteY1" fmla="*/ 0 h 6858000"/>
              <a:gd name="connsiteX2" fmla="*/ 4079948 w 4079948"/>
              <a:gd name="connsiteY2" fmla="*/ 6858000 h 6858000"/>
              <a:gd name="connsiteX3" fmla="*/ 0 w 40799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79948" h="6858000">
                <a:moveTo>
                  <a:pt x="0" y="0"/>
                </a:moveTo>
                <a:lnTo>
                  <a:pt x="4079948" y="0"/>
                </a:lnTo>
                <a:lnTo>
                  <a:pt x="4079948" y="6858000"/>
                </a:lnTo>
                <a:lnTo>
                  <a:pt x="0" y="6858000"/>
                </a:lnTo>
                <a:close/>
              </a:path>
            </a:pathLst>
          </a:custGeom>
        </p:spPr>
      </p:pic>
      <p:sp>
        <p:nvSpPr>
          <p:cNvPr id="8" name="Text Placeholder 8">
            <a:extLst>
              <a:ext uri="{FF2B5EF4-FFF2-40B4-BE49-F238E27FC236}">
                <a16:creationId xmlns:a16="http://schemas.microsoft.com/office/drawing/2014/main" id="{50D6E265-044F-3637-29A4-B80A7B148DE6}"/>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B3DFEF7D-3522-2D43-5DAD-9BCAB8AAA6C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4" name="Picture 3" descr="Icon&#10;&#10;Description automatically generated">
            <a:extLst>
              <a:ext uri="{FF2B5EF4-FFF2-40B4-BE49-F238E27FC236}">
                <a16:creationId xmlns:a16="http://schemas.microsoft.com/office/drawing/2014/main" id="{1D628B0A-5F72-ED32-290F-C428C30BED4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7926" b="18805"/>
          <a:stretch/>
        </p:blipFill>
        <p:spPr>
          <a:xfrm>
            <a:off x="4432579" y="0"/>
            <a:ext cx="8184507" cy="6858000"/>
          </a:xfrm>
          <a:prstGeom prst="rect">
            <a:avLst/>
          </a:prstGeom>
        </p:spPr>
      </p:pic>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2903467227"/>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 February 2026</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8" y="6210000"/>
            <a:ext cx="10705801" cy="282875"/>
          </a:xfrm>
        </p:spPr>
        <p:txBody>
          <a:bodyPr vert="horz" lIns="0" tIns="0" rIns="0" bIns="0" rtlCol="0" anchor="b">
            <a:noAutofit/>
          </a:bodyPr>
          <a:lstStyle>
            <a:lvl1pPr marL="0" indent="0">
              <a:buNone/>
              <a:defRPr lang="en-GB" sz="1000" i="0" dirty="0"/>
            </a:lvl1pPr>
          </a:lstStyle>
          <a:p>
            <a:pPr marL="269993" lvl="0" indent="-269993"/>
            <a:r>
              <a:rPr lang="en-GB"/>
              <a:t>Insert notes</a:t>
            </a:r>
          </a:p>
        </p:txBody>
      </p:sp>
    </p:spTree>
    <p:extLst>
      <p:ext uri="{BB962C8B-B14F-4D97-AF65-F5344CB8AC3E}">
        <p14:creationId xmlns:p14="http://schemas.microsoft.com/office/powerpoint/2010/main" val="3128279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hapter title A">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89626E4-F2E2-4F99-96F6-FB15BA8179A6}"/>
              </a:ext>
            </a:extLst>
          </p:cNvPr>
          <p:cNvSpPr/>
          <p:nvPr userDrawn="1"/>
        </p:nvSpPr>
        <p:spPr>
          <a:xfrm>
            <a:off x="8125754" y="13649"/>
            <a:ext cx="4055135" cy="6857999"/>
          </a:xfrm>
          <a:custGeom>
            <a:avLst/>
            <a:gdLst>
              <a:gd name="connsiteX0" fmla="*/ 145156 w 4055135"/>
              <a:gd name="connsiteY0" fmla="*/ 0 h 6857999"/>
              <a:gd name="connsiteX1" fmla="*/ 4055135 w 4055135"/>
              <a:gd name="connsiteY1" fmla="*/ 0 h 6857999"/>
              <a:gd name="connsiteX2" fmla="*/ 4055135 w 4055135"/>
              <a:gd name="connsiteY2" fmla="*/ 6857999 h 6857999"/>
              <a:gd name="connsiteX3" fmla="*/ 284539 w 4055135"/>
              <a:gd name="connsiteY3" fmla="*/ 6857999 h 6857999"/>
              <a:gd name="connsiteX4" fmla="*/ 943899 w 4055135"/>
              <a:gd name="connsiteY4" fmla="*/ 6164826 h 6857999"/>
              <a:gd name="connsiteX5" fmla="*/ 2861187 w 4055135"/>
              <a:gd name="connsiteY5" fmla="*/ 4807974 h 6857999"/>
              <a:gd name="connsiteX6" fmla="*/ 2861187 w 4055135"/>
              <a:gd name="connsiteY6" fmla="*/ 2536723 h 6857999"/>
              <a:gd name="connsiteX7" fmla="*/ 0 w 4055135"/>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5135" h="6857999">
                <a:moveTo>
                  <a:pt x="145156" y="0"/>
                </a:moveTo>
                <a:lnTo>
                  <a:pt x="4055135" y="0"/>
                </a:lnTo>
                <a:lnTo>
                  <a:pt x="4055135" y="6857999"/>
                </a:lnTo>
                <a:lnTo>
                  <a:pt x="284539" y="6857999"/>
                </a:lnTo>
                <a:lnTo>
                  <a:pt x="943899" y="6164826"/>
                </a:lnTo>
                <a:lnTo>
                  <a:pt x="2861187" y="4807974"/>
                </a:lnTo>
                <a:lnTo>
                  <a:pt x="2861187" y="2536723"/>
                </a:lnTo>
                <a:lnTo>
                  <a:pt x="0" y="1002890"/>
                </a:lnTo>
                <a:close/>
              </a:path>
            </a:pathLst>
          </a:custGeom>
          <a:gradFill flip="none" rotWithShape="1">
            <a:gsLst>
              <a:gs pos="0">
                <a:schemeClr val="accent1"/>
              </a:gs>
              <a:gs pos="98947">
                <a:schemeClr val="accent6">
                  <a:lumMod val="20000"/>
                  <a:lumOff val="80000"/>
                </a:schemeClr>
              </a:gs>
              <a:gs pos="75000">
                <a:schemeClr val="accent1">
                  <a:lumMod val="20000"/>
                  <a:lumOff val="8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a:latin typeface="Arial" panose="020B0604020202020204" pitchFamily="34" charset="0"/>
            </a:endParaRPr>
          </a:p>
        </p:txBody>
      </p:sp>
      <p:pic>
        <p:nvPicPr>
          <p:cNvPr id="17" name="Picture 16" descr="Icon&#10;&#10;Description automatically generated">
            <a:extLst>
              <a:ext uri="{FF2B5EF4-FFF2-40B4-BE49-F238E27FC236}">
                <a16:creationId xmlns:a16="http://schemas.microsoft.com/office/drawing/2014/main" id="{1E475076-8623-4B0D-BAF1-60D9172C77D8}"/>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763" b="28326"/>
          <a:stretch/>
        </p:blipFill>
        <p:spPr>
          <a:xfrm>
            <a:off x="8125751" y="0"/>
            <a:ext cx="4066250" cy="6858000"/>
          </a:xfrm>
          <a:custGeom>
            <a:avLst/>
            <a:gdLst>
              <a:gd name="connsiteX0" fmla="*/ 0 w 4066250"/>
              <a:gd name="connsiteY0" fmla="*/ 0 h 6858000"/>
              <a:gd name="connsiteX1" fmla="*/ 4066250 w 4066250"/>
              <a:gd name="connsiteY1" fmla="*/ 0 h 6858000"/>
              <a:gd name="connsiteX2" fmla="*/ 4066250 w 4066250"/>
              <a:gd name="connsiteY2" fmla="*/ 6858000 h 6858000"/>
              <a:gd name="connsiteX3" fmla="*/ 0 w 40662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66250" h="6858000">
                <a:moveTo>
                  <a:pt x="0" y="0"/>
                </a:moveTo>
                <a:lnTo>
                  <a:pt x="4066250" y="0"/>
                </a:lnTo>
                <a:lnTo>
                  <a:pt x="4066250" y="6858000"/>
                </a:lnTo>
                <a:lnTo>
                  <a:pt x="0" y="6858000"/>
                </a:lnTo>
                <a:close/>
              </a:path>
            </a:pathLst>
          </a:custGeom>
        </p:spPr>
      </p:pic>
      <p:pic>
        <p:nvPicPr>
          <p:cNvPr id="16" name="Picture 15" descr="Icon&#10;&#10;Description automatically generated">
            <a:extLst>
              <a:ext uri="{FF2B5EF4-FFF2-40B4-BE49-F238E27FC236}">
                <a16:creationId xmlns:a16="http://schemas.microsoft.com/office/drawing/2014/main" id="{E1606CA5-5E03-4E52-B744-146BD05F89B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656" r="5282" b="19382"/>
          <a:stretch/>
        </p:blipFill>
        <p:spPr>
          <a:xfrm>
            <a:off x="4265240" y="13648"/>
            <a:ext cx="7915648" cy="6858000"/>
          </a:xfrm>
          <a:custGeom>
            <a:avLst/>
            <a:gdLst>
              <a:gd name="connsiteX0" fmla="*/ 0 w 7915648"/>
              <a:gd name="connsiteY0" fmla="*/ 0 h 6858000"/>
              <a:gd name="connsiteX1" fmla="*/ 7915648 w 7915648"/>
              <a:gd name="connsiteY1" fmla="*/ 0 h 6858000"/>
              <a:gd name="connsiteX2" fmla="*/ 7915648 w 7915648"/>
              <a:gd name="connsiteY2" fmla="*/ 6858000 h 6858000"/>
              <a:gd name="connsiteX3" fmla="*/ 0 w 79156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915648" h="6858000">
                <a:moveTo>
                  <a:pt x="0" y="0"/>
                </a:moveTo>
                <a:lnTo>
                  <a:pt x="7915648" y="0"/>
                </a:lnTo>
                <a:lnTo>
                  <a:pt x="7915648" y="6858000"/>
                </a:lnTo>
                <a:lnTo>
                  <a:pt x="0" y="6858000"/>
                </a:lnTo>
                <a:close/>
              </a:path>
            </a:pathLst>
          </a:custGeom>
        </p:spPr>
      </p:pic>
      <p:sp>
        <p:nvSpPr>
          <p:cNvPr id="8" name="Text Placeholder 8">
            <a:extLst>
              <a:ext uri="{FF2B5EF4-FFF2-40B4-BE49-F238E27FC236}">
                <a16:creationId xmlns:a16="http://schemas.microsoft.com/office/drawing/2014/main" id="{A04A2FAC-A0EA-2D4A-C472-C61D2BF075E4}"/>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5FBE5829-B806-81D6-105E-738C6499BE4A}"/>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257633670"/>
      </p:ext>
    </p:extLst>
  </p:cSld>
  <p:clrMapOvr>
    <a:masterClrMapping/>
  </p:clrMapOvr>
  <p:extLst>
    <p:ext uri="{DCECCB84-F9BA-43D5-87BE-67443E8EF086}">
      <p15:sldGuideLst xmlns:p15="http://schemas.microsoft.com/office/powerpoint/2012/main">
        <p15:guide id="1" pos="3817">
          <p15:clr>
            <a:srgbClr val="FBAE40"/>
          </p15:clr>
        </p15:guide>
        <p15:guide id="2" pos="767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 February 2026</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8" y="6263148"/>
            <a:ext cx="10705802" cy="270852"/>
          </a:xfrm>
        </p:spPr>
        <p:txBody>
          <a:bodyPr vert="horz" lIns="0" tIns="0" rIns="0" bIns="0" rtlCol="0" anchor="b">
            <a:noAutofit/>
          </a:bodyPr>
          <a:lstStyle>
            <a:lvl1pPr marL="0" indent="0">
              <a:buNone/>
              <a:defRPr lang="en-GB" sz="1000" i="0" dirty="0"/>
            </a:lvl1pPr>
          </a:lstStyle>
          <a:p>
            <a:pPr marL="269993" lvl="0" indent="-269993"/>
            <a:r>
              <a:rPr lang="en-GB"/>
              <a:t>Insert notes</a:t>
            </a:r>
          </a:p>
        </p:txBody>
      </p:sp>
    </p:spTree>
    <p:extLst>
      <p:ext uri="{BB962C8B-B14F-4D97-AF65-F5344CB8AC3E}">
        <p14:creationId xmlns:p14="http://schemas.microsoft.com/office/powerpoint/2010/main" val="3914336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mp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114689-A06C-D09E-A323-10497026B1AD}"/>
              </a:ext>
            </a:extLst>
          </p:cNvPr>
          <p:cNvSpPr/>
          <p:nvPr userDrawn="1"/>
        </p:nvSpPr>
        <p:spPr>
          <a:xfrm>
            <a:off x="0" y="0"/>
            <a:ext cx="12192000" cy="6858000"/>
          </a:xfrm>
          <a:prstGeom prst="rect">
            <a:avLst/>
          </a:prstGeom>
          <a:gradFill flip="none" rotWithShape="1">
            <a:gsLst>
              <a:gs pos="0">
                <a:schemeClr val="accent1">
                  <a:lumMod val="45000"/>
                  <a:lumOff val="55000"/>
                </a:schemeClr>
              </a:gs>
              <a:gs pos="100000">
                <a:schemeClr val="accent5">
                  <a:lumMod val="40000"/>
                  <a:lumOff val="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algn="ctr"/>
            <a:endParaRPr lang="en-CA" sz="2667" noProof="0" err="1"/>
          </a:p>
        </p:txBody>
      </p:sp>
      <p:pic>
        <p:nvPicPr>
          <p:cNvPr id="9" name="Picture 8" descr="A black and white sign&#10;&#10;Description automatically generated with low confidence">
            <a:extLst>
              <a:ext uri="{FF2B5EF4-FFF2-40B4-BE49-F238E27FC236}">
                <a16:creationId xmlns:a16="http://schemas.microsoft.com/office/drawing/2014/main" id="{5B0D9A70-54E9-24DD-6F44-EC2B291B29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2" y="2156248"/>
            <a:ext cx="8497511" cy="2390688"/>
          </a:xfrm>
          <a:prstGeom prst="rect">
            <a:avLst/>
          </a:prstGeom>
        </p:spPr>
      </p:pic>
      <p:pic>
        <p:nvPicPr>
          <p:cNvPr id="10" name="Picture 9" descr="Icon&#10;&#10;Description automatically generated">
            <a:extLst>
              <a:ext uri="{FF2B5EF4-FFF2-40B4-BE49-F238E27FC236}">
                <a16:creationId xmlns:a16="http://schemas.microsoft.com/office/drawing/2014/main" id="{5569A52C-4620-A25F-908A-35BB132878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97721" y="0"/>
            <a:ext cx="5253019" cy="6858000"/>
          </a:xfrm>
          <a:prstGeom prst="rect">
            <a:avLst/>
          </a:prstGeom>
        </p:spPr>
      </p:pic>
      <p:pic>
        <p:nvPicPr>
          <p:cNvPr id="11" name="Picture 10" descr="Icon&#10;&#10;Description automatically generated">
            <a:extLst>
              <a:ext uri="{FF2B5EF4-FFF2-40B4-BE49-F238E27FC236}">
                <a16:creationId xmlns:a16="http://schemas.microsoft.com/office/drawing/2014/main" id="{E0432D63-5A9F-8828-78EE-2CF0CA7C203C}"/>
              </a:ext>
            </a:extLst>
          </p:cNvPr>
          <p:cNvPicPr>
            <a:picLocks noChangeAspect="1"/>
          </p:cNvPicPr>
          <p:nvPr userDrawn="1"/>
        </p:nvPicPr>
        <p:blipFill rotWithShape="1">
          <a:blip r:embed="rId3">
            <a:alphaModFix amt="14000"/>
            <a:extLst>
              <a:ext uri="{28A0092B-C50C-407E-A947-70E740481C1C}">
                <a14:useLocalDpi xmlns:a14="http://schemas.microsoft.com/office/drawing/2010/main" val="0"/>
              </a:ext>
            </a:extLst>
          </a:blip>
          <a:srcRect t="16754" r="12128" b="16754"/>
          <a:stretch/>
        </p:blipFill>
        <p:spPr>
          <a:xfrm>
            <a:off x="5249912" y="-1"/>
            <a:ext cx="6942091" cy="6858001"/>
          </a:xfrm>
          <a:prstGeom prst="rect">
            <a:avLst/>
          </a:prstGeom>
        </p:spPr>
      </p:pic>
    </p:spTree>
    <p:extLst>
      <p:ext uri="{BB962C8B-B14F-4D97-AF65-F5344CB8AC3E}">
        <p14:creationId xmlns:p14="http://schemas.microsoft.com/office/powerpoint/2010/main" val="2596579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pter title A">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89626E4-F2E2-4F99-96F6-FB15BA8179A6}"/>
              </a:ext>
            </a:extLst>
          </p:cNvPr>
          <p:cNvSpPr/>
          <p:nvPr userDrawn="1"/>
        </p:nvSpPr>
        <p:spPr>
          <a:xfrm>
            <a:off x="8125754" y="13649"/>
            <a:ext cx="4055135" cy="6857999"/>
          </a:xfrm>
          <a:custGeom>
            <a:avLst/>
            <a:gdLst>
              <a:gd name="connsiteX0" fmla="*/ 145156 w 4055135"/>
              <a:gd name="connsiteY0" fmla="*/ 0 h 6857999"/>
              <a:gd name="connsiteX1" fmla="*/ 4055135 w 4055135"/>
              <a:gd name="connsiteY1" fmla="*/ 0 h 6857999"/>
              <a:gd name="connsiteX2" fmla="*/ 4055135 w 4055135"/>
              <a:gd name="connsiteY2" fmla="*/ 6857999 h 6857999"/>
              <a:gd name="connsiteX3" fmla="*/ 284539 w 4055135"/>
              <a:gd name="connsiteY3" fmla="*/ 6857999 h 6857999"/>
              <a:gd name="connsiteX4" fmla="*/ 943899 w 4055135"/>
              <a:gd name="connsiteY4" fmla="*/ 6164826 h 6857999"/>
              <a:gd name="connsiteX5" fmla="*/ 2861187 w 4055135"/>
              <a:gd name="connsiteY5" fmla="*/ 4807974 h 6857999"/>
              <a:gd name="connsiteX6" fmla="*/ 2861187 w 4055135"/>
              <a:gd name="connsiteY6" fmla="*/ 2536723 h 6857999"/>
              <a:gd name="connsiteX7" fmla="*/ 0 w 4055135"/>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5135" h="6857999">
                <a:moveTo>
                  <a:pt x="145156" y="0"/>
                </a:moveTo>
                <a:lnTo>
                  <a:pt x="4055135" y="0"/>
                </a:lnTo>
                <a:lnTo>
                  <a:pt x="4055135" y="6857999"/>
                </a:lnTo>
                <a:lnTo>
                  <a:pt x="284539" y="6857999"/>
                </a:lnTo>
                <a:lnTo>
                  <a:pt x="943899" y="6164826"/>
                </a:lnTo>
                <a:lnTo>
                  <a:pt x="2861187" y="4807974"/>
                </a:lnTo>
                <a:lnTo>
                  <a:pt x="2861187" y="2536723"/>
                </a:lnTo>
                <a:lnTo>
                  <a:pt x="0" y="1002890"/>
                </a:lnTo>
                <a:close/>
              </a:path>
            </a:pathLst>
          </a:custGeom>
          <a:gradFill flip="none" rotWithShape="1">
            <a:gsLst>
              <a:gs pos="0">
                <a:schemeClr val="accent1"/>
              </a:gs>
              <a:gs pos="98947">
                <a:schemeClr val="accent6">
                  <a:lumMod val="20000"/>
                  <a:lumOff val="80000"/>
                </a:schemeClr>
              </a:gs>
              <a:gs pos="75000">
                <a:schemeClr val="accent1">
                  <a:lumMod val="20000"/>
                  <a:lumOff val="8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7" name="Picture 16" descr="Icon&#10;&#10;Description automatically generated">
            <a:extLst>
              <a:ext uri="{FF2B5EF4-FFF2-40B4-BE49-F238E27FC236}">
                <a16:creationId xmlns:a16="http://schemas.microsoft.com/office/drawing/2014/main" id="{1E475076-8623-4B0D-BAF1-60D9172C77D8}"/>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763" b="28326"/>
          <a:stretch/>
        </p:blipFill>
        <p:spPr>
          <a:xfrm>
            <a:off x="8125751" y="0"/>
            <a:ext cx="4066250" cy="6858000"/>
          </a:xfrm>
          <a:custGeom>
            <a:avLst/>
            <a:gdLst>
              <a:gd name="connsiteX0" fmla="*/ 0 w 4066250"/>
              <a:gd name="connsiteY0" fmla="*/ 0 h 6858000"/>
              <a:gd name="connsiteX1" fmla="*/ 4066250 w 4066250"/>
              <a:gd name="connsiteY1" fmla="*/ 0 h 6858000"/>
              <a:gd name="connsiteX2" fmla="*/ 4066250 w 4066250"/>
              <a:gd name="connsiteY2" fmla="*/ 6858000 h 6858000"/>
              <a:gd name="connsiteX3" fmla="*/ 0 w 40662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66250" h="6858000">
                <a:moveTo>
                  <a:pt x="0" y="0"/>
                </a:moveTo>
                <a:lnTo>
                  <a:pt x="4066250" y="0"/>
                </a:lnTo>
                <a:lnTo>
                  <a:pt x="4066250" y="6858000"/>
                </a:lnTo>
                <a:lnTo>
                  <a:pt x="0" y="6858000"/>
                </a:lnTo>
                <a:close/>
              </a:path>
            </a:pathLst>
          </a:custGeom>
        </p:spPr>
      </p:pic>
      <p:pic>
        <p:nvPicPr>
          <p:cNvPr id="16" name="Picture 15" descr="Icon&#10;&#10;Description automatically generated">
            <a:extLst>
              <a:ext uri="{FF2B5EF4-FFF2-40B4-BE49-F238E27FC236}">
                <a16:creationId xmlns:a16="http://schemas.microsoft.com/office/drawing/2014/main" id="{E1606CA5-5E03-4E52-B744-146BD05F89B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656" r="5282" b="19382"/>
          <a:stretch/>
        </p:blipFill>
        <p:spPr>
          <a:xfrm>
            <a:off x="4265240" y="13648"/>
            <a:ext cx="7915648" cy="6858000"/>
          </a:xfrm>
          <a:custGeom>
            <a:avLst/>
            <a:gdLst>
              <a:gd name="connsiteX0" fmla="*/ 0 w 7915648"/>
              <a:gd name="connsiteY0" fmla="*/ 0 h 6858000"/>
              <a:gd name="connsiteX1" fmla="*/ 7915648 w 7915648"/>
              <a:gd name="connsiteY1" fmla="*/ 0 h 6858000"/>
              <a:gd name="connsiteX2" fmla="*/ 7915648 w 7915648"/>
              <a:gd name="connsiteY2" fmla="*/ 6858000 h 6858000"/>
              <a:gd name="connsiteX3" fmla="*/ 0 w 79156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915648" h="6858000">
                <a:moveTo>
                  <a:pt x="0" y="0"/>
                </a:moveTo>
                <a:lnTo>
                  <a:pt x="7915648" y="0"/>
                </a:lnTo>
                <a:lnTo>
                  <a:pt x="7915648" y="6858000"/>
                </a:lnTo>
                <a:lnTo>
                  <a:pt x="0" y="6858000"/>
                </a:lnTo>
                <a:close/>
              </a:path>
            </a:pathLst>
          </a:custGeom>
        </p:spPr>
      </p:pic>
      <p:sp>
        <p:nvSpPr>
          <p:cNvPr id="8" name="Text Placeholder 8">
            <a:extLst>
              <a:ext uri="{FF2B5EF4-FFF2-40B4-BE49-F238E27FC236}">
                <a16:creationId xmlns:a16="http://schemas.microsoft.com/office/drawing/2014/main" id="{A04A2FAC-A0EA-2D4A-C472-C61D2BF075E4}"/>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5FBE5829-B806-81D6-105E-738C6499BE4A}"/>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3849623267"/>
      </p:ext>
    </p:extLst>
  </p:cSld>
  <p:clrMapOvr>
    <a:masterClrMapping/>
  </p:clrMapOvr>
  <p:extLst>
    <p:ext uri="{DCECCB84-F9BA-43D5-87BE-67443E8EF086}">
      <p15:sldGuideLst xmlns:p15="http://schemas.microsoft.com/office/powerpoint/2012/main">
        <p15:guide id="1" pos="3817">
          <p15:clr>
            <a:srgbClr val="FBAE40"/>
          </p15:clr>
        </p15:guide>
        <p15:guide id="2" pos="767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pter title B">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75C563F-521C-426C-BE4C-379C8295ECA1}"/>
              </a:ext>
            </a:extLst>
          </p:cNvPr>
          <p:cNvSpPr/>
          <p:nvPr userDrawn="1"/>
        </p:nvSpPr>
        <p:spPr>
          <a:xfrm>
            <a:off x="8112090" y="1"/>
            <a:ext cx="4079911" cy="6857999"/>
          </a:xfrm>
          <a:custGeom>
            <a:avLst/>
            <a:gdLst>
              <a:gd name="connsiteX0" fmla="*/ 145156 w 4079911"/>
              <a:gd name="connsiteY0" fmla="*/ 0 h 6857999"/>
              <a:gd name="connsiteX1" fmla="*/ 4079911 w 4079911"/>
              <a:gd name="connsiteY1" fmla="*/ 0 h 6857999"/>
              <a:gd name="connsiteX2" fmla="*/ 4079911 w 4079911"/>
              <a:gd name="connsiteY2" fmla="*/ 6857999 h 6857999"/>
              <a:gd name="connsiteX3" fmla="*/ 284539 w 4079911"/>
              <a:gd name="connsiteY3" fmla="*/ 6857999 h 6857999"/>
              <a:gd name="connsiteX4" fmla="*/ 943899 w 4079911"/>
              <a:gd name="connsiteY4" fmla="*/ 6164826 h 6857999"/>
              <a:gd name="connsiteX5" fmla="*/ 2861187 w 4079911"/>
              <a:gd name="connsiteY5" fmla="*/ 4807974 h 6857999"/>
              <a:gd name="connsiteX6" fmla="*/ 2861187 w 4079911"/>
              <a:gd name="connsiteY6" fmla="*/ 2536723 h 6857999"/>
              <a:gd name="connsiteX7" fmla="*/ 0 w 4079911"/>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9911" h="6857999">
                <a:moveTo>
                  <a:pt x="145156" y="0"/>
                </a:moveTo>
                <a:lnTo>
                  <a:pt x="4079911" y="0"/>
                </a:lnTo>
                <a:lnTo>
                  <a:pt x="4079911" y="6857999"/>
                </a:lnTo>
                <a:lnTo>
                  <a:pt x="284539" y="6857999"/>
                </a:lnTo>
                <a:lnTo>
                  <a:pt x="943899" y="6164826"/>
                </a:lnTo>
                <a:lnTo>
                  <a:pt x="2861187" y="4807974"/>
                </a:lnTo>
                <a:lnTo>
                  <a:pt x="2861187" y="2536723"/>
                </a:lnTo>
                <a:lnTo>
                  <a:pt x="0" y="1002890"/>
                </a:lnTo>
                <a:close/>
              </a:path>
            </a:pathLst>
          </a:custGeom>
          <a:gradFill flip="none" rotWithShape="1">
            <a:gsLst>
              <a:gs pos="0">
                <a:schemeClr val="accent3"/>
              </a:gs>
              <a:gs pos="98947">
                <a:schemeClr val="accent3">
                  <a:lumMod val="20000"/>
                  <a:lumOff val="80000"/>
                </a:schemeClr>
              </a:gs>
              <a:gs pos="75000">
                <a:schemeClr val="accent3">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2" name="Picture 11" descr="Icon&#10;&#10;Description automatically generated">
            <a:extLst>
              <a:ext uri="{FF2B5EF4-FFF2-40B4-BE49-F238E27FC236}">
                <a16:creationId xmlns:a16="http://schemas.microsoft.com/office/drawing/2014/main" id="{8F159C22-46EF-4E4C-B53A-FB0E30AFB69C}"/>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650" b="28326"/>
          <a:stretch/>
        </p:blipFill>
        <p:spPr>
          <a:xfrm>
            <a:off x="8112088" y="0"/>
            <a:ext cx="4079912" cy="6858000"/>
          </a:xfrm>
          <a:custGeom>
            <a:avLst/>
            <a:gdLst>
              <a:gd name="connsiteX0" fmla="*/ 0 w 4079912"/>
              <a:gd name="connsiteY0" fmla="*/ 0 h 6858000"/>
              <a:gd name="connsiteX1" fmla="*/ 4079912 w 4079912"/>
              <a:gd name="connsiteY1" fmla="*/ 0 h 6858000"/>
              <a:gd name="connsiteX2" fmla="*/ 4079912 w 4079912"/>
              <a:gd name="connsiteY2" fmla="*/ 6858000 h 6858000"/>
              <a:gd name="connsiteX3" fmla="*/ 0 w 40799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79912" h="6858000">
                <a:moveTo>
                  <a:pt x="0" y="0"/>
                </a:moveTo>
                <a:lnTo>
                  <a:pt x="4079912" y="0"/>
                </a:lnTo>
                <a:lnTo>
                  <a:pt x="4079912" y="6858000"/>
                </a:lnTo>
                <a:lnTo>
                  <a:pt x="0" y="6858000"/>
                </a:lnTo>
                <a:close/>
              </a:path>
            </a:pathLst>
          </a:custGeom>
        </p:spPr>
      </p:pic>
      <p:pic>
        <p:nvPicPr>
          <p:cNvPr id="3" name="Picture 2" descr="Shape, icon, arrow&#10;&#10;Description automatically generated">
            <a:extLst>
              <a:ext uri="{FF2B5EF4-FFF2-40B4-BE49-F238E27FC236}">
                <a16:creationId xmlns:a16="http://schemas.microsoft.com/office/drawing/2014/main" id="{F616E3B6-3533-C566-A35F-C1A5CCB719D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073" b="18647"/>
          <a:stretch/>
        </p:blipFill>
        <p:spPr>
          <a:xfrm>
            <a:off x="4406557" y="0"/>
            <a:ext cx="8183064" cy="6858000"/>
          </a:xfrm>
          <a:prstGeom prst="rect">
            <a:avLst/>
          </a:prstGeom>
        </p:spPr>
      </p:pic>
      <p:sp>
        <p:nvSpPr>
          <p:cNvPr id="8" name="Text Placeholder 8">
            <a:extLst>
              <a:ext uri="{FF2B5EF4-FFF2-40B4-BE49-F238E27FC236}">
                <a16:creationId xmlns:a16="http://schemas.microsoft.com/office/drawing/2014/main" id="{936EEBF6-1580-CAA7-A75F-85E38C540849}"/>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9AD452A4-C0AB-49DE-F7F0-21A728006C52}"/>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3998393137"/>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pter title C">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DA72EFBB-976D-4927-BF45-927AC39B027F}"/>
              </a:ext>
            </a:extLst>
          </p:cNvPr>
          <p:cNvSpPr/>
          <p:nvPr userDrawn="1"/>
        </p:nvSpPr>
        <p:spPr>
          <a:xfrm>
            <a:off x="8166646" y="1"/>
            <a:ext cx="4025355" cy="6857999"/>
          </a:xfrm>
          <a:custGeom>
            <a:avLst/>
            <a:gdLst>
              <a:gd name="connsiteX0" fmla="*/ 145156 w 4025355"/>
              <a:gd name="connsiteY0" fmla="*/ 0 h 6857999"/>
              <a:gd name="connsiteX1" fmla="*/ 4025355 w 4025355"/>
              <a:gd name="connsiteY1" fmla="*/ 0 h 6857999"/>
              <a:gd name="connsiteX2" fmla="*/ 4025355 w 4025355"/>
              <a:gd name="connsiteY2" fmla="*/ 6857999 h 6857999"/>
              <a:gd name="connsiteX3" fmla="*/ 284539 w 4025355"/>
              <a:gd name="connsiteY3" fmla="*/ 6857999 h 6857999"/>
              <a:gd name="connsiteX4" fmla="*/ 943899 w 4025355"/>
              <a:gd name="connsiteY4" fmla="*/ 6164826 h 6857999"/>
              <a:gd name="connsiteX5" fmla="*/ 2861187 w 4025355"/>
              <a:gd name="connsiteY5" fmla="*/ 4807974 h 6857999"/>
              <a:gd name="connsiteX6" fmla="*/ 2861187 w 4025355"/>
              <a:gd name="connsiteY6" fmla="*/ 2536723 h 6857999"/>
              <a:gd name="connsiteX7" fmla="*/ 0 w 4025355"/>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5355" h="6857999">
                <a:moveTo>
                  <a:pt x="145156" y="0"/>
                </a:moveTo>
                <a:lnTo>
                  <a:pt x="4025355" y="0"/>
                </a:lnTo>
                <a:lnTo>
                  <a:pt x="4025355" y="6857999"/>
                </a:lnTo>
                <a:lnTo>
                  <a:pt x="284539" y="6857999"/>
                </a:lnTo>
                <a:lnTo>
                  <a:pt x="943899" y="6164826"/>
                </a:lnTo>
                <a:lnTo>
                  <a:pt x="2861187" y="4807974"/>
                </a:lnTo>
                <a:lnTo>
                  <a:pt x="2861187" y="2536723"/>
                </a:lnTo>
                <a:lnTo>
                  <a:pt x="0" y="1002890"/>
                </a:lnTo>
                <a:close/>
              </a:path>
            </a:pathLst>
          </a:custGeom>
          <a:gradFill flip="none" rotWithShape="1">
            <a:gsLst>
              <a:gs pos="0">
                <a:schemeClr val="accent5"/>
              </a:gs>
              <a:gs pos="98947">
                <a:schemeClr val="accent5">
                  <a:lumMod val="20000"/>
                  <a:lumOff val="80000"/>
                </a:schemeClr>
              </a:gs>
              <a:gs pos="75000">
                <a:schemeClr val="accent5">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2" name="Picture 11" descr="Icon&#10;&#10;Description automatically generated">
            <a:extLst>
              <a:ext uri="{FF2B5EF4-FFF2-40B4-BE49-F238E27FC236}">
                <a16:creationId xmlns:a16="http://schemas.microsoft.com/office/drawing/2014/main" id="{B799C62F-5C00-45DA-96C0-50494CE7E3DB}"/>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8100" b="28326"/>
          <a:stretch/>
        </p:blipFill>
        <p:spPr>
          <a:xfrm>
            <a:off x="8166644" y="0"/>
            <a:ext cx="4025356" cy="6858000"/>
          </a:xfrm>
          <a:custGeom>
            <a:avLst/>
            <a:gdLst>
              <a:gd name="connsiteX0" fmla="*/ 0 w 4025356"/>
              <a:gd name="connsiteY0" fmla="*/ 0 h 6858000"/>
              <a:gd name="connsiteX1" fmla="*/ 4025356 w 4025356"/>
              <a:gd name="connsiteY1" fmla="*/ 0 h 6858000"/>
              <a:gd name="connsiteX2" fmla="*/ 4025356 w 4025356"/>
              <a:gd name="connsiteY2" fmla="*/ 6858000 h 6858000"/>
              <a:gd name="connsiteX3" fmla="*/ 0 w 402535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25356" h="6858000">
                <a:moveTo>
                  <a:pt x="0" y="0"/>
                </a:moveTo>
                <a:lnTo>
                  <a:pt x="4025356" y="0"/>
                </a:lnTo>
                <a:lnTo>
                  <a:pt x="4025356" y="6858000"/>
                </a:lnTo>
                <a:lnTo>
                  <a:pt x="0" y="6858000"/>
                </a:lnTo>
                <a:close/>
              </a:path>
            </a:pathLst>
          </a:custGeom>
        </p:spPr>
      </p:pic>
      <p:pic>
        <p:nvPicPr>
          <p:cNvPr id="3" name="Picture 2" descr="Icon&#10;&#10;Description automatically generated">
            <a:extLst>
              <a:ext uri="{FF2B5EF4-FFF2-40B4-BE49-F238E27FC236}">
                <a16:creationId xmlns:a16="http://schemas.microsoft.com/office/drawing/2014/main" id="{4B7108A3-61C7-C25C-D687-58DC2E87E13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202" b="18901"/>
          <a:stretch/>
        </p:blipFill>
        <p:spPr>
          <a:xfrm>
            <a:off x="4438404" y="1"/>
            <a:ext cx="8232887" cy="6858000"/>
          </a:xfrm>
          <a:prstGeom prst="rect">
            <a:avLst/>
          </a:prstGeom>
        </p:spPr>
      </p:pic>
      <p:sp>
        <p:nvSpPr>
          <p:cNvPr id="8" name="Text Placeholder 8">
            <a:extLst>
              <a:ext uri="{FF2B5EF4-FFF2-40B4-BE49-F238E27FC236}">
                <a16:creationId xmlns:a16="http://schemas.microsoft.com/office/drawing/2014/main" id="{50D6E265-044F-3637-29A4-B80A7B148DE6}"/>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B3DFEF7D-3522-2D43-5DAD-9BCAB8AAA6C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2511992827"/>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pter title 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C44F8057-F13D-4D8A-8442-FFF3B9F9850D}"/>
              </a:ext>
            </a:extLst>
          </p:cNvPr>
          <p:cNvSpPr/>
          <p:nvPr userDrawn="1"/>
        </p:nvSpPr>
        <p:spPr>
          <a:xfrm>
            <a:off x="8112054" y="1"/>
            <a:ext cx="4079947" cy="6857999"/>
          </a:xfrm>
          <a:custGeom>
            <a:avLst/>
            <a:gdLst>
              <a:gd name="connsiteX0" fmla="*/ 145156 w 4079947"/>
              <a:gd name="connsiteY0" fmla="*/ 0 h 6857999"/>
              <a:gd name="connsiteX1" fmla="*/ 4079947 w 4079947"/>
              <a:gd name="connsiteY1" fmla="*/ 0 h 6857999"/>
              <a:gd name="connsiteX2" fmla="*/ 4079947 w 4079947"/>
              <a:gd name="connsiteY2" fmla="*/ 6857999 h 6857999"/>
              <a:gd name="connsiteX3" fmla="*/ 284539 w 4079947"/>
              <a:gd name="connsiteY3" fmla="*/ 6857999 h 6857999"/>
              <a:gd name="connsiteX4" fmla="*/ 943899 w 4079947"/>
              <a:gd name="connsiteY4" fmla="*/ 6164826 h 6857999"/>
              <a:gd name="connsiteX5" fmla="*/ 2861187 w 4079947"/>
              <a:gd name="connsiteY5" fmla="*/ 4807974 h 6857999"/>
              <a:gd name="connsiteX6" fmla="*/ 2861187 w 4079947"/>
              <a:gd name="connsiteY6" fmla="*/ 2536723 h 6857999"/>
              <a:gd name="connsiteX7" fmla="*/ 0 w 4079947"/>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9947" h="6857999">
                <a:moveTo>
                  <a:pt x="145156" y="0"/>
                </a:moveTo>
                <a:lnTo>
                  <a:pt x="4079947" y="0"/>
                </a:lnTo>
                <a:lnTo>
                  <a:pt x="4079947" y="6857999"/>
                </a:lnTo>
                <a:lnTo>
                  <a:pt x="284539" y="6857999"/>
                </a:lnTo>
                <a:lnTo>
                  <a:pt x="943899" y="6164826"/>
                </a:lnTo>
                <a:lnTo>
                  <a:pt x="2861187" y="4807974"/>
                </a:lnTo>
                <a:lnTo>
                  <a:pt x="2861187" y="2536723"/>
                </a:lnTo>
                <a:lnTo>
                  <a:pt x="0" y="1002890"/>
                </a:lnTo>
                <a:close/>
              </a:path>
            </a:pathLst>
          </a:custGeom>
          <a:gradFill flip="none" rotWithShape="1">
            <a:gsLst>
              <a:gs pos="0">
                <a:schemeClr val="accent2">
                  <a:lumMod val="60000"/>
                  <a:lumOff val="40000"/>
                </a:schemeClr>
              </a:gs>
              <a:gs pos="98947">
                <a:schemeClr val="accent5">
                  <a:lumMod val="20000"/>
                  <a:lumOff val="80000"/>
                </a:schemeClr>
              </a:gs>
              <a:gs pos="75000">
                <a:schemeClr val="accent2">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23" name="Picture 22" descr="Icon&#10;&#10;Description automatically generated">
            <a:extLst>
              <a:ext uri="{FF2B5EF4-FFF2-40B4-BE49-F238E27FC236}">
                <a16:creationId xmlns:a16="http://schemas.microsoft.com/office/drawing/2014/main" id="{64212513-E88B-47CC-B1AF-24450A9B7B96}"/>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649" b="28326"/>
          <a:stretch/>
        </p:blipFill>
        <p:spPr>
          <a:xfrm>
            <a:off x="8112052" y="0"/>
            <a:ext cx="4079948" cy="6858000"/>
          </a:xfrm>
          <a:custGeom>
            <a:avLst/>
            <a:gdLst>
              <a:gd name="connsiteX0" fmla="*/ 0 w 4079948"/>
              <a:gd name="connsiteY0" fmla="*/ 0 h 6858000"/>
              <a:gd name="connsiteX1" fmla="*/ 4079948 w 4079948"/>
              <a:gd name="connsiteY1" fmla="*/ 0 h 6858000"/>
              <a:gd name="connsiteX2" fmla="*/ 4079948 w 4079948"/>
              <a:gd name="connsiteY2" fmla="*/ 6858000 h 6858000"/>
              <a:gd name="connsiteX3" fmla="*/ 0 w 40799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79948" h="6858000">
                <a:moveTo>
                  <a:pt x="0" y="0"/>
                </a:moveTo>
                <a:lnTo>
                  <a:pt x="4079948" y="0"/>
                </a:lnTo>
                <a:lnTo>
                  <a:pt x="4079948" y="6858000"/>
                </a:lnTo>
                <a:lnTo>
                  <a:pt x="0" y="6858000"/>
                </a:lnTo>
                <a:close/>
              </a:path>
            </a:pathLst>
          </a:custGeom>
        </p:spPr>
      </p:pic>
      <p:sp>
        <p:nvSpPr>
          <p:cNvPr id="8" name="Text Placeholder 8">
            <a:extLst>
              <a:ext uri="{FF2B5EF4-FFF2-40B4-BE49-F238E27FC236}">
                <a16:creationId xmlns:a16="http://schemas.microsoft.com/office/drawing/2014/main" id="{50D6E265-044F-3637-29A4-B80A7B148DE6}"/>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B3DFEF7D-3522-2D43-5DAD-9BCAB8AAA6C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4" name="Picture 3" descr="Icon&#10;&#10;Description automatically generated">
            <a:extLst>
              <a:ext uri="{FF2B5EF4-FFF2-40B4-BE49-F238E27FC236}">
                <a16:creationId xmlns:a16="http://schemas.microsoft.com/office/drawing/2014/main" id="{1D628B0A-5F72-ED32-290F-C428C30BED4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7926" b="18805"/>
          <a:stretch/>
        </p:blipFill>
        <p:spPr>
          <a:xfrm>
            <a:off x="4432579" y="0"/>
            <a:ext cx="8184507" cy="6858000"/>
          </a:xfrm>
          <a:prstGeom prst="rect">
            <a:avLst/>
          </a:prstGeom>
        </p:spPr>
      </p:pic>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3053302941"/>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pter title 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26326CD9-6109-4719-9D40-91EA8C9245C5}"/>
              </a:ext>
            </a:extLst>
          </p:cNvPr>
          <p:cNvSpPr/>
          <p:nvPr userDrawn="1"/>
        </p:nvSpPr>
        <p:spPr>
          <a:xfrm>
            <a:off x="8152998" y="2"/>
            <a:ext cx="4039003" cy="6857999"/>
          </a:xfrm>
          <a:custGeom>
            <a:avLst/>
            <a:gdLst>
              <a:gd name="connsiteX0" fmla="*/ 145156 w 4039003"/>
              <a:gd name="connsiteY0" fmla="*/ 0 h 6857999"/>
              <a:gd name="connsiteX1" fmla="*/ 4039003 w 4039003"/>
              <a:gd name="connsiteY1" fmla="*/ 0 h 6857999"/>
              <a:gd name="connsiteX2" fmla="*/ 4039003 w 4039003"/>
              <a:gd name="connsiteY2" fmla="*/ 6857999 h 6857999"/>
              <a:gd name="connsiteX3" fmla="*/ 284539 w 4039003"/>
              <a:gd name="connsiteY3" fmla="*/ 6857999 h 6857999"/>
              <a:gd name="connsiteX4" fmla="*/ 943899 w 4039003"/>
              <a:gd name="connsiteY4" fmla="*/ 6164826 h 6857999"/>
              <a:gd name="connsiteX5" fmla="*/ 2861187 w 4039003"/>
              <a:gd name="connsiteY5" fmla="*/ 4807974 h 6857999"/>
              <a:gd name="connsiteX6" fmla="*/ 2861187 w 4039003"/>
              <a:gd name="connsiteY6" fmla="*/ 2536723 h 6857999"/>
              <a:gd name="connsiteX7" fmla="*/ 0 w 4039003"/>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9003" h="6857999">
                <a:moveTo>
                  <a:pt x="145156" y="0"/>
                </a:moveTo>
                <a:lnTo>
                  <a:pt x="4039003" y="0"/>
                </a:lnTo>
                <a:lnTo>
                  <a:pt x="4039003" y="6857999"/>
                </a:lnTo>
                <a:lnTo>
                  <a:pt x="284539" y="6857999"/>
                </a:lnTo>
                <a:lnTo>
                  <a:pt x="943899" y="6164826"/>
                </a:lnTo>
                <a:lnTo>
                  <a:pt x="2861187" y="4807974"/>
                </a:lnTo>
                <a:lnTo>
                  <a:pt x="2861187" y="2536723"/>
                </a:lnTo>
                <a:lnTo>
                  <a:pt x="0" y="1002890"/>
                </a:lnTo>
                <a:close/>
              </a:path>
            </a:pathLst>
          </a:custGeom>
          <a:gradFill flip="none" rotWithShape="1">
            <a:gsLst>
              <a:gs pos="0">
                <a:schemeClr val="accent6"/>
              </a:gs>
              <a:gs pos="98947">
                <a:schemeClr val="accent6">
                  <a:lumMod val="20000"/>
                  <a:lumOff val="80000"/>
                </a:schemeClr>
              </a:gs>
              <a:gs pos="75000">
                <a:schemeClr val="accent6">
                  <a:lumMod val="60000"/>
                  <a:lumOff val="4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2" name="Picture 11" descr="Icon&#10;&#10;Description automatically generated">
            <a:extLst>
              <a:ext uri="{FF2B5EF4-FFF2-40B4-BE49-F238E27FC236}">
                <a16:creationId xmlns:a16="http://schemas.microsoft.com/office/drawing/2014/main" id="{AE06C2EE-A9F7-46C1-ACD3-A0985222208F}"/>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987" b="28326"/>
          <a:stretch/>
        </p:blipFill>
        <p:spPr>
          <a:xfrm>
            <a:off x="8152996" y="1"/>
            <a:ext cx="4039004" cy="6858000"/>
          </a:xfrm>
          <a:custGeom>
            <a:avLst/>
            <a:gdLst>
              <a:gd name="connsiteX0" fmla="*/ 0 w 4039004"/>
              <a:gd name="connsiteY0" fmla="*/ 0 h 6858000"/>
              <a:gd name="connsiteX1" fmla="*/ 4039004 w 4039004"/>
              <a:gd name="connsiteY1" fmla="*/ 0 h 6858000"/>
              <a:gd name="connsiteX2" fmla="*/ 4039004 w 4039004"/>
              <a:gd name="connsiteY2" fmla="*/ 6858000 h 6858000"/>
              <a:gd name="connsiteX3" fmla="*/ 0 w 40390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39004" h="6858000">
                <a:moveTo>
                  <a:pt x="0" y="0"/>
                </a:moveTo>
                <a:lnTo>
                  <a:pt x="4039004" y="0"/>
                </a:lnTo>
                <a:lnTo>
                  <a:pt x="4039004" y="6858000"/>
                </a:lnTo>
                <a:lnTo>
                  <a:pt x="0" y="6858000"/>
                </a:lnTo>
                <a:close/>
              </a:path>
            </a:pathLst>
          </a:custGeom>
        </p:spPr>
      </p:pic>
      <p:pic>
        <p:nvPicPr>
          <p:cNvPr id="3" name="Picture 2" descr="Icon, arrow&#10;&#10;Description automatically generated">
            <a:extLst>
              <a:ext uri="{FF2B5EF4-FFF2-40B4-BE49-F238E27FC236}">
                <a16:creationId xmlns:a16="http://schemas.microsoft.com/office/drawing/2014/main" id="{311E371A-DEBC-9E7F-2616-557D75F6D0C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329" b="19025"/>
          <a:stretch/>
        </p:blipFill>
        <p:spPr>
          <a:xfrm>
            <a:off x="4391658" y="0"/>
            <a:ext cx="8265985" cy="6857999"/>
          </a:xfrm>
          <a:prstGeom prst="rect">
            <a:avLst/>
          </a:prstGeom>
        </p:spPr>
      </p:pic>
      <p:sp>
        <p:nvSpPr>
          <p:cNvPr id="8" name="Text Placeholder 8">
            <a:extLst>
              <a:ext uri="{FF2B5EF4-FFF2-40B4-BE49-F238E27FC236}">
                <a16:creationId xmlns:a16="http://schemas.microsoft.com/office/drawing/2014/main" id="{6ADD4650-C5A6-14A3-153D-E5FF678A5DBD}"/>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A08B9372-F631-DB4C-726A-CDB0053804A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2302740686"/>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4658C-CEBB-4B1E-A42D-649E2E0A26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3FCA3700-29D3-4FE4-92DB-A9F6BC8CDB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7AA3A0-FA81-4AE3-89BE-7842FFA65239}"/>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defRPr>
            </a:lvl1pPr>
          </a:lstStyle>
          <a:p>
            <a:fld id="{7AC0C2A8-D43B-4604-9710-64A9BD376D82}" type="datetimeFigureOut">
              <a:rPr lang="en-CA" smtClean="0"/>
              <a:pPr/>
              <a:t>2026-02-02</a:t>
            </a:fld>
            <a:endParaRPr lang="en-CA"/>
          </a:p>
        </p:txBody>
      </p:sp>
      <p:sp>
        <p:nvSpPr>
          <p:cNvPr id="5" name="Footer Placeholder 4">
            <a:extLst>
              <a:ext uri="{FF2B5EF4-FFF2-40B4-BE49-F238E27FC236}">
                <a16:creationId xmlns:a16="http://schemas.microsoft.com/office/drawing/2014/main" id="{F3DBE842-919A-4598-A067-E97D08DD631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F04FD7E-B81E-4E5D-9A44-08FEA879FE01}"/>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defRPr>
            </a:lvl1pPr>
          </a:lstStyle>
          <a:p>
            <a:fld id="{F8BF1D3D-A8AC-4A8B-A8F4-800FC0A0A699}" type="slidenum">
              <a:rPr lang="en-CA" smtClean="0"/>
              <a:pPr/>
              <a:t>‹#›</a:t>
            </a:fld>
            <a:endParaRPr lang="en-CA"/>
          </a:p>
        </p:txBody>
      </p:sp>
    </p:spTree>
    <p:extLst>
      <p:ext uri="{BB962C8B-B14F-4D97-AF65-F5344CB8AC3E}">
        <p14:creationId xmlns:p14="http://schemas.microsoft.com/office/powerpoint/2010/main" val="26371509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lvl1pPr>
              <a:defRPr sz="3500"/>
            </a:lvl1p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4828803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_green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descr="Logo, icon&#10;&#10;Description automatically generated with medium confidence">
            <a:extLst>
              <a:ext uri="{FF2B5EF4-FFF2-40B4-BE49-F238E27FC236}">
                <a16:creationId xmlns:a16="http://schemas.microsoft.com/office/drawing/2014/main" id="{7CCABDE6-ECEE-678C-B8FF-1D9600EFEE38}"/>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5" y="0"/>
            <a:ext cx="5178247" cy="6858000"/>
          </a:xfrm>
          <a:prstGeom prst="rect">
            <a:avLst/>
          </a:prstGeom>
        </p:spPr>
      </p:pic>
    </p:spTree>
    <p:extLst>
      <p:ext uri="{BB962C8B-B14F-4D97-AF65-F5344CB8AC3E}">
        <p14:creationId xmlns:p14="http://schemas.microsoft.com/office/powerpoint/2010/main" val="42875034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_pink graphic">
    <p:spTree>
      <p:nvGrpSpPr>
        <p:cNvPr id="1" name=""/>
        <p:cNvGrpSpPr/>
        <p:nvPr/>
      </p:nvGrpSpPr>
      <p:grpSpPr>
        <a:xfrm>
          <a:off x="0" y="0"/>
          <a:ext cx="0" cy="0"/>
          <a:chOff x="0" y="0"/>
          <a:chExt cx="0" cy="0"/>
        </a:xfrm>
      </p:grpSpPr>
      <p:pic>
        <p:nvPicPr>
          <p:cNvPr id="5" name="Picture 4" descr="Shape, arrow&#10;&#10;Description automatically generated">
            <a:extLst>
              <a:ext uri="{FF2B5EF4-FFF2-40B4-BE49-F238E27FC236}">
                <a16:creationId xmlns:a16="http://schemas.microsoft.com/office/drawing/2014/main" id="{8ADC6083-7CB7-7DFE-C562-91F08D4CAEA0}"/>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5"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5593165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_dark blue graphic">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858A478D-C5B0-0D70-17B9-1984C333FA32}"/>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3"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8000268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_light blue graphic">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2E74074E-18C5-0F5E-CA47-046F1980D746}"/>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2"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0341369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_purple graphic">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47318944-FB05-4B74-2BDE-10CE80BF526C}"/>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3" y="-1905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7860669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_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611840"/>
          </a:xfrm>
        </p:spPr>
        <p:txBody>
          <a:bodyPr/>
          <a:lstStyle/>
          <a:p>
            <a:r>
              <a:rPr lang="en-US"/>
              <a:t>Click to edit Master title style</a:t>
            </a:r>
            <a:endParaRPr lang="en-CA"/>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65A6A31-6B38-A1FC-CAE9-C62E5D73B2F5}"/>
              </a:ext>
            </a:extLst>
          </p:cNvPr>
          <p:cNvSpPr>
            <a:spLocks noGrp="1"/>
          </p:cNvSpPr>
          <p:nvPr>
            <p:ph type="body" sz="quarter" idx="12"/>
          </p:nvPr>
        </p:nvSpPr>
        <p:spPr>
          <a:xfrm>
            <a:off x="535520" y="1016001"/>
            <a:ext cx="11118849" cy="694267"/>
          </a:xfrm>
        </p:spPr>
        <p:txBody>
          <a:bodyPr/>
          <a:lstStyle>
            <a:lvl1pPr marL="0" indent="0">
              <a:buNone/>
              <a:defRPr i="1">
                <a:solidFill>
                  <a:schemeClr val="accent5">
                    <a:lumMod val="60000"/>
                    <a:lumOff val="40000"/>
                  </a:schemeClr>
                </a:solidFill>
              </a:defRPr>
            </a:lvl1pPr>
          </a:lstStyle>
          <a:p>
            <a:pPr lvl="0"/>
            <a:endParaRPr lang="en-CA"/>
          </a:p>
        </p:txBody>
      </p:sp>
      <p:sp>
        <p:nvSpPr>
          <p:cNvPr id="7" name="Text Placeholder 5">
            <a:extLst>
              <a:ext uri="{FF2B5EF4-FFF2-40B4-BE49-F238E27FC236}">
                <a16:creationId xmlns:a16="http://schemas.microsoft.com/office/drawing/2014/main" id="{19071D26-AAE0-64F0-CC5F-F23F3D08766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Tree>
    <p:extLst>
      <p:ext uri="{BB962C8B-B14F-4D97-AF65-F5344CB8AC3E}">
        <p14:creationId xmlns:p14="http://schemas.microsoft.com/office/powerpoint/2010/main" val="17374134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5" name="Text Placeholder 5">
            <a:extLst>
              <a:ext uri="{FF2B5EF4-FFF2-40B4-BE49-F238E27FC236}">
                <a16:creationId xmlns:a16="http://schemas.microsoft.com/office/drawing/2014/main" id="{49E6CBDD-B889-F127-FC51-4C51B4C5B894}"/>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Tree>
    <p:extLst>
      <p:ext uri="{BB962C8B-B14F-4D97-AF65-F5344CB8AC3E}">
        <p14:creationId xmlns:p14="http://schemas.microsoft.com/office/powerpoint/2010/main" val="13210258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bwMode="white">
          <a:xfrm>
            <a:off x="430217" y="656825"/>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a:solidFill>
                  <a:schemeClr val="bg1"/>
                </a:solidFill>
              </a:rPr>
              <a:t>If you see any </a:t>
            </a:r>
            <a:r>
              <a:rPr lang="en-GB" sz="4400" b="1" i="1" noProof="0">
                <a:solidFill>
                  <a:schemeClr val="bg1"/>
                </a:solidFill>
              </a:rPr>
              <a:t>layouts after this </a:t>
            </a:r>
            <a:r>
              <a:rPr lang="en-GB" sz="4400" b="0" i="0" noProof="0">
                <a:solidFill>
                  <a:schemeClr val="bg1"/>
                </a:solidFill>
              </a:rPr>
              <a:t>one</a:t>
            </a:r>
            <a:r>
              <a:rPr lang="en-GB" sz="4400" b="1" i="1" noProof="0">
                <a:solidFill>
                  <a:schemeClr val="bg1"/>
                </a:solidFill>
              </a:rPr>
              <a:t>,</a:t>
            </a:r>
            <a:br>
              <a:rPr lang="en-GB" sz="4400" b="0" i="0" noProof="0">
                <a:solidFill>
                  <a:schemeClr val="bg1"/>
                </a:solidFill>
              </a:rPr>
            </a:br>
            <a:r>
              <a:rPr lang="en-GB" sz="4400" b="0" noProof="0">
                <a:solidFill>
                  <a:schemeClr val="bg1"/>
                </a:solidFill>
              </a:rPr>
              <a:t>do not use them. These layouts </a:t>
            </a:r>
            <a:r>
              <a:rPr lang="en-GB" sz="4400" b="1" i="1" u="none" noProof="0">
                <a:solidFill>
                  <a:schemeClr val="bg1"/>
                </a:solidFill>
              </a:rPr>
              <a:t>are not </a:t>
            </a:r>
            <a:r>
              <a:rPr lang="en-GB" sz="4400" b="0" noProof="0">
                <a:solidFill>
                  <a:schemeClr val="bg1"/>
                </a:solidFill>
              </a:rPr>
              <a:t>part of our corporate template.</a:t>
            </a:r>
            <a:br>
              <a:rPr lang="en-GB" sz="2800" b="0" noProof="0">
                <a:solidFill>
                  <a:schemeClr val="bg1"/>
                </a:solidFill>
              </a:rPr>
            </a:br>
            <a:br>
              <a:rPr lang="en-GB" sz="2800" b="0" noProof="0">
                <a:solidFill>
                  <a:schemeClr val="bg1"/>
                </a:solidFill>
              </a:rPr>
            </a:br>
            <a:endParaRPr lang="en-GB"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white">
          <a:xfrm rot="8100000">
            <a:off x="10404875" y="3325227"/>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white">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white">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white">
          <a:xfrm>
            <a:off x="430213" y="2588376"/>
            <a:ext cx="10152347" cy="2215991"/>
          </a:xfrm>
          <a:prstGeom prst="rect">
            <a:avLst/>
          </a:prstGeom>
        </p:spPr>
        <p:txBody>
          <a:bodyPr wrap="square">
            <a:spAutoFit/>
          </a:bodyPr>
          <a:lstStyle/>
          <a:p>
            <a:pPr algn="ctr"/>
            <a:r>
              <a:rPr lang="en-GB" sz="13800" b="1" i="1" noProof="0">
                <a:solidFill>
                  <a:schemeClr val="bg1"/>
                </a:solidFill>
              </a:rPr>
              <a:t>Do not use </a:t>
            </a:r>
            <a:endParaRPr lang="en-GB" sz="2400" b="1" i="1"/>
          </a:p>
        </p:txBody>
      </p:sp>
      <p:sp>
        <p:nvSpPr>
          <p:cNvPr id="16" name="Do not use">
            <a:extLst>
              <a:ext uri="{FF2B5EF4-FFF2-40B4-BE49-F238E27FC236}">
                <a16:creationId xmlns:a16="http://schemas.microsoft.com/office/drawing/2014/main" id="{A8FA78FA-4D94-4717-B7C6-6F86378D6B01}"/>
              </a:ext>
            </a:extLst>
          </p:cNvPr>
          <p:cNvSpPr txBox="1"/>
          <p:nvPr userDrawn="1"/>
        </p:nvSpPr>
        <p:spPr bwMode="white">
          <a:xfrm>
            <a:off x="430217" y="5186455"/>
            <a:ext cx="11356975"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Also notice: Layouts after this might contain potential confidential information.</a:t>
            </a:r>
            <a:br>
              <a:rPr lang="en-GB" sz="1800" b="0" noProof="0">
                <a:solidFill>
                  <a:schemeClr val="bg1"/>
                </a:solidFill>
              </a:rPr>
            </a:br>
            <a:endParaRPr lang="en-GB" sz="1800" b="0" noProof="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bwMode="white">
          <a:xfrm>
            <a:off x="0" y="6912000"/>
            <a:ext cx="0" cy="0"/>
          </a:xfrm>
          <a:prstGeom prst="rect">
            <a:avLst/>
          </a:prstGeom>
        </p:spPr>
        <p:txBody>
          <a:bodyPr/>
          <a:lstStyle>
            <a:lvl1pPr>
              <a:defRPr>
                <a:noFill/>
              </a:defRPr>
            </a:lvl1pPr>
          </a:lstStyle>
          <a:p>
            <a:fld id="{9F65B27A-09D4-4045-A1E1-7A255ABBF5A9}" type="datetime3">
              <a:rPr lang="en-US" smtClean="0"/>
              <a:t>2 February 2026</a:t>
            </a:fld>
            <a:endParaRPr lang="en-GB"/>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bwMode="white">
          <a:xfrm>
            <a:off x="0" y="6912000"/>
            <a:ext cx="0" cy="0"/>
          </a:xfrm>
          <a:prstGeom prst="rect">
            <a:avLst/>
          </a:prstGeom>
        </p:spPr>
        <p:txBody>
          <a:bodyPr/>
          <a:lstStyle>
            <a:lvl1pPr>
              <a:defRPr>
                <a:noFill/>
              </a:defRPr>
            </a:lvl1pPr>
          </a:lstStyle>
          <a:p>
            <a:endParaRPr lang="en-GB"/>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bwMode="white">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a:p>
        </p:txBody>
      </p:sp>
    </p:spTree>
    <p:extLst>
      <p:ext uri="{BB962C8B-B14F-4D97-AF65-F5344CB8AC3E}">
        <p14:creationId xmlns:p14="http://schemas.microsoft.com/office/powerpoint/2010/main" val="17630049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461C9-C68F-188B-DE8C-00E0C6956E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FB32C835-67AB-0CFF-D13D-6E47A9F0A4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690FC04C-76CB-FCEB-4A34-1ECF37B86436}"/>
              </a:ext>
            </a:extLst>
          </p:cNvPr>
          <p:cNvSpPr>
            <a:spLocks noGrp="1"/>
          </p:cNvSpPr>
          <p:nvPr>
            <p:ph type="dt" sz="half" idx="10"/>
          </p:nvPr>
        </p:nvSpPr>
        <p:spPr/>
        <p:txBody>
          <a:bodyPr/>
          <a:lstStyle/>
          <a:p>
            <a:fld id="{FD42E11C-E1DE-45B9-B960-2FD01F24971F}" type="datetimeFigureOut">
              <a:rPr lang="en-CA" smtClean="0"/>
              <a:t>2026-02-02</a:t>
            </a:fld>
            <a:endParaRPr lang="en-CA"/>
          </a:p>
        </p:txBody>
      </p:sp>
      <p:sp>
        <p:nvSpPr>
          <p:cNvPr id="5" name="Footer Placeholder 4">
            <a:extLst>
              <a:ext uri="{FF2B5EF4-FFF2-40B4-BE49-F238E27FC236}">
                <a16:creationId xmlns:a16="http://schemas.microsoft.com/office/drawing/2014/main" id="{537A5DF1-389B-10CF-C5FC-D17AE791A04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165A670-DB1A-8905-807E-2F8ADDA6D0B2}"/>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4225832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B9134-8CDC-41A3-89AD-463C72B831A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FE7623D-DA22-4C55-BFA1-75A43FFF52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526E353-7CE8-4399-B546-F57823FCB2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C2124892-08AA-46E2-96E2-37417A128716}"/>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defRPr>
            </a:lvl1pPr>
          </a:lstStyle>
          <a:p>
            <a:fld id="{7AC0C2A8-D43B-4604-9710-64A9BD376D82}" type="datetimeFigureOut">
              <a:rPr lang="en-CA" smtClean="0"/>
              <a:pPr/>
              <a:t>2026-02-02</a:t>
            </a:fld>
            <a:endParaRPr lang="en-CA"/>
          </a:p>
        </p:txBody>
      </p:sp>
      <p:sp>
        <p:nvSpPr>
          <p:cNvPr id="6" name="Footer Placeholder 5">
            <a:extLst>
              <a:ext uri="{FF2B5EF4-FFF2-40B4-BE49-F238E27FC236}">
                <a16:creationId xmlns:a16="http://schemas.microsoft.com/office/drawing/2014/main" id="{5E036B94-C5B3-4636-AE25-AB1A72E6FD8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E7DF2F0-4111-4AF5-9183-965FDD5A478C}"/>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defRPr>
            </a:lvl1pPr>
          </a:lstStyle>
          <a:p>
            <a:fld id="{F8BF1D3D-A8AC-4A8B-A8F4-800FC0A0A699}" type="slidenum">
              <a:rPr lang="en-CA" smtClean="0"/>
              <a:pPr/>
              <a:t>‹#›</a:t>
            </a:fld>
            <a:endParaRPr lang="en-CA"/>
          </a:p>
        </p:txBody>
      </p:sp>
    </p:spTree>
    <p:extLst>
      <p:ext uri="{BB962C8B-B14F-4D97-AF65-F5344CB8AC3E}">
        <p14:creationId xmlns:p14="http://schemas.microsoft.com/office/powerpoint/2010/main" val="1742752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BE787-34D2-DDEC-A143-EF863845A93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D7B7DBF-1AB2-254A-E5D2-F7865C6BD2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40285F4-65D2-235D-BE11-AA2B6CE56458}"/>
              </a:ext>
            </a:extLst>
          </p:cNvPr>
          <p:cNvSpPr>
            <a:spLocks noGrp="1"/>
          </p:cNvSpPr>
          <p:nvPr>
            <p:ph type="dt" sz="half" idx="10"/>
          </p:nvPr>
        </p:nvSpPr>
        <p:spPr/>
        <p:txBody>
          <a:bodyPr/>
          <a:lstStyle/>
          <a:p>
            <a:fld id="{FD42E11C-E1DE-45B9-B960-2FD01F24971F}" type="datetimeFigureOut">
              <a:rPr lang="en-CA" smtClean="0"/>
              <a:t>2026-02-02</a:t>
            </a:fld>
            <a:endParaRPr lang="en-CA"/>
          </a:p>
        </p:txBody>
      </p:sp>
      <p:sp>
        <p:nvSpPr>
          <p:cNvPr id="5" name="Footer Placeholder 4">
            <a:extLst>
              <a:ext uri="{FF2B5EF4-FFF2-40B4-BE49-F238E27FC236}">
                <a16:creationId xmlns:a16="http://schemas.microsoft.com/office/drawing/2014/main" id="{5082CCFD-5DA9-B8F3-F7E5-2765F4E0852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6923E8B-D297-863F-6CE9-DD6BE5759078}"/>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37119100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6EA6A-F17F-E4AD-97AA-D91CE343C3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CC1DBD3C-EA78-E74E-49B2-B39BBACF8B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91476A-806D-DB9E-642E-AA5DE27680F2}"/>
              </a:ext>
            </a:extLst>
          </p:cNvPr>
          <p:cNvSpPr>
            <a:spLocks noGrp="1"/>
          </p:cNvSpPr>
          <p:nvPr>
            <p:ph type="dt" sz="half" idx="10"/>
          </p:nvPr>
        </p:nvSpPr>
        <p:spPr/>
        <p:txBody>
          <a:bodyPr/>
          <a:lstStyle/>
          <a:p>
            <a:fld id="{FD42E11C-E1DE-45B9-B960-2FD01F24971F}" type="datetimeFigureOut">
              <a:rPr lang="en-CA" smtClean="0"/>
              <a:t>2026-02-02</a:t>
            </a:fld>
            <a:endParaRPr lang="en-CA"/>
          </a:p>
        </p:txBody>
      </p:sp>
      <p:sp>
        <p:nvSpPr>
          <p:cNvPr id="5" name="Footer Placeholder 4">
            <a:extLst>
              <a:ext uri="{FF2B5EF4-FFF2-40B4-BE49-F238E27FC236}">
                <a16:creationId xmlns:a16="http://schemas.microsoft.com/office/drawing/2014/main" id="{EE2FAC48-8360-52A6-9575-CC01AF29194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D836406-110B-3536-4483-6E765F99A825}"/>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18370396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5F580-D4FF-55D6-C33D-10E480FC0D9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985C16F-3740-7CDE-8BE8-67E4486053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9BF7B498-E752-C601-3844-734808A6B6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117F0B8A-ABF7-577A-31BB-CB307EDFF966}"/>
              </a:ext>
            </a:extLst>
          </p:cNvPr>
          <p:cNvSpPr>
            <a:spLocks noGrp="1"/>
          </p:cNvSpPr>
          <p:nvPr>
            <p:ph type="dt" sz="half" idx="10"/>
          </p:nvPr>
        </p:nvSpPr>
        <p:spPr/>
        <p:txBody>
          <a:bodyPr/>
          <a:lstStyle/>
          <a:p>
            <a:fld id="{FD42E11C-E1DE-45B9-B960-2FD01F24971F}" type="datetimeFigureOut">
              <a:rPr lang="en-CA" smtClean="0"/>
              <a:t>2026-02-02</a:t>
            </a:fld>
            <a:endParaRPr lang="en-CA"/>
          </a:p>
        </p:txBody>
      </p:sp>
      <p:sp>
        <p:nvSpPr>
          <p:cNvPr id="6" name="Footer Placeholder 5">
            <a:extLst>
              <a:ext uri="{FF2B5EF4-FFF2-40B4-BE49-F238E27FC236}">
                <a16:creationId xmlns:a16="http://schemas.microsoft.com/office/drawing/2014/main" id="{6E9438FE-6D64-CBB9-B1EB-1CA445DDCE5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A263CD7-F9D8-F7C8-06C1-638179EF85E8}"/>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35170001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BA2F8-6D47-E309-4003-B933067CC5B7}"/>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2DDB211-F863-B617-9186-AC552D5C0D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FA45A0-4ECD-DF4D-31D2-68855F61B8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FFC09360-65A9-02FA-E59E-B1E1CCFD39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7BB925-2654-E06C-5640-09C04D3F77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83195AC-5EB9-C82B-60C2-B4AB391BC9DE}"/>
              </a:ext>
            </a:extLst>
          </p:cNvPr>
          <p:cNvSpPr>
            <a:spLocks noGrp="1"/>
          </p:cNvSpPr>
          <p:nvPr>
            <p:ph type="dt" sz="half" idx="10"/>
          </p:nvPr>
        </p:nvSpPr>
        <p:spPr/>
        <p:txBody>
          <a:bodyPr/>
          <a:lstStyle/>
          <a:p>
            <a:fld id="{FD42E11C-E1DE-45B9-B960-2FD01F24971F}" type="datetimeFigureOut">
              <a:rPr lang="en-CA" smtClean="0"/>
              <a:t>2026-02-02</a:t>
            </a:fld>
            <a:endParaRPr lang="en-CA"/>
          </a:p>
        </p:txBody>
      </p:sp>
      <p:sp>
        <p:nvSpPr>
          <p:cNvPr id="8" name="Footer Placeholder 7">
            <a:extLst>
              <a:ext uri="{FF2B5EF4-FFF2-40B4-BE49-F238E27FC236}">
                <a16:creationId xmlns:a16="http://schemas.microsoft.com/office/drawing/2014/main" id="{F55435AE-91D7-8DCC-F085-0504E65D8A6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42ECCC70-7213-7F30-7820-5844C0F760A7}"/>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27228836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FE6E6-479A-84B5-F1B0-374630BED7D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DCB9305-4CB8-4FC6-EFE3-2164011F33C4}"/>
              </a:ext>
            </a:extLst>
          </p:cNvPr>
          <p:cNvSpPr>
            <a:spLocks noGrp="1"/>
          </p:cNvSpPr>
          <p:nvPr>
            <p:ph type="dt" sz="half" idx="10"/>
          </p:nvPr>
        </p:nvSpPr>
        <p:spPr/>
        <p:txBody>
          <a:bodyPr/>
          <a:lstStyle/>
          <a:p>
            <a:fld id="{FD42E11C-E1DE-45B9-B960-2FD01F24971F}" type="datetimeFigureOut">
              <a:rPr lang="en-CA" smtClean="0"/>
              <a:t>2026-02-02</a:t>
            </a:fld>
            <a:endParaRPr lang="en-CA"/>
          </a:p>
        </p:txBody>
      </p:sp>
      <p:sp>
        <p:nvSpPr>
          <p:cNvPr id="4" name="Footer Placeholder 3">
            <a:extLst>
              <a:ext uri="{FF2B5EF4-FFF2-40B4-BE49-F238E27FC236}">
                <a16:creationId xmlns:a16="http://schemas.microsoft.com/office/drawing/2014/main" id="{21243D01-F579-9B8A-7AB7-15CBFFD2F65F}"/>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E40D7D20-2B08-F23F-215D-22ABFB6CFD9C}"/>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19025704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C039C0-6001-FDEC-45B6-7F993D49B554}"/>
              </a:ext>
            </a:extLst>
          </p:cNvPr>
          <p:cNvSpPr>
            <a:spLocks noGrp="1"/>
          </p:cNvSpPr>
          <p:nvPr>
            <p:ph type="dt" sz="half" idx="10"/>
          </p:nvPr>
        </p:nvSpPr>
        <p:spPr/>
        <p:txBody>
          <a:bodyPr/>
          <a:lstStyle/>
          <a:p>
            <a:fld id="{FD42E11C-E1DE-45B9-B960-2FD01F24971F}" type="datetimeFigureOut">
              <a:rPr lang="en-CA" smtClean="0"/>
              <a:t>2026-02-02</a:t>
            </a:fld>
            <a:endParaRPr lang="en-CA"/>
          </a:p>
        </p:txBody>
      </p:sp>
      <p:sp>
        <p:nvSpPr>
          <p:cNvPr id="3" name="Footer Placeholder 2">
            <a:extLst>
              <a:ext uri="{FF2B5EF4-FFF2-40B4-BE49-F238E27FC236}">
                <a16:creationId xmlns:a16="http://schemas.microsoft.com/office/drawing/2014/main" id="{7DA20854-4B1C-75F6-BD16-FFC4C8865388}"/>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3988BD21-3C98-3F10-CB1F-05BB7D3BC5B9}"/>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11966791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3D0C2-7AB0-3C16-F297-2B8584C0B4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070A11E-4482-CBD5-61DA-5D3F711D08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BE45B17-F196-1895-2B80-B1CB6A4D06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FB7DC7-BFB3-13AB-79D7-EBD326D2E8EB}"/>
              </a:ext>
            </a:extLst>
          </p:cNvPr>
          <p:cNvSpPr>
            <a:spLocks noGrp="1"/>
          </p:cNvSpPr>
          <p:nvPr>
            <p:ph type="dt" sz="half" idx="10"/>
          </p:nvPr>
        </p:nvSpPr>
        <p:spPr/>
        <p:txBody>
          <a:bodyPr/>
          <a:lstStyle/>
          <a:p>
            <a:fld id="{FD42E11C-E1DE-45B9-B960-2FD01F24971F}" type="datetimeFigureOut">
              <a:rPr lang="en-CA" smtClean="0"/>
              <a:t>2026-02-02</a:t>
            </a:fld>
            <a:endParaRPr lang="en-CA"/>
          </a:p>
        </p:txBody>
      </p:sp>
      <p:sp>
        <p:nvSpPr>
          <p:cNvPr id="6" name="Footer Placeholder 5">
            <a:extLst>
              <a:ext uri="{FF2B5EF4-FFF2-40B4-BE49-F238E27FC236}">
                <a16:creationId xmlns:a16="http://schemas.microsoft.com/office/drawing/2014/main" id="{6AFEFAF8-7EAA-BDB0-9477-F8FD241AA8E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00F085C-64EE-9874-3C1C-60AE168630D6}"/>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27533544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10781-6982-C3AE-7E08-0FF6F3D0F5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BF5D369-6D32-2605-67C6-3C4229B5E4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8EFB6868-FB9E-4DE5-91C9-9C5FEAB059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90677A-B394-BA4C-6D47-45BAEEC7D11D}"/>
              </a:ext>
            </a:extLst>
          </p:cNvPr>
          <p:cNvSpPr>
            <a:spLocks noGrp="1"/>
          </p:cNvSpPr>
          <p:nvPr>
            <p:ph type="dt" sz="half" idx="10"/>
          </p:nvPr>
        </p:nvSpPr>
        <p:spPr/>
        <p:txBody>
          <a:bodyPr/>
          <a:lstStyle/>
          <a:p>
            <a:fld id="{FD42E11C-E1DE-45B9-B960-2FD01F24971F}" type="datetimeFigureOut">
              <a:rPr lang="en-CA" smtClean="0"/>
              <a:t>2026-02-02</a:t>
            </a:fld>
            <a:endParaRPr lang="en-CA"/>
          </a:p>
        </p:txBody>
      </p:sp>
      <p:sp>
        <p:nvSpPr>
          <p:cNvPr id="6" name="Footer Placeholder 5">
            <a:extLst>
              <a:ext uri="{FF2B5EF4-FFF2-40B4-BE49-F238E27FC236}">
                <a16:creationId xmlns:a16="http://schemas.microsoft.com/office/drawing/2014/main" id="{65900CF5-1258-8AE9-B8AE-0D7015C27E6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B4DB4FE-A115-C6D3-0C14-C53E80E0AD4B}"/>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28889976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03898-9193-ABAB-5FC2-BD5F0C93B09B}"/>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E8DBEAC-1E7B-B36D-A189-A9135D233E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097DEE3-BB2D-4728-A7F0-C6EDE5C47A21}"/>
              </a:ext>
            </a:extLst>
          </p:cNvPr>
          <p:cNvSpPr>
            <a:spLocks noGrp="1"/>
          </p:cNvSpPr>
          <p:nvPr>
            <p:ph type="dt" sz="half" idx="10"/>
          </p:nvPr>
        </p:nvSpPr>
        <p:spPr/>
        <p:txBody>
          <a:bodyPr/>
          <a:lstStyle/>
          <a:p>
            <a:fld id="{FD42E11C-E1DE-45B9-B960-2FD01F24971F}" type="datetimeFigureOut">
              <a:rPr lang="en-CA" smtClean="0"/>
              <a:t>2026-02-02</a:t>
            </a:fld>
            <a:endParaRPr lang="en-CA"/>
          </a:p>
        </p:txBody>
      </p:sp>
      <p:sp>
        <p:nvSpPr>
          <p:cNvPr id="5" name="Footer Placeholder 4">
            <a:extLst>
              <a:ext uri="{FF2B5EF4-FFF2-40B4-BE49-F238E27FC236}">
                <a16:creationId xmlns:a16="http://schemas.microsoft.com/office/drawing/2014/main" id="{63E3C60B-D212-959F-1BFA-6CEDC12916C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37F51E2-E69F-4DC7-3A10-C904804F62D5}"/>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29156385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F43D27-40D0-EEB6-2C73-AECE42BA1D9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1B24679-A4E5-E039-1A91-4FCFC0DA0A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FD03C33-21EA-05C9-81D1-B948D8A94B0E}"/>
              </a:ext>
            </a:extLst>
          </p:cNvPr>
          <p:cNvSpPr>
            <a:spLocks noGrp="1"/>
          </p:cNvSpPr>
          <p:nvPr>
            <p:ph type="dt" sz="half" idx="10"/>
          </p:nvPr>
        </p:nvSpPr>
        <p:spPr/>
        <p:txBody>
          <a:bodyPr/>
          <a:lstStyle/>
          <a:p>
            <a:fld id="{FD42E11C-E1DE-45B9-B960-2FD01F24971F}" type="datetimeFigureOut">
              <a:rPr lang="en-CA" smtClean="0"/>
              <a:t>2026-02-02</a:t>
            </a:fld>
            <a:endParaRPr lang="en-CA"/>
          </a:p>
        </p:txBody>
      </p:sp>
      <p:sp>
        <p:nvSpPr>
          <p:cNvPr id="5" name="Footer Placeholder 4">
            <a:extLst>
              <a:ext uri="{FF2B5EF4-FFF2-40B4-BE49-F238E27FC236}">
                <a16:creationId xmlns:a16="http://schemas.microsoft.com/office/drawing/2014/main" id="{958EC2BB-585C-D5F1-60EE-6638F71AE50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2B491AE-E712-01C0-9F7C-256F41674E05}"/>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2364685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02B0C-D7AE-4923-8C71-502A426503ED}"/>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8836057-04CB-492A-A2BB-36C67C37D8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DB20B6-3418-436E-A2FE-AFB3A99B3A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ED347784-C243-4E26-810B-96EA6EC203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D3DB01-7E59-4C55-BD88-2275673FAD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F103DCB-75F5-4CDE-95FB-CAFB58ECE761}"/>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defRPr>
            </a:lvl1pPr>
          </a:lstStyle>
          <a:p>
            <a:fld id="{7AC0C2A8-D43B-4604-9710-64A9BD376D82}" type="datetimeFigureOut">
              <a:rPr lang="en-CA" smtClean="0"/>
              <a:pPr/>
              <a:t>2026-02-02</a:t>
            </a:fld>
            <a:endParaRPr lang="en-CA"/>
          </a:p>
        </p:txBody>
      </p:sp>
      <p:sp>
        <p:nvSpPr>
          <p:cNvPr id="8" name="Footer Placeholder 7">
            <a:extLst>
              <a:ext uri="{FF2B5EF4-FFF2-40B4-BE49-F238E27FC236}">
                <a16:creationId xmlns:a16="http://schemas.microsoft.com/office/drawing/2014/main" id="{0E37B085-9356-4B85-B87B-F04E1F444171}"/>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BC0E9EB0-33F3-4FA8-B35F-F61262900B19}"/>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defRPr>
            </a:lvl1pPr>
          </a:lstStyle>
          <a:p>
            <a:fld id="{F8BF1D3D-A8AC-4A8B-A8F4-800FC0A0A699}" type="slidenum">
              <a:rPr lang="en-CA" smtClean="0"/>
              <a:pPr/>
              <a:t>‹#›</a:t>
            </a:fld>
            <a:endParaRPr lang="en-CA"/>
          </a:p>
        </p:txBody>
      </p:sp>
    </p:spTree>
    <p:extLst>
      <p:ext uri="{BB962C8B-B14F-4D97-AF65-F5344CB8AC3E}">
        <p14:creationId xmlns:p14="http://schemas.microsoft.com/office/powerpoint/2010/main" val="9291485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 February 2026</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2430835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C4B5A-F647-4F9B-B5DC-22F46EF8961F}"/>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BCD54A3E-E7F2-4EE5-ABE9-23922F33A5DD}"/>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defRPr>
            </a:lvl1pPr>
          </a:lstStyle>
          <a:p>
            <a:fld id="{7AC0C2A8-D43B-4604-9710-64A9BD376D82}" type="datetimeFigureOut">
              <a:rPr lang="en-CA" smtClean="0"/>
              <a:pPr/>
              <a:t>2026-02-02</a:t>
            </a:fld>
            <a:endParaRPr lang="en-CA"/>
          </a:p>
        </p:txBody>
      </p:sp>
      <p:sp>
        <p:nvSpPr>
          <p:cNvPr id="4" name="Footer Placeholder 3">
            <a:extLst>
              <a:ext uri="{FF2B5EF4-FFF2-40B4-BE49-F238E27FC236}">
                <a16:creationId xmlns:a16="http://schemas.microsoft.com/office/drawing/2014/main" id="{E464F086-3252-4C2B-8309-836442ACC050}"/>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85B6F9AD-45BC-474A-8CCC-5668B2F9D728}"/>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defRPr>
            </a:lvl1pPr>
          </a:lstStyle>
          <a:p>
            <a:fld id="{F8BF1D3D-A8AC-4A8B-A8F4-800FC0A0A699}" type="slidenum">
              <a:rPr lang="en-CA" smtClean="0"/>
              <a:pPr/>
              <a:t>‹#›</a:t>
            </a:fld>
            <a:endParaRPr lang="en-CA"/>
          </a:p>
        </p:txBody>
      </p:sp>
    </p:spTree>
    <p:extLst>
      <p:ext uri="{BB962C8B-B14F-4D97-AF65-F5344CB8AC3E}">
        <p14:creationId xmlns:p14="http://schemas.microsoft.com/office/powerpoint/2010/main" val="1167888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03D563-3617-4DCE-8B8B-70A63BF887B5}"/>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defRPr>
            </a:lvl1pPr>
          </a:lstStyle>
          <a:p>
            <a:fld id="{7AC0C2A8-D43B-4604-9710-64A9BD376D82}" type="datetimeFigureOut">
              <a:rPr lang="en-CA" smtClean="0"/>
              <a:pPr/>
              <a:t>2026-02-02</a:t>
            </a:fld>
            <a:endParaRPr lang="en-CA"/>
          </a:p>
        </p:txBody>
      </p:sp>
      <p:sp>
        <p:nvSpPr>
          <p:cNvPr id="3" name="Footer Placeholder 2">
            <a:extLst>
              <a:ext uri="{FF2B5EF4-FFF2-40B4-BE49-F238E27FC236}">
                <a16:creationId xmlns:a16="http://schemas.microsoft.com/office/drawing/2014/main" id="{0A0CE0AC-CD41-47CF-8438-FDB1254D8D0F}"/>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5AEFEC28-2D82-430E-B61E-695E897DE577}"/>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defRPr>
            </a:lvl1pPr>
          </a:lstStyle>
          <a:p>
            <a:fld id="{F8BF1D3D-A8AC-4A8B-A8F4-800FC0A0A699}" type="slidenum">
              <a:rPr lang="en-CA" smtClean="0"/>
              <a:pPr/>
              <a:t>‹#›</a:t>
            </a:fld>
            <a:endParaRPr lang="en-CA"/>
          </a:p>
        </p:txBody>
      </p:sp>
    </p:spTree>
    <p:extLst>
      <p:ext uri="{BB962C8B-B14F-4D97-AF65-F5344CB8AC3E}">
        <p14:creationId xmlns:p14="http://schemas.microsoft.com/office/powerpoint/2010/main" val="1474191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9E4F5-0C11-4B9D-AEF1-41FE5A47BC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1D059AE3-1C69-4EDA-9853-A3C0084D6B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704B708A-388D-4A9C-B00F-6949BF5428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309FC3-D6E9-409C-A85F-70C8AB0FFC98}"/>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defRPr>
            </a:lvl1pPr>
          </a:lstStyle>
          <a:p>
            <a:fld id="{7AC0C2A8-D43B-4604-9710-64A9BD376D82}" type="datetimeFigureOut">
              <a:rPr lang="en-CA" smtClean="0"/>
              <a:pPr/>
              <a:t>2026-02-02</a:t>
            </a:fld>
            <a:endParaRPr lang="en-CA"/>
          </a:p>
        </p:txBody>
      </p:sp>
      <p:sp>
        <p:nvSpPr>
          <p:cNvPr id="6" name="Footer Placeholder 5">
            <a:extLst>
              <a:ext uri="{FF2B5EF4-FFF2-40B4-BE49-F238E27FC236}">
                <a16:creationId xmlns:a16="http://schemas.microsoft.com/office/drawing/2014/main" id="{7EAFCDB9-6020-4A46-A657-98F5F080485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5502C95-C6DF-48F6-BC3D-2E4C12EDCCBC}"/>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defRPr>
            </a:lvl1pPr>
          </a:lstStyle>
          <a:p>
            <a:fld id="{F8BF1D3D-A8AC-4A8B-A8F4-800FC0A0A699}" type="slidenum">
              <a:rPr lang="en-CA" smtClean="0"/>
              <a:pPr/>
              <a:t>‹#›</a:t>
            </a:fld>
            <a:endParaRPr lang="en-CA"/>
          </a:p>
        </p:txBody>
      </p:sp>
    </p:spTree>
    <p:extLst>
      <p:ext uri="{BB962C8B-B14F-4D97-AF65-F5344CB8AC3E}">
        <p14:creationId xmlns:p14="http://schemas.microsoft.com/office/powerpoint/2010/main" val="3664817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FA271-BD37-4213-ACFC-3DE97061F2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100D5B31-1727-4AB4-97BC-03C7C0B9FA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7AA5B070-FABA-4444-9C82-0159FB6D8A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7583FC-5EFF-4F10-9650-F8D9CF8A2B6D}"/>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defRPr>
            </a:lvl1pPr>
          </a:lstStyle>
          <a:p>
            <a:fld id="{7AC0C2A8-D43B-4604-9710-64A9BD376D82}" type="datetimeFigureOut">
              <a:rPr lang="en-CA" smtClean="0"/>
              <a:pPr/>
              <a:t>2026-02-02</a:t>
            </a:fld>
            <a:endParaRPr lang="en-CA"/>
          </a:p>
        </p:txBody>
      </p:sp>
      <p:sp>
        <p:nvSpPr>
          <p:cNvPr id="6" name="Footer Placeholder 5">
            <a:extLst>
              <a:ext uri="{FF2B5EF4-FFF2-40B4-BE49-F238E27FC236}">
                <a16:creationId xmlns:a16="http://schemas.microsoft.com/office/drawing/2014/main" id="{0317D296-0F54-4B54-8EBA-9E6A96F06F0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8338D61-CCAC-43B8-88A7-02AE0F9E6F77}"/>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defRPr>
            </a:lvl1pPr>
          </a:lstStyle>
          <a:p>
            <a:fld id="{F8BF1D3D-A8AC-4A8B-A8F4-800FC0A0A699}" type="slidenum">
              <a:rPr lang="en-CA" smtClean="0"/>
              <a:pPr/>
              <a:t>‹#›</a:t>
            </a:fld>
            <a:endParaRPr lang="en-CA"/>
          </a:p>
        </p:txBody>
      </p:sp>
    </p:spTree>
    <p:extLst>
      <p:ext uri="{BB962C8B-B14F-4D97-AF65-F5344CB8AC3E}">
        <p14:creationId xmlns:p14="http://schemas.microsoft.com/office/powerpoint/2010/main" val="2756759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6" Type="http://schemas.openxmlformats.org/officeDocument/2006/relationships/tags" Target="../tags/tag10.xml"/><Relationship Id="rId21" Type="http://schemas.openxmlformats.org/officeDocument/2006/relationships/tags" Target="../tags/tag5.xml"/><Relationship Id="rId42" Type="http://schemas.openxmlformats.org/officeDocument/2006/relationships/tags" Target="../tags/tag26.xml"/><Relationship Id="rId47" Type="http://schemas.openxmlformats.org/officeDocument/2006/relationships/tags" Target="../tags/tag31.xml"/><Relationship Id="rId63" Type="http://schemas.openxmlformats.org/officeDocument/2006/relationships/tags" Target="../tags/tag47.xml"/><Relationship Id="rId68" Type="http://schemas.openxmlformats.org/officeDocument/2006/relationships/tags" Target="../tags/tag52.xml"/><Relationship Id="rId84" Type="http://schemas.openxmlformats.org/officeDocument/2006/relationships/tags" Target="../tags/tag68.xml"/><Relationship Id="rId89" Type="http://schemas.openxmlformats.org/officeDocument/2006/relationships/tags" Target="../tags/tag73.xml"/><Relationship Id="rId16" Type="http://schemas.openxmlformats.org/officeDocument/2006/relationships/theme" Target="../theme/theme2.xml"/><Relationship Id="rId11" Type="http://schemas.openxmlformats.org/officeDocument/2006/relationships/slideLayout" Target="../slideLayouts/slideLayout34.xml"/><Relationship Id="rId32" Type="http://schemas.openxmlformats.org/officeDocument/2006/relationships/tags" Target="../tags/tag16.xml"/><Relationship Id="rId37" Type="http://schemas.openxmlformats.org/officeDocument/2006/relationships/tags" Target="../tags/tag21.xml"/><Relationship Id="rId53" Type="http://schemas.openxmlformats.org/officeDocument/2006/relationships/tags" Target="../tags/tag37.xml"/><Relationship Id="rId58" Type="http://schemas.openxmlformats.org/officeDocument/2006/relationships/tags" Target="../tags/tag42.xml"/><Relationship Id="rId74" Type="http://schemas.openxmlformats.org/officeDocument/2006/relationships/tags" Target="../tags/tag58.xml"/><Relationship Id="rId79" Type="http://schemas.openxmlformats.org/officeDocument/2006/relationships/tags" Target="../tags/tag63.xml"/><Relationship Id="rId102" Type="http://schemas.openxmlformats.org/officeDocument/2006/relationships/tags" Target="../tags/tag86.xml"/><Relationship Id="rId5" Type="http://schemas.openxmlformats.org/officeDocument/2006/relationships/slideLayout" Target="../slideLayouts/slideLayout28.xml"/><Relationship Id="rId90" Type="http://schemas.openxmlformats.org/officeDocument/2006/relationships/tags" Target="../tags/tag74.xml"/><Relationship Id="rId95" Type="http://schemas.openxmlformats.org/officeDocument/2006/relationships/tags" Target="../tags/tag79.xml"/><Relationship Id="rId22" Type="http://schemas.openxmlformats.org/officeDocument/2006/relationships/tags" Target="../tags/tag6.xml"/><Relationship Id="rId27" Type="http://schemas.openxmlformats.org/officeDocument/2006/relationships/tags" Target="../tags/tag11.xml"/><Relationship Id="rId43" Type="http://schemas.openxmlformats.org/officeDocument/2006/relationships/tags" Target="../tags/tag27.xml"/><Relationship Id="rId48" Type="http://schemas.openxmlformats.org/officeDocument/2006/relationships/tags" Target="../tags/tag32.xml"/><Relationship Id="rId64" Type="http://schemas.openxmlformats.org/officeDocument/2006/relationships/tags" Target="../tags/tag48.xml"/><Relationship Id="rId69" Type="http://schemas.openxmlformats.org/officeDocument/2006/relationships/tags" Target="../tags/tag53.xml"/><Relationship Id="rId80" Type="http://schemas.openxmlformats.org/officeDocument/2006/relationships/tags" Target="../tags/tag64.xml"/><Relationship Id="rId85" Type="http://schemas.openxmlformats.org/officeDocument/2006/relationships/tags" Target="../tags/tag69.xml"/><Relationship Id="rId12" Type="http://schemas.openxmlformats.org/officeDocument/2006/relationships/slideLayout" Target="../slideLayouts/slideLayout35.xml"/><Relationship Id="rId17" Type="http://schemas.openxmlformats.org/officeDocument/2006/relationships/tags" Target="../tags/tag1.xml"/><Relationship Id="rId33" Type="http://schemas.openxmlformats.org/officeDocument/2006/relationships/tags" Target="../tags/tag17.xml"/><Relationship Id="rId38" Type="http://schemas.openxmlformats.org/officeDocument/2006/relationships/tags" Target="../tags/tag22.xml"/><Relationship Id="rId59" Type="http://schemas.openxmlformats.org/officeDocument/2006/relationships/tags" Target="../tags/tag43.xml"/><Relationship Id="rId103" Type="http://schemas.openxmlformats.org/officeDocument/2006/relationships/tags" Target="../tags/tag87.xml"/><Relationship Id="rId20" Type="http://schemas.openxmlformats.org/officeDocument/2006/relationships/tags" Target="../tags/tag4.xml"/><Relationship Id="rId41" Type="http://schemas.openxmlformats.org/officeDocument/2006/relationships/tags" Target="../tags/tag25.xml"/><Relationship Id="rId54" Type="http://schemas.openxmlformats.org/officeDocument/2006/relationships/tags" Target="../tags/tag38.xml"/><Relationship Id="rId62" Type="http://schemas.openxmlformats.org/officeDocument/2006/relationships/tags" Target="../tags/tag46.xml"/><Relationship Id="rId70" Type="http://schemas.openxmlformats.org/officeDocument/2006/relationships/tags" Target="../tags/tag54.xml"/><Relationship Id="rId75" Type="http://schemas.openxmlformats.org/officeDocument/2006/relationships/tags" Target="../tags/tag59.xml"/><Relationship Id="rId83" Type="http://schemas.openxmlformats.org/officeDocument/2006/relationships/tags" Target="../tags/tag67.xml"/><Relationship Id="rId88" Type="http://schemas.openxmlformats.org/officeDocument/2006/relationships/tags" Target="../tags/tag72.xml"/><Relationship Id="rId91" Type="http://schemas.openxmlformats.org/officeDocument/2006/relationships/tags" Target="../tags/tag75.xml"/><Relationship Id="rId96" Type="http://schemas.openxmlformats.org/officeDocument/2006/relationships/tags" Target="../tags/tag80.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5" Type="http://schemas.openxmlformats.org/officeDocument/2006/relationships/slideLayout" Target="../slideLayouts/slideLayout38.xml"/><Relationship Id="rId23" Type="http://schemas.openxmlformats.org/officeDocument/2006/relationships/tags" Target="../tags/tag7.xml"/><Relationship Id="rId28" Type="http://schemas.openxmlformats.org/officeDocument/2006/relationships/tags" Target="../tags/tag12.xml"/><Relationship Id="rId36" Type="http://schemas.openxmlformats.org/officeDocument/2006/relationships/tags" Target="../tags/tag20.xml"/><Relationship Id="rId49" Type="http://schemas.openxmlformats.org/officeDocument/2006/relationships/tags" Target="../tags/tag33.xml"/><Relationship Id="rId57" Type="http://schemas.openxmlformats.org/officeDocument/2006/relationships/tags" Target="../tags/tag41.xml"/><Relationship Id="rId10" Type="http://schemas.openxmlformats.org/officeDocument/2006/relationships/slideLayout" Target="../slideLayouts/slideLayout33.xml"/><Relationship Id="rId31" Type="http://schemas.openxmlformats.org/officeDocument/2006/relationships/tags" Target="../tags/tag15.xml"/><Relationship Id="rId44" Type="http://schemas.openxmlformats.org/officeDocument/2006/relationships/tags" Target="../tags/tag28.xml"/><Relationship Id="rId52" Type="http://schemas.openxmlformats.org/officeDocument/2006/relationships/tags" Target="../tags/tag36.xml"/><Relationship Id="rId60" Type="http://schemas.openxmlformats.org/officeDocument/2006/relationships/tags" Target="../tags/tag44.xml"/><Relationship Id="rId65" Type="http://schemas.openxmlformats.org/officeDocument/2006/relationships/tags" Target="../tags/tag49.xml"/><Relationship Id="rId73" Type="http://schemas.openxmlformats.org/officeDocument/2006/relationships/tags" Target="../tags/tag57.xml"/><Relationship Id="rId78" Type="http://schemas.openxmlformats.org/officeDocument/2006/relationships/tags" Target="../tags/tag62.xml"/><Relationship Id="rId81" Type="http://schemas.openxmlformats.org/officeDocument/2006/relationships/tags" Target="../tags/tag65.xml"/><Relationship Id="rId86" Type="http://schemas.openxmlformats.org/officeDocument/2006/relationships/tags" Target="../tags/tag70.xml"/><Relationship Id="rId94" Type="http://schemas.openxmlformats.org/officeDocument/2006/relationships/tags" Target="../tags/tag78.xml"/><Relationship Id="rId99" Type="http://schemas.openxmlformats.org/officeDocument/2006/relationships/tags" Target="../tags/tag83.xml"/><Relationship Id="rId101" Type="http://schemas.openxmlformats.org/officeDocument/2006/relationships/tags" Target="../tags/tag85.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3" Type="http://schemas.openxmlformats.org/officeDocument/2006/relationships/slideLayout" Target="../slideLayouts/slideLayout36.xml"/><Relationship Id="rId18" Type="http://schemas.openxmlformats.org/officeDocument/2006/relationships/tags" Target="../tags/tag2.xml"/><Relationship Id="rId39" Type="http://schemas.openxmlformats.org/officeDocument/2006/relationships/tags" Target="../tags/tag23.xml"/><Relationship Id="rId34" Type="http://schemas.openxmlformats.org/officeDocument/2006/relationships/tags" Target="../tags/tag18.xml"/><Relationship Id="rId50" Type="http://schemas.openxmlformats.org/officeDocument/2006/relationships/tags" Target="../tags/tag34.xml"/><Relationship Id="rId55" Type="http://schemas.openxmlformats.org/officeDocument/2006/relationships/tags" Target="../tags/tag39.xml"/><Relationship Id="rId76" Type="http://schemas.openxmlformats.org/officeDocument/2006/relationships/tags" Target="../tags/tag60.xml"/><Relationship Id="rId97" Type="http://schemas.openxmlformats.org/officeDocument/2006/relationships/tags" Target="../tags/tag81.xml"/><Relationship Id="rId104" Type="http://schemas.openxmlformats.org/officeDocument/2006/relationships/tags" Target="../tags/tag88.xml"/><Relationship Id="rId7" Type="http://schemas.openxmlformats.org/officeDocument/2006/relationships/slideLayout" Target="../slideLayouts/slideLayout30.xml"/><Relationship Id="rId71" Type="http://schemas.openxmlformats.org/officeDocument/2006/relationships/tags" Target="../tags/tag55.xml"/><Relationship Id="rId92" Type="http://schemas.openxmlformats.org/officeDocument/2006/relationships/tags" Target="../tags/tag76.xml"/><Relationship Id="rId2" Type="http://schemas.openxmlformats.org/officeDocument/2006/relationships/slideLayout" Target="../slideLayouts/slideLayout25.xml"/><Relationship Id="rId29" Type="http://schemas.openxmlformats.org/officeDocument/2006/relationships/tags" Target="../tags/tag13.xml"/><Relationship Id="rId24" Type="http://schemas.openxmlformats.org/officeDocument/2006/relationships/tags" Target="../tags/tag8.xml"/><Relationship Id="rId40" Type="http://schemas.openxmlformats.org/officeDocument/2006/relationships/tags" Target="../tags/tag24.xml"/><Relationship Id="rId45" Type="http://schemas.openxmlformats.org/officeDocument/2006/relationships/tags" Target="../tags/tag29.xml"/><Relationship Id="rId66" Type="http://schemas.openxmlformats.org/officeDocument/2006/relationships/tags" Target="../tags/tag50.xml"/><Relationship Id="rId87" Type="http://schemas.openxmlformats.org/officeDocument/2006/relationships/tags" Target="../tags/tag71.xml"/><Relationship Id="rId61" Type="http://schemas.openxmlformats.org/officeDocument/2006/relationships/tags" Target="../tags/tag45.xml"/><Relationship Id="rId82" Type="http://schemas.openxmlformats.org/officeDocument/2006/relationships/tags" Target="../tags/tag66.xml"/><Relationship Id="rId19" Type="http://schemas.openxmlformats.org/officeDocument/2006/relationships/tags" Target="../tags/tag3.xml"/><Relationship Id="rId14" Type="http://schemas.openxmlformats.org/officeDocument/2006/relationships/slideLayout" Target="../slideLayouts/slideLayout37.xml"/><Relationship Id="rId30" Type="http://schemas.openxmlformats.org/officeDocument/2006/relationships/tags" Target="../tags/tag14.xml"/><Relationship Id="rId35" Type="http://schemas.openxmlformats.org/officeDocument/2006/relationships/tags" Target="../tags/tag19.xml"/><Relationship Id="rId56" Type="http://schemas.openxmlformats.org/officeDocument/2006/relationships/tags" Target="../tags/tag40.xml"/><Relationship Id="rId77" Type="http://schemas.openxmlformats.org/officeDocument/2006/relationships/tags" Target="../tags/tag61.xml"/><Relationship Id="rId100" Type="http://schemas.openxmlformats.org/officeDocument/2006/relationships/tags" Target="../tags/tag84.xml"/><Relationship Id="rId105" Type="http://schemas.openxmlformats.org/officeDocument/2006/relationships/image" Target="../media/image8.png"/><Relationship Id="rId8" Type="http://schemas.openxmlformats.org/officeDocument/2006/relationships/slideLayout" Target="../slideLayouts/slideLayout31.xml"/><Relationship Id="rId51" Type="http://schemas.openxmlformats.org/officeDocument/2006/relationships/tags" Target="../tags/tag35.xml"/><Relationship Id="rId72" Type="http://schemas.openxmlformats.org/officeDocument/2006/relationships/tags" Target="../tags/tag56.xml"/><Relationship Id="rId93" Type="http://schemas.openxmlformats.org/officeDocument/2006/relationships/tags" Target="../tags/tag77.xml"/><Relationship Id="rId98" Type="http://schemas.openxmlformats.org/officeDocument/2006/relationships/tags" Target="../tags/tag82.xml"/><Relationship Id="rId3" Type="http://schemas.openxmlformats.org/officeDocument/2006/relationships/slideLayout" Target="../slideLayouts/slideLayout26.xml"/><Relationship Id="rId25" Type="http://schemas.openxmlformats.org/officeDocument/2006/relationships/tags" Target="../tags/tag9.xml"/><Relationship Id="rId46" Type="http://schemas.openxmlformats.org/officeDocument/2006/relationships/tags" Target="../tags/tag30.xml"/><Relationship Id="rId67" Type="http://schemas.openxmlformats.org/officeDocument/2006/relationships/tags" Target="../tags/tag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3.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4533B8-E3C5-4753-85EC-58B5A06E68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F5A0029-2692-4807-A2F4-EA52DBD4CA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a:extLst>
              <a:ext uri="{FF2B5EF4-FFF2-40B4-BE49-F238E27FC236}">
                <a16:creationId xmlns:a16="http://schemas.microsoft.com/office/drawing/2014/main" id="{B1ADC077-4637-4AE6-9231-3A321828CD49}"/>
              </a:ext>
            </a:extLst>
          </p:cNvPr>
          <p:cNvSpPr>
            <a:spLocks noGrp="1"/>
          </p:cNvSpPr>
          <p:nvPr>
            <p:ph type="ftr" sz="quarter" idx="3"/>
          </p:nvPr>
        </p:nvSpPr>
        <p:spPr>
          <a:xfrm>
            <a:off x="838199" y="6356350"/>
            <a:ext cx="10515599"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defRPr>
            </a:lvl1pPr>
          </a:lstStyle>
          <a:p>
            <a:endParaRPr lang="en-CA"/>
          </a:p>
        </p:txBody>
      </p:sp>
    </p:spTree>
    <p:extLst>
      <p:ext uri="{BB962C8B-B14F-4D97-AF65-F5344CB8AC3E}">
        <p14:creationId xmlns:p14="http://schemas.microsoft.com/office/powerpoint/2010/main" val="27409215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25" r:id="rId13"/>
    <p:sldLayoutId id="2147483746" r:id="rId14"/>
    <p:sldLayoutId id="2147483747" r:id="rId15"/>
    <p:sldLayoutId id="2147483764" r:id="rId16"/>
    <p:sldLayoutId id="2147483765" r:id="rId17"/>
    <p:sldLayoutId id="2147483766" r:id="rId18"/>
    <p:sldLayoutId id="2147483767" r:id="rId19"/>
    <p:sldLayoutId id="2147483768" r:id="rId20"/>
    <p:sldLayoutId id="2147483769" r:id="rId21"/>
    <p:sldLayoutId id="2147483770" r:id="rId22"/>
    <p:sldLayoutId id="2147483771" r:id="rId23"/>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6240" y="1710320"/>
            <a:ext cx="10896000" cy="4266000"/>
          </a:xfrm>
          <a:prstGeom prst="rect">
            <a:avLst/>
          </a:prstGeom>
        </p:spPr>
        <p:txBody>
          <a:bodyPr vert="horz" lIns="0" tIns="0" rIns="0" bIns="0" rtlCol="0">
            <a:noAutofit/>
          </a:bodyPr>
          <a:lstStyle/>
          <a:p>
            <a:pPr lvl="0"/>
            <a:r>
              <a:rPr lang="en-GB" noProof="0"/>
              <a:t>Level 1</a:t>
            </a:r>
          </a:p>
          <a:p>
            <a:pPr lvl="1"/>
            <a:r>
              <a:rPr lang="en-GB" noProof="0"/>
              <a:t>Level 2</a:t>
            </a:r>
          </a:p>
          <a:p>
            <a:pPr lvl="2"/>
            <a:r>
              <a:rPr lang="en-GB" noProof="0"/>
              <a:t>Level 3</a:t>
            </a:r>
          </a:p>
          <a:p>
            <a:pPr lvl="3"/>
            <a:r>
              <a:rPr lang="en-GB" noProof="0"/>
              <a:t>Level 4, Header</a:t>
            </a:r>
          </a:p>
          <a:p>
            <a:pPr lvl="4"/>
            <a:r>
              <a:rPr lang="en-GB" noProof="0"/>
              <a:t>Level 5, Body</a:t>
            </a:r>
          </a:p>
          <a:p>
            <a:pPr lvl="5"/>
            <a:r>
              <a:rPr lang="en-GB" noProof="0"/>
              <a:t>Level 6</a:t>
            </a:r>
          </a:p>
          <a:p>
            <a:pPr lvl="6"/>
            <a:r>
              <a:rPr lang="en-GB" noProof="0"/>
              <a:t>Level 7, Small Header</a:t>
            </a:r>
          </a:p>
          <a:p>
            <a:pPr lvl="7"/>
            <a:r>
              <a:rPr lang="en-GB" noProof="0"/>
              <a:t>Level 8, Small Body</a:t>
            </a:r>
          </a:p>
          <a:p>
            <a:pPr lvl="8"/>
            <a:r>
              <a:rPr lang="en-GB" noProof="0"/>
              <a:t>Level 9, 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6240" y="414320"/>
            <a:ext cx="10896000" cy="1296000"/>
          </a:xfrm>
          <a:prstGeom prst="rect">
            <a:avLst/>
          </a:prstGeom>
        </p:spPr>
        <p:txBody>
          <a:bodyPr vert="horz" lIns="0" tIns="0" rIns="0" bIns="0" rtlCol="0" anchor="t" anchorCtr="0">
            <a:noAutofit/>
          </a:bodyPr>
          <a:lstStyle/>
          <a:p>
            <a:r>
              <a:rPr lang="en-GB"/>
              <a:t>Click to edit Master title style</a:t>
            </a:r>
          </a:p>
        </p:txBody>
      </p:sp>
      <p:sp>
        <p:nvSpPr>
          <p:cNvPr id="4" name="[WorkArea]" descr="&lt;?xml version=&quot;1.0&quot; encoding=&quot;utf-16&quot;?&gt;&#10;&lt;GridTheme xmlns:xsi=&quot;http://www.w3.org/2001/XMLSchema-instance&quot; xmlns:xsd=&quot;http://www.w3.org/2001/XMLSchema&quot;&gt;&#10;  &lt;GuideLines /&gt;&#10;  &lt;SubGrids&gt;&#10;    &lt;SubGrid&gt;&#10;      &lt;Left&gt;25.51181&lt;/Left&gt;&#10;      &lt;Top&gt;25.51181&lt;/Top&gt;&#10;      &lt;Width&gt;25.51181&lt;/Width&gt;&#10;      &lt;Height&gt;25.51181&lt;/Height&gt;&#10;    &lt;/SubGrid&gt;&#10;    &lt;SubGrid&gt;&#10;      &lt;Left&gt;51.02362&lt;/Left&gt;&#10;      &lt;Top&gt;25.51181&lt;/Top&gt;&#10;      &lt;Width&gt;151.1811&lt;/Width&gt;&#10;      &lt;Height&gt;25.51181&lt;/Height&gt;&#10;    &lt;/SubGrid&gt;&#10;    &lt;SubGrid&gt;&#10;      &lt;Left&gt;202.204727&lt;/Left&gt;&#10;      &lt;Top&gt;25.51181&lt;/Top&gt;&#10;      &lt;Width&gt;25.51181&lt;/Width&gt;&#10;      &lt;Height&gt;25.51181&lt;/Height&gt;&#10;    &lt;/SubGrid&gt;&#10;    &lt;SubGrid&gt;&#10;      &lt;Left&gt;227.716537&lt;/Left&gt;&#10;      &lt;Top&gt;25.51181&lt;/Top&gt;&#10;      &lt;Width&gt;151.1811&lt;/Width&gt;&#10;      &lt;Height&gt;25.51181&lt;/Height&gt;&#10;    &lt;/SubGrid&gt;&#10;    &lt;SubGrid&gt;&#10;      &lt;Left&gt;378.897644&lt;/Left&gt;&#10;      &lt;Top&gt;25.51181&lt;/Top&gt;&#10;      &lt;Width&gt;25.51181&lt;/Width&gt;&#10;      &lt;Height&gt;25.51181&lt;/Height&gt;&#10;    &lt;/SubGrid&gt;&#10;    &lt;SubGrid&gt;&#10;      &lt;Left&gt;404.409454&lt;/Left&gt;&#10;      &lt;Top&gt;25.51181&lt;/Top&gt;&#10;      &lt;Width&gt;151.1811&lt;/Width&gt;&#10;      &lt;Height&gt;25.51181&lt;/Height&gt;&#10;    &lt;/SubGrid&gt;&#10;    &lt;SubGrid&gt;&#10;      &lt;Left&gt;555.5906&lt;/Left&gt;&#10;      &lt;Top&gt;25.51181&lt;/Top&gt;&#10;      &lt;Width&gt;25.51181&lt;/Width&gt;&#10;      &lt;Height&gt;25.51181&lt;/Height&gt;&#10;    &lt;/SubGrid&gt;&#10;    &lt;SubGrid&gt;&#10;      &lt;Left&gt;581.102356&lt;/Left&gt;&#10;      &lt;Top&gt;25.51181&lt;/Top&gt;&#10;      &lt;Width&gt;151.1811&lt;/Width&gt;&#10;      &lt;Height&gt;25.51181&lt;/Height&gt;&#10;    &lt;/SubGrid&gt;&#10;    &lt;SubGrid&gt;&#10;      &lt;Left&gt;732.283447&lt;/Left&gt;&#10;      &lt;Top&gt;25.51181&lt;/Top&gt;&#10;      &lt;Width&gt;25.51181&lt;/Width&gt;&#10;      &lt;Height&gt;25.51181&lt;/Height&gt;&#10;    &lt;/SubGrid&gt;&#10;    &lt;SubGrid&gt;&#10;      &lt;Left&gt;757.7953&lt;/Left&gt;&#10;      &lt;Top&gt;25.51181&lt;/Top&gt;&#10;      &lt;Width&gt;151.1811&lt;/Width&gt;&#10;      &lt;Height&gt;25.51181&lt;/Height&gt;&#10;    &lt;/SubGrid&gt;&#10;    &lt;SubGrid&gt;&#10;      &lt;Left&gt;908.9764&lt;/Left&gt;&#10;      &lt;Top&gt;25.51181&lt;/Top&gt;&#10;      &lt;Width&gt;25.51181&lt;/Width&gt;&#10;      &lt;Height&gt;25.51181&lt;/Height&gt;&#10;    &lt;/SubGrid&gt;&#10;    &lt;SubGrid&gt;&#10;      &lt;Left&gt;25.51181&lt;/Left&gt;&#10;      &lt;Top&gt;218.976379&lt;/Top&gt;&#10;      &lt;Width&gt;25.51181&lt;/Width&gt;&#10;      &lt;Height&gt;25.51181&lt;/Height&gt;&#10;    &lt;/SubGrid&gt;&#10;    &lt;SubGrid&gt;&#10;      &lt;Left&gt;25.51181&lt;/Left&gt;&#10;      &lt;Top&gt;244.48819&lt;/Top&gt;&#10;      &lt;Width&gt;25.51181&lt;/Width&gt;&#10;      &lt;Height&gt;25.51181&lt;/Height&gt;&#10;    &lt;/SubGrid&gt;&#10;    &lt;SubGrid&gt;&#10;      &lt;Left&gt;25.51181&lt;/Left&gt;&#10;      &lt;Top&gt;270&lt;/Top&gt;&#10;      &lt;Width&gt;25.51181&lt;/Width&gt;&#10;      &lt;Height&gt;25.51181&lt;/Height&gt;&#10;    &lt;/SubGrid&gt;&#10;    &lt;SubGrid&gt;&#10;      &lt;Left&gt;25.51181&lt;/Left&gt;&#10;      &lt;Top&gt;295.5118&lt;/Top&gt;&#10;      &lt;Width&gt;25.51181&lt;/Width&gt;&#10;      &lt;Height&gt;25.51181&lt;/Height&gt;&#10;    &lt;/SubGrid&gt;&#10;    &lt;SubGrid&gt;&#10;      &lt;Left&gt;51.02362&lt;/Left&gt;&#10;      &lt;Top&gt;295.5118&lt;/Top&gt;&#10;      &lt;Width&gt;151.1811&lt;/Width&gt;&#10;      &lt;Height&gt;25.51181&lt;/Height&gt;&#10;    &lt;/SubGrid&gt;&#10;    &lt;SubGrid&gt;&#10;      &lt;Left&gt;202.204727&lt;/Left&gt;&#10;      &lt;Top&gt;295.5118&lt;/Top&gt;&#10;      &lt;Width&gt;25.51181&lt;/Width&gt;&#10;      &lt;Height&gt;25.51181&lt;/Height&gt;&#10;    &lt;/SubGrid&gt;&#10;    &lt;SubGrid&gt;&#10;      &lt;Left&gt;51.02362&lt;/Left&gt;&#10;      &lt;Top&gt;270&lt;/Top&gt;&#10;      &lt;Width&gt;151.1811&lt;/Width&gt;&#10;      &lt;Height&gt;25.51181&lt;/Height&gt;&#10;    &lt;/SubGrid&gt;&#10;    &lt;SubGrid&gt;&#10;      &lt;Left&gt;202.204727&lt;/Left&gt;&#10;      &lt;Top&gt;270&lt;/Top&gt;&#10;      &lt;Width&gt;25.51181&lt;/Width&gt;&#10;      &lt;Height&gt;25.51181&lt;/Height&gt;&#10;    &lt;/SubGrid&gt;&#10;    &lt;SubGrid&gt;&#10;      &lt;Left&gt;51.02362&lt;/Left&gt;&#10;      &lt;Top&gt;244.48819&lt;/Top&gt;&#10;      &lt;Width&gt;151.1811&lt;/Width&gt;&#10;      &lt;Height&gt;25.51181&lt;/Height&gt;&#10;    &lt;/SubGrid&gt;&#10;    &lt;SubGrid&gt;&#10;      &lt;Left&gt;202.204727&lt;/Left&gt;&#10;      &lt;Top&gt;244.48819&lt;/Top&gt;&#10;      &lt;Width&gt;25.51181&lt;/Width&gt;&#10;      &lt;Height&gt;25.51181&lt;/Height&gt;&#10;    &lt;/SubGrid&gt;&#10;    &lt;SubGrid&gt;&#10;      &lt;Left&gt;51.02362&lt;/Left&gt;&#10;      &lt;Top&gt;218.976379&lt;/Top&gt;&#10;      &lt;Width&gt;151.1811&lt;/Width&gt;&#10;      &lt;Height&gt;25.51181&lt;/Height&gt;&#10;    &lt;/SubGrid&gt;&#10;    &lt;SubGrid&gt;&#10;      &lt;Left&gt;202.204727&lt;/Left&gt;&#10;      &lt;Top&gt;218.976379&lt;/Top&gt;&#10;      &lt;Width&gt;25.51181&lt;/Width&gt;&#10;      &lt;Height&gt;25.51181&lt;/Height&gt;&#10;    &lt;/SubGrid&gt;&#10;    &lt;SubGrid&gt;&#10;      &lt;Left&gt;25.51181&lt;/Left&gt;&#10;      &lt;Top&gt;488.976379&lt;/Top&gt;&#10;      &lt;Width&gt;25.51181&lt;/Width&gt;&#10;      &lt;Height&gt;25.51181&lt;/Height&gt;&#10;    &lt;/SubGrid&gt;&#10;    &lt;SubGrid&gt;&#10;      &lt;Left&gt;51.02362&lt;/Left&gt;&#10;      &lt;Top&gt;488.976379&lt;/Top&gt;&#10;      &lt;Width&gt;151.1811&lt;/Width&gt;&#10;      &lt;Height&gt;25.51181&lt;/Height&gt;&#10;    &lt;/SubGrid&gt;&#10;    &lt;SubGrid&gt;&#10;      &lt;Left&gt;202.204727&lt;/Left&gt;&#10;      &lt;Top&gt;488.976379&lt;/Top&gt;&#10;      &lt;Width&gt;25.51181&lt;/Width&gt;&#10;      &lt;Height&gt;25.51181&lt;/Height&gt;&#10;    &lt;/SubGrid&gt;&#10;    &lt;SubGrid&gt;&#10;      &lt;Left&gt;227.716537&lt;/Left&gt;&#10;      &lt;Top&gt;488.976379&lt;/Top&gt;&#10;      &lt;Width&gt;151.1811&lt;/Width&gt;&#10;      &lt;Height&gt;25.51181&lt;/Height&gt;&#10;    &lt;/SubGrid&gt;&#10;    &lt;SubGrid&gt;&#10;      &lt;Left&gt;378.897644&lt;/Left&gt;&#10;      &lt;Top&gt;488.976379&lt;/Top&gt;&#10;      &lt;Width&gt;25.51181&lt;/Width&gt;&#10;      &lt;Height&gt;25.51181&lt;/Height&gt;&#10;    &lt;/SubGrid&gt;&#10;    &lt;SubGrid&gt;&#10;      &lt;Left&gt;404.409454&lt;/Left&gt;&#10;      &lt;Top&gt;488.976379&lt;/Top&gt;&#10;      &lt;Width&gt;151.1811&lt;/Width&gt;&#10;      &lt;Height&gt;25.51181&lt;/Height&gt;&#10;    &lt;/SubGrid&gt;&#10;    &lt;SubGrid&gt;&#10;      &lt;Left&gt;555.5906&lt;/Left&gt;&#10;      &lt;Top&gt;488.976379&lt;/Top&gt;&#10;      &lt;Width&gt;25.51181&lt;/Width&gt;&#10;      &lt;Height&gt;25.51181&lt;/Height&gt;&#10;    &lt;/SubGrid&gt;&#10;    &lt;SubGrid&gt;&#10;      &lt;Left&gt;581.102356&lt;/Left&gt;&#10;      &lt;Top&gt;488.976379&lt;/Top&gt;&#10;      &lt;Width&gt;151.1811&lt;/Width&gt;&#10;      &lt;Height&gt;25.51181&lt;/Height&gt;&#10;    &lt;/SubGrid&gt;&#10;    &lt;SubGrid&gt;&#10;      &lt;Left&gt;732.283447&lt;/Left&gt;&#10;      &lt;Top&gt;488.976379&lt;/Top&gt;&#10;      &lt;Width&gt;25.51181&lt;/Width&gt;&#10;      &lt;Height&gt;25.51181&lt;/Height&gt;&#10;    &lt;/SubGrid&gt;&#10;    &lt;SubGrid&gt;&#10;      &lt;Left&gt;757.7953&lt;/Left&gt;&#10;      &lt;Top&gt;488.976379&lt;/Top&gt;&#10;      &lt;Width&gt;151.1811&lt;/Width&gt;&#10;      &lt;Height&gt;25.51181&lt;/Height&gt;&#10;    &lt;/SubGrid&gt;&#10;    &lt;SubGrid&gt;&#10;      &lt;Left&gt;908.9764&lt;/Left&gt;&#10;      &lt;Top&gt;488.976379&lt;/Top&gt;&#10;      &lt;Width&gt;25.51181&lt;/Width&gt;&#10;      &lt;Height&gt;25.51181&lt;/Height&gt;&#10;    &lt;/SubGrid&gt;&#10;    &lt;SubGrid&gt;&#10;      &lt;Left&gt;227.716537&lt;/Left&gt;&#10;      &lt;Top&gt;295.5118&lt;/Top&gt;&#10;      &lt;Width&gt;151.1811&lt;/Width&gt;&#10;      &lt;Height&gt;25.51181&lt;/Height&gt;&#10;    &lt;/SubGrid&gt;&#10;    &lt;SubGrid&gt;&#10;      &lt;Left&gt;378.897644&lt;/Left&gt;&#10;      &lt;Top&gt;295.5118&lt;/Top&gt;&#10;      &lt;Width&gt;25.51181&lt;/Width&gt;&#10;      &lt;Height&gt;25.51181&lt;/Height&gt;&#10;    &lt;/SubGrid&gt;&#10;    &lt;SubGrid&gt;&#10;      &lt;Left&gt;227.716537&lt;/Left&gt;&#10;      &lt;Top&gt;270&lt;/Top&gt;&#10;      &lt;Width&gt;151.1811&lt;/Width&gt;&#10;      &lt;Height&gt;25.51181&lt;/Height&gt;&#10;    &lt;/SubGrid&gt;&#10;    &lt;SubGrid&gt;&#10;      &lt;Left&gt;378.897644&lt;/Left&gt;&#10;      &lt;Top&gt;270&lt;/Top&gt;&#10;      &lt;Width&gt;25.51181&lt;/Width&gt;&#10;      &lt;Height&gt;25.51181&lt;/Height&gt;&#10;    &lt;/SubGrid&gt;&#10;    &lt;SubGrid&gt;&#10;      &lt;Left&gt;227.716537&lt;/Left&gt;&#10;      &lt;Top&gt;244.48819&lt;/Top&gt;&#10;      &lt;Width&gt;151.1811&lt;/Width&gt;&#10;      &lt;Height&gt;25.51181&lt;/Height&gt;&#10;    &lt;/SubGrid&gt;&#10;    &lt;SubGrid&gt;&#10;      &lt;Left&gt;378.897644&lt;/Left&gt;&#10;      &lt;Top&gt;244.48819&lt;/Top&gt;&#10;      &lt;Width&gt;25.51181&lt;/Width&gt;&#10;      &lt;Height&gt;25.51181&lt;/Height&gt;&#10;    &lt;/SubGrid&gt;&#10;    &lt;SubGrid&gt;&#10;      &lt;Left&gt;227.716537&lt;/Left&gt;&#10;      &lt;Top&gt;218.976379&lt;/Top&gt;&#10;      &lt;Width&gt;151.1811&lt;/Width&gt;&#10;      &lt;Height&gt;25.51181&lt;/Height&gt;&#10;    &lt;/SubGrid&gt;&#10;    &lt;SubGrid&gt;&#10;      &lt;Left&gt;378.897644&lt;/Left&gt;&#10;      &lt;Top&gt;218.976379&lt;/Top&gt;&#10;      &lt;Width&gt;25.51181&lt;/Width&gt;&#10;      &lt;Height&gt;25.51181&lt;/Height&gt;&#10;    &lt;/SubGrid&gt;&#10;    &lt;SubGrid&gt;&#10;      &lt;Left&gt;404.409454&lt;/Left&gt;&#10;      &lt;Top&gt;295.5118&lt;/Top&gt;&#10;      &lt;Width&gt;151.1811&lt;/Width&gt;&#10;      &lt;Height&gt;25.51181&lt;/Height&gt;&#10;    &lt;/SubGrid&gt;&#10;    &lt;SubGrid&gt;&#10;      &lt;Left&gt;555.5906&lt;/Left&gt;&#10;      &lt;Top&gt;295.5118&lt;/Top&gt;&#10;      &lt;Width&gt;25.51181&lt;/Width&gt;&#10;      &lt;Height&gt;25.51181&lt;/Height&gt;&#10;    &lt;/SubGrid&gt;&#10;    &lt;SubGrid&gt;&#10;      &lt;Left&gt;404.409454&lt;/Left&gt;&#10;      &lt;Top&gt;270&lt;/Top&gt;&#10;      &lt;Width&gt;151.1811&lt;/Width&gt;&#10;      &lt;Height&gt;25.51181&lt;/Height&gt;&#10;    &lt;/SubGrid&gt;&#10;    &lt;SubGrid&gt;&#10;      &lt;Left&gt;555.5906&lt;/Left&gt;&#10;      &lt;Top&gt;270&lt;/Top&gt;&#10;      &lt;Width&gt;25.51181&lt;/Width&gt;&#10;      &lt;Height&gt;25.51181&lt;/Height&gt;&#10;    &lt;/SubGrid&gt;&#10;    &lt;SubGrid&gt;&#10;      &lt;Left&gt;404.409454&lt;/Left&gt;&#10;      &lt;Top&gt;244.48819&lt;/Top&gt;&#10;      &lt;Width&gt;151.1811&lt;/Width&gt;&#10;      &lt;Height&gt;25.51181&lt;/Height&gt;&#10;    &lt;/SubGrid&gt;&#10;    &lt;SubGrid&gt;&#10;      &lt;Left&gt;555.5906&lt;/Left&gt;&#10;      &lt;Top&gt;244.48819&lt;/Top&gt;&#10;      &lt;Width&gt;25.51181&lt;/Width&gt;&#10;      &lt;Height&gt;25.51181&lt;/Height&gt;&#10;    &lt;/SubGrid&gt;&#10;    &lt;SubGrid&gt;&#10;      &lt;Left&gt;404.409454&lt;/Left&gt;&#10;      &lt;Top&gt;218.976379&lt;/Top&gt;&#10;      &lt;Width&gt;151.1811&lt;/Width&gt;&#10;      &lt;Height&gt;25.51181&lt;/Height&gt;&#10;    &lt;/SubGrid&gt;&#10;    &lt;SubGrid&gt;&#10;      &lt;Left&gt;555.5906&lt;/Left&gt;&#10;      &lt;Top&gt;218.976379&lt;/Top&gt;&#10;      &lt;Width&gt;25.51181&lt;/Width&gt;&#10;      &lt;Height&gt;25.51181&lt;/Height&gt;&#10;    &lt;/SubGrid&gt;&#10;    &lt;SubGrid&gt;&#10;      &lt;Left&gt;581.102356&lt;/Left&gt;&#10;      &lt;Top&gt;295.5118&lt;/Top&gt;&#10;      &lt;Width&gt;151.1811&lt;/Width&gt;&#10;      &lt;Height&gt;25.51181&lt;/Height&gt;&#10;    &lt;/SubGrid&gt;&#10;    &lt;SubGrid&gt;&#10;      &lt;Left&gt;732.283447&lt;/Left&gt;&#10;      &lt;Top&gt;295.5118&lt;/Top&gt;&#10;      &lt;Width&gt;25.51181&lt;/Width&gt;&#10;      &lt;Height&gt;25.51181&lt;/Height&gt;&#10;    &lt;/SubGrid&gt;&#10;    &lt;SubGrid&gt;&#10;      &lt;Left&gt;581.102356&lt;/Left&gt;&#10;      &lt;Top&gt;270&lt;/Top&gt;&#10;      &lt;Width&gt;151.1811&lt;/Width&gt;&#10;      &lt;Height&gt;25.51181&lt;/Height&gt;&#10;    &lt;/SubGrid&gt;&#10;    &lt;SubGrid&gt;&#10;      &lt;Left&gt;732.283447&lt;/Left&gt;&#10;      &lt;Top&gt;270&lt;/Top&gt;&#10;      &lt;Width&gt;25.51181&lt;/Width&gt;&#10;      &lt;Height&gt;25.51181&lt;/Height&gt;&#10;    &lt;/SubGrid&gt;&#10;    &lt;SubGrid&gt;&#10;      &lt;Left&gt;581.102356&lt;/Left&gt;&#10;      &lt;Top&gt;244.48819&lt;/Top&gt;&#10;      &lt;Width&gt;151.1811&lt;/Width&gt;&#10;      &lt;Height&gt;25.51181&lt;/Height&gt;&#10;    &lt;/SubGrid&gt;&#10;    &lt;SubGrid&gt;&#10;      &lt;Left&gt;732.283447&lt;/Left&gt;&#10;      &lt;Top&gt;244.48819&lt;/Top&gt;&#10;      &lt;Width&gt;25.51181&lt;/Width&gt;&#10;      &lt;Height&gt;25.51181&lt;/Height&gt;&#10;    &lt;/SubGrid&gt;&#10;    &lt;SubGrid&gt;&#10;      &lt;Left&gt;581.102356&lt;/Left&gt;&#10;      &lt;Top&gt;218.976379&lt;/Top&gt;&#10;      &lt;Width&gt;151.1811&lt;/Width&gt;&#10;      &lt;Height&gt;25.51181&lt;/Height&gt;&#10;    &lt;/SubGrid&gt;&#10;    &lt;SubGrid&gt;&#10;      &lt;Left&gt;732.283447&lt;/Left&gt;&#10;      &lt;Top&gt;218.976379&lt;/Top&gt;&#10;      &lt;Width&gt;25.51181&lt;/Width&gt;&#10;      &lt;Height&gt;25.51181&lt;/Height&gt;&#10;    &lt;/SubGrid&gt;&#10;    &lt;SubGrid&gt;&#10;      &lt;Left&gt;757.7953&lt;/Left&gt;&#10;      &lt;Top&gt;295.5118&lt;/Top&gt;&#10;      &lt;Width&gt;151.1811&lt;/Width&gt;&#10;      &lt;Height&gt;25.51181&lt;/Height&gt;&#10;    &lt;/SubGrid&gt;&#10;    &lt;SubGrid&gt;&#10;      &lt;Left&gt;908.9764&lt;/Left&gt;&#10;      &lt;Top&gt;295.5118&lt;/Top&gt;&#10;      &lt;Width&gt;25.51181&lt;/Width&gt;&#10;      &lt;Height&gt;25.51181&lt;/Height&gt;&#10;    &lt;/SubGrid&gt;&#10;    &lt;SubGrid&gt;&#10;      &lt;Left&gt;757.7953&lt;/Left&gt;&#10;      &lt;Top&gt;270&lt;/Top&gt;&#10;      &lt;Width&gt;151.1811&lt;/Width&gt;&#10;      &lt;Height&gt;25.51181&lt;/Height&gt;&#10;    &lt;/SubGrid&gt;&#10;    &lt;SubGrid&gt;&#10;      &lt;Left&gt;908.9764&lt;/Left&gt;&#10;      &lt;Top&gt;270&lt;/Top&gt;&#10;      &lt;Width&gt;25.51181&lt;/Width&gt;&#10;      &lt;Height&gt;25.51181&lt;/Height&gt;&#10;    &lt;/SubGrid&gt;&#10;    &lt;SubGrid&gt;&#10;      &lt;Left&gt;757.7953&lt;/Left&gt;&#10;      &lt;Top&gt;244.48819&lt;/Top&gt;&#10;      &lt;Width&gt;151.1811&lt;/Width&gt;&#10;      &lt;Height&gt;25.51181&lt;/Height&gt;&#10;    &lt;/SubGrid&gt;&#10;    &lt;SubGrid&gt;&#10;      &lt;Left&gt;908.9764&lt;/Left&gt;&#10;      &lt;Top&gt;244.48819&lt;/Top&gt;&#10;      &lt;Width&gt;25.51181&lt;/Width&gt;&#10;      &lt;Height&gt;25.51181&lt;/Height&gt;&#10;    &lt;/SubGrid&gt;&#10;    &lt;SubGrid&gt;&#10;      &lt;Left&gt;757.7953&lt;/Left&gt;&#10;      &lt;Top&gt;218.976379&lt;/Top&gt;&#10;      &lt;Width&gt;151.1811&lt;/Width&gt;&#10;      &lt;Height&gt;25.51181&lt;/Height&gt;&#10;    &lt;/SubGrid&gt;&#10;    &lt;SubGrid&gt;&#10;      &lt;Left&gt;908.9764&lt;/Left&gt;&#10;      &lt;Top&gt;218.976379&lt;/Top&gt;&#10;      &lt;Width&gt;25.51181&lt;/Width&gt;&#10;      &lt;Height&gt;25.51181&lt;/Height&gt;&#10;    &lt;/SubGrid&gt;&#10;    &lt;SubGrid&gt;&#10;      &lt;Left&gt;25.51181&lt;/Left&gt;&#10;      &lt;Top&gt;51.02362&lt;/Top&gt;&#10;      &lt;Width&gt;25.51181&lt;/Width&gt;&#10;      &lt;Height&gt;167.952759&lt;/Height&gt;&#10;    &lt;/SubGrid&gt;&#10;    &lt;SubGrid&gt;&#10;      &lt;Left&gt;202.204727&lt;/Left&gt;&#10;      &lt;Top&gt;51.02362&lt;/Top&gt;&#10;      &lt;Width&gt;25.51181&lt;/Width&gt;&#10;      &lt;Height&gt;167.952759&lt;/Height&gt;&#10;    &lt;/SubGrid&gt;&#10;    &lt;SubGrid&gt;&#10;      &lt;Left&gt;378.897644&lt;/Left&gt;&#10;      &lt;Top&gt;51.02362&lt;/Top&gt;&#10;      &lt;Width&gt;25.51181&lt;/Width&gt;&#10;      &lt;Height&gt;167.952759&lt;/Height&gt;&#10;    &lt;/SubGrid&gt;&#10;    &lt;SubGrid&gt;&#10;      &lt;Left&gt;555.5906&lt;/Left&gt;&#10;      &lt;Top&gt;51.02362&lt;/Top&gt;&#10;      &lt;Width&gt;25.51181&lt;/Width&gt;&#10;      &lt;Height&gt;167.952759&lt;/Height&gt;&#10;    &lt;/SubGrid&gt;&#10;    &lt;SubGrid&gt;&#10;      &lt;Left&gt;732.283447&lt;/Left&gt;&#10;      &lt;Top&gt;51.02362&lt;/Top&gt;&#10;      &lt;Width&gt;25.51181&lt;/Width&gt;&#10;      &lt;Height&gt;167.952759&lt;/Height&gt;&#10;    &lt;/SubGrid&gt;&#10;    &lt;SubGrid&gt;&#10;      &lt;Left&gt;908.9764&lt;/Left&gt;&#10;      &lt;Top&gt;51.02362&lt;/Top&gt;&#10;      &lt;Width&gt;25.51181&lt;/Width&gt;&#10;      &lt;Height&gt;167.952759&lt;/Height&gt;&#10;    &lt;/SubGrid&gt;&#10;    &lt;SubGrid&gt;&#10;      &lt;Left&gt;25.51181&lt;/Left&gt;&#10;      &lt;Top&gt;321.023621&lt;/Top&gt;&#10;      &lt;Width&gt;25.51181&lt;/Width&gt;&#10;      &lt;Height&gt;167.952759&lt;/Height&gt;&#10;    &lt;/SubGrid&gt;&#10;    &lt;SubGrid&gt;&#10;      &lt;Left&gt;202.204727&lt;/Left&gt;&#10;      &lt;Top&gt;321.023621&lt;/Top&gt;&#10;      &lt;Width&gt;25.51181&lt;/Width&gt;&#10;      &lt;Height&gt;167.952759&lt;/Height&gt;&#10;    &lt;/SubGrid&gt;&#10;    &lt;SubGrid&gt;&#10;      &lt;Left&gt;378.897644&lt;/Left&gt;&#10;      &lt;Top&gt;321.023621&lt;/Top&gt;&#10;      &lt;Width&gt;25.51181&lt;/Width&gt;&#10;      &lt;Height&gt;167.952759&lt;/Height&gt;&#10;    &lt;/SubGrid&gt;&#10;    &lt;SubGrid&gt;&#10;      &lt;Left&gt;555.5906&lt;/Left&gt;&#10;      &lt;Top&gt;321.023621&lt;/Top&gt;&#10;      &lt;Width&gt;25.51181&lt;/Width&gt;&#10;      &lt;Height&gt;167.952759&lt;/Height&gt;&#10;    &lt;/SubGrid&gt;&#10;    &lt;SubGrid&gt;&#10;      &lt;Left&gt;732.283447&lt;/Left&gt;&#10;      &lt;Top&gt;321.023621&lt;/Top&gt;&#10;      &lt;Width&gt;25.51181&lt;/Width&gt;&#10;      &lt;Height&gt;167.952759&lt;/Height&gt;&#10;    &lt;/SubGrid&gt;&#10;    &lt;SubGrid&gt;&#10;      &lt;Left&gt;908.9764&lt;/Left&gt;&#10;      &lt;Top&gt;321.023621&lt;/Top&gt;&#10;      &lt;Width&gt;25.51181&lt;/Width&gt;&#10;      &lt;Height&gt;167.952759&lt;/Height&gt;&#10;    &lt;/SubGrid&gt;&#10;    &lt;SubGrid&gt;&#10;      &lt;Left&gt;51.02362&lt;/Left&gt;&#10;      &lt;Top&gt;51.02362&lt;/Top&gt;&#10;      &lt;Width&gt;151.1811&lt;/Width&gt;&#10;      &lt;Height&gt;167.952759&lt;/Height&gt;&#10;    &lt;/SubGrid&gt;&#10;    &lt;SubGrid&gt;&#10;      &lt;Left&gt;227.716537&lt;/Left&gt;&#10;      &lt;Top&gt;51.02362&lt;/Top&gt;&#10;      &lt;Width&gt;151.1811&lt;/Width&gt;&#10;      &lt;Height&gt;167.952759&lt;/Height&gt;&#10;    &lt;/SubGrid&gt;&#10;    &lt;SubGrid&gt;&#10;      &lt;Left&gt;404.409454&lt;/Left&gt;&#10;      &lt;Top&gt;51.02362&lt;/Top&gt;&#10;      &lt;Width&gt;151.1811&lt;/Width&gt;&#10;      &lt;Height&gt;167.952759&lt;/Height&gt;&#10;    &lt;/SubGrid&gt;&#10;    &lt;SubGrid&gt;&#10;      &lt;Left&gt;581.102356&lt;/Left&gt;&#10;      &lt;Top&gt;51.02362&lt;/Top&gt;&#10;      &lt;Width&gt;151.1811&lt;/Width&gt;&#10;      &lt;Height&gt;167.952759&lt;/Height&gt;&#10;    &lt;/SubGrid&gt;&#10;    &lt;SubGrid&gt;&#10;      &lt;Left&gt;757.7953&lt;/Left&gt;&#10;      &lt;Top&gt;51.02362&lt;/Top&gt;&#10;      &lt;Width&gt;151.1811&lt;/Width&gt;&#10;      &lt;Height&gt;167.952759&lt;/Height&gt;&#10;    &lt;/SubGrid&gt;&#10;    &lt;SubGrid&gt;&#10;      &lt;Left&gt;51.02362&lt;/Left&gt;&#10;      &lt;Top&gt;321.023621&lt;/Top&gt;&#10;      &lt;Width&gt;151.1811&lt;/Width&gt;&#10;      &lt;Height&gt;167.952759&lt;/Height&gt;&#10;    &lt;/SubGrid&gt;&#10;    &lt;SubGrid&gt;&#10;      &lt;Left&gt;227.716537&lt;/Left&gt;&#10;      &lt;Top&gt;321.023621&lt;/Top&gt;&#10;      &lt;Width&gt;151.1811&lt;/Width&gt;&#10;      &lt;Height&gt;167.952759&lt;/Height&gt;&#10;    &lt;/SubGrid&gt;&#10;    &lt;SubGrid&gt;&#10;      &lt;Left&gt;404.409454&lt;/Left&gt;&#10;      &lt;Top&gt;321.023621&lt;/Top&gt;&#10;      &lt;Width&gt;151.1811&lt;/Width&gt;&#10;      &lt;Height&gt;167.952759&lt;/Height&gt;&#10;    &lt;/SubGrid&gt;&#10;    &lt;SubGrid&gt;&#10;      &lt;Left&gt;581.102356&lt;/Left&gt;&#10;      &lt;Top&gt;321.023621&lt;/Top&gt;&#10;      &lt;Width&gt;151.1811&lt;/Width&gt;&#10;      &lt;Height&gt;167.952759&lt;/Height&gt;&#10;    &lt;/SubGrid&gt;&#10;    &lt;SubGrid&gt;&#10;      &lt;Left&gt;757.7953&lt;/Left&gt;&#10;      &lt;Top&gt;321.023621&lt;/Top&gt;&#10;      &lt;Width&gt;151.1811&lt;/Width&gt;&#10;      &lt;Height&gt;167.952759&lt;/Height&gt;&#10;    &lt;/SubGrid&gt;&#10;  &lt;/SubGrids&gt;&#10;  &lt;WorkArea&gt;&#10;    &lt;Top&gt;25.51181&lt;/Top&gt;&#10;    &lt;Left&gt;25.51181&lt;/Left&gt;&#10;    &lt;Width&gt;908.9764&lt;/Width&gt;&#10;    &lt;Height&gt;488.976379&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F5F0A4E1-4330-49F4-88F5-A83195F8511C}"/>
              </a:ext>
            </a:extLst>
          </p:cNvPr>
          <p:cNvSpPr/>
          <p:nvPr userDrawn="1"/>
        </p:nvSpPr>
        <p:spPr>
          <a:xfrm>
            <a:off x="324000" y="324000"/>
            <a:ext cx="11544000" cy="6210000"/>
          </a:xfrm>
          <a:prstGeom prst="rect">
            <a:avLst/>
          </a:prstGeom>
          <a:solidFill>
            <a:srgbClr val="E6E6E6"/>
          </a:solidFill>
          <a:ln w="31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 name="Rectangle 4" hidden="1">
            <a:extLst>
              <a:ext uri="{FF2B5EF4-FFF2-40B4-BE49-F238E27FC236}">
                <a16:creationId xmlns:a16="http://schemas.microsoft.com/office/drawing/2014/main" id="{F30BD45F-E3FD-4877-8E01-D258D6C49ED2}"/>
              </a:ext>
            </a:extLst>
          </p:cNvPr>
          <p:cNvSpPr/>
          <p:nvPr userDrawn="1">
            <p:custDataLst>
              <p:tags r:id="rId17"/>
            </p:custDataLst>
          </p:nvPr>
        </p:nvSpPr>
        <p:spPr>
          <a:xfrm>
            <a:off x="32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 name="Rectangle 5" hidden="1">
            <a:extLst>
              <a:ext uri="{FF2B5EF4-FFF2-40B4-BE49-F238E27FC236}">
                <a16:creationId xmlns:a16="http://schemas.microsoft.com/office/drawing/2014/main" id="{61F8F4EB-98F9-49C6-AD23-0434FEEA7DAD}"/>
              </a:ext>
            </a:extLst>
          </p:cNvPr>
          <p:cNvSpPr/>
          <p:nvPr userDrawn="1">
            <p:custDataLst>
              <p:tags r:id="rId18"/>
            </p:custDataLst>
          </p:nvPr>
        </p:nvSpPr>
        <p:spPr>
          <a:xfrm>
            <a:off x="648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 name="Rectangle 9" hidden="1">
            <a:extLst>
              <a:ext uri="{FF2B5EF4-FFF2-40B4-BE49-F238E27FC236}">
                <a16:creationId xmlns:a16="http://schemas.microsoft.com/office/drawing/2014/main" id="{5461F43A-D29F-4117-83B4-78ECC6A90694}"/>
              </a:ext>
            </a:extLst>
          </p:cNvPr>
          <p:cNvSpPr/>
          <p:nvPr userDrawn="1">
            <p:custDataLst>
              <p:tags r:id="rId19"/>
            </p:custDataLst>
          </p:nvPr>
        </p:nvSpPr>
        <p:spPr>
          <a:xfrm>
            <a:off x="2568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 name="Rectangle 10" hidden="1">
            <a:extLst>
              <a:ext uri="{FF2B5EF4-FFF2-40B4-BE49-F238E27FC236}">
                <a16:creationId xmlns:a16="http://schemas.microsoft.com/office/drawing/2014/main" id="{3885B838-2022-4A1F-A84B-BB1127E2EE43}"/>
              </a:ext>
            </a:extLst>
          </p:cNvPr>
          <p:cNvSpPr/>
          <p:nvPr userDrawn="1">
            <p:custDataLst>
              <p:tags r:id="rId20"/>
            </p:custDataLst>
          </p:nvPr>
        </p:nvSpPr>
        <p:spPr>
          <a:xfrm>
            <a:off x="2892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2" name="Rectangle 11" hidden="1">
            <a:extLst>
              <a:ext uri="{FF2B5EF4-FFF2-40B4-BE49-F238E27FC236}">
                <a16:creationId xmlns:a16="http://schemas.microsoft.com/office/drawing/2014/main" id="{AC6417FB-6B96-4CAA-9A61-CE3C85379335}"/>
              </a:ext>
            </a:extLst>
          </p:cNvPr>
          <p:cNvSpPr/>
          <p:nvPr userDrawn="1">
            <p:custDataLst>
              <p:tags r:id="rId21"/>
            </p:custDataLst>
          </p:nvPr>
        </p:nvSpPr>
        <p:spPr>
          <a:xfrm>
            <a:off x="4812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Rectangle 12" hidden="1">
            <a:extLst>
              <a:ext uri="{FF2B5EF4-FFF2-40B4-BE49-F238E27FC236}">
                <a16:creationId xmlns:a16="http://schemas.microsoft.com/office/drawing/2014/main" id="{88F2338E-050E-4997-B5FD-16609E6B05AC}"/>
              </a:ext>
            </a:extLst>
          </p:cNvPr>
          <p:cNvSpPr/>
          <p:nvPr userDrawn="1">
            <p:custDataLst>
              <p:tags r:id="rId22"/>
            </p:custDataLst>
          </p:nvPr>
        </p:nvSpPr>
        <p:spPr>
          <a:xfrm>
            <a:off x="5136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hidden="1">
            <a:extLst>
              <a:ext uri="{FF2B5EF4-FFF2-40B4-BE49-F238E27FC236}">
                <a16:creationId xmlns:a16="http://schemas.microsoft.com/office/drawing/2014/main" id="{65330914-84C1-4EFF-8088-9FF9153B21A3}"/>
              </a:ext>
            </a:extLst>
          </p:cNvPr>
          <p:cNvSpPr/>
          <p:nvPr userDrawn="1">
            <p:custDataLst>
              <p:tags r:id="rId23"/>
            </p:custDataLst>
          </p:nvPr>
        </p:nvSpPr>
        <p:spPr>
          <a:xfrm>
            <a:off x="7056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Rectangle 14" hidden="1">
            <a:extLst>
              <a:ext uri="{FF2B5EF4-FFF2-40B4-BE49-F238E27FC236}">
                <a16:creationId xmlns:a16="http://schemas.microsoft.com/office/drawing/2014/main" id="{0D9F1F0C-68CC-4F13-A58D-7D5850D6BABB}"/>
              </a:ext>
            </a:extLst>
          </p:cNvPr>
          <p:cNvSpPr/>
          <p:nvPr userDrawn="1">
            <p:custDataLst>
              <p:tags r:id="rId24"/>
            </p:custDataLst>
          </p:nvPr>
        </p:nvSpPr>
        <p:spPr>
          <a:xfrm>
            <a:off x="7380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6" name="Rectangle 15" hidden="1">
            <a:extLst>
              <a:ext uri="{FF2B5EF4-FFF2-40B4-BE49-F238E27FC236}">
                <a16:creationId xmlns:a16="http://schemas.microsoft.com/office/drawing/2014/main" id="{FCD1A103-17AC-4A34-8A1D-92E20B67C019}"/>
              </a:ext>
            </a:extLst>
          </p:cNvPr>
          <p:cNvSpPr/>
          <p:nvPr userDrawn="1">
            <p:custDataLst>
              <p:tags r:id="rId25"/>
            </p:custDataLst>
          </p:nvPr>
        </p:nvSpPr>
        <p:spPr>
          <a:xfrm>
            <a:off x="9300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Rectangle 16" hidden="1">
            <a:extLst>
              <a:ext uri="{FF2B5EF4-FFF2-40B4-BE49-F238E27FC236}">
                <a16:creationId xmlns:a16="http://schemas.microsoft.com/office/drawing/2014/main" id="{6D17E478-3C99-48E5-91A4-253FD970A082}"/>
              </a:ext>
            </a:extLst>
          </p:cNvPr>
          <p:cNvSpPr/>
          <p:nvPr userDrawn="1">
            <p:custDataLst>
              <p:tags r:id="rId26"/>
            </p:custDataLst>
          </p:nvPr>
        </p:nvSpPr>
        <p:spPr>
          <a:xfrm>
            <a:off x="9624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8" name="Rectangle 17" hidden="1">
            <a:extLst>
              <a:ext uri="{FF2B5EF4-FFF2-40B4-BE49-F238E27FC236}">
                <a16:creationId xmlns:a16="http://schemas.microsoft.com/office/drawing/2014/main" id="{ACBDE3FC-87C8-4EA6-8040-812BA3745D76}"/>
              </a:ext>
            </a:extLst>
          </p:cNvPr>
          <p:cNvSpPr/>
          <p:nvPr userDrawn="1">
            <p:custDataLst>
              <p:tags r:id="rId27"/>
            </p:custDataLst>
          </p:nvPr>
        </p:nvSpPr>
        <p:spPr>
          <a:xfrm>
            <a:off x="1154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9" name="Rectangle 18" hidden="1">
            <a:extLst>
              <a:ext uri="{FF2B5EF4-FFF2-40B4-BE49-F238E27FC236}">
                <a16:creationId xmlns:a16="http://schemas.microsoft.com/office/drawing/2014/main" id="{994EE5B0-B3FC-43D9-8B31-B03CA4819265}"/>
              </a:ext>
            </a:extLst>
          </p:cNvPr>
          <p:cNvSpPr/>
          <p:nvPr userDrawn="1">
            <p:custDataLst>
              <p:tags r:id="rId28"/>
            </p:custDataLst>
          </p:nvPr>
        </p:nvSpPr>
        <p:spPr>
          <a:xfrm>
            <a:off x="32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0" name="Rectangle 19" hidden="1">
            <a:extLst>
              <a:ext uri="{FF2B5EF4-FFF2-40B4-BE49-F238E27FC236}">
                <a16:creationId xmlns:a16="http://schemas.microsoft.com/office/drawing/2014/main" id="{71B943CE-F983-40CB-852B-B348DA0EECF9}"/>
              </a:ext>
            </a:extLst>
          </p:cNvPr>
          <p:cNvSpPr/>
          <p:nvPr userDrawn="1">
            <p:custDataLst>
              <p:tags r:id="rId29"/>
            </p:custDataLst>
          </p:nvPr>
        </p:nvSpPr>
        <p:spPr>
          <a:xfrm>
            <a:off x="32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1" name="Rectangle 20" hidden="1">
            <a:extLst>
              <a:ext uri="{FF2B5EF4-FFF2-40B4-BE49-F238E27FC236}">
                <a16:creationId xmlns:a16="http://schemas.microsoft.com/office/drawing/2014/main" id="{195AE9FF-57B5-4B28-95BD-65EB616F8339}"/>
              </a:ext>
            </a:extLst>
          </p:cNvPr>
          <p:cNvSpPr/>
          <p:nvPr userDrawn="1">
            <p:custDataLst>
              <p:tags r:id="rId30"/>
            </p:custDataLst>
          </p:nvPr>
        </p:nvSpPr>
        <p:spPr>
          <a:xfrm>
            <a:off x="32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2" name="Rectangle 21" hidden="1">
            <a:extLst>
              <a:ext uri="{FF2B5EF4-FFF2-40B4-BE49-F238E27FC236}">
                <a16:creationId xmlns:a16="http://schemas.microsoft.com/office/drawing/2014/main" id="{09C4273C-D9B3-4E1C-BECF-E403BC0FED81}"/>
              </a:ext>
            </a:extLst>
          </p:cNvPr>
          <p:cNvSpPr/>
          <p:nvPr userDrawn="1">
            <p:custDataLst>
              <p:tags r:id="rId31"/>
            </p:custDataLst>
          </p:nvPr>
        </p:nvSpPr>
        <p:spPr>
          <a:xfrm>
            <a:off x="32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3" name="Rectangle 22" hidden="1">
            <a:extLst>
              <a:ext uri="{FF2B5EF4-FFF2-40B4-BE49-F238E27FC236}">
                <a16:creationId xmlns:a16="http://schemas.microsoft.com/office/drawing/2014/main" id="{D61A9C98-DFAC-4C93-9FC3-FA4B7268AFD4}"/>
              </a:ext>
            </a:extLst>
          </p:cNvPr>
          <p:cNvSpPr/>
          <p:nvPr userDrawn="1">
            <p:custDataLst>
              <p:tags r:id="rId32"/>
            </p:custDataLst>
          </p:nvPr>
        </p:nvSpPr>
        <p:spPr>
          <a:xfrm>
            <a:off x="648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4" name="Rectangle 23" hidden="1">
            <a:extLst>
              <a:ext uri="{FF2B5EF4-FFF2-40B4-BE49-F238E27FC236}">
                <a16:creationId xmlns:a16="http://schemas.microsoft.com/office/drawing/2014/main" id="{2738953D-847C-44BC-BB1D-3E35D57608D4}"/>
              </a:ext>
            </a:extLst>
          </p:cNvPr>
          <p:cNvSpPr/>
          <p:nvPr userDrawn="1">
            <p:custDataLst>
              <p:tags r:id="rId33"/>
            </p:custDataLst>
          </p:nvPr>
        </p:nvSpPr>
        <p:spPr>
          <a:xfrm>
            <a:off x="2568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Rectangle 24" hidden="1">
            <a:extLst>
              <a:ext uri="{FF2B5EF4-FFF2-40B4-BE49-F238E27FC236}">
                <a16:creationId xmlns:a16="http://schemas.microsoft.com/office/drawing/2014/main" id="{A85DD5C0-07B7-493F-ACD2-090488BDD5B6}"/>
              </a:ext>
            </a:extLst>
          </p:cNvPr>
          <p:cNvSpPr/>
          <p:nvPr userDrawn="1">
            <p:custDataLst>
              <p:tags r:id="rId34"/>
            </p:custDataLst>
          </p:nvPr>
        </p:nvSpPr>
        <p:spPr>
          <a:xfrm>
            <a:off x="648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37" name="Rectangle 36" hidden="1">
            <a:extLst>
              <a:ext uri="{FF2B5EF4-FFF2-40B4-BE49-F238E27FC236}">
                <a16:creationId xmlns:a16="http://schemas.microsoft.com/office/drawing/2014/main" id="{2D03EC4E-106A-492D-9392-E8DAE462F1BE}"/>
              </a:ext>
            </a:extLst>
          </p:cNvPr>
          <p:cNvSpPr/>
          <p:nvPr userDrawn="1">
            <p:custDataLst>
              <p:tags r:id="rId35"/>
            </p:custDataLst>
          </p:nvPr>
        </p:nvSpPr>
        <p:spPr>
          <a:xfrm>
            <a:off x="2568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5" name="Rectangle 44" hidden="1">
            <a:extLst>
              <a:ext uri="{FF2B5EF4-FFF2-40B4-BE49-F238E27FC236}">
                <a16:creationId xmlns:a16="http://schemas.microsoft.com/office/drawing/2014/main" id="{20022031-21E7-4D6F-92EB-D2DDACC3013D}"/>
              </a:ext>
            </a:extLst>
          </p:cNvPr>
          <p:cNvSpPr/>
          <p:nvPr userDrawn="1">
            <p:custDataLst>
              <p:tags r:id="rId36"/>
            </p:custDataLst>
          </p:nvPr>
        </p:nvSpPr>
        <p:spPr>
          <a:xfrm>
            <a:off x="648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6" name="Rectangle 45" hidden="1">
            <a:extLst>
              <a:ext uri="{FF2B5EF4-FFF2-40B4-BE49-F238E27FC236}">
                <a16:creationId xmlns:a16="http://schemas.microsoft.com/office/drawing/2014/main" id="{0D8C0033-6DD1-44FA-8D1E-C266A6CB5E58}"/>
              </a:ext>
            </a:extLst>
          </p:cNvPr>
          <p:cNvSpPr/>
          <p:nvPr userDrawn="1">
            <p:custDataLst>
              <p:tags r:id="rId37"/>
            </p:custDataLst>
          </p:nvPr>
        </p:nvSpPr>
        <p:spPr>
          <a:xfrm>
            <a:off x="2568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7" name="Rectangle 46" hidden="1">
            <a:extLst>
              <a:ext uri="{FF2B5EF4-FFF2-40B4-BE49-F238E27FC236}">
                <a16:creationId xmlns:a16="http://schemas.microsoft.com/office/drawing/2014/main" id="{5405C511-8E76-4F70-B418-D42EFC88B59C}"/>
              </a:ext>
            </a:extLst>
          </p:cNvPr>
          <p:cNvSpPr/>
          <p:nvPr userDrawn="1">
            <p:custDataLst>
              <p:tags r:id="rId38"/>
            </p:custDataLst>
          </p:nvPr>
        </p:nvSpPr>
        <p:spPr>
          <a:xfrm>
            <a:off x="648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8" name="Rectangle 47" hidden="1">
            <a:extLst>
              <a:ext uri="{FF2B5EF4-FFF2-40B4-BE49-F238E27FC236}">
                <a16:creationId xmlns:a16="http://schemas.microsoft.com/office/drawing/2014/main" id="{3A318B50-011A-4077-B856-5AA6365091AC}"/>
              </a:ext>
            </a:extLst>
          </p:cNvPr>
          <p:cNvSpPr/>
          <p:nvPr userDrawn="1">
            <p:custDataLst>
              <p:tags r:id="rId39"/>
            </p:custDataLst>
          </p:nvPr>
        </p:nvSpPr>
        <p:spPr>
          <a:xfrm>
            <a:off x="2568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9" name="Rectangle 48" hidden="1">
            <a:extLst>
              <a:ext uri="{FF2B5EF4-FFF2-40B4-BE49-F238E27FC236}">
                <a16:creationId xmlns:a16="http://schemas.microsoft.com/office/drawing/2014/main" id="{6A2BCA5B-FE07-43B1-A4B7-31BD6164A6E4}"/>
              </a:ext>
            </a:extLst>
          </p:cNvPr>
          <p:cNvSpPr/>
          <p:nvPr userDrawn="1">
            <p:custDataLst>
              <p:tags r:id="rId40"/>
            </p:custDataLst>
          </p:nvPr>
        </p:nvSpPr>
        <p:spPr>
          <a:xfrm>
            <a:off x="32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0" name="Rectangle 49" hidden="1">
            <a:extLst>
              <a:ext uri="{FF2B5EF4-FFF2-40B4-BE49-F238E27FC236}">
                <a16:creationId xmlns:a16="http://schemas.microsoft.com/office/drawing/2014/main" id="{5C40FFBD-7783-45AC-8A2B-097F0420F8BE}"/>
              </a:ext>
            </a:extLst>
          </p:cNvPr>
          <p:cNvSpPr/>
          <p:nvPr userDrawn="1">
            <p:custDataLst>
              <p:tags r:id="rId41"/>
            </p:custDataLst>
          </p:nvPr>
        </p:nvSpPr>
        <p:spPr>
          <a:xfrm>
            <a:off x="648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1" name="Rectangle 50" hidden="1">
            <a:extLst>
              <a:ext uri="{FF2B5EF4-FFF2-40B4-BE49-F238E27FC236}">
                <a16:creationId xmlns:a16="http://schemas.microsoft.com/office/drawing/2014/main" id="{4CEBE773-5EE2-48C7-957B-8390AB5ACC07}"/>
              </a:ext>
            </a:extLst>
          </p:cNvPr>
          <p:cNvSpPr/>
          <p:nvPr userDrawn="1">
            <p:custDataLst>
              <p:tags r:id="rId42"/>
            </p:custDataLst>
          </p:nvPr>
        </p:nvSpPr>
        <p:spPr>
          <a:xfrm>
            <a:off x="2568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2" name="Rectangle 51" hidden="1">
            <a:extLst>
              <a:ext uri="{FF2B5EF4-FFF2-40B4-BE49-F238E27FC236}">
                <a16:creationId xmlns:a16="http://schemas.microsoft.com/office/drawing/2014/main" id="{A88B1085-4452-48B2-ABE2-B39A1F2C8B5C}"/>
              </a:ext>
            </a:extLst>
          </p:cNvPr>
          <p:cNvSpPr/>
          <p:nvPr userDrawn="1">
            <p:custDataLst>
              <p:tags r:id="rId43"/>
            </p:custDataLst>
          </p:nvPr>
        </p:nvSpPr>
        <p:spPr>
          <a:xfrm>
            <a:off x="2892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3" name="Rectangle 52" hidden="1">
            <a:extLst>
              <a:ext uri="{FF2B5EF4-FFF2-40B4-BE49-F238E27FC236}">
                <a16:creationId xmlns:a16="http://schemas.microsoft.com/office/drawing/2014/main" id="{35677462-D07F-483C-9C29-E04937D96970}"/>
              </a:ext>
            </a:extLst>
          </p:cNvPr>
          <p:cNvSpPr/>
          <p:nvPr userDrawn="1">
            <p:custDataLst>
              <p:tags r:id="rId44"/>
            </p:custDataLst>
          </p:nvPr>
        </p:nvSpPr>
        <p:spPr>
          <a:xfrm>
            <a:off x="4812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4" name="Rectangle 53" hidden="1">
            <a:extLst>
              <a:ext uri="{FF2B5EF4-FFF2-40B4-BE49-F238E27FC236}">
                <a16:creationId xmlns:a16="http://schemas.microsoft.com/office/drawing/2014/main" id="{719982BD-DEFC-4091-A576-C424DBA3C4DD}"/>
              </a:ext>
            </a:extLst>
          </p:cNvPr>
          <p:cNvSpPr/>
          <p:nvPr userDrawn="1">
            <p:custDataLst>
              <p:tags r:id="rId45"/>
            </p:custDataLst>
          </p:nvPr>
        </p:nvSpPr>
        <p:spPr>
          <a:xfrm>
            <a:off x="5136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5" name="Rectangle 54" hidden="1">
            <a:extLst>
              <a:ext uri="{FF2B5EF4-FFF2-40B4-BE49-F238E27FC236}">
                <a16:creationId xmlns:a16="http://schemas.microsoft.com/office/drawing/2014/main" id="{09DABF0B-9E1E-4C4B-B44A-B858D0F51253}"/>
              </a:ext>
            </a:extLst>
          </p:cNvPr>
          <p:cNvSpPr/>
          <p:nvPr userDrawn="1">
            <p:custDataLst>
              <p:tags r:id="rId46"/>
            </p:custDataLst>
          </p:nvPr>
        </p:nvSpPr>
        <p:spPr>
          <a:xfrm>
            <a:off x="7056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6" name="Rectangle 55" hidden="1">
            <a:extLst>
              <a:ext uri="{FF2B5EF4-FFF2-40B4-BE49-F238E27FC236}">
                <a16:creationId xmlns:a16="http://schemas.microsoft.com/office/drawing/2014/main" id="{4C2D3A6A-66FD-4AEE-8C1E-B6E5EECF6AC4}"/>
              </a:ext>
            </a:extLst>
          </p:cNvPr>
          <p:cNvSpPr/>
          <p:nvPr userDrawn="1">
            <p:custDataLst>
              <p:tags r:id="rId47"/>
            </p:custDataLst>
          </p:nvPr>
        </p:nvSpPr>
        <p:spPr>
          <a:xfrm>
            <a:off x="7380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7" name="Rectangle 56" hidden="1">
            <a:extLst>
              <a:ext uri="{FF2B5EF4-FFF2-40B4-BE49-F238E27FC236}">
                <a16:creationId xmlns:a16="http://schemas.microsoft.com/office/drawing/2014/main" id="{2D1F338B-CF9E-4B33-946A-4DB709760AF6}"/>
              </a:ext>
            </a:extLst>
          </p:cNvPr>
          <p:cNvSpPr/>
          <p:nvPr userDrawn="1">
            <p:custDataLst>
              <p:tags r:id="rId48"/>
            </p:custDataLst>
          </p:nvPr>
        </p:nvSpPr>
        <p:spPr>
          <a:xfrm>
            <a:off x="9300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8" name="Rectangle 57" hidden="1">
            <a:extLst>
              <a:ext uri="{FF2B5EF4-FFF2-40B4-BE49-F238E27FC236}">
                <a16:creationId xmlns:a16="http://schemas.microsoft.com/office/drawing/2014/main" id="{C62DDC7A-A75D-47D1-8199-CF07F2BDFB07}"/>
              </a:ext>
            </a:extLst>
          </p:cNvPr>
          <p:cNvSpPr/>
          <p:nvPr userDrawn="1">
            <p:custDataLst>
              <p:tags r:id="rId49"/>
            </p:custDataLst>
          </p:nvPr>
        </p:nvSpPr>
        <p:spPr>
          <a:xfrm>
            <a:off x="9624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9" name="Rectangle 58" hidden="1">
            <a:extLst>
              <a:ext uri="{FF2B5EF4-FFF2-40B4-BE49-F238E27FC236}">
                <a16:creationId xmlns:a16="http://schemas.microsoft.com/office/drawing/2014/main" id="{58B5BE77-B2A7-4D7F-8E0B-C3E954ED65B5}"/>
              </a:ext>
            </a:extLst>
          </p:cNvPr>
          <p:cNvSpPr/>
          <p:nvPr userDrawn="1">
            <p:custDataLst>
              <p:tags r:id="rId50"/>
            </p:custDataLst>
          </p:nvPr>
        </p:nvSpPr>
        <p:spPr>
          <a:xfrm>
            <a:off x="1154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0" name="Rectangle 59" hidden="1">
            <a:extLst>
              <a:ext uri="{FF2B5EF4-FFF2-40B4-BE49-F238E27FC236}">
                <a16:creationId xmlns:a16="http://schemas.microsoft.com/office/drawing/2014/main" id="{FCFBBBC3-8FB6-4FAC-ADAD-D2D96E64A22C}"/>
              </a:ext>
            </a:extLst>
          </p:cNvPr>
          <p:cNvSpPr/>
          <p:nvPr userDrawn="1">
            <p:custDataLst>
              <p:tags r:id="rId51"/>
            </p:custDataLst>
          </p:nvPr>
        </p:nvSpPr>
        <p:spPr>
          <a:xfrm>
            <a:off x="2892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1" name="Rectangle 60" hidden="1">
            <a:extLst>
              <a:ext uri="{FF2B5EF4-FFF2-40B4-BE49-F238E27FC236}">
                <a16:creationId xmlns:a16="http://schemas.microsoft.com/office/drawing/2014/main" id="{2C5A7DD2-B5CE-413A-9B54-583BA9EBCDFF}"/>
              </a:ext>
            </a:extLst>
          </p:cNvPr>
          <p:cNvSpPr/>
          <p:nvPr userDrawn="1">
            <p:custDataLst>
              <p:tags r:id="rId52"/>
            </p:custDataLst>
          </p:nvPr>
        </p:nvSpPr>
        <p:spPr>
          <a:xfrm>
            <a:off x="4812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2" name="Rectangle 61" hidden="1">
            <a:extLst>
              <a:ext uri="{FF2B5EF4-FFF2-40B4-BE49-F238E27FC236}">
                <a16:creationId xmlns:a16="http://schemas.microsoft.com/office/drawing/2014/main" id="{D9461BA4-4B7F-4140-AC43-136B90730752}"/>
              </a:ext>
            </a:extLst>
          </p:cNvPr>
          <p:cNvSpPr/>
          <p:nvPr userDrawn="1">
            <p:custDataLst>
              <p:tags r:id="rId53"/>
            </p:custDataLst>
          </p:nvPr>
        </p:nvSpPr>
        <p:spPr>
          <a:xfrm>
            <a:off x="2892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3" name="Rectangle 62" hidden="1">
            <a:extLst>
              <a:ext uri="{FF2B5EF4-FFF2-40B4-BE49-F238E27FC236}">
                <a16:creationId xmlns:a16="http://schemas.microsoft.com/office/drawing/2014/main" id="{DEB946CF-96A1-4659-9385-72D850C9C025}"/>
              </a:ext>
            </a:extLst>
          </p:cNvPr>
          <p:cNvSpPr/>
          <p:nvPr userDrawn="1">
            <p:custDataLst>
              <p:tags r:id="rId54"/>
            </p:custDataLst>
          </p:nvPr>
        </p:nvSpPr>
        <p:spPr>
          <a:xfrm>
            <a:off x="4812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4" name="Rectangle 63" hidden="1">
            <a:extLst>
              <a:ext uri="{FF2B5EF4-FFF2-40B4-BE49-F238E27FC236}">
                <a16:creationId xmlns:a16="http://schemas.microsoft.com/office/drawing/2014/main" id="{742C5205-4F49-47AB-B503-BC7F63858642}"/>
              </a:ext>
            </a:extLst>
          </p:cNvPr>
          <p:cNvSpPr/>
          <p:nvPr userDrawn="1">
            <p:custDataLst>
              <p:tags r:id="rId55"/>
            </p:custDataLst>
          </p:nvPr>
        </p:nvSpPr>
        <p:spPr>
          <a:xfrm>
            <a:off x="2892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5" name="Rectangle 64" hidden="1">
            <a:extLst>
              <a:ext uri="{FF2B5EF4-FFF2-40B4-BE49-F238E27FC236}">
                <a16:creationId xmlns:a16="http://schemas.microsoft.com/office/drawing/2014/main" id="{5B2DC920-B604-43E9-ADC1-B26167353D44}"/>
              </a:ext>
            </a:extLst>
          </p:cNvPr>
          <p:cNvSpPr/>
          <p:nvPr userDrawn="1">
            <p:custDataLst>
              <p:tags r:id="rId56"/>
            </p:custDataLst>
          </p:nvPr>
        </p:nvSpPr>
        <p:spPr>
          <a:xfrm>
            <a:off x="4812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6" name="Rectangle 65" hidden="1">
            <a:extLst>
              <a:ext uri="{FF2B5EF4-FFF2-40B4-BE49-F238E27FC236}">
                <a16:creationId xmlns:a16="http://schemas.microsoft.com/office/drawing/2014/main" id="{419CE6B2-B4FC-4BBD-937B-2FAF2EC436EB}"/>
              </a:ext>
            </a:extLst>
          </p:cNvPr>
          <p:cNvSpPr/>
          <p:nvPr userDrawn="1">
            <p:custDataLst>
              <p:tags r:id="rId57"/>
            </p:custDataLst>
          </p:nvPr>
        </p:nvSpPr>
        <p:spPr>
          <a:xfrm>
            <a:off x="2892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7" name="Rectangle 66" hidden="1">
            <a:extLst>
              <a:ext uri="{FF2B5EF4-FFF2-40B4-BE49-F238E27FC236}">
                <a16:creationId xmlns:a16="http://schemas.microsoft.com/office/drawing/2014/main" id="{24F744BF-7A2A-44A1-99AF-BF4D80F50B40}"/>
              </a:ext>
            </a:extLst>
          </p:cNvPr>
          <p:cNvSpPr/>
          <p:nvPr userDrawn="1">
            <p:custDataLst>
              <p:tags r:id="rId58"/>
            </p:custDataLst>
          </p:nvPr>
        </p:nvSpPr>
        <p:spPr>
          <a:xfrm>
            <a:off x="4812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8" name="Rectangle 67" hidden="1">
            <a:extLst>
              <a:ext uri="{FF2B5EF4-FFF2-40B4-BE49-F238E27FC236}">
                <a16:creationId xmlns:a16="http://schemas.microsoft.com/office/drawing/2014/main" id="{4A561C12-BD2C-4ABE-9ACE-047842A9B253}"/>
              </a:ext>
            </a:extLst>
          </p:cNvPr>
          <p:cNvSpPr/>
          <p:nvPr userDrawn="1">
            <p:custDataLst>
              <p:tags r:id="rId59"/>
            </p:custDataLst>
          </p:nvPr>
        </p:nvSpPr>
        <p:spPr>
          <a:xfrm>
            <a:off x="5136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9" name="Rectangle 68" hidden="1">
            <a:extLst>
              <a:ext uri="{FF2B5EF4-FFF2-40B4-BE49-F238E27FC236}">
                <a16:creationId xmlns:a16="http://schemas.microsoft.com/office/drawing/2014/main" id="{1F79B3EE-7015-44C0-B98B-D7976E3CC6C0}"/>
              </a:ext>
            </a:extLst>
          </p:cNvPr>
          <p:cNvSpPr/>
          <p:nvPr userDrawn="1">
            <p:custDataLst>
              <p:tags r:id="rId60"/>
            </p:custDataLst>
          </p:nvPr>
        </p:nvSpPr>
        <p:spPr>
          <a:xfrm>
            <a:off x="7056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0" name="Rectangle 69" hidden="1">
            <a:extLst>
              <a:ext uri="{FF2B5EF4-FFF2-40B4-BE49-F238E27FC236}">
                <a16:creationId xmlns:a16="http://schemas.microsoft.com/office/drawing/2014/main" id="{55195DF3-05B5-49EC-8E2A-6D131BFB07E4}"/>
              </a:ext>
            </a:extLst>
          </p:cNvPr>
          <p:cNvSpPr/>
          <p:nvPr userDrawn="1">
            <p:custDataLst>
              <p:tags r:id="rId61"/>
            </p:custDataLst>
          </p:nvPr>
        </p:nvSpPr>
        <p:spPr>
          <a:xfrm>
            <a:off x="5136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1" name="Rectangle 70" hidden="1">
            <a:extLst>
              <a:ext uri="{FF2B5EF4-FFF2-40B4-BE49-F238E27FC236}">
                <a16:creationId xmlns:a16="http://schemas.microsoft.com/office/drawing/2014/main" id="{6C7ACCBF-3785-451F-8D26-06EB8169ED29}"/>
              </a:ext>
            </a:extLst>
          </p:cNvPr>
          <p:cNvSpPr/>
          <p:nvPr userDrawn="1">
            <p:custDataLst>
              <p:tags r:id="rId62"/>
            </p:custDataLst>
          </p:nvPr>
        </p:nvSpPr>
        <p:spPr>
          <a:xfrm>
            <a:off x="7056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2" name="Rectangle 71" hidden="1">
            <a:extLst>
              <a:ext uri="{FF2B5EF4-FFF2-40B4-BE49-F238E27FC236}">
                <a16:creationId xmlns:a16="http://schemas.microsoft.com/office/drawing/2014/main" id="{0DB1FB36-F0B8-4569-B24C-A7FE882E3A0D}"/>
              </a:ext>
            </a:extLst>
          </p:cNvPr>
          <p:cNvSpPr/>
          <p:nvPr userDrawn="1">
            <p:custDataLst>
              <p:tags r:id="rId63"/>
            </p:custDataLst>
          </p:nvPr>
        </p:nvSpPr>
        <p:spPr>
          <a:xfrm>
            <a:off x="5136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3" name="Rectangle 72" hidden="1">
            <a:extLst>
              <a:ext uri="{FF2B5EF4-FFF2-40B4-BE49-F238E27FC236}">
                <a16:creationId xmlns:a16="http://schemas.microsoft.com/office/drawing/2014/main" id="{A16BF7E9-5EB1-4763-B3B3-B9BDDFCE9368}"/>
              </a:ext>
            </a:extLst>
          </p:cNvPr>
          <p:cNvSpPr/>
          <p:nvPr userDrawn="1">
            <p:custDataLst>
              <p:tags r:id="rId64"/>
            </p:custDataLst>
          </p:nvPr>
        </p:nvSpPr>
        <p:spPr>
          <a:xfrm>
            <a:off x="7056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4" name="Rectangle 73" hidden="1">
            <a:extLst>
              <a:ext uri="{FF2B5EF4-FFF2-40B4-BE49-F238E27FC236}">
                <a16:creationId xmlns:a16="http://schemas.microsoft.com/office/drawing/2014/main" id="{B859330A-8EF0-4EC1-8579-E436CA633192}"/>
              </a:ext>
            </a:extLst>
          </p:cNvPr>
          <p:cNvSpPr/>
          <p:nvPr userDrawn="1">
            <p:custDataLst>
              <p:tags r:id="rId65"/>
            </p:custDataLst>
          </p:nvPr>
        </p:nvSpPr>
        <p:spPr>
          <a:xfrm>
            <a:off x="5136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5" name="Rectangle 74" hidden="1">
            <a:extLst>
              <a:ext uri="{FF2B5EF4-FFF2-40B4-BE49-F238E27FC236}">
                <a16:creationId xmlns:a16="http://schemas.microsoft.com/office/drawing/2014/main" id="{28ADAA1F-5B13-4CA7-92F6-B9BD284DD1E1}"/>
              </a:ext>
            </a:extLst>
          </p:cNvPr>
          <p:cNvSpPr/>
          <p:nvPr userDrawn="1">
            <p:custDataLst>
              <p:tags r:id="rId66"/>
            </p:custDataLst>
          </p:nvPr>
        </p:nvSpPr>
        <p:spPr>
          <a:xfrm>
            <a:off x="7056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6" name="Rectangle 75" hidden="1">
            <a:extLst>
              <a:ext uri="{FF2B5EF4-FFF2-40B4-BE49-F238E27FC236}">
                <a16:creationId xmlns:a16="http://schemas.microsoft.com/office/drawing/2014/main" id="{D063FCBC-0F82-4BF7-A4F3-63086372BCA1}"/>
              </a:ext>
            </a:extLst>
          </p:cNvPr>
          <p:cNvSpPr/>
          <p:nvPr userDrawn="1">
            <p:custDataLst>
              <p:tags r:id="rId67"/>
            </p:custDataLst>
          </p:nvPr>
        </p:nvSpPr>
        <p:spPr>
          <a:xfrm>
            <a:off x="7380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7" name="Rectangle 76" hidden="1">
            <a:extLst>
              <a:ext uri="{FF2B5EF4-FFF2-40B4-BE49-F238E27FC236}">
                <a16:creationId xmlns:a16="http://schemas.microsoft.com/office/drawing/2014/main" id="{CE645546-D2AC-47E6-9FEE-B872688AACBC}"/>
              </a:ext>
            </a:extLst>
          </p:cNvPr>
          <p:cNvSpPr/>
          <p:nvPr userDrawn="1">
            <p:custDataLst>
              <p:tags r:id="rId68"/>
            </p:custDataLst>
          </p:nvPr>
        </p:nvSpPr>
        <p:spPr>
          <a:xfrm>
            <a:off x="9300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8" name="Rectangle 77" hidden="1">
            <a:extLst>
              <a:ext uri="{FF2B5EF4-FFF2-40B4-BE49-F238E27FC236}">
                <a16:creationId xmlns:a16="http://schemas.microsoft.com/office/drawing/2014/main" id="{67D40869-4909-44AB-ADF7-F7E881C8F368}"/>
              </a:ext>
            </a:extLst>
          </p:cNvPr>
          <p:cNvSpPr/>
          <p:nvPr userDrawn="1">
            <p:custDataLst>
              <p:tags r:id="rId69"/>
            </p:custDataLst>
          </p:nvPr>
        </p:nvSpPr>
        <p:spPr>
          <a:xfrm>
            <a:off x="7380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9" name="Rectangle 78" hidden="1">
            <a:extLst>
              <a:ext uri="{FF2B5EF4-FFF2-40B4-BE49-F238E27FC236}">
                <a16:creationId xmlns:a16="http://schemas.microsoft.com/office/drawing/2014/main" id="{135A9F82-A30E-49D6-85D5-F27123AF0F10}"/>
              </a:ext>
            </a:extLst>
          </p:cNvPr>
          <p:cNvSpPr/>
          <p:nvPr userDrawn="1">
            <p:custDataLst>
              <p:tags r:id="rId70"/>
            </p:custDataLst>
          </p:nvPr>
        </p:nvSpPr>
        <p:spPr>
          <a:xfrm>
            <a:off x="9300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0" name="Rectangle 79" hidden="1">
            <a:extLst>
              <a:ext uri="{FF2B5EF4-FFF2-40B4-BE49-F238E27FC236}">
                <a16:creationId xmlns:a16="http://schemas.microsoft.com/office/drawing/2014/main" id="{95983F4E-3EE6-4BD7-AD35-C47ED01C5ED4}"/>
              </a:ext>
            </a:extLst>
          </p:cNvPr>
          <p:cNvSpPr/>
          <p:nvPr userDrawn="1">
            <p:custDataLst>
              <p:tags r:id="rId71"/>
            </p:custDataLst>
          </p:nvPr>
        </p:nvSpPr>
        <p:spPr>
          <a:xfrm>
            <a:off x="7380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1" name="Rectangle 80" hidden="1">
            <a:extLst>
              <a:ext uri="{FF2B5EF4-FFF2-40B4-BE49-F238E27FC236}">
                <a16:creationId xmlns:a16="http://schemas.microsoft.com/office/drawing/2014/main" id="{F717EFA4-0ED4-4A46-9AFD-0F0A6E65D253}"/>
              </a:ext>
            </a:extLst>
          </p:cNvPr>
          <p:cNvSpPr/>
          <p:nvPr userDrawn="1">
            <p:custDataLst>
              <p:tags r:id="rId72"/>
            </p:custDataLst>
          </p:nvPr>
        </p:nvSpPr>
        <p:spPr>
          <a:xfrm>
            <a:off x="9300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2" name="Rectangle 81" hidden="1">
            <a:extLst>
              <a:ext uri="{FF2B5EF4-FFF2-40B4-BE49-F238E27FC236}">
                <a16:creationId xmlns:a16="http://schemas.microsoft.com/office/drawing/2014/main" id="{6E85224F-39CC-4044-9201-BDF5309E2509}"/>
              </a:ext>
            </a:extLst>
          </p:cNvPr>
          <p:cNvSpPr/>
          <p:nvPr userDrawn="1">
            <p:custDataLst>
              <p:tags r:id="rId73"/>
            </p:custDataLst>
          </p:nvPr>
        </p:nvSpPr>
        <p:spPr>
          <a:xfrm>
            <a:off x="7380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3" name="Rectangle 82" hidden="1">
            <a:extLst>
              <a:ext uri="{FF2B5EF4-FFF2-40B4-BE49-F238E27FC236}">
                <a16:creationId xmlns:a16="http://schemas.microsoft.com/office/drawing/2014/main" id="{C5FFBE79-1CFF-48A7-9FA3-6763881AA963}"/>
              </a:ext>
            </a:extLst>
          </p:cNvPr>
          <p:cNvSpPr/>
          <p:nvPr userDrawn="1">
            <p:custDataLst>
              <p:tags r:id="rId74"/>
            </p:custDataLst>
          </p:nvPr>
        </p:nvSpPr>
        <p:spPr>
          <a:xfrm>
            <a:off x="9300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4" name="Rectangle 83" hidden="1">
            <a:extLst>
              <a:ext uri="{FF2B5EF4-FFF2-40B4-BE49-F238E27FC236}">
                <a16:creationId xmlns:a16="http://schemas.microsoft.com/office/drawing/2014/main" id="{C7039B6D-AC56-40A5-858D-599754E1E0AD}"/>
              </a:ext>
            </a:extLst>
          </p:cNvPr>
          <p:cNvSpPr/>
          <p:nvPr userDrawn="1">
            <p:custDataLst>
              <p:tags r:id="rId75"/>
            </p:custDataLst>
          </p:nvPr>
        </p:nvSpPr>
        <p:spPr>
          <a:xfrm>
            <a:off x="9624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5" name="Rectangle 84" hidden="1">
            <a:extLst>
              <a:ext uri="{FF2B5EF4-FFF2-40B4-BE49-F238E27FC236}">
                <a16:creationId xmlns:a16="http://schemas.microsoft.com/office/drawing/2014/main" id="{71018EC8-1FEE-415C-B1E0-DAFC251C6F4F}"/>
              </a:ext>
            </a:extLst>
          </p:cNvPr>
          <p:cNvSpPr/>
          <p:nvPr userDrawn="1">
            <p:custDataLst>
              <p:tags r:id="rId76"/>
            </p:custDataLst>
          </p:nvPr>
        </p:nvSpPr>
        <p:spPr>
          <a:xfrm>
            <a:off x="1154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6" name="Rectangle 85" hidden="1">
            <a:extLst>
              <a:ext uri="{FF2B5EF4-FFF2-40B4-BE49-F238E27FC236}">
                <a16:creationId xmlns:a16="http://schemas.microsoft.com/office/drawing/2014/main" id="{33D0B803-F928-4AB8-9FA8-7A2550C65926}"/>
              </a:ext>
            </a:extLst>
          </p:cNvPr>
          <p:cNvSpPr/>
          <p:nvPr userDrawn="1">
            <p:custDataLst>
              <p:tags r:id="rId77"/>
            </p:custDataLst>
          </p:nvPr>
        </p:nvSpPr>
        <p:spPr>
          <a:xfrm>
            <a:off x="9624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7" name="Rectangle 86" hidden="1">
            <a:extLst>
              <a:ext uri="{FF2B5EF4-FFF2-40B4-BE49-F238E27FC236}">
                <a16:creationId xmlns:a16="http://schemas.microsoft.com/office/drawing/2014/main" id="{A74BCB38-7D1D-4BB9-94CE-ADBDC5DAB010}"/>
              </a:ext>
            </a:extLst>
          </p:cNvPr>
          <p:cNvSpPr/>
          <p:nvPr userDrawn="1">
            <p:custDataLst>
              <p:tags r:id="rId78"/>
            </p:custDataLst>
          </p:nvPr>
        </p:nvSpPr>
        <p:spPr>
          <a:xfrm>
            <a:off x="1154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8" name="Rectangle 87" hidden="1">
            <a:extLst>
              <a:ext uri="{FF2B5EF4-FFF2-40B4-BE49-F238E27FC236}">
                <a16:creationId xmlns:a16="http://schemas.microsoft.com/office/drawing/2014/main" id="{6E6BC775-1DC0-42CB-BA95-EB6F78CFD0FE}"/>
              </a:ext>
            </a:extLst>
          </p:cNvPr>
          <p:cNvSpPr/>
          <p:nvPr userDrawn="1">
            <p:custDataLst>
              <p:tags r:id="rId79"/>
            </p:custDataLst>
          </p:nvPr>
        </p:nvSpPr>
        <p:spPr>
          <a:xfrm>
            <a:off x="9624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9" name="Rectangle 88" hidden="1">
            <a:extLst>
              <a:ext uri="{FF2B5EF4-FFF2-40B4-BE49-F238E27FC236}">
                <a16:creationId xmlns:a16="http://schemas.microsoft.com/office/drawing/2014/main" id="{95792BBB-2B34-4739-8C69-B66E64F8A279}"/>
              </a:ext>
            </a:extLst>
          </p:cNvPr>
          <p:cNvSpPr/>
          <p:nvPr userDrawn="1">
            <p:custDataLst>
              <p:tags r:id="rId80"/>
            </p:custDataLst>
          </p:nvPr>
        </p:nvSpPr>
        <p:spPr>
          <a:xfrm>
            <a:off x="1154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0" name="Rectangle 89" hidden="1">
            <a:extLst>
              <a:ext uri="{FF2B5EF4-FFF2-40B4-BE49-F238E27FC236}">
                <a16:creationId xmlns:a16="http://schemas.microsoft.com/office/drawing/2014/main" id="{E8FDD868-6922-48B4-976C-6F9677663DAF}"/>
              </a:ext>
            </a:extLst>
          </p:cNvPr>
          <p:cNvSpPr/>
          <p:nvPr userDrawn="1">
            <p:custDataLst>
              <p:tags r:id="rId81"/>
            </p:custDataLst>
          </p:nvPr>
        </p:nvSpPr>
        <p:spPr>
          <a:xfrm>
            <a:off x="9624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1" name="Rectangle 90" hidden="1">
            <a:extLst>
              <a:ext uri="{FF2B5EF4-FFF2-40B4-BE49-F238E27FC236}">
                <a16:creationId xmlns:a16="http://schemas.microsoft.com/office/drawing/2014/main" id="{E3A8AF86-B9FD-4654-82BA-248AF9D72F7C}"/>
              </a:ext>
            </a:extLst>
          </p:cNvPr>
          <p:cNvSpPr/>
          <p:nvPr userDrawn="1">
            <p:custDataLst>
              <p:tags r:id="rId82"/>
            </p:custDataLst>
          </p:nvPr>
        </p:nvSpPr>
        <p:spPr>
          <a:xfrm>
            <a:off x="1154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2" name="Rectangle 91" hidden="1">
            <a:extLst>
              <a:ext uri="{FF2B5EF4-FFF2-40B4-BE49-F238E27FC236}">
                <a16:creationId xmlns:a16="http://schemas.microsoft.com/office/drawing/2014/main" id="{F1579785-2978-4428-A96D-6D6718940F9D}"/>
              </a:ext>
            </a:extLst>
          </p:cNvPr>
          <p:cNvSpPr/>
          <p:nvPr userDrawn="1">
            <p:custDataLst>
              <p:tags r:id="rId83"/>
            </p:custDataLst>
          </p:nvPr>
        </p:nvSpPr>
        <p:spPr>
          <a:xfrm>
            <a:off x="32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3" name="Rectangle 92" hidden="1">
            <a:extLst>
              <a:ext uri="{FF2B5EF4-FFF2-40B4-BE49-F238E27FC236}">
                <a16:creationId xmlns:a16="http://schemas.microsoft.com/office/drawing/2014/main" id="{0584FA97-4AB6-4A5E-91FB-95E9E602EA26}"/>
              </a:ext>
            </a:extLst>
          </p:cNvPr>
          <p:cNvSpPr/>
          <p:nvPr userDrawn="1">
            <p:custDataLst>
              <p:tags r:id="rId84"/>
            </p:custDataLst>
          </p:nvPr>
        </p:nvSpPr>
        <p:spPr>
          <a:xfrm>
            <a:off x="2568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4" name="Rectangle 93" hidden="1">
            <a:extLst>
              <a:ext uri="{FF2B5EF4-FFF2-40B4-BE49-F238E27FC236}">
                <a16:creationId xmlns:a16="http://schemas.microsoft.com/office/drawing/2014/main" id="{A48EE25C-475F-4316-B6A2-011BEE3BCD92}"/>
              </a:ext>
            </a:extLst>
          </p:cNvPr>
          <p:cNvSpPr/>
          <p:nvPr userDrawn="1">
            <p:custDataLst>
              <p:tags r:id="rId85"/>
            </p:custDataLst>
          </p:nvPr>
        </p:nvSpPr>
        <p:spPr>
          <a:xfrm>
            <a:off x="4812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5" name="Rectangle 94" hidden="1">
            <a:extLst>
              <a:ext uri="{FF2B5EF4-FFF2-40B4-BE49-F238E27FC236}">
                <a16:creationId xmlns:a16="http://schemas.microsoft.com/office/drawing/2014/main" id="{7E857FE4-C9A3-45B7-B041-66EE09495EEC}"/>
              </a:ext>
            </a:extLst>
          </p:cNvPr>
          <p:cNvSpPr/>
          <p:nvPr userDrawn="1">
            <p:custDataLst>
              <p:tags r:id="rId86"/>
            </p:custDataLst>
          </p:nvPr>
        </p:nvSpPr>
        <p:spPr>
          <a:xfrm>
            <a:off x="7056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6" name="Rectangle 95" hidden="1">
            <a:extLst>
              <a:ext uri="{FF2B5EF4-FFF2-40B4-BE49-F238E27FC236}">
                <a16:creationId xmlns:a16="http://schemas.microsoft.com/office/drawing/2014/main" id="{9B5A1CBD-EB02-4B45-AF38-AAD0F53B4AD5}"/>
              </a:ext>
            </a:extLst>
          </p:cNvPr>
          <p:cNvSpPr/>
          <p:nvPr userDrawn="1">
            <p:custDataLst>
              <p:tags r:id="rId87"/>
            </p:custDataLst>
          </p:nvPr>
        </p:nvSpPr>
        <p:spPr>
          <a:xfrm>
            <a:off x="9300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7" name="Rectangle 96" hidden="1">
            <a:extLst>
              <a:ext uri="{FF2B5EF4-FFF2-40B4-BE49-F238E27FC236}">
                <a16:creationId xmlns:a16="http://schemas.microsoft.com/office/drawing/2014/main" id="{B80B4760-EF40-4F2E-9A91-131FFC1E37B4}"/>
              </a:ext>
            </a:extLst>
          </p:cNvPr>
          <p:cNvSpPr/>
          <p:nvPr userDrawn="1">
            <p:custDataLst>
              <p:tags r:id="rId88"/>
            </p:custDataLst>
          </p:nvPr>
        </p:nvSpPr>
        <p:spPr>
          <a:xfrm>
            <a:off x="1154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8" name="Rectangle 97" hidden="1">
            <a:extLst>
              <a:ext uri="{FF2B5EF4-FFF2-40B4-BE49-F238E27FC236}">
                <a16:creationId xmlns:a16="http://schemas.microsoft.com/office/drawing/2014/main" id="{8E8A7F77-3721-4815-B970-1D077CD2DA75}"/>
              </a:ext>
            </a:extLst>
          </p:cNvPr>
          <p:cNvSpPr/>
          <p:nvPr userDrawn="1">
            <p:custDataLst>
              <p:tags r:id="rId89"/>
            </p:custDataLst>
          </p:nvPr>
        </p:nvSpPr>
        <p:spPr>
          <a:xfrm>
            <a:off x="32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9" name="Rectangle 98" hidden="1">
            <a:extLst>
              <a:ext uri="{FF2B5EF4-FFF2-40B4-BE49-F238E27FC236}">
                <a16:creationId xmlns:a16="http://schemas.microsoft.com/office/drawing/2014/main" id="{55C42CA1-292D-4FB8-8399-74D1AD374EBE}"/>
              </a:ext>
            </a:extLst>
          </p:cNvPr>
          <p:cNvSpPr/>
          <p:nvPr userDrawn="1">
            <p:custDataLst>
              <p:tags r:id="rId90"/>
            </p:custDataLst>
          </p:nvPr>
        </p:nvSpPr>
        <p:spPr>
          <a:xfrm>
            <a:off x="2568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0" name="Rectangle 99" hidden="1">
            <a:extLst>
              <a:ext uri="{FF2B5EF4-FFF2-40B4-BE49-F238E27FC236}">
                <a16:creationId xmlns:a16="http://schemas.microsoft.com/office/drawing/2014/main" id="{76F4910F-0223-4A58-B2B3-CC1032CA6A96}"/>
              </a:ext>
            </a:extLst>
          </p:cNvPr>
          <p:cNvSpPr/>
          <p:nvPr userDrawn="1">
            <p:custDataLst>
              <p:tags r:id="rId91"/>
            </p:custDataLst>
          </p:nvPr>
        </p:nvSpPr>
        <p:spPr>
          <a:xfrm>
            <a:off x="4812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1" name="Rectangle 100" hidden="1">
            <a:extLst>
              <a:ext uri="{FF2B5EF4-FFF2-40B4-BE49-F238E27FC236}">
                <a16:creationId xmlns:a16="http://schemas.microsoft.com/office/drawing/2014/main" id="{309CA6FE-3AA4-4E04-82CE-33A9467E0E6A}"/>
              </a:ext>
            </a:extLst>
          </p:cNvPr>
          <p:cNvSpPr/>
          <p:nvPr userDrawn="1">
            <p:custDataLst>
              <p:tags r:id="rId92"/>
            </p:custDataLst>
          </p:nvPr>
        </p:nvSpPr>
        <p:spPr>
          <a:xfrm>
            <a:off x="7056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2" name="Rectangle 101" hidden="1">
            <a:extLst>
              <a:ext uri="{FF2B5EF4-FFF2-40B4-BE49-F238E27FC236}">
                <a16:creationId xmlns:a16="http://schemas.microsoft.com/office/drawing/2014/main" id="{D3FAE458-E122-4E17-A2BB-860390DB639B}"/>
              </a:ext>
            </a:extLst>
          </p:cNvPr>
          <p:cNvSpPr/>
          <p:nvPr userDrawn="1">
            <p:custDataLst>
              <p:tags r:id="rId93"/>
            </p:custDataLst>
          </p:nvPr>
        </p:nvSpPr>
        <p:spPr>
          <a:xfrm>
            <a:off x="9300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3" name="Rectangle 102" hidden="1">
            <a:extLst>
              <a:ext uri="{FF2B5EF4-FFF2-40B4-BE49-F238E27FC236}">
                <a16:creationId xmlns:a16="http://schemas.microsoft.com/office/drawing/2014/main" id="{09CCF6D6-3C14-49F1-9CCF-BB2BB02BA463}"/>
              </a:ext>
            </a:extLst>
          </p:cNvPr>
          <p:cNvSpPr/>
          <p:nvPr userDrawn="1">
            <p:custDataLst>
              <p:tags r:id="rId94"/>
            </p:custDataLst>
          </p:nvPr>
        </p:nvSpPr>
        <p:spPr>
          <a:xfrm>
            <a:off x="1154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4" name="Rectangle 103" hidden="1">
            <a:extLst>
              <a:ext uri="{FF2B5EF4-FFF2-40B4-BE49-F238E27FC236}">
                <a16:creationId xmlns:a16="http://schemas.microsoft.com/office/drawing/2014/main" id="{89199ED3-108C-4CB1-85A2-7274AF6D76B6}"/>
              </a:ext>
            </a:extLst>
          </p:cNvPr>
          <p:cNvSpPr/>
          <p:nvPr userDrawn="1">
            <p:custDataLst>
              <p:tags r:id="rId95"/>
            </p:custDataLst>
          </p:nvPr>
        </p:nvSpPr>
        <p:spPr>
          <a:xfrm>
            <a:off x="648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5" name="Rectangle 104" hidden="1">
            <a:extLst>
              <a:ext uri="{FF2B5EF4-FFF2-40B4-BE49-F238E27FC236}">
                <a16:creationId xmlns:a16="http://schemas.microsoft.com/office/drawing/2014/main" id="{F4889CBE-7887-46C6-99BA-4A154FF96016}"/>
              </a:ext>
            </a:extLst>
          </p:cNvPr>
          <p:cNvSpPr/>
          <p:nvPr userDrawn="1">
            <p:custDataLst>
              <p:tags r:id="rId96"/>
            </p:custDataLst>
          </p:nvPr>
        </p:nvSpPr>
        <p:spPr>
          <a:xfrm>
            <a:off x="2892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6" name="Rectangle 105" hidden="1">
            <a:extLst>
              <a:ext uri="{FF2B5EF4-FFF2-40B4-BE49-F238E27FC236}">
                <a16:creationId xmlns:a16="http://schemas.microsoft.com/office/drawing/2014/main" id="{2714EDDA-63CD-4C57-BF1D-55D84EF7DA1C}"/>
              </a:ext>
            </a:extLst>
          </p:cNvPr>
          <p:cNvSpPr/>
          <p:nvPr userDrawn="1">
            <p:custDataLst>
              <p:tags r:id="rId97"/>
            </p:custDataLst>
          </p:nvPr>
        </p:nvSpPr>
        <p:spPr>
          <a:xfrm>
            <a:off x="5136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7" name="Rectangle 106" hidden="1">
            <a:extLst>
              <a:ext uri="{FF2B5EF4-FFF2-40B4-BE49-F238E27FC236}">
                <a16:creationId xmlns:a16="http://schemas.microsoft.com/office/drawing/2014/main" id="{5A4A540B-AB24-4508-BDE2-193816CE6C2F}"/>
              </a:ext>
            </a:extLst>
          </p:cNvPr>
          <p:cNvSpPr/>
          <p:nvPr userDrawn="1">
            <p:custDataLst>
              <p:tags r:id="rId98"/>
            </p:custDataLst>
          </p:nvPr>
        </p:nvSpPr>
        <p:spPr>
          <a:xfrm>
            <a:off x="7380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8" name="Rectangle 107" hidden="1">
            <a:extLst>
              <a:ext uri="{FF2B5EF4-FFF2-40B4-BE49-F238E27FC236}">
                <a16:creationId xmlns:a16="http://schemas.microsoft.com/office/drawing/2014/main" id="{2E588317-42FC-4AFD-BF07-4EEAEA17B0FB}"/>
              </a:ext>
            </a:extLst>
          </p:cNvPr>
          <p:cNvSpPr/>
          <p:nvPr userDrawn="1">
            <p:custDataLst>
              <p:tags r:id="rId99"/>
            </p:custDataLst>
          </p:nvPr>
        </p:nvSpPr>
        <p:spPr>
          <a:xfrm>
            <a:off x="9624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9" name="Rectangle 108" hidden="1">
            <a:extLst>
              <a:ext uri="{FF2B5EF4-FFF2-40B4-BE49-F238E27FC236}">
                <a16:creationId xmlns:a16="http://schemas.microsoft.com/office/drawing/2014/main" id="{409B9FF3-D5DB-4C25-942C-75E24E0BD588}"/>
              </a:ext>
            </a:extLst>
          </p:cNvPr>
          <p:cNvSpPr/>
          <p:nvPr userDrawn="1">
            <p:custDataLst>
              <p:tags r:id="rId100"/>
            </p:custDataLst>
          </p:nvPr>
        </p:nvSpPr>
        <p:spPr>
          <a:xfrm>
            <a:off x="648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0" name="Rectangle 109" hidden="1">
            <a:extLst>
              <a:ext uri="{FF2B5EF4-FFF2-40B4-BE49-F238E27FC236}">
                <a16:creationId xmlns:a16="http://schemas.microsoft.com/office/drawing/2014/main" id="{B34EB183-B95A-4A10-93F6-B2E688291320}"/>
              </a:ext>
            </a:extLst>
          </p:cNvPr>
          <p:cNvSpPr/>
          <p:nvPr userDrawn="1">
            <p:custDataLst>
              <p:tags r:id="rId101"/>
            </p:custDataLst>
          </p:nvPr>
        </p:nvSpPr>
        <p:spPr>
          <a:xfrm>
            <a:off x="2892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1" name="Rectangle 110" hidden="1">
            <a:extLst>
              <a:ext uri="{FF2B5EF4-FFF2-40B4-BE49-F238E27FC236}">
                <a16:creationId xmlns:a16="http://schemas.microsoft.com/office/drawing/2014/main" id="{9445802B-D13B-4448-BCCA-EAC068866CD3}"/>
              </a:ext>
            </a:extLst>
          </p:cNvPr>
          <p:cNvSpPr/>
          <p:nvPr userDrawn="1">
            <p:custDataLst>
              <p:tags r:id="rId102"/>
            </p:custDataLst>
          </p:nvPr>
        </p:nvSpPr>
        <p:spPr>
          <a:xfrm>
            <a:off x="5136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2" name="Rectangle 111" hidden="1">
            <a:extLst>
              <a:ext uri="{FF2B5EF4-FFF2-40B4-BE49-F238E27FC236}">
                <a16:creationId xmlns:a16="http://schemas.microsoft.com/office/drawing/2014/main" id="{C10B3B33-18E6-4256-821F-887D5B33BF81}"/>
              </a:ext>
            </a:extLst>
          </p:cNvPr>
          <p:cNvSpPr/>
          <p:nvPr userDrawn="1">
            <p:custDataLst>
              <p:tags r:id="rId103"/>
            </p:custDataLst>
          </p:nvPr>
        </p:nvSpPr>
        <p:spPr>
          <a:xfrm>
            <a:off x="7380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3" name="Rectangle 112" hidden="1">
            <a:extLst>
              <a:ext uri="{FF2B5EF4-FFF2-40B4-BE49-F238E27FC236}">
                <a16:creationId xmlns:a16="http://schemas.microsoft.com/office/drawing/2014/main" id="{C76950B1-616E-4DAB-A1C9-C18FEC9C31D4}"/>
              </a:ext>
            </a:extLst>
          </p:cNvPr>
          <p:cNvSpPr/>
          <p:nvPr userDrawn="1">
            <p:custDataLst>
              <p:tags r:id="rId104"/>
            </p:custDataLst>
          </p:nvPr>
        </p:nvSpPr>
        <p:spPr>
          <a:xfrm>
            <a:off x="9624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5" name="Tagline" descr="{&quot;templafy&quot;:{&quot;id&quot;:&quot;1abbc6e5-7f90-4ec7-bd50-37662db4c5b8&quot;}}" title="Form.PLogoChoice.PLogoInsertion">
            <a:extLst>
              <a:ext uri="{FF2B5EF4-FFF2-40B4-BE49-F238E27FC236}">
                <a16:creationId xmlns:a16="http://schemas.microsoft.com/office/drawing/2014/main" id="{1090779A-FA30-4EF9-809F-763A92C81AB1}"/>
              </a:ext>
            </a:extLst>
          </p:cNvPr>
          <p:cNvSpPr/>
          <p:nvPr userDrawn="1"/>
        </p:nvSpPr>
        <p:spPr>
          <a:xfrm>
            <a:off x="9240657"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p>
        </p:txBody>
      </p:sp>
      <p:pic>
        <p:nvPicPr>
          <p:cNvPr id="28" name="Picture 27" descr="Logo&#10;&#10;Description automatically generated">
            <a:extLst>
              <a:ext uri="{FF2B5EF4-FFF2-40B4-BE49-F238E27FC236}">
                <a16:creationId xmlns:a16="http://schemas.microsoft.com/office/drawing/2014/main" id="{E65C1542-7CF6-870A-8981-D482520E24CB}"/>
              </a:ext>
            </a:extLst>
          </p:cNvPr>
          <p:cNvPicPr>
            <a:picLocks noChangeAspect="1"/>
          </p:cNvPicPr>
          <p:nvPr userDrawn="1"/>
        </p:nvPicPr>
        <p:blipFill>
          <a:blip r:embed="rId105">
            <a:extLst>
              <a:ext uri="{28A0092B-C50C-407E-A947-70E740481C1C}">
                <a14:useLocalDpi xmlns:a14="http://schemas.microsoft.com/office/drawing/2010/main" val="0"/>
              </a:ext>
            </a:extLst>
          </a:blip>
          <a:stretch>
            <a:fillRect/>
          </a:stretch>
        </p:blipFill>
        <p:spPr>
          <a:xfrm>
            <a:off x="10161708" y="6072757"/>
            <a:ext cx="1695013" cy="476875"/>
          </a:xfrm>
          <a:prstGeom prst="rect">
            <a:avLst/>
          </a:prstGeom>
        </p:spPr>
      </p:pic>
    </p:spTree>
    <p:extLst>
      <p:ext uri="{BB962C8B-B14F-4D97-AF65-F5344CB8AC3E}">
        <p14:creationId xmlns:p14="http://schemas.microsoft.com/office/powerpoint/2010/main" val="123004381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Lst>
  <p:hf sldNum="0" hdr="0" ftr="0" dt="0"/>
  <p:txStyles>
    <p:titleStyle>
      <a:lvl1pPr algn="l" defTabSz="914332" rtl="0" eaLnBrk="1" latinLnBrk="0" hangingPunct="1">
        <a:lnSpc>
          <a:spcPct val="100000"/>
        </a:lnSpc>
        <a:spcBef>
          <a:spcPct val="0"/>
        </a:spcBef>
        <a:buNone/>
        <a:defRPr sz="3500" kern="1200">
          <a:solidFill>
            <a:schemeClr val="tx2"/>
          </a:solidFill>
          <a:latin typeface="+mj-lt"/>
          <a:ea typeface="+mj-ea"/>
          <a:cs typeface="+mj-cs"/>
        </a:defRPr>
      </a:lvl1pPr>
    </p:titleStyle>
    <p:bodyStyle>
      <a:lvl1pPr marL="269980" indent="-269980" algn="l" defTabSz="914332" rtl="0" eaLnBrk="1" latinLnBrk="0" hangingPunct="1">
        <a:lnSpc>
          <a:spcPct val="100000"/>
        </a:lnSpc>
        <a:spcBef>
          <a:spcPts val="300"/>
        </a:spcBef>
        <a:spcAft>
          <a:spcPts val="600"/>
        </a:spcAft>
        <a:buFont typeface="Arial" panose="020B0604020202020204" pitchFamily="34" charset="0"/>
        <a:buChar char="•"/>
        <a:defRPr sz="24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5AAEAC-F210-6201-94AA-C1B3F57F21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6B5AE74-D954-E0B9-8633-F28675F25C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4B9A190-894B-26E0-27B9-D3590DACD6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42E11C-E1DE-45B9-B960-2FD01F24971F}" type="datetimeFigureOut">
              <a:rPr lang="en-CA" smtClean="0"/>
              <a:t>2026-02-02</a:t>
            </a:fld>
            <a:endParaRPr lang="en-CA"/>
          </a:p>
        </p:txBody>
      </p:sp>
      <p:sp>
        <p:nvSpPr>
          <p:cNvPr id="5" name="Footer Placeholder 4">
            <a:extLst>
              <a:ext uri="{FF2B5EF4-FFF2-40B4-BE49-F238E27FC236}">
                <a16:creationId xmlns:a16="http://schemas.microsoft.com/office/drawing/2014/main" id="{2FC945B4-D346-1FFD-836E-F8A11CE59B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4CEB9801-51DF-63DE-5CF7-1F0587ABF5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DEC1D-88EB-420B-999E-E5869F21215D}" type="slidenum">
              <a:rPr lang="en-CA" smtClean="0"/>
              <a:t>‹#›</a:t>
            </a:fld>
            <a:endParaRPr lang="en-CA"/>
          </a:p>
        </p:txBody>
      </p:sp>
      <p:sp>
        <p:nvSpPr>
          <p:cNvPr id="7" name="TextBox 6">
            <a:extLst>
              <a:ext uri="{FF2B5EF4-FFF2-40B4-BE49-F238E27FC236}">
                <a16:creationId xmlns:a16="http://schemas.microsoft.com/office/drawing/2014/main" id="{844D1A90-0962-4012-BA58-0433033E306F}"/>
              </a:ext>
            </a:extLst>
          </p:cNvPr>
          <p:cNvSpPr txBox="1"/>
          <p:nvPr userDrawn="1"/>
        </p:nvSpPr>
        <p:spPr>
          <a:xfrm>
            <a:off x="9050447" y="2413"/>
            <a:ext cx="3132499" cy="1107996"/>
          </a:xfrm>
          <a:prstGeom prst="rect">
            <a:avLst/>
          </a:prstGeom>
          <a:noFill/>
        </p:spPr>
        <p:txBody>
          <a:bodyPr wrap="square" rtlCol="0">
            <a:spAutoFit/>
          </a:bodyPr>
          <a:lstStyle/>
          <a:p>
            <a:pPr algn="ctr"/>
            <a:r>
              <a:rPr lang="en-US" sz="6600" b="1">
                <a:solidFill>
                  <a:schemeClr val="accent3">
                    <a:lumMod val="20000"/>
                    <a:lumOff val="80000"/>
                  </a:schemeClr>
                </a:solidFill>
                <a:latin typeface="Arial" panose="020B0604020202020204" pitchFamily="34" charset="0"/>
                <a:cs typeface="Arial" panose="020B0604020202020204" pitchFamily="34" charset="0"/>
              </a:rPr>
              <a:t>DRAFT</a:t>
            </a:r>
          </a:p>
        </p:txBody>
      </p:sp>
      <p:sp>
        <p:nvSpPr>
          <p:cNvPr id="8" name="TextBox 7">
            <a:extLst>
              <a:ext uri="{FF2B5EF4-FFF2-40B4-BE49-F238E27FC236}">
                <a16:creationId xmlns:a16="http://schemas.microsoft.com/office/drawing/2014/main" id="{4C8F200D-2213-8BFE-56CE-B1511A1065C1}"/>
              </a:ext>
            </a:extLst>
          </p:cNvPr>
          <p:cNvSpPr txBox="1"/>
          <p:nvPr userDrawn="1"/>
        </p:nvSpPr>
        <p:spPr>
          <a:xfrm>
            <a:off x="9053" y="5757087"/>
            <a:ext cx="3132499" cy="1107996"/>
          </a:xfrm>
          <a:prstGeom prst="rect">
            <a:avLst/>
          </a:prstGeom>
          <a:noFill/>
        </p:spPr>
        <p:txBody>
          <a:bodyPr wrap="square" rtlCol="0">
            <a:spAutoFit/>
          </a:bodyPr>
          <a:lstStyle/>
          <a:p>
            <a:pPr algn="ctr"/>
            <a:r>
              <a:rPr lang="en-US" sz="6600" b="1">
                <a:solidFill>
                  <a:schemeClr val="accent3">
                    <a:lumMod val="20000"/>
                    <a:lumOff val="80000"/>
                  </a:schemeClr>
                </a:solidFill>
                <a:latin typeface="Arial" panose="020B0604020202020204" pitchFamily="34" charset="0"/>
                <a:cs typeface="Arial" panose="020B0604020202020204" pitchFamily="34" charset="0"/>
              </a:rPr>
              <a:t>DRAFT</a:t>
            </a:r>
          </a:p>
        </p:txBody>
      </p:sp>
    </p:spTree>
    <p:extLst>
      <p:ext uri="{BB962C8B-B14F-4D97-AF65-F5344CB8AC3E}">
        <p14:creationId xmlns:p14="http://schemas.microsoft.com/office/powerpoint/2010/main" val="3743895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hyperlink" Target="http://asmbs.org/patients/bariatric-surgery-procedures" TargetMode="External"/><Relationship Id="rId2" Type="http://schemas.openxmlformats.org/officeDocument/2006/relationships/notesSlide" Target="../notesSlides/notesSlide71.xml"/><Relationship Id="rId1" Type="http://schemas.openxmlformats.org/officeDocument/2006/relationships/slideLayout" Target="../slideLayouts/slideLayout15.xml"/></Relationships>
</file>

<file path=ppt/slides/_rels/slide101.xml.rels><?xml version="1.0" encoding="UTF-8" standalone="yes"?>
<Relationships xmlns="http://schemas.openxmlformats.org/package/2006/relationships"><Relationship Id="rId3" Type="http://schemas.openxmlformats.org/officeDocument/2006/relationships/hyperlink" Target="http://asmbs.org/patients/bariatric-surgery-procedures" TargetMode="External"/><Relationship Id="rId2" Type="http://schemas.openxmlformats.org/officeDocument/2006/relationships/notesSlide" Target="../notesSlides/notesSlide72.xml"/><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3" Type="http://schemas.openxmlformats.org/officeDocument/2006/relationships/hyperlink" Target="https://asmbs.org/resources/endorsed-procedures-and-devices" TargetMode="External"/><Relationship Id="rId2" Type="http://schemas.openxmlformats.org/officeDocument/2006/relationships/hyperlink" Target="http://asmbs.org/patients/bariatric-surgery-procedures" TargetMode="External"/><Relationship Id="rId1" Type="http://schemas.openxmlformats.org/officeDocument/2006/relationships/slideLayout" Target="../slideLayouts/slideLayout15.xml"/></Relationships>
</file>

<file path=ppt/slides/_rels/slide103.xml.rels><?xml version="1.0" encoding="UTF-8" standalone="yes"?>
<Relationships xmlns="http://schemas.openxmlformats.org/package/2006/relationships"><Relationship Id="rId3" Type="http://schemas.openxmlformats.org/officeDocument/2006/relationships/hyperlink" Target="http://asmbs.org/patients/bariatric-surgery-procedures" TargetMode="External"/><Relationship Id="rId2" Type="http://schemas.openxmlformats.org/officeDocument/2006/relationships/notesSlide" Target="../notesSlides/notesSlide73.xml"/><Relationship Id="rId1" Type="http://schemas.openxmlformats.org/officeDocument/2006/relationships/slideLayout" Target="../slideLayouts/slideLayout15.xml"/></Relationships>
</file>

<file path=ppt/slides/_rels/slide104.xml.rels><?xml version="1.0" encoding="UTF-8" standalone="yes"?>
<Relationships xmlns="http://schemas.openxmlformats.org/package/2006/relationships"><Relationship Id="rId2" Type="http://schemas.openxmlformats.org/officeDocument/2006/relationships/hyperlink" Target="https://doi.org/10.5772/58920" TargetMode="External"/><Relationship Id="rId1" Type="http://schemas.openxmlformats.org/officeDocument/2006/relationships/slideLayout" Target="../slideLayouts/slideLayout1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www.nhlbi.nih.gov/health-topics/overweight-and-obesity"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20.sv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0.sv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7" Type="http://schemas.microsoft.com/office/2007/relationships/hdphoto" Target="../media/hdphoto1.wdp"/><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svg"/></Relationships>
</file>

<file path=ppt/slides/_rels/slide18.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23.jpe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package" Target="../embeddings/Microsoft_Word_Document.docx"/><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hyperlink" Target="https://www.cdc.gov/pcd/issues/2019/18_0579.htm"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hyperlink" Target="https://www.obesityaction.org/action-through-advocacy/weight-bias/people-first-language/" TargetMode="Externa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polleverywhere.com/profile/coverage_area" TargetMode="External"/><Relationship Id="rId4" Type="http://schemas.openxmlformats.org/officeDocument/2006/relationships/hyperlink" Target="https://www.polleverywhere.com/profile/edi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21.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3" Type="http://schemas.openxmlformats.org/officeDocument/2006/relationships/hyperlink" Target="https://www.ahrq.gov/ncepcr/tools/obesity/obpcp3.html" TargetMode="External"/><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2" Type="http://schemas.openxmlformats.org/officeDocument/2006/relationships/hyperlink" Target="https://www.ahrq.gov/ncepcr/tools/obesity/obpcp3.html" TargetMode="Externa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3" Type="http://schemas.openxmlformats.org/officeDocument/2006/relationships/hyperlink" Target="http://www.nhlbi.nih.gov/guidelines/obesity/ob_gdlns.pdf" TargetMode="External"/><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1.xml"/><Relationship Id="rId5" Type="http://schemas.openxmlformats.org/officeDocument/2006/relationships/image" Target="../media/image35.svg"/><Relationship Id="rId4" Type="http://schemas.openxmlformats.org/officeDocument/2006/relationships/image" Target="../media/image34.png"/></Relationships>
</file>

<file path=ppt/slides/_rels/slide53.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svg"/><Relationship Id="rId2" Type="http://schemas.openxmlformats.org/officeDocument/2006/relationships/notesSlide" Target="../notesSlides/notesSlide29.xml"/><Relationship Id="rId1" Type="http://schemas.openxmlformats.org/officeDocument/2006/relationships/slideLayout" Target="../slideLayouts/slideLayout21.xml"/><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chart" Target="../charts/chart7.xml"/><Relationship Id="rId4" Type="http://schemas.openxmlformats.org/officeDocument/2006/relationships/notesSlide" Target="../notesSlides/notesSlide34.xml"/></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3.xml"/><Relationship Id="rId1" Type="http://schemas.openxmlformats.org/officeDocument/2006/relationships/tags" Target="../tags/tag91.xml"/><Relationship Id="rId4" Type="http://schemas.openxmlformats.org/officeDocument/2006/relationships/chart" Target="../charts/chart8.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5.xml"/><Relationship Id="rId1" Type="http://schemas.openxmlformats.org/officeDocument/2006/relationships/tags" Target="../tags/tag92.xml"/><Relationship Id="rId5" Type="http://schemas.openxmlformats.org/officeDocument/2006/relationships/image" Target="../media/image48.svg"/><Relationship Id="rId4" Type="http://schemas.openxmlformats.org/officeDocument/2006/relationships/image" Target="../media/image4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15.xml"/><Relationship Id="rId4" Type="http://schemas.openxmlformats.org/officeDocument/2006/relationships/image" Target="../media/image50.sv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hyperlink" Target="https://asmbs.org/articles/after-30-years-new-guidelines-for-weight-loss-surgery" TargetMode="External"/><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4.xml"/><Relationship Id="rId1" Type="http://schemas.openxmlformats.org/officeDocument/2006/relationships/tags" Target="../tags/tag93.xml"/><Relationship Id="rId5" Type="http://schemas.openxmlformats.org/officeDocument/2006/relationships/hyperlink" Target="https://www.novo-pi.com/wegovy.pdf" TargetMode="External"/><Relationship Id="rId4" Type="http://schemas.openxmlformats.org/officeDocument/2006/relationships/hyperlink" Target="https://ifso.com/patient-sleeve-gastrectomy/"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cdc.gov/obesity/basics/adult-defining.html#:~:text=Obesity%20is%20frequently%20subdivided%20into,BMI%20of%2040%20or%20higher"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s://www.endocrine.org/-/media/endocrine/files/obesity/obesity-playbook-final_use.pdf" TargetMode="Externa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1.xml"/><Relationship Id="rId1" Type="http://schemas.openxmlformats.org/officeDocument/2006/relationships/tags" Target="../tags/tag94.xml"/></Relationships>
</file>

<file path=ppt/slides/_rels/slide71.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61.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svg"/><Relationship Id="rId2" Type="http://schemas.openxmlformats.org/officeDocument/2006/relationships/notesSlide" Target="../notesSlides/notesSlide45.xml"/><Relationship Id="rId16" Type="http://schemas.openxmlformats.org/officeDocument/2006/relationships/image" Target="../media/image64.svg"/><Relationship Id="rId1" Type="http://schemas.openxmlformats.org/officeDocument/2006/relationships/slideLayout" Target="../slideLayouts/slideLayout13.xml"/><Relationship Id="rId6" Type="http://schemas.openxmlformats.org/officeDocument/2006/relationships/image" Target="../media/image54.svg"/><Relationship Id="rId11" Type="http://schemas.openxmlformats.org/officeDocument/2006/relationships/image" Target="../media/image59.png"/><Relationship Id="rId5" Type="http://schemas.openxmlformats.org/officeDocument/2006/relationships/image" Target="../media/image53.png"/><Relationship Id="rId15" Type="http://schemas.openxmlformats.org/officeDocument/2006/relationships/image" Target="../media/image63.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7.png"/><Relationship Id="rId14" Type="http://schemas.openxmlformats.org/officeDocument/2006/relationships/image" Target="../media/image62.sv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0.xml"/><Relationship Id="rId1" Type="http://schemas.openxmlformats.org/officeDocument/2006/relationships/slideLayout" Target="../slideLayouts/slideLayout17.xml"/><Relationship Id="rId4" Type="http://schemas.openxmlformats.org/officeDocument/2006/relationships/image" Target="../media/image66.sv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3" Type="http://schemas.openxmlformats.org/officeDocument/2006/relationships/hyperlink" Target="https://health.gov/sites/default/files/2019-09/Physical_Activity_Guidelines_2nd_edition.pdf" TargetMode="External"/><Relationship Id="rId2" Type="http://schemas.openxmlformats.org/officeDocument/2006/relationships/notesSlide" Target="../notesSlides/notesSlide55.xml"/><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3" Type="http://schemas.openxmlformats.org/officeDocument/2006/relationships/hyperlink" Target="https://behaviormodel.org/" TargetMode="External"/><Relationship Id="rId2" Type="http://schemas.openxmlformats.org/officeDocument/2006/relationships/notesSlide" Target="../notesSlides/notesSlide56.xml"/><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3.xml"/></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1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s://www.scientific-exchange.com/therapeutic-areas/obesity/forward/view-all-modules.html"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s://www.scientific-exchange.com/therapeutic-areas/obesity/forward/view-all-modules.html"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95.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ags" Target="../tags/tag96.xml"/><Relationship Id="rId6" Type="http://schemas.openxmlformats.org/officeDocument/2006/relationships/hyperlink" Target="https://www.scientific-exchange.com/therapeutic-areas/obesity/forward/view-all-modules.html" TargetMode="External"/><Relationship Id="rId5" Type="http://schemas.openxmlformats.org/officeDocument/2006/relationships/hyperlink" Target="https://www.fda.gov/news-events/press-announcements/fda-approves-new-drug-treatment-chronic-weight-management-first-2014" TargetMode="External"/><Relationship Id="rId4" Type="http://schemas.openxmlformats.org/officeDocument/2006/relationships/image" Target="../media/image67.png"/></Relationships>
</file>

<file path=ppt/slides/_rels/slide9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2" Type="http://schemas.openxmlformats.org/officeDocument/2006/relationships/hyperlink" Target="https://www.ncbi.nlm.nih.gov/books/NBK513285/"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872018-1A42-0E3F-53A3-FF5DE615CA68}"/>
              </a:ext>
            </a:extLst>
          </p:cNvPr>
          <p:cNvPicPr>
            <a:picLocks noChangeAspect="1"/>
          </p:cNvPicPr>
          <p:nvPr/>
        </p:nvPicPr>
        <p:blipFill>
          <a:blip r:embed="rId2"/>
          <a:srcRect t="27757"/>
          <a:stretch>
            <a:fillRect/>
          </a:stretch>
        </p:blipFill>
        <p:spPr>
          <a:xfrm>
            <a:off x="152303" y="546750"/>
            <a:ext cx="11887393" cy="3479918"/>
          </a:xfrm>
          <a:prstGeom prst="rect">
            <a:avLst/>
          </a:prstGeom>
        </p:spPr>
      </p:pic>
      <p:pic>
        <p:nvPicPr>
          <p:cNvPr id="6" name="Picture 5">
            <a:extLst>
              <a:ext uri="{FF2B5EF4-FFF2-40B4-BE49-F238E27FC236}">
                <a16:creationId xmlns:a16="http://schemas.microsoft.com/office/drawing/2014/main" id="{A67886C2-D41B-4D85-59FE-C1B04B02C9CF}"/>
              </a:ext>
            </a:extLst>
          </p:cNvPr>
          <p:cNvPicPr>
            <a:picLocks noChangeAspect="1"/>
          </p:cNvPicPr>
          <p:nvPr/>
        </p:nvPicPr>
        <p:blipFill>
          <a:blip r:embed="rId2"/>
          <a:srcRect r="64137" b="79635"/>
          <a:stretch>
            <a:fillRect/>
          </a:stretch>
        </p:blipFill>
        <p:spPr>
          <a:xfrm>
            <a:off x="0" y="4026668"/>
            <a:ext cx="6450170" cy="1484184"/>
          </a:xfrm>
          <a:prstGeom prst="rect">
            <a:avLst/>
          </a:prstGeom>
        </p:spPr>
      </p:pic>
      <p:sp>
        <p:nvSpPr>
          <p:cNvPr id="7" name="TextBox 6">
            <a:extLst>
              <a:ext uri="{FF2B5EF4-FFF2-40B4-BE49-F238E27FC236}">
                <a16:creationId xmlns:a16="http://schemas.microsoft.com/office/drawing/2014/main" id="{4A084A22-5706-6519-C90D-2CC449252FDD}"/>
              </a:ext>
            </a:extLst>
          </p:cNvPr>
          <p:cNvSpPr txBox="1"/>
          <p:nvPr/>
        </p:nvSpPr>
        <p:spPr>
          <a:xfrm>
            <a:off x="457200" y="5324168"/>
            <a:ext cx="10795819" cy="1508105"/>
          </a:xfrm>
          <a:prstGeom prst="rect">
            <a:avLst/>
          </a:prstGeom>
          <a:noFill/>
        </p:spPr>
        <p:txBody>
          <a:bodyPr wrap="square" rtlCol="0">
            <a:spAutoFit/>
          </a:bodyPr>
          <a:lstStyle/>
          <a:p>
            <a:r>
              <a:rPr lang="en-US" sz="3600" dirty="0"/>
              <a:t>Academic Half Day Session on Obesity Management</a:t>
            </a:r>
          </a:p>
          <a:p>
            <a:r>
              <a:rPr lang="en-US" sz="2800" dirty="0"/>
              <a:t>February 3</a:t>
            </a:r>
            <a:r>
              <a:rPr lang="en-US" sz="2800" baseline="30000" dirty="0"/>
              <a:t>rd</a:t>
            </a:r>
            <a:r>
              <a:rPr lang="en-US" sz="2800" dirty="0"/>
              <a:t> 2026</a:t>
            </a:r>
          </a:p>
          <a:p>
            <a:r>
              <a:rPr lang="en-US" sz="2800" dirty="0"/>
              <a:t>Jennifer Meyfeldt, MD, FACP</a:t>
            </a:r>
          </a:p>
        </p:txBody>
      </p:sp>
    </p:spTree>
    <p:extLst>
      <p:ext uri="{BB962C8B-B14F-4D97-AF65-F5344CB8AC3E}">
        <p14:creationId xmlns:p14="http://schemas.microsoft.com/office/powerpoint/2010/main" val="4171012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3894-D164-48EF-8E5B-71DE923BF1BA}"/>
              </a:ext>
            </a:extLst>
          </p:cNvPr>
          <p:cNvSpPr>
            <a:spLocks noGrp="1"/>
          </p:cNvSpPr>
          <p:nvPr>
            <p:ph type="title"/>
          </p:nvPr>
        </p:nvSpPr>
        <p:spPr/>
        <p:txBody>
          <a:bodyPr/>
          <a:lstStyle/>
          <a:p>
            <a:r>
              <a:rPr lang="en-US"/>
              <a:t>Key takeaways</a:t>
            </a:r>
            <a:endParaRPr lang="en-CA"/>
          </a:p>
        </p:txBody>
      </p:sp>
      <p:sp>
        <p:nvSpPr>
          <p:cNvPr id="4" name="Text Placeholder 3">
            <a:extLst>
              <a:ext uri="{FF2B5EF4-FFF2-40B4-BE49-F238E27FC236}">
                <a16:creationId xmlns:a16="http://schemas.microsoft.com/office/drawing/2014/main" id="{98214451-82C0-4A3C-A41B-BE4B7879E4B1}"/>
              </a:ext>
            </a:extLst>
          </p:cNvPr>
          <p:cNvSpPr>
            <a:spLocks noGrp="1"/>
          </p:cNvSpPr>
          <p:nvPr>
            <p:ph type="body" sz="quarter" idx="13"/>
          </p:nvPr>
        </p:nvSpPr>
        <p:spPr/>
        <p:txBody>
          <a:bodyPr/>
          <a:lstStyle/>
          <a:p>
            <a:endParaRPr lang="en-CA"/>
          </a:p>
        </p:txBody>
      </p:sp>
      <p:sp>
        <p:nvSpPr>
          <p:cNvPr id="6" name="Content Placeholder 2">
            <a:extLst>
              <a:ext uri="{FF2B5EF4-FFF2-40B4-BE49-F238E27FC236}">
                <a16:creationId xmlns:a16="http://schemas.microsoft.com/office/drawing/2014/main" id="{2ECFB2DE-0923-470E-9D45-CA95D55105EB}"/>
              </a:ext>
            </a:extLst>
          </p:cNvPr>
          <p:cNvSpPr txBox="1">
            <a:spLocks/>
          </p:cNvSpPr>
          <p:nvPr/>
        </p:nvSpPr>
        <p:spPr>
          <a:xfrm>
            <a:off x="838200" y="1825625"/>
            <a:ext cx="10515600"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a:cs typeface="Arial"/>
              </a:rPr>
              <a:t>BMI is easy to obtain and correlates with cardiometabolic risk on a population level</a:t>
            </a:r>
          </a:p>
          <a:p>
            <a:r>
              <a:rPr lang="en-US" dirty="0">
                <a:latin typeface="Arial"/>
                <a:cs typeface="Arial"/>
              </a:rPr>
              <a:t>The Edmonton Obesity Stating System (EOSS) is a better staging tool in individual patients</a:t>
            </a:r>
          </a:p>
        </p:txBody>
      </p:sp>
    </p:spTree>
    <p:extLst>
      <p:ext uri="{BB962C8B-B14F-4D97-AF65-F5344CB8AC3E}">
        <p14:creationId xmlns:p14="http://schemas.microsoft.com/office/powerpoint/2010/main" val="220104984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15DB3-A9FD-4302-96C4-B0B32B8E07EA}"/>
              </a:ext>
            </a:extLst>
          </p:cNvPr>
          <p:cNvSpPr>
            <a:spLocks noGrp="1"/>
          </p:cNvSpPr>
          <p:nvPr>
            <p:ph type="title"/>
          </p:nvPr>
        </p:nvSpPr>
        <p:spPr/>
        <p:txBody>
          <a:bodyPr/>
          <a:lstStyle/>
          <a:p>
            <a:r>
              <a:rPr lang="en-CA"/>
              <a:t>Vertical sleeve gastrectomy (VSG)</a:t>
            </a:r>
          </a:p>
        </p:txBody>
      </p:sp>
      <p:sp>
        <p:nvSpPr>
          <p:cNvPr id="3" name="Text Placeholder 2">
            <a:extLst>
              <a:ext uri="{FF2B5EF4-FFF2-40B4-BE49-F238E27FC236}">
                <a16:creationId xmlns:a16="http://schemas.microsoft.com/office/drawing/2014/main" id="{BEC1E2F9-B694-4990-BDA9-2925A9E34CDB}"/>
              </a:ext>
            </a:extLst>
          </p:cNvPr>
          <p:cNvSpPr>
            <a:spLocks noGrp="1"/>
          </p:cNvSpPr>
          <p:nvPr>
            <p:ph type="body" sz="quarter" idx="13"/>
          </p:nvPr>
        </p:nvSpPr>
        <p:spPr>
          <a:xfrm>
            <a:off x="647998" y="6210000"/>
            <a:ext cx="10461253" cy="324000"/>
          </a:xfrm>
        </p:spPr>
        <p:txBody>
          <a:bodyPr>
            <a:normAutofit fontScale="92500" lnSpcReduction="10000"/>
          </a:bodyPr>
          <a:lstStyle/>
          <a:p>
            <a:r>
              <a:rPr lang="en-CA" sz="1000" i="0"/>
              <a:t>GERD, gastroesophageal reflux disease; RYBG, Roux-en-Y gastric bypass; VSG, vertical sleeve gastrectomy.</a:t>
            </a:r>
            <a:br>
              <a:rPr lang="en-CA" sz="1000" i="0"/>
            </a:br>
            <a:r>
              <a:rPr lang="en-CA" sz="1000" i="0"/>
              <a:t>1. </a:t>
            </a:r>
            <a:r>
              <a:rPr lang="en-CA" sz="1000" b="0" i="0" err="1">
                <a:effectLst/>
              </a:rPr>
              <a:t>Piché</a:t>
            </a:r>
            <a:r>
              <a:rPr lang="en-CA" sz="1000" b="0" i="0">
                <a:effectLst/>
              </a:rPr>
              <a:t> MÈ</a:t>
            </a:r>
            <a:r>
              <a:rPr lang="en-CA" sz="1000" i="0"/>
              <a:t> et al. Can J </a:t>
            </a:r>
            <a:r>
              <a:rPr lang="en-CA" sz="1000" i="0" err="1"/>
              <a:t>Cardiol</a:t>
            </a:r>
            <a:r>
              <a:rPr lang="en-CA" sz="1000" i="0"/>
              <a:t>. 2015;31:153–166; 2. ASMBS Bariatric Surgery Procedures 2014. Available </a:t>
            </a:r>
            <a:r>
              <a:rPr lang="en-CA" sz="1000" i="0">
                <a:hlinkClick r:id="rId3">
                  <a:extLst>
                    <a:ext uri="{A12FA001-AC4F-418D-AE19-62706E023703}">
                      <ahyp:hlinkClr xmlns:ahyp="http://schemas.microsoft.com/office/drawing/2018/hyperlinkcolor" val="tx"/>
                    </a:ext>
                  </a:extLst>
                </a:hlinkClick>
              </a:rPr>
              <a:t>here</a:t>
            </a:r>
            <a:r>
              <a:rPr lang="en-CA" sz="1000" i="0"/>
              <a:t>, Accessed May 2023; 3. Lager CJ et al. </a:t>
            </a:r>
            <a:r>
              <a:rPr lang="en-CA" sz="1000" i="0" err="1"/>
              <a:t>Obes</a:t>
            </a:r>
            <a:r>
              <a:rPr lang="en-CA" sz="1000" i="0"/>
              <a:t> Surg. 2017;27:154–161.</a:t>
            </a:r>
          </a:p>
        </p:txBody>
      </p:sp>
      <p:graphicFrame>
        <p:nvGraphicFramePr>
          <p:cNvPr id="6" name="Table 7">
            <a:extLst>
              <a:ext uri="{FF2B5EF4-FFF2-40B4-BE49-F238E27FC236}">
                <a16:creationId xmlns:a16="http://schemas.microsoft.com/office/drawing/2014/main" id="{E43D7B43-0D7A-45D9-8730-3571519A2B66}"/>
              </a:ext>
            </a:extLst>
          </p:cNvPr>
          <p:cNvGraphicFramePr>
            <a:graphicFrameLocks noGrp="1"/>
          </p:cNvGraphicFramePr>
          <p:nvPr/>
        </p:nvGraphicFramePr>
        <p:xfrm>
          <a:off x="1082749" y="1690688"/>
          <a:ext cx="10026503" cy="3417907"/>
        </p:xfrm>
        <a:graphic>
          <a:graphicData uri="http://schemas.openxmlformats.org/drawingml/2006/table">
            <a:tbl>
              <a:tblPr firstRow="1" bandRow="1">
                <a:tableStyleId>{616DA210-FB5B-4158-B5E0-FEB733F419BA}</a:tableStyleId>
              </a:tblPr>
              <a:tblGrid>
                <a:gridCol w="10026503">
                  <a:extLst>
                    <a:ext uri="{9D8B030D-6E8A-4147-A177-3AD203B41FA5}">
                      <a16:colId xmlns:a16="http://schemas.microsoft.com/office/drawing/2014/main" val="53527567"/>
                    </a:ext>
                  </a:extLst>
                </a:gridCol>
              </a:tblGrid>
              <a:tr h="638289">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800" b="0">
                          <a:solidFill>
                            <a:schemeClr val="tx1"/>
                          </a:solidFill>
                        </a:rPr>
                        <a:t>A laparoscopic longitudinal resection of 75−80% of the stomach to an ideal size of 150 mL (permanent)</a:t>
                      </a:r>
                      <a:r>
                        <a:rPr lang="en-US" sz="1800" b="0" baseline="30000">
                          <a:solidFill>
                            <a:schemeClr val="tx1"/>
                          </a:solidFill>
                        </a:rPr>
                        <a:t>1</a:t>
                      </a:r>
                      <a:endParaRPr lang="en-US" sz="1800" b="0">
                        <a:solidFill>
                          <a:schemeClr val="tx1"/>
                        </a:solidFill>
                        <a:latin typeface="+mn-lt"/>
                      </a:endParaRPr>
                    </a:p>
                  </a:txBody>
                  <a:tcPr/>
                </a:tc>
                <a:extLst>
                  <a:ext uri="{0D108BD9-81ED-4DB2-BD59-A6C34878D82A}">
                    <a16:rowId xmlns:a16="http://schemas.microsoft.com/office/drawing/2014/main" val="4082937713"/>
                  </a:ext>
                </a:extLst>
              </a:tr>
              <a:tr h="495625">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800">
                          <a:solidFill>
                            <a:schemeClr val="tx1"/>
                          </a:solidFill>
                        </a:rPr>
                        <a:t>Ideal postoperative size preserves the stomach vagal innervation</a:t>
                      </a:r>
                      <a:r>
                        <a:rPr lang="en-US" sz="1800" baseline="30000">
                          <a:solidFill>
                            <a:schemeClr val="tx1"/>
                          </a:solidFill>
                        </a:rPr>
                        <a:t>1</a:t>
                      </a:r>
                      <a:endParaRPr lang="en-US" sz="1800" baseline="30000">
                        <a:solidFill>
                          <a:schemeClr val="tx1"/>
                        </a:solidFill>
                        <a:latin typeface="+mn-lt"/>
                      </a:endParaRPr>
                    </a:p>
                  </a:txBody>
                  <a:tcPr>
                    <a:solidFill>
                      <a:schemeClr val="accent1">
                        <a:alpha val="20000"/>
                      </a:schemeClr>
                    </a:solidFill>
                  </a:tcPr>
                </a:tc>
                <a:extLst>
                  <a:ext uri="{0D108BD9-81ED-4DB2-BD59-A6C34878D82A}">
                    <a16:rowId xmlns:a16="http://schemas.microsoft.com/office/drawing/2014/main" val="2867366690"/>
                  </a:ext>
                </a:extLst>
              </a:tr>
              <a:tr h="495625">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800">
                          <a:solidFill>
                            <a:schemeClr val="tx1"/>
                          </a:solidFill>
                        </a:rPr>
                        <a:t>Reduces food and calorie intake</a:t>
                      </a:r>
                      <a:r>
                        <a:rPr lang="en-US" sz="1800" baseline="30000">
                          <a:solidFill>
                            <a:schemeClr val="tx1"/>
                          </a:solidFill>
                        </a:rPr>
                        <a:t>1,2</a:t>
                      </a:r>
                      <a:endParaRPr lang="en-US" sz="1800">
                        <a:solidFill>
                          <a:schemeClr val="tx1"/>
                        </a:solidFill>
                        <a:latin typeface="+mn-lt"/>
                      </a:endParaRPr>
                    </a:p>
                  </a:txBody>
                  <a:tcPr/>
                </a:tc>
                <a:extLst>
                  <a:ext uri="{0D108BD9-81ED-4DB2-BD59-A6C34878D82A}">
                    <a16:rowId xmlns:a16="http://schemas.microsoft.com/office/drawing/2014/main" val="2568307768"/>
                  </a:ext>
                </a:extLst>
              </a:tr>
              <a:tr h="631010">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800">
                          <a:solidFill>
                            <a:schemeClr val="tx1"/>
                          </a:solidFill>
                        </a:rPr>
                        <a:t>Favorable changes in gut hormones involved in hunger, satiety and blood glucose control</a:t>
                      </a:r>
                      <a:r>
                        <a:rPr lang="en-US" sz="1800" baseline="30000">
                          <a:solidFill>
                            <a:schemeClr val="tx1"/>
                          </a:solidFill>
                        </a:rPr>
                        <a:t>2</a:t>
                      </a:r>
                      <a:endParaRPr lang="en-US" sz="1800">
                        <a:solidFill>
                          <a:schemeClr val="tx1"/>
                        </a:solidFill>
                        <a:latin typeface="+mn-lt"/>
                      </a:endParaRPr>
                    </a:p>
                  </a:txBody>
                  <a:tcPr anchor="ctr">
                    <a:solidFill>
                      <a:schemeClr val="accent1">
                        <a:alpha val="20000"/>
                      </a:schemeClr>
                    </a:solidFill>
                  </a:tcPr>
                </a:tc>
                <a:extLst>
                  <a:ext uri="{0D108BD9-81ED-4DB2-BD59-A6C34878D82A}">
                    <a16:rowId xmlns:a16="http://schemas.microsoft.com/office/drawing/2014/main" val="198564275"/>
                  </a:ext>
                </a:extLst>
              </a:tr>
              <a:tr h="578679">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800">
                          <a:solidFill>
                            <a:schemeClr val="tx1"/>
                          </a:solidFill>
                        </a:rPr>
                        <a:t>Evidence suggests improvement in type 2 diabetes even independently of weight loss</a:t>
                      </a:r>
                      <a:r>
                        <a:rPr lang="en-US" sz="1800" baseline="30000">
                          <a:solidFill>
                            <a:schemeClr val="tx1"/>
                          </a:solidFill>
                        </a:rPr>
                        <a:t>2</a:t>
                      </a:r>
                      <a:endParaRPr lang="en-US" sz="1800">
                        <a:solidFill>
                          <a:schemeClr val="tx1"/>
                        </a:solidFill>
                        <a:latin typeface="+mn-lt"/>
                      </a:endParaRPr>
                    </a:p>
                  </a:txBody>
                  <a:tcPr anchor="ctr"/>
                </a:tc>
                <a:extLst>
                  <a:ext uri="{0D108BD9-81ED-4DB2-BD59-A6C34878D82A}">
                    <a16:rowId xmlns:a16="http://schemas.microsoft.com/office/drawing/2014/main" val="150590514"/>
                  </a:ext>
                </a:extLst>
              </a:tr>
              <a:tr h="578679">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800">
                          <a:solidFill>
                            <a:schemeClr val="tx1"/>
                          </a:solidFill>
                          <a:latin typeface="+mn-lt"/>
                        </a:rPr>
                        <a:t>Leads to 15–30% weight loss</a:t>
                      </a:r>
                      <a:r>
                        <a:rPr lang="en-US" sz="1800" baseline="30000">
                          <a:solidFill>
                            <a:schemeClr val="tx1"/>
                          </a:solidFill>
                          <a:latin typeface="+mn-lt"/>
                        </a:rPr>
                        <a:t>3</a:t>
                      </a:r>
                    </a:p>
                  </a:txBody>
                  <a:tcPr anchor="ctr">
                    <a:solidFill>
                      <a:srgbClr val="DAE3F3"/>
                    </a:solidFill>
                  </a:tcPr>
                </a:tc>
                <a:extLst>
                  <a:ext uri="{0D108BD9-81ED-4DB2-BD59-A6C34878D82A}">
                    <a16:rowId xmlns:a16="http://schemas.microsoft.com/office/drawing/2014/main" val="1498760417"/>
                  </a:ext>
                </a:extLst>
              </a:tr>
            </a:tbl>
          </a:graphicData>
        </a:graphic>
      </p:graphicFrame>
      <p:graphicFrame>
        <p:nvGraphicFramePr>
          <p:cNvPr id="7" name="Table 7">
            <a:extLst>
              <a:ext uri="{FF2B5EF4-FFF2-40B4-BE49-F238E27FC236}">
                <a16:creationId xmlns:a16="http://schemas.microsoft.com/office/drawing/2014/main" id="{197B098C-D367-99D0-EA53-7F7E1A35F7A2}"/>
              </a:ext>
            </a:extLst>
          </p:cNvPr>
          <p:cNvGraphicFramePr>
            <a:graphicFrameLocks noGrp="1"/>
          </p:cNvGraphicFramePr>
          <p:nvPr/>
        </p:nvGraphicFramePr>
        <p:xfrm>
          <a:off x="1082749" y="5167312"/>
          <a:ext cx="10026503" cy="776588"/>
        </p:xfrm>
        <a:graphic>
          <a:graphicData uri="http://schemas.openxmlformats.org/drawingml/2006/table">
            <a:tbl>
              <a:tblPr firstRow="1" bandRow="1">
                <a:tableStyleId>{616DA210-FB5B-4158-B5E0-FEB733F419BA}</a:tableStyleId>
              </a:tblPr>
              <a:tblGrid>
                <a:gridCol w="10026503">
                  <a:extLst>
                    <a:ext uri="{9D8B030D-6E8A-4147-A177-3AD203B41FA5}">
                      <a16:colId xmlns:a16="http://schemas.microsoft.com/office/drawing/2014/main" val="53527567"/>
                    </a:ext>
                  </a:extLst>
                </a:gridCol>
              </a:tblGrid>
              <a:tr h="41082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sz="1800" b="0">
                          <a:solidFill>
                            <a:schemeClr val="bg1"/>
                          </a:solidFill>
                        </a:rPr>
                        <a:t>GERD is a large factor in determining if VSG or RYGB is best for a patient </a:t>
                      </a:r>
                      <a:endParaRPr lang="en-US" sz="1800" b="0">
                        <a:solidFill>
                          <a:schemeClr val="bg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082937713"/>
                  </a:ext>
                </a:extLst>
              </a:tr>
              <a:tr h="21710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sz="1800">
                          <a:solidFill>
                            <a:schemeClr val="tx1"/>
                          </a:solidFill>
                        </a:rPr>
                        <a:t>Patients with GERD are known to be poor candidates</a:t>
                      </a:r>
                      <a:r>
                        <a:rPr lang="en-US" sz="1800" baseline="30000">
                          <a:solidFill>
                            <a:schemeClr val="tx1"/>
                          </a:solidFill>
                        </a:rPr>
                        <a:t>2</a:t>
                      </a:r>
                      <a:endParaRPr lang="en-US" sz="1800" baseline="3000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867366690"/>
                  </a:ext>
                </a:extLst>
              </a:tr>
            </a:tbl>
          </a:graphicData>
        </a:graphic>
      </p:graphicFrame>
    </p:spTree>
    <p:extLst>
      <p:ext uri="{BB962C8B-B14F-4D97-AF65-F5344CB8AC3E}">
        <p14:creationId xmlns:p14="http://schemas.microsoft.com/office/powerpoint/2010/main" val="133351023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08758-0A61-4BE1-8709-684B578C3D35}"/>
              </a:ext>
            </a:extLst>
          </p:cNvPr>
          <p:cNvSpPr>
            <a:spLocks noGrp="1"/>
          </p:cNvSpPr>
          <p:nvPr>
            <p:ph type="title"/>
          </p:nvPr>
        </p:nvSpPr>
        <p:spPr/>
        <p:txBody>
          <a:bodyPr/>
          <a:lstStyle/>
          <a:p>
            <a:r>
              <a:rPr lang="en-CA"/>
              <a:t>Roux-en-Y gastric bypass (RYGB)</a:t>
            </a:r>
          </a:p>
        </p:txBody>
      </p:sp>
      <p:sp>
        <p:nvSpPr>
          <p:cNvPr id="3" name="Text Placeholder 2">
            <a:extLst>
              <a:ext uri="{FF2B5EF4-FFF2-40B4-BE49-F238E27FC236}">
                <a16:creationId xmlns:a16="http://schemas.microsoft.com/office/drawing/2014/main" id="{B31A24DE-76E0-45DD-A7B5-343F928C25D8}"/>
              </a:ext>
            </a:extLst>
          </p:cNvPr>
          <p:cNvSpPr>
            <a:spLocks noGrp="1"/>
          </p:cNvSpPr>
          <p:nvPr>
            <p:ph type="body" sz="quarter" idx="13"/>
          </p:nvPr>
        </p:nvSpPr>
        <p:spPr>
          <a:xfrm>
            <a:off x="647998" y="6043930"/>
            <a:ext cx="10705801" cy="490070"/>
          </a:xfrm>
        </p:spPr>
        <p:txBody>
          <a:bodyPr>
            <a:normAutofit lnSpcReduction="10000"/>
          </a:bodyPr>
          <a:lstStyle/>
          <a:p>
            <a:r>
              <a:rPr lang="en-CA" sz="1000" i="0"/>
              <a:t>GERD, gastroesophageal reflux disease; RYBG, Roux-en-Y gastric bypass; VSG, vertical sleeve gastrectomy.</a:t>
            </a:r>
            <a:br>
              <a:rPr lang="en-CA" sz="1000" i="0"/>
            </a:br>
            <a:r>
              <a:rPr lang="en-CA" sz="1000" i="0"/>
              <a:t>1. ASMBS Bariatric Surgery Procedures 2014. Available </a:t>
            </a:r>
            <a:r>
              <a:rPr lang="en-CA" sz="1000" i="0">
                <a:hlinkClick r:id="rId3">
                  <a:extLst>
                    <a:ext uri="{A12FA001-AC4F-418D-AE19-62706E023703}">
                      <ahyp:hlinkClr xmlns:ahyp="http://schemas.microsoft.com/office/drawing/2018/hyperlinkcolor" val="tx"/>
                    </a:ext>
                  </a:extLst>
                </a:hlinkClick>
              </a:rPr>
              <a:t>here</a:t>
            </a:r>
            <a:r>
              <a:rPr lang="en-CA" sz="1000" i="0"/>
              <a:t>, Accessed May 2023; 2. </a:t>
            </a:r>
            <a:r>
              <a:rPr lang="en-CA" sz="1000" i="0" err="1"/>
              <a:t>Celiker</a:t>
            </a:r>
            <a:r>
              <a:rPr lang="en-CA" sz="1000" i="0"/>
              <a:t> H. Med Hypotheses. 2017;107:81</a:t>
            </a:r>
            <a:r>
              <a:rPr lang="en-GB" sz="1000" i="0"/>
              <a:t>–</a:t>
            </a:r>
            <a:r>
              <a:rPr lang="en-CA" sz="1000" i="0"/>
              <a:t>89; 3. </a:t>
            </a:r>
            <a:r>
              <a:rPr lang="en-CA" sz="1000" b="0" i="0" err="1">
                <a:effectLst/>
              </a:rPr>
              <a:t>Piché</a:t>
            </a:r>
            <a:r>
              <a:rPr lang="en-CA" sz="1000" b="0" i="0">
                <a:effectLst/>
              </a:rPr>
              <a:t> MÈ</a:t>
            </a:r>
            <a:r>
              <a:rPr lang="en-CA" sz="1000" i="0"/>
              <a:t> et al. Can J </a:t>
            </a:r>
            <a:r>
              <a:rPr lang="en-CA" sz="1000" i="0" err="1"/>
              <a:t>Cardiol</a:t>
            </a:r>
            <a:r>
              <a:rPr lang="en-CA" sz="1000" i="0"/>
              <a:t>. 2015;31:153–166; </a:t>
            </a:r>
            <a:br>
              <a:rPr lang="en-CA" sz="1000" i="0"/>
            </a:br>
            <a:r>
              <a:rPr lang="en-CA" sz="1000" i="0"/>
              <a:t>4. Lager CJ et al. </a:t>
            </a:r>
            <a:r>
              <a:rPr lang="en-CA" sz="1000" i="0" err="1"/>
              <a:t>Obes</a:t>
            </a:r>
            <a:r>
              <a:rPr lang="en-CA" sz="1000" i="0"/>
              <a:t> Surg. 2017;27:154–161.</a:t>
            </a:r>
          </a:p>
        </p:txBody>
      </p:sp>
      <p:graphicFrame>
        <p:nvGraphicFramePr>
          <p:cNvPr id="5" name="Table 7">
            <a:extLst>
              <a:ext uri="{FF2B5EF4-FFF2-40B4-BE49-F238E27FC236}">
                <a16:creationId xmlns:a16="http://schemas.microsoft.com/office/drawing/2014/main" id="{D7BA0549-1FC8-45F9-8BC1-32BAE4898078}"/>
              </a:ext>
            </a:extLst>
          </p:cNvPr>
          <p:cNvGraphicFramePr>
            <a:graphicFrameLocks noGrp="1"/>
          </p:cNvGraphicFramePr>
          <p:nvPr/>
        </p:nvGraphicFramePr>
        <p:xfrm>
          <a:off x="838200" y="1499609"/>
          <a:ext cx="10515600" cy="4487848"/>
        </p:xfrm>
        <a:graphic>
          <a:graphicData uri="http://schemas.openxmlformats.org/drawingml/2006/table">
            <a:tbl>
              <a:tblPr firstRow="1" bandRow="1">
                <a:tableStyleId>{616DA210-FB5B-4158-B5E0-FEB733F419BA}</a:tableStyleId>
              </a:tblPr>
              <a:tblGrid>
                <a:gridCol w="10515600">
                  <a:extLst>
                    <a:ext uri="{9D8B030D-6E8A-4147-A177-3AD203B41FA5}">
                      <a16:colId xmlns:a16="http://schemas.microsoft.com/office/drawing/2014/main" val="53527567"/>
                    </a:ext>
                  </a:extLst>
                </a:gridCol>
              </a:tblGrid>
              <a:tr h="688312">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800">
                          <a:solidFill>
                            <a:schemeClr val="tx1"/>
                          </a:solidFill>
                        </a:rPr>
                        <a:t>Favorable changes in gut hormones and neuroendocrine signaling involved in hunger, satiety and induction of type 2 diabetes</a:t>
                      </a:r>
                      <a:r>
                        <a:rPr lang="en-US" sz="1800" baseline="30000">
                          <a:solidFill>
                            <a:schemeClr val="tx1"/>
                          </a:solidFill>
                        </a:rPr>
                        <a:t>1 </a:t>
                      </a:r>
                      <a:r>
                        <a:rPr lang="en-US" sz="1800" baseline="0">
                          <a:solidFill>
                            <a:schemeClr val="tx1"/>
                          </a:solidFill>
                        </a:rPr>
                        <a:t>is responsible for the weight reduction</a:t>
                      </a:r>
                      <a:r>
                        <a:rPr lang="en-US" sz="1800" baseline="30000">
                          <a:solidFill>
                            <a:schemeClr val="tx1"/>
                          </a:solidFill>
                        </a:rPr>
                        <a:t>1,2</a:t>
                      </a:r>
                      <a:r>
                        <a:rPr lang="en-US" sz="1800" baseline="0">
                          <a:solidFill>
                            <a:schemeClr val="tx1"/>
                          </a:solidFill>
                        </a:rPr>
                        <a:t> </a:t>
                      </a:r>
                      <a:endParaRPr lang="en-CA" baseline="0">
                        <a:solidFill>
                          <a:schemeClr val="tx1"/>
                        </a:solidFill>
                      </a:endParaRPr>
                    </a:p>
                  </a:txBody>
                  <a:tcPr anchor="ctr"/>
                </a:tc>
                <a:extLst>
                  <a:ext uri="{0D108BD9-81ED-4DB2-BD59-A6C34878D82A}">
                    <a16:rowId xmlns:a16="http://schemas.microsoft.com/office/drawing/2014/main" val="4082937713"/>
                  </a:ext>
                </a:extLst>
              </a:tr>
              <a:tr h="629844">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800">
                          <a:solidFill>
                            <a:schemeClr val="tx1"/>
                          </a:solidFill>
                        </a:rPr>
                        <a:t>Reduces the stomach to a small pouch size of ~30 mL and connects it directly to a more distal section of the small intestine (permanent)</a:t>
                      </a:r>
                      <a:r>
                        <a:rPr lang="en-US" sz="1800" baseline="30000">
                          <a:solidFill>
                            <a:schemeClr val="tx1"/>
                          </a:solidFill>
                        </a:rPr>
                        <a:t>1</a:t>
                      </a:r>
                    </a:p>
                  </a:txBody>
                  <a:tcPr anchor="ctr">
                    <a:solidFill>
                      <a:schemeClr val="accent1">
                        <a:alpha val="20000"/>
                      </a:schemeClr>
                    </a:solidFill>
                  </a:tcPr>
                </a:tc>
                <a:extLst>
                  <a:ext uri="{0D108BD9-81ED-4DB2-BD59-A6C34878D82A}">
                    <a16:rowId xmlns:a16="http://schemas.microsoft.com/office/drawing/2014/main" val="2867366690"/>
                  </a:ext>
                </a:extLst>
              </a:tr>
              <a:tr h="629844">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800">
                          <a:solidFill>
                            <a:schemeClr val="tx1"/>
                          </a:solidFill>
                        </a:rPr>
                        <a:t>Reduces food and calorie intake</a:t>
                      </a:r>
                      <a:r>
                        <a:rPr lang="en-US" sz="1800" baseline="30000">
                          <a:solidFill>
                            <a:schemeClr val="tx1"/>
                          </a:solidFill>
                        </a:rPr>
                        <a:t>1</a:t>
                      </a:r>
                      <a:endParaRPr lang="en-CA">
                        <a:solidFill>
                          <a:schemeClr val="tx1"/>
                        </a:solidFill>
                      </a:endParaRPr>
                    </a:p>
                  </a:txBody>
                  <a:tcPr anchor="ctr">
                    <a:noFill/>
                  </a:tcPr>
                </a:tc>
                <a:extLst>
                  <a:ext uri="{0D108BD9-81ED-4DB2-BD59-A6C34878D82A}">
                    <a16:rowId xmlns:a16="http://schemas.microsoft.com/office/drawing/2014/main" val="4077789135"/>
                  </a:ext>
                </a:extLst>
              </a:tr>
              <a:tr h="629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rPr>
                        <a:t>Bypasses a section of the small intestine, inhibiting absorption</a:t>
                      </a:r>
                      <a:r>
                        <a:rPr lang="en-US" sz="1800" baseline="30000">
                          <a:solidFill>
                            <a:schemeClr val="tx1"/>
                          </a:solidFill>
                        </a:rPr>
                        <a:t>1,3</a:t>
                      </a:r>
                    </a:p>
                  </a:txBody>
                  <a:tcPr anchor="ctr">
                    <a:solidFill>
                      <a:schemeClr val="accent1">
                        <a:alpha val="20000"/>
                      </a:schemeClr>
                    </a:solidFill>
                  </a:tcPr>
                </a:tc>
                <a:extLst>
                  <a:ext uri="{0D108BD9-81ED-4DB2-BD59-A6C34878D82A}">
                    <a16:rowId xmlns:a16="http://schemas.microsoft.com/office/drawing/2014/main" val="859668071"/>
                  </a:ext>
                </a:extLst>
              </a:tr>
              <a:tr h="629844">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800">
                          <a:solidFill>
                            <a:schemeClr val="tx1"/>
                          </a:solidFill>
                        </a:rPr>
                        <a:t>Requires biochemical surveillance of nutritional status and bariatric surgery follow-up every 3 or 6 months (during first 2 years post surgery)</a:t>
                      </a:r>
                      <a:r>
                        <a:rPr lang="en-US" sz="1800" baseline="30000">
                          <a:solidFill>
                            <a:schemeClr val="tx1"/>
                          </a:solidFill>
                        </a:rPr>
                        <a:t>2</a:t>
                      </a:r>
                      <a:endParaRPr lang="en-CA">
                        <a:solidFill>
                          <a:schemeClr val="tx1"/>
                        </a:solidFill>
                      </a:endParaRPr>
                    </a:p>
                  </a:txBody>
                  <a:tcPr anchor="ctr">
                    <a:noFill/>
                  </a:tcPr>
                </a:tc>
                <a:extLst>
                  <a:ext uri="{0D108BD9-81ED-4DB2-BD59-A6C34878D82A}">
                    <a16:rowId xmlns:a16="http://schemas.microsoft.com/office/drawing/2014/main" val="2346290782"/>
                  </a:ext>
                </a:extLst>
              </a:tr>
              <a:tr h="629844">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800">
                          <a:solidFill>
                            <a:schemeClr val="tx1"/>
                          </a:solidFill>
                        </a:rPr>
                        <a:t>Roux-en-Y gastric bypass leads to weight loss of 30–35% and has been shown to be more effective than VSG</a:t>
                      </a:r>
                      <a:r>
                        <a:rPr lang="en-US" sz="1800" baseline="30000">
                          <a:solidFill>
                            <a:schemeClr val="tx1"/>
                          </a:solidFill>
                        </a:rPr>
                        <a:t>4</a:t>
                      </a:r>
                      <a:endParaRPr lang="en-CA">
                        <a:solidFill>
                          <a:schemeClr val="tx1"/>
                        </a:solidFill>
                      </a:endParaRPr>
                    </a:p>
                  </a:txBody>
                  <a:tcPr anchor="ctr">
                    <a:solidFill>
                      <a:schemeClr val="accent1">
                        <a:alpha val="20000"/>
                      </a:schemeClr>
                    </a:solidFill>
                  </a:tcPr>
                </a:tc>
                <a:extLst>
                  <a:ext uri="{0D108BD9-81ED-4DB2-BD59-A6C34878D82A}">
                    <a16:rowId xmlns:a16="http://schemas.microsoft.com/office/drawing/2014/main" val="3247277762"/>
                  </a:ext>
                </a:extLst>
              </a:tr>
              <a:tr h="629844">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CA">
                          <a:solidFill>
                            <a:schemeClr val="tx1"/>
                          </a:solidFill>
                        </a:rPr>
                        <a:t>Resolves GERD in patients with known GERD prior to surgery</a:t>
                      </a:r>
                      <a:r>
                        <a:rPr lang="en-CA" baseline="30000">
                          <a:solidFill>
                            <a:schemeClr val="tx1"/>
                          </a:solidFill>
                        </a:rPr>
                        <a:t>1</a:t>
                      </a:r>
                    </a:p>
                  </a:txBody>
                  <a:tcPr anchor="ctr">
                    <a:noFill/>
                  </a:tcPr>
                </a:tc>
                <a:extLst>
                  <a:ext uri="{0D108BD9-81ED-4DB2-BD59-A6C34878D82A}">
                    <a16:rowId xmlns:a16="http://schemas.microsoft.com/office/drawing/2014/main" val="524313613"/>
                  </a:ext>
                </a:extLst>
              </a:tr>
            </a:tbl>
          </a:graphicData>
        </a:graphic>
      </p:graphicFrame>
    </p:spTree>
    <p:extLst>
      <p:ext uri="{BB962C8B-B14F-4D97-AF65-F5344CB8AC3E}">
        <p14:creationId xmlns:p14="http://schemas.microsoft.com/office/powerpoint/2010/main" val="297601431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6D868-350B-4EF6-8888-69F5BA8EA019}"/>
              </a:ext>
            </a:extLst>
          </p:cNvPr>
          <p:cNvSpPr>
            <a:spLocks noGrp="1"/>
          </p:cNvSpPr>
          <p:nvPr>
            <p:ph type="title"/>
          </p:nvPr>
        </p:nvSpPr>
        <p:spPr/>
        <p:txBody>
          <a:bodyPr/>
          <a:lstStyle/>
          <a:p>
            <a:r>
              <a:rPr lang="en-CA"/>
              <a:t>Other bariatric procedures </a:t>
            </a:r>
          </a:p>
        </p:txBody>
      </p:sp>
      <p:sp>
        <p:nvSpPr>
          <p:cNvPr id="3" name="Text Placeholder 2">
            <a:extLst>
              <a:ext uri="{FF2B5EF4-FFF2-40B4-BE49-F238E27FC236}">
                <a16:creationId xmlns:a16="http://schemas.microsoft.com/office/drawing/2014/main" id="{CE75668B-E1A3-4F86-AA6F-6D53C47CDEFD}"/>
              </a:ext>
            </a:extLst>
          </p:cNvPr>
          <p:cNvSpPr>
            <a:spLocks noGrp="1"/>
          </p:cNvSpPr>
          <p:nvPr>
            <p:ph type="body" sz="quarter" idx="13"/>
          </p:nvPr>
        </p:nvSpPr>
        <p:spPr>
          <a:xfrm>
            <a:off x="647998" y="6210000"/>
            <a:ext cx="10898733" cy="324000"/>
          </a:xfrm>
        </p:spPr>
        <p:txBody>
          <a:bodyPr>
            <a:normAutofit fontScale="47500" lnSpcReduction="20000"/>
          </a:bodyPr>
          <a:lstStyle/>
          <a:p>
            <a:r>
              <a:rPr lang="en-CA" sz="850" i="0"/>
              <a:t>*In individuals with obesity undergoing intragastric balloon therapy, AGA recommends moderate- to high-intensity concomitant lifestyle modification interventions to maintain and augment weight loss.</a:t>
            </a:r>
            <a:br>
              <a:rPr lang="en-CA" sz="850" i="0"/>
            </a:br>
            <a:r>
              <a:rPr lang="en-CA" sz="850" i="0"/>
              <a:t>AGA, American Gastroenterology Association; AGB, adjustable gastric band; BPD/DS, biliopancreatic diversion with duodenal switch; EBT, endoscopic bariatric therapies; </a:t>
            </a:r>
            <a:br>
              <a:rPr lang="en-CA" sz="850" i="0"/>
            </a:br>
            <a:r>
              <a:rPr lang="en-CA" sz="850" i="0"/>
              <a:t>SADI-S, single anastomosis </a:t>
            </a:r>
            <a:r>
              <a:rPr lang="en-CA" sz="850" i="0" err="1"/>
              <a:t>duodeno</a:t>
            </a:r>
            <a:r>
              <a:rPr lang="en-CA" sz="850" i="0"/>
              <a:t>-ileal bypass with sleeve gastrectomy.</a:t>
            </a:r>
            <a:br>
              <a:rPr lang="en-CA" sz="850" i="0"/>
            </a:br>
            <a:r>
              <a:rPr lang="en-CA" sz="850" i="0"/>
              <a:t>1. ASMBS Bariatric Surgery Procedures. 2014. Available at: </a:t>
            </a:r>
            <a:r>
              <a:rPr lang="en-CA" sz="850" i="0">
                <a:hlinkClick r:id="rId2"/>
              </a:rPr>
              <a:t>http://asmbs.org/patients/bariatric-surgery-procedures</a:t>
            </a:r>
            <a:r>
              <a:rPr lang="en-CA" sz="850" i="0"/>
              <a:t>. Accessed May 2023; 2. ASMBS Endorsed Procedures and FDA Approved Devices. 2022. Available </a:t>
            </a:r>
            <a:r>
              <a:rPr lang="en-CA" sz="850" i="0">
                <a:hlinkClick r:id="rId3"/>
              </a:rPr>
              <a:t>https://asmbs.org/resources/endorsed-procedures-and-devices</a:t>
            </a:r>
            <a:r>
              <a:rPr lang="en-CA" sz="850" i="0"/>
              <a:t>. Accessed July 2023; 3. AGA CPG. </a:t>
            </a:r>
            <a:r>
              <a:rPr lang="en-CA" sz="850" i="0" err="1"/>
              <a:t>Muniraj</a:t>
            </a:r>
            <a:r>
              <a:rPr lang="en-CA" sz="850" i="0"/>
              <a:t> T et al. Gastroenterology. 2021;160:1799–808; 4. Sarkar A et al. </a:t>
            </a:r>
            <a:r>
              <a:rPr lang="en-CA" sz="850" i="0" err="1"/>
              <a:t>Ther</a:t>
            </a:r>
            <a:r>
              <a:rPr lang="en-CA" sz="850" i="0"/>
              <a:t> Adv </a:t>
            </a:r>
            <a:r>
              <a:rPr lang="en-CA" sz="850" i="0" err="1"/>
              <a:t>Gastrointest</a:t>
            </a:r>
            <a:r>
              <a:rPr lang="en-CA" sz="850" i="0"/>
              <a:t> </a:t>
            </a:r>
            <a:r>
              <a:rPr lang="en-CA" sz="850" i="0" err="1"/>
              <a:t>Endosc</a:t>
            </a:r>
            <a:r>
              <a:rPr lang="en-CA" sz="850" i="0"/>
              <a:t>. 2022;15:1–9.</a:t>
            </a:r>
            <a:endParaRPr lang="en-CA" sz="850"/>
          </a:p>
        </p:txBody>
      </p:sp>
      <p:graphicFrame>
        <p:nvGraphicFramePr>
          <p:cNvPr id="4" name="Table 7">
            <a:extLst>
              <a:ext uri="{FF2B5EF4-FFF2-40B4-BE49-F238E27FC236}">
                <a16:creationId xmlns:a16="http://schemas.microsoft.com/office/drawing/2014/main" id="{3C8A195C-E794-4667-B772-AED1079A38E8}"/>
              </a:ext>
            </a:extLst>
          </p:cNvPr>
          <p:cNvGraphicFramePr>
            <a:graphicFrameLocks noGrp="1"/>
          </p:cNvGraphicFramePr>
          <p:nvPr/>
        </p:nvGraphicFramePr>
        <p:xfrm>
          <a:off x="684211" y="1826792"/>
          <a:ext cx="10774972" cy="731520"/>
        </p:xfrm>
        <a:graphic>
          <a:graphicData uri="http://schemas.openxmlformats.org/drawingml/2006/table">
            <a:tbl>
              <a:tblPr firstRow="1" bandRow="1">
                <a:tableStyleId>{616DA210-FB5B-4158-B5E0-FEB733F419BA}</a:tableStyleId>
              </a:tblPr>
              <a:tblGrid>
                <a:gridCol w="10774972">
                  <a:extLst>
                    <a:ext uri="{9D8B030D-6E8A-4147-A177-3AD203B41FA5}">
                      <a16:colId xmlns:a16="http://schemas.microsoft.com/office/drawing/2014/main" val="53527567"/>
                    </a:ext>
                  </a:extLst>
                </a:gridCol>
              </a:tblGrid>
              <a:tr h="426257">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mn-lt"/>
                        </a:rPr>
                        <a:t>A two-stage surgical approach that allows patients to lose weight in the months preceding the final intestinal rerouting, as this creation of the gastric sleeve suppressed the appetite-triggering hormone ghrelin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2937713"/>
                  </a:ext>
                </a:extLst>
              </a:tr>
              <a:tr h="250740">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b="0">
                          <a:solidFill>
                            <a:schemeClr val="tx1"/>
                          </a:solidFill>
                        </a:rPr>
                        <a:t>The sleeve gastrectomy is followed by one intestinal bypass resulting in reduced surgical time and reduced risk of intestinal leakage</a:t>
                      </a:r>
                      <a:endParaRPr lang="en-US" sz="1200" b="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solidFill>
                  </a:tcPr>
                </a:tc>
                <a:extLst>
                  <a:ext uri="{0D108BD9-81ED-4DB2-BD59-A6C34878D82A}">
                    <a16:rowId xmlns:a16="http://schemas.microsoft.com/office/drawing/2014/main" val="2568307768"/>
                  </a:ext>
                </a:extLst>
              </a:tr>
            </a:tbl>
          </a:graphicData>
        </a:graphic>
      </p:graphicFrame>
      <p:sp>
        <p:nvSpPr>
          <p:cNvPr id="7" name="TextBox 6">
            <a:extLst>
              <a:ext uri="{FF2B5EF4-FFF2-40B4-BE49-F238E27FC236}">
                <a16:creationId xmlns:a16="http://schemas.microsoft.com/office/drawing/2014/main" id="{ADD3E6EE-6FBE-3E2B-2426-E99CB91C954D}"/>
              </a:ext>
            </a:extLst>
          </p:cNvPr>
          <p:cNvSpPr txBox="1"/>
          <p:nvPr/>
        </p:nvSpPr>
        <p:spPr>
          <a:xfrm>
            <a:off x="684211" y="1521828"/>
            <a:ext cx="7375358" cy="274320"/>
          </a:xfrm>
          <a:prstGeom prst="rect">
            <a:avLst/>
          </a:prstGeom>
          <a:solidFill>
            <a:schemeClr val="accent1"/>
          </a:solidFill>
          <a:ln w="19050">
            <a:solidFill>
              <a:schemeClr val="accent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prstClr val="white"/>
                </a:solidFill>
                <a:effectLst/>
                <a:uLnTx/>
                <a:uFillTx/>
                <a:latin typeface="Arial" panose="020B0604020202020204"/>
                <a:ea typeface="+mn-ea"/>
                <a:cs typeface="+mn-cs"/>
              </a:rPr>
              <a:t>Single anastomosis </a:t>
            </a:r>
            <a:r>
              <a:rPr kumimoji="0" lang="en-CA" sz="1400" b="0" i="0" u="none" strike="noStrike" kern="1200" cap="none" spc="0" normalizeH="0" baseline="0" noProof="0" err="1">
                <a:ln>
                  <a:noFill/>
                </a:ln>
                <a:solidFill>
                  <a:prstClr val="white"/>
                </a:solidFill>
                <a:effectLst/>
                <a:uLnTx/>
                <a:uFillTx/>
                <a:latin typeface="Arial" panose="020B0604020202020204"/>
                <a:ea typeface="+mn-ea"/>
                <a:cs typeface="+mn-cs"/>
              </a:rPr>
              <a:t>duodeno</a:t>
            </a:r>
            <a:r>
              <a:rPr kumimoji="0" lang="en-CA" sz="1400" b="0" i="0" u="none" strike="noStrike" kern="1200" cap="none" spc="0" normalizeH="0" baseline="0" noProof="0">
                <a:ln>
                  <a:noFill/>
                </a:ln>
                <a:solidFill>
                  <a:prstClr val="white"/>
                </a:solidFill>
                <a:effectLst/>
                <a:uLnTx/>
                <a:uFillTx/>
                <a:latin typeface="Arial" panose="020B0604020202020204"/>
                <a:ea typeface="+mn-ea"/>
                <a:cs typeface="+mn-cs"/>
              </a:rPr>
              <a:t>-ileal bypass with sleeve gastrectomy (SADI-S)</a:t>
            </a:r>
          </a:p>
        </p:txBody>
      </p:sp>
      <p:sp>
        <p:nvSpPr>
          <p:cNvPr id="8" name="TextBox 7">
            <a:extLst>
              <a:ext uri="{FF2B5EF4-FFF2-40B4-BE49-F238E27FC236}">
                <a16:creationId xmlns:a16="http://schemas.microsoft.com/office/drawing/2014/main" id="{9219B2BF-9611-4A1B-E04F-D2C62624A5E8}"/>
              </a:ext>
            </a:extLst>
          </p:cNvPr>
          <p:cNvSpPr txBox="1"/>
          <p:nvPr/>
        </p:nvSpPr>
        <p:spPr>
          <a:xfrm>
            <a:off x="684211" y="2588956"/>
            <a:ext cx="7375358" cy="274320"/>
          </a:xfrm>
          <a:prstGeom prst="rect">
            <a:avLst/>
          </a:prstGeom>
          <a:solidFill>
            <a:schemeClr val="accent1"/>
          </a:solidFill>
          <a:ln w="19050">
            <a:solidFill>
              <a:schemeClr val="accent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prstClr val="white"/>
                </a:solidFill>
                <a:effectLst/>
                <a:uLnTx/>
                <a:uFillTx/>
                <a:latin typeface="Arial" panose="020B0604020202020204"/>
                <a:ea typeface="+mn-ea"/>
                <a:cs typeface="+mn-cs"/>
              </a:rPr>
              <a:t>Adjustable gastric band (AGB)</a:t>
            </a:r>
          </a:p>
        </p:txBody>
      </p:sp>
      <p:graphicFrame>
        <p:nvGraphicFramePr>
          <p:cNvPr id="9" name="Table 7">
            <a:extLst>
              <a:ext uri="{FF2B5EF4-FFF2-40B4-BE49-F238E27FC236}">
                <a16:creationId xmlns:a16="http://schemas.microsoft.com/office/drawing/2014/main" id="{DAC7EF49-DF4C-0439-9A66-6DEF56519437}"/>
              </a:ext>
            </a:extLst>
          </p:cNvPr>
          <p:cNvGraphicFramePr>
            <a:graphicFrameLocks noGrp="1"/>
          </p:cNvGraphicFramePr>
          <p:nvPr/>
        </p:nvGraphicFramePr>
        <p:xfrm>
          <a:off x="684211" y="2893920"/>
          <a:ext cx="10774972" cy="578802"/>
        </p:xfrm>
        <a:graphic>
          <a:graphicData uri="http://schemas.openxmlformats.org/drawingml/2006/table">
            <a:tbl>
              <a:tblPr firstRow="1" bandRow="1">
                <a:tableStyleId>{616DA210-FB5B-4158-B5E0-FEB733F419BA}</a:tableStyleId>
              </a:tblPr>
              <a:tblGrid>
                <a:gridCol w="10774972">
                  <a:extLst>
                    <a:ext uri="{9D8B030D-6E8A-4147-A177-3AD203B41FA5}">
                      <a16:colId xmlns:a16="http://schemas.microsoft.com/office/drawing/2014/main" val="53527567"/>
                    </a:ext>
                  </a:extLst>
                </a:gridCol>
              </a:tblGrid>
              <a:tr h="304482">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mn-lt"/>
                        </a:rPr>
                        <a:t>Device made of silicone that is placed at the top of the stomach to limit the amount of food intake as a result of the smaller opening of the gastric band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2937713"/>
                  </a:ext>
                </a:extLst>
              </a:tr>
              <a:tr h="257261">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mn-lt"/>
                        </a:rPr>
                        <a:t>Has the lowest rate of complications after surgery and there are no division of the stomach or intestines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20000"/>
                      </a:schemeClr>
                    </a:solidFill>
                  </a:tcPr>
                </a:tc>
                <a:extLst>
                  <a:ext uri="{0D108BD9-81ED-4DB2-BD59-A6C34878D82A}">
                    <a16:rowId xmlns:a16="http://schemas.microsoft.com/office/drawing/2014/main" val="2867366690"/>
                  </a:ext>
                </a:extLst>
              </a:tr>
            </a:tbl>
          </a:graphicData>
        </a:graphic>
      </p:graphicFrame>
      <p:sp>
        <p:nvSpPr>
          <p:cNvPr id="10" name="TextBox 9">
            <a:extLst>
              <a:ext uri="{FF2B5EF4-FFF2-40B4-BE49-F238E27FC236}">
                <a16:creationId xmlns:a16="http://schemas.microsoft.com/office/drawing/2014/main" id="{7CE6D242-4ADC-87FA-F0BB-0BB31CED5DE4}"/>
              </a:ext>
            </a:extLst>
          </p:cNvPr>
          <p:cNvSpPr txBox="1"/>
          <p:nvPr/>
        </p:nvSpPr>
        <p:spPr>
          <a:xfrm>
            <a:off x="684211" y="3503366"/>
            <a:ext cx="7375358" cy="274320"/>
          </a:xfrm>
          <a:prstGeom prst="rect">
            <a:avLst/>
          </a:prstGeom>
          <a:solidFill>
            <a:schemeClr val="accent1"/>
          </a:solidFill>
          <a:ln w="19050">
            <a:solidFill>
              <a:schemeClr val="accent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prstClr val="white"/>
                </a:solidFill>
                <a:effectLst/>
                <a:uLnTx/>
                <a:uFillTx/>
                <a:latin typeface="Arial" panose="020B0604020202020204"/>
                <a:ea typeface="+mn-ea"/>
                <a:cs typeface="+mn-cs"/>
              </a:rPr>
              <a:t>Biliopancreatic diversion with duodenal switch (BPD/DS)</a:t>
            </a:r>
          </a:p>
        </p:txBody>
      </p:sp>
      <p:graphicFrame>
        <p:nvGraphicFramePr>
          <p:cNvPr id="11" name="Table 7">
            <a:extLst>
              <a:ext uri="{FF2B5EF4-FFF2-40B4-BE49-F238E27FC236}">
                <a16:creationId xmlns:a16="http://schemas.microsoft.com/office/drawing/2014/main" id="{D51461A6-B47A-8409-3A6A-1A031C7F6FE7}"/>
              </a:ext>
            </a:extLst>
          </p:cNvPr>
          <p:cNvGraphicFramePr>
            <a:graphicFrameLocks noGrp="1"/>
          </p:cNvGraphicFramePr>
          <p:nvPr/>
        </p:nvGraphicFramePr>
        <p:xfrm>
          <a:off x="684211" y="3808331"/>
          <a:ext cx="10774972" cy="619334"/>
        </p:xfrm>
        <a:graphic>
          <a:graphicData uri="http://schemas.openxmlformats.org/drawingml/2006/table">
            <a:tbl>
              <a:tblPr firstRow="1" bandRow="1">
                <a:tableStyleId>{616DA210-FB5B-4158-B5E0-FEB733F419BA}</a:tableStyleId>
              </a:tblPr>
              <a:tblGrid>
                <a:gridCol w="10774972">
                  <a:extLst>
                    <a:ext uri="{9D8B030D-6E8A-4147-A177-3AD203B41FA5}">
                      <a16:colId xmlns:a16="http://schemas.microsoft.com/office/drawing/2014/main" val="53527567"/>
                    </a:ext>
                  </a:extLst>
                </a:gridCol>
              </a:tblGrid>
              <a:tr h="345014">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mn-lt"/>
                        </a:rPr>
                        <a:t>Creation of a tube-shaped stomach pouch similar to the sleeve gastrectomy that significantly decreases the absorption of calories and nutrients within the small intestines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2937713"/>
                  </a:ext>
                </a:extLst>
              </a:tr>
              <a:tr h="202950">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mn-lt"/>
                        </a:rPr>
                        <a:t>This is the most effective procedure for treatment of type 2 diabetes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20000"/>
                      </a:schemeClr>
                    </a:solidFill>
                  </a:tcPr>
                </a:tc>
                <a:extLst>
                  <a:ext uri="{0D108BD9-81ED-4DB2-BD59-A6C34878D82A}">
                    <a16:rowId xmlns:a16="http://schemas.microsoft.com/office/drawing/2014/main" val="2867366690"/>
                  </a:ext>
                </a:extLst>
              </a:tr>
            </a:tbl>
          </a:graphicData>
        </a:graphic>
      </p:graphicFrame>
      <p:sp>
        <p:nvSpPr>
          <p:cNvPr id="5" name="TextBox 4">
            <a:extLst>
              <a:ext uri="{FF2B5EF4-FFF2-40B4-BE49-F238E27FC236}">
                <a16:creationId xmlns:a16="http://schemas.microsoft.com/office/drawing/2014/main" id="{5B79A459-271A-6650-7151-75E73CC61D38}"/>
              </a:ext>
            </a:extLst>
          </p:cNvPr>
          <p:cNvSpPr txBox="1"/>
          <p:nvPr/>
        </p:nvSpPr>
        <p:spPr>
          <a:xfrm>
            <a:off x="684211" y="4788757"/>
            <a:ext cx="7375358" cy="307777"/>
          </a:xfrm>
          <a:prstGeom prst="rect">
            <a:avLst/>
          </a:prstGeom>
          <a:solidFill>
            <a:schemeClr val="accent1"/>
          </a:solidFill>
          <a:ln w="19050">
            <a:solidFill>
              <a:schemeClr val="accent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prstClr val="white"/>
                </a:solidFill>
                <a:effectLst/>
                <a:uLnTx/>
                <a:uFillTx/>
                <a:latin typeface="Arial" panose="020B0604020202020204"/>
                <a:ea typeface="+mn-ea"/>
                <a:cs typeface="+mn-cs"/>
              </a:rPr>
              <a:t>Endoscopic bariatric therapies (EBT)</a:t>
            </a:r>
          </a:p>
        </p:txBody>
      </p:sp>
      <p:graphicFrame>
        <p:nvGraphicFramePr>
          <p:cNvPr id="6" name="Table 7">
            <a:extLst>
              <a:ext uri="{FF2B5EF4-FFF2-40B4-BE49-F238E27FC236}">
                <a16:creationId xmlns:a16="http://schemas.microsoft.com/office/drawing/2014/main" id="{706263CD-35D0-CE8E-23F9-3586321CF9CD}"/>
              </a:ext>
            </a:extLst>
          </p:cNvPr>
          <p:cNvGraphicFramePr>
            <a:graphicFrameLocks noGrp="1"/>
          </p:cNvGraphicFramePr>
          <p:nvPr/>
        </p:nvGraphicFramePr>
        <p:xfrm>
          <a:off x="684211" y="5130574"/>
          <a:ext cx="10774972" cy="731520"/>
        </p:xfrm>
        <a:graphic>
          <a:graphicData uri="http://schemas.openxmlformats.org/drawingml/2006/table">
            <a:tbl>
              <a:tblPr firstRow="1" bandRow="1">
                <a:tableStyleId>{616DA210-FB5B-4158-B5E0-FEB733F419BA}</a:tableStyleId>
              </a:tblPr>
              <a:tblGrid>
                <a:gridCol w="10774972">
                  <a:extLst>
                    <a:ext uri="{9D8B030D-6E8A-4147-A177-3AD203B41FA5}">
                      <a16:colId xmlns:a16="http://schemas.microsoft.com/office/drawing/2014/main" val="53527567"/>
                    </a:ext>
                  </a:extLst>
                </a:gridCol>
              </a:tblGrid>
              <a:tr h="426257">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mn-lt"/>
                        </a:rPr>
                        <a:t>Comprises a spectrum of minimally invasive techniques and/or devices, including endoscopic sleeve gastroplasty and intragastric balloons, using a flexible endoscope to access the stomach and small intestine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2937713"/>
                  </a:ext>
                </a:extLst>
              </a:tr>
              <a:tr h="250739">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mn-lt"/>
                        </a:rPr>
                        <a:t>Promotes significant weight loss, improves metabolic laboratory abnormalities and ameliorates the trajectory of several obesity-related medical comorbidities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20000"/>
                      </a:schemeClr>
                    </a:solidFill>
                  </a:tcPr>
                </a:tc>
                <a:extLst>
                  <a:ext uri="{0D108BD9-81ED-4DB2-BD59-A6C34878D82A}">
                    <a16:rowId xmlns:a16="http://schemas.microsoft.com/office/drawing/2014/main" val="2867366690"/>
                  </a:ext>
                </a:extLst>
              </a:tr>
            </a:tbl>
          </a:graphicData>
        </a:graphic>
      </p:graphicFrame>
      <p:sp>
        <p:nvSpPr>
          <p:cNvPr id="12" name="TextBox 11">
            <a:extLst>
              <a:ext uri="{FF2B5EF4-FFF2-40B4-BE49-F238E27FC236}">
                <a16:creationId xmlns:a16="http://schemas.microsoft.com/office/drawing/2014/main" id="{A6BFF347-A5BD-C374-9742-EEF860CA4A44}"/>
              </a:ext>
            </a:extLst>
          </p:cNvPr>
          <p:cNvSpPr txBox="1"/>
          <p:nvPr/>
        </p:nvSpPr>
        <p:spPr>
          <a:xfrm>
            <a:off x="684211" y="1230153"/>
            <a:ext cx="1828800" cy="307777"/>
          </a:xfrm>
          <a:prstGeom prst="rect">
            <a:avLst/>
          </a:prstGeom>
          <a:noFill/>
        </p:spPr>
        <p:txBody>
          <a:bodyPr wrap="square" rtlCol="0">
            <a:spAutoFit/>
          </a:bodyPr>
          <a:lstStyle/>
          <a:p>
            <a:r>
              <a:rPr lang="en-US" sz="1400" b="1"/>
              <a:t>Surgical</a:t>
            </a:r>
            <a:r>
              <a:rPr lang="en-US" sz="1400" b="1" baseline="30000"/>
              <a:t>1</a:t>
            </a:r>
          </a:p>
        </p:txBody>
      </p:sp>
      <p:sp>
        <p:nvSpPr>
          <p:cNvPr id="13" name="TextBox 12">
            <a:extLst>
              <a:ext uri="{FF2B5EF4-FFF2-40B4-BE49-F238E27FC236}">
                <a16:creationId xmlns:a16="http://schemas.microsoft.com/office/drawing/2014/main" id="{EE479656-38A7-24F5-9BF5-7B34766CE240}"/>
              </a:ext>
            </a:extLst>
          </p:cNvPr>
          <p:cNvSpPr txBox="1"/>
          <p:nvPr/>
        </p:nvSpPr>
        <p:spPr>
          <a:xfrm>
            <a:off x="684211" y="4517588"/>
            <a:ext cx="1828800" cy="307777"/>
          </a:xfrm>
          <a:prstGeom prst="rect">
            <a:avLst/>
          </a:prstGeom>
          <a:noFill/>
        </p:spPr>
        <p:txBody>
          <a:bodyPr wrap="square" rtlCol="0">
            <a:spAutoFit/>
          </a:bodyPr>
          <a:lstStyle/>
          <a:p>
            <a:r>
              <a:rPr lang="en-US" sz="1400" b="1"/>
              <a:t>Non-surgical</a:t>
            </a:r>
            <a:r>
              <a:rPr lang="en-US" sz="1400" b="1" baseline="30000"/>
              <a:t>2–4</a:t>
            </a:r>
          </a:p>
        </p:txBody>
      </p:sp>
    </p:spTree>
    <p:extLst>
      <p:ext uri="{BB962C8B-B14F-4D97-AF65-F5344CB8AC3E}">
        <p14:creationId xmlns:p14="http://schemas.microsoft.com/office/powerpoint/2010/main" val="99683710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A6EF8-01AE-4AF5-A3F8-9C0369D1B4D6}"/>
              </a:ext>
            </a:extLst>
          </p:cNvPr>
          <p:cNvSpPr>
            <a:spLocks noGrp="1"/>
          </p:cNvSpPr>
          <p:nvPr>
            <p:ph type="title"/>
          </p:nvPr>
        </p:nvSpPr>
        <p:spPr/>
        <p:txBody>
          <a:bodyPr/>
          <a:lstStyle/>
          <a:p>
            <a:r>
              <a:rPr lang="en-CA"/>
              <a:t>Postoperative complications associated with each type of bariatric surgery</a:t>
            </a:r>
          </a:p>
        </p:txBody>
      </p:sp>
      <p:sp>
        <p:nvSpPr>
          <p:cNvPr id="8" name="Text Placeholder 7">
            <a:extLst>
              <a:ext uri="{FF2B5EF4-FFF2-40B4-BE49-F238E27FC236}">
                <a16:creationId xmlns:a16="http://schemas.microsoft.com/office/drawing/2014/main" id="{9EF84AB8-9381-CB0A-0474-1CEB0FE12C1E}"/>
              </a:ext>
            </a:extLst>
          </p:cNvPr>
          <p:cNvSpPr>
            <a:spLocks noGrp="1"/>
          </p:cNvSpPr>
          <p:nvPr>
            <p:ph type="body" sz="quarter" idx="13"/>
          </p:nvPr>
        </p:nvSpPr>
        <p:spPr>
          <a:xfrm>
            <a:off x="647998" y="6210000"/>
            <a:ext cx="11103400" cy="324000"/>
          </a:xfrm>
        </p:spPr>
        <p:txBody>
          <a:bodyPr>
            <a:normAutofit fontScale="92500" lnSpcReduction="10000"/>
          </a:bodyPr>
          <a:lstStyle/>
          <a:p>
            <a:r>
              <a:rPr lang="en-CA" sz="1000" i="0"/>
              <a:t>1. ASMBS Bariatric Surgery Procedures 2014. Available </a:t>
            </a:r>
            <a:r>
              <a:rPr lang="en-CA" sz="1000" i="0">
                <a:hlinkClick r:id="rId3">
                  <a:extLst>
                    <a:ext uri="{A12FA001-AC4F-418D-AE19-62706E023703}">
                      <ahyp:hlinkClr xmlns:ahyp="http://schemas.microsoft.com/office/drawing/2018/hyperlinkcolor" val="tx"/>
                    </a:ext>
                  </a:extLst>
                </a:hlinkClick>
              </a:rPr>
              <a:t>here</a:t>
            </a:r>
            <a:r>
              <a:rPr lang="en-CA" sz="1000" i="0"/>
              <a:t>. Accessed May 2023; 2. </a:t>
            </a:r>
            <a:r>
              <a:rPr lang="en-CA" sz="1000" b="0" i="0" err="1">
                <a:effectLst/>
              </a:rPr>
              <a:t>Woźniewska</a:t>
            </a:r>
            <a:r>
              <a:rPr lang="en-CA" sz="1000" i="0"/>
              <a:t> P et al. </a:t>
            </a:r>
            <a:r>
              <a:rPr lang="en-CA" sz="1000" i="0" err="1"/>
              <a:t>Prz</a:t>
            </a:r>
            <a:r>
              <a:rPr lang="en-CA" sz="1000" i="0"/>
              <a:t> Gastroenterol. 2021;16:5–9; </a:t>
            </a:r>
            <a:br>
              <a:rPr lang="en-CA" sz="1000" i="0"/>
            </a:br>
            <a:r>
              <a:rPr lang="en-CA" sz="1000" i="0"/>
              <a:t>3. Goel R et al. J Minim Access Surg. 2021;17:213–220; 4. Monkhouse SJW et al. Ann R Coll Surg Engl. 2009;91:280–286.</a:t>
            </a:r>
            <a:endParaRPr lang="en-GB" sz="1000"/>
          </a:p>
        </p:txBody>
      </p:sp>
      <p:sp>
        <p:nvSpPr>
          <p:cNvPr id="20" name="Rectangle 19">
            <a:extLst>
              <a:ext uri="{FF2B5EF4-FFF2-40B4-BE49-F238E27FC236}">
                <a16:creationId xmlns:a16="http://schemas.microsoft.com/office/drawing/2014/main" id="{547BBDDA-3E32-4791-9BA2-18FCB56ACDA1}"/>
              </a:ext>
            </a:extLst>
          </p:cNvPr>
          <p:cNvSpPr/>
          <p:nvPr/>
        </p:nvSpPr>
        <p:spPr>
          <a:xfrm>
            <a:off x="979254" y="1884443"/>
            <a:ext cx="4803842" cy="6047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a:ea typeface="+mn-ea"/>
                <a:cs typeface="+mn-cs"/>
              </a:rPr>
              <a:t>Biliopancreatic diversion</a:t>
            </a:r>
            <a:r>
              <a:rPr kumimoji="0" lang="en-US" sz="1800" b="0" i="0" u="none" strike="noStrike" kern="1200" cap="none" spc="0" normalizeH="0" baseline="30000" noProof="0">
                <a:ln>
                  <a:noFill/>
                </a:ln>
                <a:solidFill>
                  <a:prstClr val="white"/>
                </a:solidFill>
                <a:effectLst/>
                <a:uLnTx/>
                <a:uFillTx/>
                <a:latin typeface="Arial" panose="020B0604020202020204"/>
                <a:ea typeface="+mn-ea"/>
                <a:cs typeface="+mn-cs"/>
              </a:rPr>
              <a:t>1,2</a:t>
            </a:r>
            <a:endParaRPr kumimoji="0" lang="en-CA" sz="1800" b="0" i="0" u="none" strike="noStrike" kern="1200" cap="none" spc="0" normalizeH="0" baseline="30000" noProof="0">
              <a:ln>
                <a:noFill/>
              </a:ln>
              <a:solidFill>
                <a:prstClr val="white"/>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8CBA4920-219B-4A59-A935-27AD75590106}"/>
              </a:ext>
            </a:extLst>
          </p:cNvPr>
          <p:cNvSpPr/>
          <p:nvPr/>
        </p:nvSpPr>
        <p:spPr>
          <a:xfrm>
            <a:off x="979253" y="2489166"/>
            <a:ext cx="4803843" cy="12015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lumMod val="95000"/>
                    <a:lumOff val="5000"/>
                  </a:prstClr>
                </a:solidFill>
                <a:effectLst/>
                <a:uLnTx/>
                <a:uFillTx/>
                <a:latin typeface="Arial" panose="020B0604020202020204"/>
                <a:ea typeface="+mn-ea"/>
                <a:cs typeface="+mn-cs"/>
              </a:rPr>
              <a:t>More frequent bowel movements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lumMod val="95000"/>
                    <a:lumOff val="5000"/>
                  </a:prstClr>
                </a:solidFill>
                <a:effectLst/>
                <a:uLnTx/>
                <a:uFillTx/>
                <a:latin typeface="Arial" panose="020B0604020202020204"/>
                <a:ea typeface="+mn-ea"/>
                <a:cs typeface="+mn-cs"/>
              </a:rPr>
              <a:t>Reflux and heartburn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lumMod val="95000"/>
                    <a:lumOff val="5000"/>
                  </a:prstClr>
                </a:solidFill>
                <a:effectLst/>
                <a:uLnTx/>
                <a:uFillTx/>
                <a:latin typeface="Arial" panose="020B0604020202020204"/>
                <a:ea typeface="+mn-ea"/>
                <a:cs typeface="+mn-cs"/>
              </a:rPr>
              <a:t>Has the highest malabsorption and possibility in micro-nutrient deficiencies </a:t>
            </a:r>
          </a:p>
        </p:txBody>
      </p:sp>
      <p:sp>
        <p:nvSpPr>
          <p:cNvPr id="22" name="Rectangle 21">
            <a:extLst>
              <a:ext uri="{FF2B5EF4-FFF2-40B4-BE49-F238E27FC236}">
                <a16:creationId xmlns:a16="http://schemas.microsoft.com/office/drawing/2014/main" id="{80D5A2E0-AC84-41CF-95D3-63E4FC2BCCE7}"/>
              </a:ext>
            </a:extLst>
          </p:cNvPr>
          <p:cNvSpPr/>
          <p:nvPr/>
        </p:nvSpPr>
        <p:spPr>
          <a:xfrm>
            <a:off x="979253" y="3896041"/>
            <a:ext cx="4803842" cy="604721"/>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a:ea typeface="+mn-ea"/>
                <a:cs typeface="+mn-cs"/>
              </a:rPr>
              <a:t>Roux-en-Y gastric bypass</a:t>
            </a:r>
            <a:r>
              <a:rPr kumimoji="0" lang="en-US" sz="1800" b="0" i="0" u="none" strike="noStrike" kern="1200" cap="none" spc="0" normalizeH="0" baseline="30000" noProof="0">
                <a:ln>
                  <a:noFill/>
                </a:ln>
                <a:solidFill>
                  <a:prstClr val="white"/>
                </a:solidFill>
                <a:effectLst/>
                <a:uLnTx/>
                <a:uFillTx/>
                <a:latin typeface="Arial" panose="020B0604020202020204"/>
                <a:ea typeface="+mn-ea"/>
                <a:cs typeface="+mn-cs"/>
              </a:rPr>
              <a:t>1,3</a:t>
            </a:r>
            <a:endParaRPr kumimoji="0" lang="en-CA" sz="1800" b="0" i="0" u="none" strike="noStrike" kern="1200" cap="none" spc="0" normalizeH="0" baseline="30000" noProof="0">
              <a:ln>
                <a:noFill/>
              </a:ln>
              <a:solidFill>
                <a:prstClr val="white"/>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id="{C39CC834-D7A0-44E0-930C-2C110FB47172}"/>
              </a:ext>
            </a:extLst>
          </p:cNvPr>
          <p:cNvSpPr/>
          <p:nvPr/>
        </p:nvSpPr>
        <p:spPr>
          <a:xfrm>
            <a:off x="979252" y="4500764"/>
            <a:ext cx="4803843" cy="120157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lumMod val="95000"/>
                    <a:lumOff val="5000"/>
                  </a:prstClr>
                </a:solidFill>
                <a:effectLst/>
                <a:uLnTx/>
                <a:uFillTx/>
                <a:latin typeface="Arial" panose="020B0604020202020204"/>
                <a:ea typeface="+mn-ea"/>
                <a:cs typeface="+mn-cs"/>
              </a:rPr>
              <a:t>Small bowel complications and obstruction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lumMod val="95000"/>
                    <a:lumOff val="5000"/>
                  </a:prstClr>
                </a:solidFill>
                <a:effectLst/>
                <a:uLnTx/>
                <a:uFillTx/>
                <a:latin typeface="Arial" panose="020B0604020202020204"/>
                <a:ea typeface="+mn-ea"/>
                <a:cs typeface="+mn-cs"/>
              </a:rPr>
              <a:t>Ulcers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lumMod val="95000"/>
                    <a:lumOff val="5000"/>
                  </a:prstClr>
                </a:solidFill>
                <a:effectLst/>
                <a:uLnTx/>
                <a:uFillTx/>
                <a:latin typeface="Arial" panose="020B0604020202020204"/>
                <a:ea typeface="+mn-ea"/>
                <a:cs typeface="+mn-cs"/>
              </a:rPr>
              <a:t>Bleeding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lumMod val="95000"/>
                    <a:lumOff val="5000"/>
                  </a:prstClr>
                </a:solidFill>
                <a:effectLst/>
                <a:uLnTx/>
                <a:uFillTx/>
                <a:latin typeface="Arial" panose="020B0604020202020204"/>
                <a:ea typeface="+mn-ea"/>
                <a:cs typeface="+mn-cs"/>
              </a:rPr>
              <a:t>Nutritional deficiency </a:t>
            </a:r>
          </a:p>
        </p:txBody>
      </p:sp>
      <p:sp>
        <p:nvSpPr>
          <p:cNvPr id="24" name="Rectangle 23">
            <a:extLst>
              <a:ext uri="{FF2B5EF4-FFF2-40B4-BE49-F238E27FC236}">
                <a16:creationId xmlns:a16="http://schemas.microsoft.com/office/drawing/2014/main" id="{A0D52644-F671-4803-98A0-95DBDBD17B56}"/>
              </a:ext>
            </a:extLst>
          </p:cNvPr>
          <p:cNvSpPr/>
          <p:nvPr/>
        </p:nvSpPr>
        <p:spPr>
          <a:xfrm>
            <a:off x="6224080" y="1890217"/>
            <a:ext cx="4803842" cy="6047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a:ea typeface="+mn-ea"/>
                <a:cs typeface="+mn-cs"/>
              </a:rPr>
              <a:t>Gastric sleeve</a:t>
            </a:r>
            <a:r>
              <a:rPr kumimoji="0" lang="en-US" sz="1800" b="0" i="0" u="none" strike="noStrike" kern="1200" cap="none" spc="0" normalizeH="0" baseline="30000" noProof="0">
                <a:ln>
                  <a:noFill/>
                </a:ln>
                <a:solidFill>
                  <a:prstClr val="white"/>
                </a:solidFill>
                <a:effectLst/>
                <a:uLnTx/>
                <a:uFillTx/>
                <a:latin typeface="Arial" panose="020B0604020202020204"/>
                <a:ea typeface="+mn-ea"/>
                <a:cs typeface="+mn-cs"/>
              </a:rPr>
              <a:t>1,2</a:t>
            </a:r>
            <a:endParaRPr kumimoji="0" lang="en-CA" sz="1800" b="0" i="0" u="none" strike="noStrike" kern="1200" cap="none" spc="0" normalizeH="0" baseline="30000" noProof="0">
              <a:ln>
                <a:noFill/>
              </a:ln>
              <a:solidFill>
                <a:prstClr val="white"/>
              </a:solidFill>
              <a:effectLst/>
              <a:uLnTx/>
              <a:uFillTx/>
              <a:latin typeface="Arial" panose="020B0604020202020204"/>
              <a:ea typeface="+mn-ea"/>
              <a:cs typeface="+mn-cs"/>
            </a:endParaRPr>
          </a:p>
        </p:txBody>
      </p:sp>
      <p:sp>
        <p:nvSpPr>
          <p:cNvPr id="25" name="Rectangle 24">
            <a:extLst>
              <a:ext uri="{FF2B5EF4-FFF2-40B4-BE49-F238E27FC236}">
                <a16:creationId xmlns:a16="http://schemas.microsoft.com/office/drawing/2014/main" id="{B62F3AB2-B851-43AD-AB25-2B594736A522}"/>
              </a:ext>
            </a:extLst>
          </p:cNvPr>
          <p:cNvSpPr/>
          <p:nvPr/>
        </p:nvSpPr>
        <p:spPr>
          <a:xfrm>
            <a:off x="6224079" y="2494940"/>
            <a:ext cx="4803843" cy="120157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lumMod val="95000"/>
                    <a:lumOff val="5000"/>
                  </a:prstClr>
                </a:solidFill>
                <a:effectLst/>
                <a:uLnTx/>
                <a:uFillTx/>
                <a:latin typeface="Arial" panose="020B0604020202020204"/>
                <a:ea typeface="+mn-ea"/>
                <a:cs typeface="+mn-cs"/>
              </a:rPr>
              <a:t>Worsening of and new onset reflux and heart burn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lumMod val="95000"/>
                    <a:lumOff val="5000"/>
                  </a:prstClr>
                </a:solidFill>
                <a:effectLst/>
                <a:uLnTx/>
                <a:uFillTx/>
                <a:latin typeface="Arial" panose="020B0604020202020204"/>
                <a:ea typeface="+mn-ea"/>
                <a:cs typeface="+mn-cs"/>
              </a:rPr>
              <a:t>Leakage and bleeding in the staple line and hemorrhaging or gastric stenosis</a:t>
            </a:r>
          </a:p>
        </p:txBody>
      </p:sp>
      <p:sp>
        <p:nvSpPr>
          <p:cNvPr id="26" name="Rectangle 25">
            <a:extLst>
              <a:ext uri="{FF2B5EF4-FFF2-40B4-BE49-F238E27FC236}">
                <a16:creationId xmlns:a16="http://schemas.microsoft.com/office/drawing/2014/main" id="{5911F154-23A6-41AE-A99B-AFDB0CB20361}"/>
              </a:ext>
            </a:extLst>
          </p:cNvPr>
          <p:cNvSpPr/>
          <p:nvPr/>
        </p:nvSpPr>
        <p:spPr>
          <a:xfrm>
            <a:off x="6224080" y="3896041"/>
            <a:ext cx="4803842" cy="6047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a:ea typeface="+mn-ea"/>
                <a:cs typeface="+mn-cs"/>
              </a:rPr>
              <a:t>Gastric band</a:t>
            </a:r>
            <a:r>
              <a:rPr kumimoji="0" lang="en-US" sz="1800" b="0" i="0" u="none" strike="noStrike" kern="1200" cap="none" spc="0" normalizeH="0" baseline="30000" noProof="0">
                <a:ln>
                  <a:noFill/>
                </a:ln>
                <a:solidFill>
                  <a:prstClr val="white"/>
                </a:solidFill>
                <a:effectLst/>
                <a:uLnTx/>
                <a:uFillTx/>
                <a:latin typeface="Arial" panose="020B0604020202020204"/>
                <a:ea typeface="+mn-ea"/>
                <a:cs typeface="+mn-cs"/>
              </a:rPr>
              <a:t>1,4</a:t>
            </a:r>
            <a:endParaRPr kumimoji="0" lang="en-CA" sz="1800" b="0" i="0" u="none" strike="noStrike" kern="1200" cap="none" spc="0" normalizeH="0" baseline="30000" noProof="0">
              <a:ln>
                <a:noFill/>
              </a:ln>
              <a:solidFill>
                <a:prstClr val="white"/>
              </a:solidFill>
              <a:effectLst/>
              <a:uLnTx/>
              <a:uFillTx/>
              <a:latin typeface="Arial" panose="020B0604020202020204"/>
              <a:ea typeface="+mn-ea"/>
              <a:cs typeface="+mn-cs"/>
            </a:endParaRPr>
          </a:p>
        </p:txBody>
      </p:sp>
      <p:sp>
        <p:nvSpPr>
          <p:cNvPr id="27" name="Rectangle 26">
            <a:extLst>
              <a:ext uri="{FF2B5EF4-FFF2-40B4-BE49-F238E27FC236}">
                <a16:creationId xmlns:a16="http://schemas.microsoft.com/office/drawing/2014/main" id="{ECC0B4A8-2025-4DA6-95F0-14141FA84E18}"/>
              </a:ext>
            </a:extLst>
          </p:cNvPr>
          <p:cNvSpPr/>
          <p:nvPr/>
        </p:nvSpPr>
        <p:spPr>
          <a:xfrm>
            <a:off x="6224079" y="4500764"/>
            <a:ext cx="4803843" cy="120157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lumMod val="95000"/>
                    <a:lumOff val="5000"/>
                  </a:prstClr>
                </a:solidFill>
                <a:effectLst/>
                <a:uLnTx/>
                <a:uFillTx/>
                <a:latin typeface="Arial" panose="020B0604020202020204"/>
                <a:ea typeface="+mn-ea"/>
                <a:cs typeface="+mn-cs"/>
              </a:rPr>
              <a:t>Swallowing problems and enlargement of the esophagus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lumMod val="95000"/>
                    <a:lumOff val="5000"/>
                  </a:prstClr>
                </a:solidFill>
                <a:effectLst/>
                <a:uLnTx/>
                <a:uFillTx/>
                <a:latin typeface="Arial" panose="020B0604020202020204"/>
                <a:ea typeface="+mn-ea"/>
                <a:cs typeface="+mn-cs"/>
              </a:rPr>
              <a:t>Risk in band movement (slippage) or damage to the stomach over time (band erosion)</a:t>
            </a:r>
          </a:p>
        </p:txBody>
      </p:sp>
    </p:spTree>
    <p:extLst>
      <p:ext uri="{BB962C8B-B14F-4D97-AF65-F5344CB8AC3E}">
        <p14:creationId xmlns:p14="http://schemas.microsoft.com/office/powerpoint/2010/main" val="144305838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C05D6-F8EB-9D92-4201-26F458C7F7CD}"/>
              </a:ext>
            </a:extLst>
          </p:cNvPr>
          <p:cNvSpPr>
            <a:spLocks noGrp="1"/>
          </p:cNvSpPr>
          <p:nvPr>
            <p:ph type="title"/>
          </p:nvPr>
        </p:nvSpPr>
        <p:spPr/>
        <p:txBody>
          <a:bodyPr>
            <a:noAutofit/>
          </a:bodyPr>
          <a:lstStyle/>
          <a:p>
            <a:r>
              <a:rPr lang="en-US" sz="3200"/>
              <a:t>Understanding the positive outcomes of bariatric surgery may contribute to increased acceptance of the procedure and greater referrals from physicians</a:t>
            </a:r>
            <a:r>
              <a:rPr lang="en-US" sz="3200" baseline="30000"/>
              <a:t>1</a:t>
            </a:r>
          </a:p>
        </p:txBody>
      </p:sp>
      <p:sp>
        <p:nvSpPr>
          <p:cNvPr id="3" name="Text Placeholder 2">
            <a:extLst>
              <a:ext uri="{FF2B5EF4-FFF2-40B4-BE49-F238E27FC236}">
                <a16:creationId xmlns:a16="http://schemas.microsoft.com/office/drawing/2014/main" id="{C9342DE3-0B36-FE0E-7F0E-EF6AFA4BB098}"/>
              </a:ext>
            </a:extLst>
          </p:cNvPr>
          <p:cNvSpPr>
            <a:spLocks noGrp="1"/>
          </p:cNvSpPr>
          <p:nvPr>
            <p:ph type="body" sz="quarter" idx="13"/>
          </p:nvPr>
        </p:nvSpPr>
        <p:spPr>
          <a:xfrm>
            <a:off x="647998" y="6210000"/>
            <a:ext cx="10705802" cy="324000"/>
          </a:xfrm>
        </p:spPr>
        <p:txBody>
          <a:bodyPr>
            <a:normAutofit fontScale="92500"/>
          </a:bodyPr>
          <a:lstStyle/>
          <a:p>
            <a:r>
              <a:rPr lang="en-US" sz="1000" i="0"/>
              <a:t>1. </a:t>
            </a:r>
            <a:r>
              <a:rPr lang="en-US" sz="1000" i="0" err="1"/>
              <a:t>Aminian</a:t>
            </a:r>
            <a:r>
              <a:rPr lang="en-US" sz="1000" i="0"/>
              <a:t> A et al. Diabetes </a:t>
            </a:r>
            <a:r>
              <a:rPr lang="en-US" sz="1000" i="0" err="1"/>
              <a:t>Obes</a:t>
            </a:r>
            <a:r>
              <a:rPr lang="en-US" sz="1000" i="0"/>
              <a:t> </a:t>
            </a:r>
            <a:r>
              <a:rPr lang="en-US" sz="1000" i="0" err="1"/>
              <a:t>Metab</a:t>
            </a:r>
            <a:r>
              <a:rPr lang="en-US" sz="1000" i="0"/>
              <a:t>. 2015;17:198</a:t>
            </a:r>
            <a:r>
              <a:rPr lang="en-GB" sz="1000" i="0"/>
              <a:t>–</a:t>
            </a:r>
            <a:r>
              <a:rPr lang="en-US" sz="1000" i="0"/>
              <a:t>201</a:t>
            </a:r>
            <a:r>
              <a:rPr lang="en-CA" sz="1000" i="0"/>
              <a:t>; </a:t>
            </a:r>
            <a:r>
              <a:rPr lang="en-US" sz="1000" i="0"/>
              <a:t>2. Kim Y and Crookes PF. </a:t>
            </a:r>
            <a:r>
              <a:rPr lang="en-US" sz="1000" i="0" err="1"/>
              <a:t>IntechOpen</a:t>
            </a:r>
            <a:r>
              <a:rPr lang="en-US" sz="1000" i="0"/>
              <a:t>. 2014. </a:t>
            </a:r>
            <a:r>
              <a:rPr lang="en-US" sz="1000" i="0">
                <a:hlinkClick r:id="rId2"/>
              </a:rPr>
              <a:t>https://doi.org/10.5772/58920</a:t>
            </a:r>
            <a:r>
              <a:rPr lang="en-US" sz="1000" i="0"/>
              <a:t>; </a:t>
            </a:r>
            <a:r>
              <a:rPr lang="en-CA" sz="1000" i="0"/>
              <a:t>3. </a:t>
            </a:r>
            <a:r>
              <a:rPr lang="en-US" sz="1000" i="0"/>
              <a:t>Adams TD et al. N </a:t>
            </a:r>
            <a:r>
              <a:rPr lang="en-US" sz="1000" i="0" err="1"/>
              <a:t>Engl</a:t>
            </a:r>
            <a:r>
              <a:rPr lang="en-US" sz="1000" i="0"/>
              <a:t> J Med. 2007;357:753</a:t>
            </a:r>
            <a:r>
              <a:rPr lang="en-GB" sz="1000" i="0"/>
              <a:t>–</a:t>
            </a:r>
            <a:r>
              <a:rPr lang="en-US" sz="1000" i="0"/>
              <a:t>761.</a:t>
            </a:r>
            <a:endParaRPr lang="en-CA" sz="1000" i="0"/>
          </a:p>
        </p:txBody>
      </p:sp>
      <p:sp>
        <p:nvSpPr>
          <p:cNvPr id="4" name="Rectangle 3">
            <a:extLst>
              <a:ext uri="{FF2B5EF4-FFF2-40B4-BE49-F238E27FC236}">
                <a16:creationId xmlns:a16="http://schemas.microsoft.com/office/drawing/2014/main" id="{977E2780-9465-0B3E-CE43-7AD99E5757F8}"/>
              </a:ext>
            </a:extLst>
          </p:cNvPr>
          <p:cNvSpPr/>
          <p:nvPr/>
        </p:nvSpPr>
        <p:spPr>
          <a:xfrm>
            <a:off x="743100" y="2155719"/>
            <a:ext cx="10705800" cy="5327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a:ea typeface="+mn-ea"/>
                <a:cs typeface="+mn-cs"/>
              </a:rPr>
              <a:t>The serious potential complications of metabolic and bariatric surgery are extremely rare</a:t>
            </a:r>
            <a:r>
              <a:rPr lang="en-US" b="1" baseline="30000">
                <a:solidFill>
                  <a:prstClr val="white"/>
                </a:solidFill>
                <a:latin typeface="Arial" panose="020B0604020202020204"/>
              </a:rPr>
              <a:t>2</a:t>
            </a:r>
            <a:endParaRPr kumimoji="0" lang="en-CA" sz="1800" b="1" i="0" u="none" strike="noStrike" kern="1200" cap="none" spc="0" normalizeH="0" baseline="30000" noProof="0">
              <a:ln>
                <a:noFill/>
              </a:ln>
              <a:solidFill>
                <a:prstClr val="white"/>
              </a:solidFill>
              <a:effectLst/>
              <a:uLnTx/>
              <a:uFillTx/>
              <a:latin typeface="Arial" panose="020B0604020202020204"/>
              <a:ea typeface="+mn-ea"/>
              <a:cs typeface="+mn-cs"/>
            </a:endParaRPr>
          </a:p>
        </p:txBody>
      </p:sp>
      <p:cxnSp>
        <p:nvCxnSpPr>
          <p:cNvPr id="10" name="Straight Connector 9">
            <a:extLst>
              <a:ext uri="{FF2B5EF4-FFF2-40B4-BE49-F238E27FC236}">
                <a16:creationId xmlns:a16="http://schemas.microsoft.com/office/drawing/2014/main" id="{750181BC-5F3B-5990-D649-9C7C4AD88367}"/>
              </a:ext>
            </a:extLst>
          </p:cNvPr>
          <p:cNvCxnSpPr>
            <a:cxnSpLocks/>
          </p:cNvCxnSpPr>
          <p:nvPr/>
        </p:nvCxnSpPr>
        <p:spPr>
          <a:xfrm>
            <a:off x="6096000" y="2954115"/>
            <a:ext cx="0" cy="231006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18D8678-071B-EE41-3488-BDA11CC77ABD}"/>
              </a:ext>
            </a:extLst>
          </p:cNvPr>
          <p:cNvSpPr txBox="1"/>
          <p:nvPr/>
        </p:nvSpPr>
        <p:spPr>
          <a:xfrm>
            <a:off x="378144" y="5636395"/>
            <a:ext cx="11432504"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a:ln>
                  <a:noFill/>
                </a:ln>
                <a:solidFill>
                  <a:srgbClr val="231F20"/>
                </a:solidFill>
                <a:effectLst/>
                <a:uLnTx/>
                <a:uFillTx/>
                <a:latin typeface="Arial" panose="020B0604020202020204"/>
                <a:ea typeface="+mn-ea"/>
                <a:cs typeface="+mn-cs"/>
              </a:rPr>
              <a:t>*</a:t>
            </a:r>
            <a:r>
              <a:rPr kumimoji="0" lang="en-US" sz="1100" b="0" i="0" u="none" strike="noStrike" kern="1200" cap="none" spc="0" normalizeH="0" baseline="0" noProof="0">
                <a:ln>
                  <a:noFill/>
                </a:ln>
                <a:solidFill>
                  <a:prstClr val="black"/>
                </a:solidFill>
                <a:effectLst/>
                <a:uLnTx/>
                <a:uFillTx/>
                <a:latin typeface="Arial" panose="020B0604020202020204"/>
                <a:ea typeface="+mn-ea"/>
                <a:cs typeface="+mn-cs"/>
              </a:rPr>
              <a:t>The composite complication rate of 3.4% after laparoscopic Roux-en-Y gastric bypass was comparable to those of laparoscopic cholecystectomy and hysterectomy.</a:t>
            </a:r>
            <a:br>
              <a:rPr kumimoji="0" lang="en-US" sz="1100" b="0" i="0" u="none" strike="noStrike" kern="1200" cap="none" spc="0" normalizeH="0" baseline="0" noProof="0">
                <a:ln>
                  <a:noFill/>
                </a:ln>
                <a:solidFill>
                  <a:prstClr val="black"/>
                </a:solidFill>
                <a:effectLst/>
                <a:uLnTx/>
                <a:uFillTx/>
                <a:latin typeface="Arial" panose="020B0604020202020204"/>
                <a:ea typeface="+mn-ea"/>
                <a:cs typeface="+mn-cs"/>
              </a:rPr>
            </a:br>
            <a:r>
              <a:rPr kumimoji="0" lang="en-US" sz="1100" b="0" i="0" u="none" strike="noStrike" kern="1200" cap="none" spc="0" normalizeH="0" baseline="30000" noProof="0">
                <a:ln>
                  <a:noFill/>
                </a:ln>
                <a:solidFill>
                  <a:srgbClr val="231F20"/>
                </a:solidFill>
                <a:effectLst/>
                <a:uLnTx/>
                <a:uFillTx/>
                <a:latin typeface="Arial" panose="020B0604020202020204"/>
                <a:ea typeface="+mn-ea"/>
                <a:cs typeface="+mn-cs"/>
              </a:rPr>
              <a:t>† </a:t>
            </a:r>
            <a:r>
              <a:rPr kumimoji="0" lang="en-US" sz="1100" b="0" i="0" u="none" strike="noStrike" kern="1200" cap="none" spc="0" normalizeH="0" baseline="0" noProof="0">
                <a:ln>
                  <a:noFill/>
                </a:ln>
                <a:solidFill>
                  <a:srgbClr val="231F20"/>
                </a:solidFill>
                <a:effectLst/>
                <a:uLnTx/>
                <a:uFillTx/>
                <a:latin typeface="Arial" panose="020B0604020202020204"/>
                <a:ea typeface="+mn-ea"/>
                <a:cs typeface="+mn-cs"/>
              </a:rPr>
              <a:t>Gastric bypass surgery is associated with 40% reductions (</a:t>
            </a:r>
            <a:r>
              <a:rPr kumimoji="0" lang="en-US" sz="1100" b="0" i="1" u="none" strike="noStrike" kern="1200" cap="none" spc="0" normalizeH="0" baseline="0" noProof="0">
                <a:ln>
                  <a:noFill/>
                </a:ln>
                <a:solidFill>
                  <a:srgbClr val="231F20"/>
                </a:solidFill>
                <a:effectLst/>
                <a:uLnTx/>
                <a:uFillTx/>
                <a:latin typeface="Arial" panose="020B0604020202020204"/>
                <a:ea typeface="+mn-ea"/>
                <a:cs typeface="+mn-cs"/>
              </a:rPr>
              <a:t>P</a:t>
            </a:r>
            <a:r>
              <a:rPr kumimoji="0" lang="en-US" sz="1100" b="0" i="0" u="none" strike="noStrike" kern="1200" cap="none" spc="0" normalizeH="0" baseline="0" noProof="0">
                <a:ln>
                  <a:noFill/>
                </a:ln>
                <a:solidFill>
                  <a:srgbClr val="231F20"/>
                </a:solidFill>
                <a:effectLst/>
                <a:uLnTx/>
                <a:uFillTx/>
                <a:latin typeface="Arial" panose="020B0604020202020204"/>
                <a:ea typeface="+mn-ea"/>
                <a:cs typeface="+mn-cs"/>
              </a:rPr>
              <a:t>&lt;0.001) in risk of premature death over a 7.1-year period versus not having surgery.</a:t>
            </a:r>
            <a:endParaRPr kumimoji="0" lang="en-CA"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33" name="Group 32">
            <a:extLst>
              <a:ext uri="{FF2B5EF4-FFF2-40B4-BE49-F238E27FC236}">
                <a16:creationId xmlns:a16="http://schemas.microsoft.com/office/drawing/2014/main" id="{5A29E6BB-D8A6-4583-C4E6-2959A3B99984}"/>
              </a:ext>
            </a:extLst>
          </p:cNvPr>
          <p:cNvGrpSpPr/>
          <p:nvPr/>
        </p:nvGrpSpPr>
        <p:grpSpPr>
          <a:xfrm>
            <a:off x="6897702" y="3277836"/>
            <a:ext cx="3484346" cy="1662623"/>
            <a:chOff x="7401025" y="2657599"/>
            <a:chExt cx="3484346" cy="1662623"/>
          </a:xfrm>
        </p:grpSpPr>
        <p:sp>
          <p:nvSpPr>
            <p:cNvPr id="30" name="Rectangle 29">
              <a:extLst>
                <a:ext uri="{FF2B5EF4-FFF2-40B4-BE49-F238E27FC236}">
                  <a16:creationId xmlns:a16="http://schemas.microsoft.com/office/drawing/2014/main" id="{9D23BAE1-9933-F55A-3DBD-80D6E0D90ACB}"/>
                </a:ext>
              </a:extLst>
            </p:cNvPr>
            <p:cNvSpPr/>
            <p:nvPr/>
          </p:nvSpPr>
          <p:spPr>
            <a:xfrm>
              <a:off x="7401025" y="2657599"/>
              <a:ext cx="3484346" cy="166262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C0EC73B3-F622-988A-EF2F-802F7060AEDB}"/>
                </a:ext>
              </a:extLst>
            </p:cNvPr>
            <p:cNvSpPr txBox="1"/>
            <p:nvPr/>
          </p:nvSpPr>
          <p:spPr>
            <a:xfrm>
              <a:off x="7478428" y="2950301"/>
              <a:ext cx="332954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Relative to the comorbidities of obesity, the risks of bariatric surgery are significantly reduced</a:t>
              </a:r>
              <a:r>
                <a:rPr lang="en-US" sz="1600" baseline="30000">
                  <a:solidFill>
                    <a:prstClr val="black"/>
                  </a:solidFill>
                  <a:latin typeface="Arial" panose="020B0604020202020204"/>
                </a:rPr>
                <a:t>1</a:t>
              </a:r>
              <a:r>
                <a:rPr kumimoji="0" lang="en-US" sz="1600" b="0" i="0" u="none" strike="noStrike" kern="1200" cap="none" spc="0" normalizeH="0" baseline="30000" noProof="0">
                  <a:ln>
                    <a:noFill/>
                  </a:ln>
                  <a:solidFill>
                    <a:prstClr val="black"/>
                  </a:solidFill>
                  <a:effectLst/>
                  <a:uLnTx/>
                  <a:uFillTx/>
                  <a:latin typeface="Arial" panose="020B0604020202020204"/>
                  <a:ea typeface="+mn-ea"/>
                  <a:cs typeface="+mn-cs"/>
                </a:rPr>
                <a:t>,3,†</a:t>
              </a:r>
              <a:endParaRPr kumimoji="0" lang="en-CA"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34" name="Group 33">
            <a:extLst>
              <a:ext uri="{FF2B5EF4-FFF2-40B4-BE49-F238E27FC236}">
                <a16:creationId xmlns:a16="http://schemas.microsoft.com/office/drawing/2014/main" id="{E88F6298-31AA-B46C-B1F1-97237776AB99}"/>
              </a:ext>
            </a:extLst>
          </p:cNvPr>
          <p:cNvGrpSpPr/>
          <p:nvPr/>
        </p:nvGrpSpPr>
        <p:grpSpPr>
          <a:xfrm>
            <a:off x="1809952" y="3277836"/>
            <a:ext cx="3484346" cy="1662623"/>
            <a:chOff x="1809952" y="2657599"/>
            <a:chExt cx="3484346" cy="1662623"/>
          </a:xfrm>
        </p:grpSpPr>
        <p:sp>
          <p:nvSpPr>
            <p:cNvPr id="32" name="Rectangle 31">
              <a:extLst>
                <a:ext uri="{FF2B5EF4-FFF2-40B4-BE49-F238E27FC236}">
                  <a16:creationId xmlns:a16="http://schemas.microsoft.com/office/drawing/2014/main" id="{BFAF12FC-CC55-A5E1-B4A9-797AFB7C5725}"/>
                </a:ext>
              </a:extLst>
            </p:cNvPr>
            <p:cNvSpPr/>
            <p:nvPr/>
          </p:nvSpPr>
          <p:spPr>
            <a:xfrm>
              <a:off x="1809952" y="2657599"/>
              <a:ext cx="3484346" cy="166262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35382A6B-F73B-242C-D3F0-5D8B611452FF}"/>
                </a:ext>
              </a:extLst>
            </p:cNvPr>
            <p:cNvSpPr txBox="1"/>
            <p:nvPr/>
          </p:nvSpPr>
          <p:spPr>
            <a:xfrm>
              <a:off x="1940871" y="3073412"/>
              <a:ext cx="322250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As safe or safer when compared to other surgeries of the same invasiveness</a:t>
              </a:r>
              <a:r>
                <a:rPr lang="en-US" sz="1600" baseline="30000">
                  <a:solidFill>
                    <a:prstClr val="black"/>
                  </a:solidFill>
                  <a:latin typeface="Arial" panose="020B0604020202020204"/>
                </a:rPr>
                <a:t>1</a:t>
              </a:r>
              <a:r>
                <a:rPr kumimoji="0" lang="en-US" sz="1600" b="0" i="0" u="none" strike="noStrike" kern="1200" cap="none" spc="0" normalizeH="0" baseline="30000" noProof="0">
                  <a:ln>
                    <a:noFill/>
                  </a:ln>
                  <a:solidFill>
                    <a:prstClr val="black"/>
                  </a:solidFill>
                  <a:effectLst/>
                  <a:uLnTx/>
                  <a:uFillTx/>
                  <a:latin typeface="Arial" panose="020B0604020202020204"/>
                  <a:ea typeface="+mn-ea"/>
                  <a:cs typeface="+mn-cs"/>
                </a:rPr>
                <a:t>*</a:t>
              </a:r>
              <a:endParaRPr kumimoji="0" lang="en-CA"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249712386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F9621-F172-476A-8A5C-15706D26C9ED}"/>
              </a:ext>
            </a:extLst>
          </p:cNvPr>
          <p:cNvSpPr>
            <a:spLocks noGrp="1"/>
          </p:cNvSpPr>
          <p:nvPr>
            <p:ph type="title"/>
          </p:nvPr>
        </p:nvSpPr>
        <p:spPr/>
        <p:txBody>
          <a:bodyPr/>
          <a:lstStyle/>
          <a:p>
            <a:r>
              <a:rPr lang="en-CA"/>
              <a:t>Key takeaways</a:t>
            </a:r>
          </a:p>
        </p:txBody>
      </p:sp>
      <p:sp>
        <p:nvSpPr>
          <p:cNvPr id="3" name="Content Placeholder 2">
            <a:extLst>
              <a:ext uri="{FF2B5EF4-FFF2-40B4-BE49-F238E27FC236}">
                <a16:creationId xmlns:a16="http://schemas.microsoft.com/office/drawing/2014/main" id="{9AD0D6C4-C6AB-4072-88C3-5F651536DE25}"/>
              </a:ext>
            </a:extLst>
          </p:cNvPr>
          <p:cNvSpPr>
            <a:spLocks noGrp="1"/>
          </p:cNvSpPr>
          <p:nvPr>
            <p:ph idx="1"/>
          </p:nvPr>
        </p:nvSpPr>
        <p:spPr/>
        <p:txBody>
          <a:bodyPr vert="horz" lIns="91440" tIns="45720" rIns="91440" bIns="45720" rtlCol="0" anchor="t">
            <a:normAutofit/>
          </a:bodyPr>
          <a:lstStyle/>
          <a:p>
            <a:r>
              <a:rPr lang="en-US" sz="2400" dirty="0"/>
              <a:t>Bariatric surgery is the most effective intervention for severe obesity </a:t>
            </a:r>
          </a:p>
        </p:txBody>
      </p:sp>
    </p:spTree>
    <p:extLst>
      <p:ext uri="{BB962C8B-B14F-4D97-AF65-F5344CB8AC3E}">
        <p14:creationId xmlns:p14="http://schemas.microsoft.com/office/powerpoint/2010/main" val="256046415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3894-D164-48EF-8E5B-71DE923BF1BA}"/>
              </a:ext>
            </a:extLst>
          </p:cNvPr>
          <p:cNvSpPr>
            <a:spLocks noGrp="1"/>
          </p:cNvSpPr>
          <p:nvPr>
            <p:ph type="title"/>
          </p:nvPr>
        </p:nvSpPr>
        <p:spPr/>
        <p:txBody>
          <a:bodyPr/>
          <a:lstStyle/>
          <a:p>
            <a:r>
              <a:rPr lang="en-US"/>
              <a:t>Assessments</a:t>
            </a:r>
            <a:endParaRPr lang="en-CA"/>
          </a:p>
        </p:txBody>
      </p:sp>
      <p:sp>
        <p:nvSpPr>
          <p:cNvPr id="5" name="Text Placeholder 4">
            <a:extLst>
              <a:ext uri="{FF2B5EF4-FFF2-40B4-BE49-F238E27FC236}">
                <a16:creationId xmlns:a16="http://schemas.microsoft.com/office/drawing/2014/main" id="{D788D861-0FA6-493A-B38E-7DA4E652CB23}"/>
              </a:ext>
            </a:extLst>
          </p:cNvPr>
          <p:cNvSpPr>
            <a:spLocks noGrp="1"/>
          </p:cNvSpPr>
          <p:nvPr>
            <p:ph type="body" sz="quarter" idx="13"/>
          </p:nvPr>
        </p:nvSpPr>
        <p:spPr/>
        <p:txBody>
          <a:bodyPr/>
          <a:lstStyle/>
          <a:p>
            <a:endParaRPr lang="en-CA"/>
          </a:p>
        </p:txBody>
      </p:sp>
      <p:sp>
        <p:nvSpPr>
          <p:cNvPr id="6" name="Content Placeholder 2">
            <a:extLst>
              <a:ext uri="{FF2B5EF4-FFF2-40B4-BE49-F238E27FC236}">
                <a16:creationId xmlns:a16="http://schemas.microsoft.com/office/drawing/2014/main" id="{2ECFB2DE-0923-470E-9D45-CA95D55105EB}"/>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7000"/>
              </a:lnSpc>
              <a:spcBef>
                <a:spcPts val="1000"/>
              </a:spcBef>
              <a:spcAft>
                <a:spcPts val="80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Which of the following conditions improves after bariatric surgery?</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685800" marR="0" lvl="1" indent="-228600" algn="l" defTabSz="914400" rtl="0" eaLnBrk="1" fontAlgn="auto" latinLnBrk="0" hangingPunct="1">
              <a:lnSpc>
                <a:spcPct val="107000"/>
              </a:lnSpc>
              <a:spcBef>
                <a:spcPts val="0"/>
              </a:spcBef>
              <a:spcAft>
                <a:spcPts val="0"/>
              </a:spcAft>
              <a:buClrTx/>
              <a:buSzTx/>
              <a:buFont typeface="+mj-lt"/>
              <a:buAutoNum type="alphaLcPeriod"/>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Micronutrient deficiency</a:t>
            </a:r>
          </a:p>
          <a:p>
            <a:pPr marL="685800" marR="0" lvl="1" indent="-228600" algn="l" defTabSz="914400" rtl="0" eaLnBrk="1" fontAlgn="auto" latinLnBrk="0" hangingPunct="1">
              <a:lnSpc>
                <a:spcPct val="107000"/>
              </a:lnSpc>
              <a:spcBef>
                <a:spcPts val="0"/>
              </a:spcBef>
              <a:spcAft>
                <a:spcPts val="0"/>
              </a:spcAft>
              <a:buClrTx/>
              <a:buSzTx/>
              <a:buFont typeface="+mj-lt"/>
              <a:buAutoNum type="alphaLcPeriod"/>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Type 2 diabetes</a:t>
            </a:r>
          </a:p>
          <a:p>
            <a:pPr marL="685800" marR="0" lvl="1" indent="-228600" algn="l" defTabSz="914400" rtl="0" eaLnBrk="1" fontAlgn="auto" latinLnBrk="0" hangingPunct="1">
              <a:lnSpc>
                <a:spcPct val="107000"/>
              </a:lnSpc>
              <a:spcBef>
                <a:spcPts val="0"/>
              </a:spcBef>
              <a:spcAft>
                <a:spcPts val="0"/>
              </a:spcAft>
              <a:buClrTx/>
              <a:buSzTx/>
              <a:buFont typeface="+mj-lt"/>
              <a:buAutoNum type="alphaLcPeriod"/>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Drug/alcohol dependency</a:t>
            </a:r>
          </a:p>
          <a:p>
            <a:pPr marL="685800" marR="0" lvl="1" indent="-228600" algn="l" defTabSz="914400" rtl="0" eaLnBrk="1" fontAlgn="auto" latinLnBrk="0" hangingPunct="1">
              <a:lnSpc>
                <a:spcPct val="107000"/>
              </a:lnSpc>
              <a:spcBef>
                <a:spcPts val="0"/>
              </a:spcBef>
              <a:spcAft>
                <a:spcPts val="0"/>
              </a:spcAft>
              <a:buClrTx/>
              <a:buSzTx/>
              <a:buFont typeface="+mj-lt"/>
              <a:buAutoNum type="alphaLcPeriod"/>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Gallstones</a:t>
            </a:r>
          </a:p>
          <a:p>
            <a:pPr marL="685800" marR="0" lvl="1" indent="-228600" algn="l" defTabSz="914400" rtl="0" eaLnBrk="1" fontAlgn="auto" latinLnBrk="0" hangingPunct="1">
              <a:lnSpc>
                <a:spcPct val="107000"/>
              </a:lnSpc>
              <a:spcBef>
                <a:spcPts val="0"/>
              </a:spcBef>
              <a:spcAft>
                <a:spcPts val="0"/>
              </a:spcAft>
              <a:buClrTx/>
              <a:buSzTx/>
              <a:buFont typeface="+mj-lt"/>
              <a:buAutoNum type="alphaLcPeriod"/>
              <a:tabLst/>
              <a:defRPr/>
            </a:pPr>
            <a:endParaRPr kumimoji="0" lang="en-CA"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3450060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078FF-2855-4E5D-1C12-210E241C17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FB56D3-9801-7DC6-D1DF-94ADB2DAEBB7}"/>
              </a:ext>
            </a:extLst>
          </p:cNvPr>
          <p:cNvSpPr>
            <a:spLocks noGrp="1"/>
          </p:cNvSpPr>
          <p:nvPr>
            <p:ph type="title"/>
          </p:nvPr>
        </p:nvSpPr>
        <p:spPr/>
        <p:txBody>
          <a:bodyPr/>
          <a:lstStyle/>
          <a:p>
            <a:r>
              <a:rPr lang="en-US" dirty="0">
                <a:latin typeface="Arial"/>
                <a:cs typeface="Arial"/>
              </a:rPr>
              <a:t>Assessment</a:t>
            </a:r>
            <a:endParaRPr lang="en-CA" dirty="0">
              <a:latin typeface="Arial"/>
              <a:cs typeface="Arial"/>
            </a:endParaRPr>
          </a:p>
        </p:txBody>
      </p:sp>
      <p:sp>
        <p:nvSpPr>
          <p:cNvPr id="4" name="Text Placeholder 3">
            <a:extLst>
              <a:ext uri="{FF2B5EF4-FFF2-40B4-BE49-F238E27FC236}">
                <a16:creationId xmlns:a16="http://schemas.microsoft.com/office/drawing/2014/main" id="{CBB8B480-E096-A8FA-85A8-FC5ABA4F0858}"/>
              </a:ext>
            </a:extLst>
          </p:cNvPr>
          <p:cNvSpPr>
            <a:spLocks noGrp="1"/>
          </p:cNvSpPr>
          <p:nvPr>
            <p:ph type="body" sz="quarter" idx="13"/>
          </p:nvPr>
        </p:nvSpPr>
        <p:spPr/>
        <p:txBody>
          <a:bodyPr/>
          <a:lstStyle/>
          <a:p>
            <a:endParaRPr lang="en-CA"/>
          </a:p>
        </p:txBody>
      </p:sp>
      <p:sp>
        <p:nvSpPr>
          <p:cNvPr id="6" name="Content Placeholder 2">
            <a:extLst>
              <a:ext uri="{FF2B5EF4-FFF2-40B4-BE49-F238E27FC236}">
                <a16:creationId xmlns:a16="http://schemas.microsoft.com/office/drawing/2014/main" id="{DF93C1CE-0691-EE8E-D3F6-56EF73A829A1}"/>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buFont typeface="+mj-lt"/>
              <a:buAutoNum type="arabicPeriod"/>
            </a:pPr>
            <a:r>
              <a:rPr lang="en-US" sz="2400" dirty="0">
                <a:latin typeface="Arial" panose="020B0604020202020204" pitchFamily="34" charset="0"/>
                <a:cs typeface="Times New Roman" panose="02020603050405020304" pitchFamily="18" charset="0"/>
              </a:rPr>
              <a:t>Which of the following statements is true with regards to BMI as a form of assessment for obesity?</a:t>
            </a:r>
            <a:endParaRPr lang="en-CA" sz="2400" dirty="0">
              <a:latin typeface="Arial" panose="020B0604020202020204" pitchFamily="34" charset="0"/>
              <a:cs typeface="Times New Roman" panose="02020603050405020304" pitchFamily="18" charset="0"/>
            </a:endParaRPr>
          </a:p>
          <a:p>
            <a:pPr lvl="1">
              <a:lnSpc>
                <a:spcPct val="107000"/>
              </a:lnSpc>
              <a:spcBef>
                <a:spcPts val="0"/>
              </a:spcBef>
              <a:buFont typeface="+mj-lt"/>
              <a:buAutoNum type="alphaLcPeriod"/>
            </a:pPr>
            <a:r>
              <a:rPr lang="en-US" dirty="0">
                <a:latin typeface="Arial" panose="020B0604020202020204" pitchFamily="34" charset="0"/>
                <a:cs typeface="Times New Roman" panose="02020603050405020304" pitchFamily="18" charset="0"/>
              </a:rPr>
              <a:t>BMI is accurate at representing visceral fat content</a:t>
            </a:r>
            <a:endParaRPr lang="en-CA" dirty="0">
              <a:latin typeface="Arial" panose="020B0604020202020204" pitchFamily="34" charset="0"/>
              <a:cs typeface="Times New Roman" panose="02020603050405020304" pitchFamily="18" charset="0"/>
            </a:endParaRPr>
          </a:p>
          <a:p>
            <a:pPr lvl="1">
              <a:lnSpc>
                <a:spcPct val="107000"/>
              </a:lnSpc>
              <a:spcBef>
                <a:spcPts val="0"/>
              </a:spcBef>
              <a:buFont typeface="+mj-lt"/>
              <a:buAutoNum type="alphaLcPeriod"/>
            </a:pPr>
            <a:r>
              <a:rPr lang="en-US" dirty="0">
                <a:latin typeface="Arial" panose="020B0604020202020204" pitchFamily="34" charset="0"/>
                <a:cs typeface="Times New Roman" panose="02020603050405020304" pitchFamily="18" charset="0"/>
              </a:rPr>
              <a:t>BMI is a better predictor of mortality than EOSS staging system</a:t>
            </a:r>
            <a:endParaRPr lang="en-CA" dirty="0">
              <a:latin typeface="Arial" panose="020B0604020202020204" pitchFamily="34" charset="0"/>
              <a:cs typeface="Times New Roman" panose="02020603050405020304" pitchFamily="18" charset="0"/>
            </a:endParaRPr>
          </a:p>
          <a:p>
            <a:pPr lvl="1">
              <a:lnSpc>
                <a:spcPct val="107000"/>
              </a:lnSpc>
              <a:spcBef>
                <a:spcPts val="0"/>
              </a:spcBef>
              <a:buFont typeface="+mj-lt"/>
              <a:buAutoNum type="alphaLcPeriod"/>
            </a:pPr>
            <a:r>
              <a:rPr lang="en-US" dirty="0">
                <a:latin typeface="Arial" panose="020B0604020202020204" pitchFamily="34" charset="0"/>
                <a:cs typeface="Times New Roman" panose="02020603050405020304" pitchFamily="18" charset="0"/>
              </a:rPr>
              <a:t>BMI considers factors like age, sex, and ethnicity</a:t>
            </a:r>
          </a:p>
          <a:p>
            <a:pPr lvl="1">
              <a:lnSpc>
                <a:spcPct val="107000"/>
              </a:lnSpc>
              <a:spcBef>
                <a:spcPts val="0"/>
              </a:spcBef>
              <a:spcAft>
                <a:spcPts val="800"/>
              </a:spcAft>
              <a:buFont typeface="+mj-lt"/>
              <a:buAutoNum type="alphaLcPeriod"/>
            </a:pPr>
            <a:r>
              <a:rPr lang="en-US" dirty="0">
                <a:latin typeface="Arial" panose="020B0604020202020204" pitchFamily="34" charset="0"/>
                <a:cs typeface="Times New Roman" panose="02020603050405020304" pitchFamily="18" charset="0"/>
              </a:rPr>
              <a:t>BMI provides more accurate measurements across populations than individuals</a:t>
            </a:r>
            <a:endParaRPr lang="en-CA"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756786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3">
            <a:extLst>
              <a:ext uri="{FF2B5EF4-FFF2-40B4-BE49-F238E27FC236}">
                <a16:creationId xmlns:a16="http://schemas.microsoft.com/office/drawing/2014/main" id="{5F9EAF69-30F5-43DC-B423-AE2FE537290E}"/>
              </a:ext>
            </a:extLst>
          </p:cNvPr>
          <p:cNvSpPr txBox="1">
            <a:spLocks/>
          </p:cNvSpPr>
          <p:nvPr/>
        </p:nvSpPr>
        <p:spPr>
          <a:xfrm>
            <a:off x="1084874" y="1790726"/>
            <a:ext cx="8982579" cy="3249714"/>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5600" b="1" i="0" u="none" strike="noStrike" kern="1200" cap="none" spc="0" normalizeH="0" baseline="0" noProof="0" dirty="0">
                <a:ln>
                  <a:noFill/>
                </a:ln>
                <a:effectLst/>
                <a:uLnTx/>
                <a:uFillTx/>
                <a:latin typeface="Arial Nova Light"/>
                <a:ea typeface="+mn-ea"/>
                <a:cs typeface="+mn-cs"/>
              </a:rPr>
              <a:t>Pathophysiology </a:t>
            </a:r>
            <a:br>
              <a:rPr kumimoji="0" lang="en-US" sz="5600" b="1" i="0" u="none" strike="noStrike" kern="1200" cap="none" spc="0" normalizeH="0" baseline="0" noProof="0" dirty="0">
                <a:ln>
                  <a:noFill/>
                </a:ln>
                <a:effectLst/>
                <a:uLnTx/>
                <a:uFillTx/>
                <a:latin typeface="Arial Nova Light"/>
                <a:ea typeface="+mn-ea"/>
                <a:cs typeface="+mn-cs"/>
              </a:rPr>
            </a:br>
            <a:r>
              <a:rPr kumimoji="0" lang="en-US" sz="5600" b="1" i="0" u="none" strike="noStrike" kern="1200" cap="none" spc="0" normalizeH="0" baseline="0" noProof="0" dirty="0">
                <a:ln>
                  <a:noFill/>
                </a:ln>
                <a:effectLst/>
                <a:uLnTx/>
                <a:uFillTx/>
                <a:latin typeface="Arial Nova Light"/>
                <a:ea typeface="+mn-ea"/>
                <a:cs typeface="+mn-cs"/>
              </a:rPr>
              <a:t>of Obesity: Appetite </a:t>
            </a:r>
            <a:r>
              <a:rPr lang="en-US" sz="5600" b="1" dirty="0">
                <a:latin typeface="Arial Nova Light"/>
              </a:rPr>
              <a:t>Dysregulation</a:t>
            </a:r>
            <a:r>
              <a:rPr kumimoji="0" lang="en-US" sz="5600" b="1" i="0" u="none" strike="noStrike" kern="1200" cap="none" spc="0" normalizeH="0" baseline="0" noProof="0" dirty="0">
                <a:ln>
                  <a:noFill/>
                </a:ln>
                <a:effectLst/>
                <a:uLnTx/>
                <a:uFillTx/>
                <a:latin typeface="Arial Nova Light"/>
                <a:ea typeface="+mn-ea"/>
                <a:cs typeface="+mn-cs"/>
              </a:rPr>
              <a:t>, and Metabolic &amp; Hormonal Adaptation</a:t>
            </a:r>
          </a:p>
        </p:txBody>
      </p:sp>
      <p:sp>
        <p:nvSpPr>
          <p:cNvPr id="3" name="Text Placeholder 13">
            <a:extLst>
              <a:ext uri="{FF2B5EF4-FFF2-40B4-BE49-F238E27FC236}">
                <a16:creationId xmlns:a16="http://schemas.microsoft.com/office/drawing/2014/main" id="{1CC3BF94-DB6C-4B15-B0A1-624A0B00B81B}"/>
              </a:ext>
            </a:extLst>
          </p:cNvPr>
          <p:cNvSpPr txBox="1">
            <a:spLocks/>
          </p:cNvSpPr>
          <p:nvPr/>
        </p:nvSpPr>
        <p:spPr>
          <a:xfrm>
            <a:off x="1146420" y="5112096"/>
            <a:ext cx="5546703" cy="592183"/>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CA" sz="4000" b="0" i="0" u="none" strike="noStrike" kern="1200" cap="none" spc="0" normalizeH="0" baseline="0" noProof="0" dirty="0">
                <a:ln>
                  <a:noFill/>
                </a:ln>
                <a:solidFill>
                  <a:srgbClr val="263C50"/>
                </a:solidFill>
                <a:effectLst/>
                <a:uLnTx/>
                <a:uFillTx/>
                <a:latin typeface="Arial Nova Light"/>
                <a:ea typeface="+mn-ea"/>
                <a:cs typeface="+mn-cs"/>
              </a:rPr>
              <a:t>Module 2</a:t>
            </a:r>
          </a:p>
        </p:txBody>
      </p:sp>
    </p:spTree>
    <p:extLst>
      <p:ext uri="{BB962C8B-B14F-4D97-AF65-F5344CB8AC3E}">
        <p14:creationId xmlns:p14="http://schemas.microsoft.com/office/powerpoint/2010/main" val="4190313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A14AF-9BFB-C9D6-B690-F79ABD2FAA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5ECA50-2237-39A0-C5A1-B754EECF6CEA}"/>
              </a:ext>
            </a:extLst>
          </p:cNvPr>
          <p:cNvSpPr>
            <a:spLocks noGrp="1"/>
          </p:cNvSpPr>
          <p:nvPr>
            <p:ph type="title"/>
          </p:nvPr>
        </p:nvSpPr>
        <p:spPr/>
        <p:txBody>
          <a:bodyPr/>
          <a:lstStyle/>
          <a:p>
            <a:r>
              <a:rPr lang="en-US"/>
              <a:t>Assessments</a:t>
            </a:r>
            <a:endParaRPr lang="en-CA"/>
          </a:p>
        </p:txBody>
      </p:sp>
      <p:sp>
        <p:nvSpPr>
          <p:cNvPr id="4" name="Text Placeholder 3">
            <a:extLst>
              <a:ext uri="{FF2B5EF4-FFF2-40B4-BE49-F238E27FC236}">
                <a16:creationId xmlns:a16="http://schemas.microsoft.com/office/drawing/2014/main" id="{7CD697B1-6604-521A-83A6-2B26365B998C}"/>
              </a:ext>
            </a:extLst>
          </p:cNvPr>
          <p:cNvSpPr>
            <a:spLocks noGrp="1"/>
          </p:cNvSpPr>
          <p:nvPr>
            <p:ph type="body" sz="quarter" idx="13"/>
          </p:nvPr>
        </p:nvSpPr>
        <p:spPr/>
        <p:txBody>
          <a:bodyPr/>
          <a:lstStyle/>
          <a:p>
            <a:endParaRPr lang="en-CA"/>
          </a:p>
        </p:txBody>
      </p:sp>
      <p:sp>
        <p:nvSpPr>
          <p:cNvPr id="6" name="Content Placeholder 2">
            <a:extLst>
              <a:ext uri="{FF2B5EF4-FFF2-40B4-BE49-F238E27FC236}">
                <a16:creationId xmlns:a16="http://schemas.microsoft.com/office/drawing/2014/main" id="{1DE0DC05-395E-8AEF-3CDD-DADB28F1D685}"/>
              </a:ext>
            </a:extLst>
          </p:cNvPr>
          <p:cNvSpPr txBox="1">
            <a:spLocks/>
          </p:cNvSpPr>
          <p:nvPr/>
        </p:nvSpPr>
        <p:spPr>
          <a:xfrm>
            <a:off x="838200" y="1494700"/>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7000"/>
              </a:lnSpc>
              <a:spcBef>
                <a:spcPts val="1000"/>
              </a:spcBef>
              <a:spcAft>
                <a:spcPts val="800"/>
              </a:spcAft>
              <a:buClrTx/>
              <a:buSzTx/>
              <a:buFont typeface="+mj-lt"/>
              <a:buAutoNum type="arabicPeriod"/>
              <a:tabLst/>
              <a:defRPr/>
            </a:pPr>
            <a:r>
              <a:rPr kumimoji="0" lang="en-CA" sz="20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John is a 48-year-old man with a body mass index (BMI) of 36 kg/m</a:t>
            </a:r>
            <a:r>
              <a:rPr kumimoji="0" lang="en-CA" sz="2000" b="0" i="0" u="none" strike="noStrike" kern="1200" cap="none" spc="0" normalizeH="0" baseline="30000" noProof="0" dirty="0">
                <a:ln>
                  <a:noFill/>
                </a:ln>
                <a:solidFill>
                  <a:prstClr val="black"/>
                </a:solidFill>
                <a:effectLst/>
                <a:uLnTx/>
                <a:uFillTx/>
                <a:latin typeface="Arial" panose="020B0604020202020204" pitchFamily="34" charset="0"/>
                <a:ea typeface="+mn-ea"/>
                <a:cs typeface="Times New Roman" panose="02020603050405020304" pitchFamily="18" charset="0"/>
              </a:rPr>
              <a:t>2</a:t>
            </a:r>
            <a:r>
              <a:rPr kumimoji="0" lang="en-CA" sz="20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 He has recently made some lifestyle-based changes, which include caloric restriction and increased exercise. However, he finds it challenging to lose the weight and keep it off. Regardless of the intervention, what metabolic adaptation following weight loss makes it difficult for John to maintain the weight loss?</a:t>
            </a:r>
          </a:p>
          <a:p>
            <a:pPr marL="685800" marR="0" lvl="1" indent="-228600" algn="l" defTabSz="914400" rtl="0" eaLnBrk="1" fontAlgn="auto" latinLnBrk="0" hangingPunct="1">
              <a:lnSpc>
                <a:spcPct val="107000"/>
              </a:lnSpc>
              <a:spcBef>
                <a:spcPts val="0"/>
              </a:spcBef>
              <a:spcAft>
                <a:spcPts val="0"/>
              </a:spcAft>
              <a:buClrTx/>
              <a:buSzTx/>
              <a:buFont typeface="+mj-lt"/>
              <a:buAutoNum type="alphaLcPeriod"/>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decreased resting metabolic rate</a:t>
            </a:r>
          </a:p>
          <a:p>
            <a:pPr marL="685800" marR="0" lvl="1" indent="-228600" algn="l" defTabSz="914400" rtl="0" eaLnBrk="1" fontAlgn="auto" latinLnBrk="0" hangingPunct="1">
              <a:lnSpc>
                <a:spcPct val="107000"/>
              </a:lnSpc>
              <a:spcBef>
                <a:spcPts val="0"/>
              </a:spcBef>
              <a:spcAft>
                <a:spcPts val="0"/>
              </a:spcAft>
              <a:buClrTx/>
              <a:buSzTx/>
              <a:buFont typeface="+mj-lt"/>
              <a:buAutoNum type="alphaLcPeriod"/>
              <a:tabLst/>
              <a:defRPr/>
            </a:pPr>
            <a:r>
              <a:rPr kumimoji="0" lang="en-CA" sz="20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decreased levels of ghrelin</a:t>
            </a:r>
          </a:p>
          <a:p>
            <a:pPr marL="685800" marR="0" lvl="1" indent="-228600" algn="l" defTabSz="914400" rtl="0" eaLnBrk="1" fontAlgn="auto" latinLnBrk="0" hangingPunct="1">
              <a:lnSpc>
                <a:spcPct val="107000"/>
              </a:lnSpc>
              <a:spcBef>
                <a:spcPts val="0"/>
              </a:spcBef>
              <a:spcAft>
                <a:spcPts val="0"/>
              </a:spcAft>
              <a:buClrTx/>
              <a:buSzTx/>
              <a:buFont typeface="+mj-lt"/>
              <a:buAutoNum type="alphaLcPeriod"/>
              <a:tabLst/>
              <a:defRPr/>
            </a:pPr>
            <a:r>
              <a:rPr kumimoji="0" lang="en-CA" sz="20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increased levels of GLP-1</a:t>
            </a:r>
          </a:p>
          <a:p>
            <a:pPr marL="685800" marR="0" lvl="1" indent="-228600" algn="l" defTabSz="914400" rtl="0" eaLnBrk="1" fontAlgn="auto" latinLnBrk="0" hangingPunct="1">
              <a:lnSpc>
                <a:spcPct val="107000"/>
              </a:lnSpc>
              <a:spcBef>
                <a:spcPts val="0"/>
              </a:spcBef>
              <a:spcAft>
                <a:spcPts val="0"/>
              </a:spcAft>
              <a:buClrTx/>
              <a:buSzTx/>
              <a:buFont typeface="+mj-lt"/>
              <a:buAutoNum type="alphaLcPeriod"/>
              <a:tabLst/>
              <a:defRPr/>
            </a:pPr>
            <a:r>
              <a:rPr kumimoji="0" lang="en-CA" sz="20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decreased fat mass</a:t>
            </a:r>
          </a:p>
          <a:p>
            <a:pPr marL="228600" marR="0" lvl="0" indent="-228600" algn="l" defTabSz="914400" rtl="0" eaLnBrk="1" fontAlgn="auto" latinLnBrk="0" hangingPunct="1">
              <a:lnSpc>
                <a:spcPct val="107000"/>
              </a:lnSpc>
              <a:spcBef>
                <a:spcPts val="1000"/>
              </a:spcBef>
              <a:spcAft>
                <a:spcPts val="800"/>
              </a:spcAft>
              <a:buClrTx/>
              <a:buSzTx/>
              <a:buFont typeface="+mj-lt"/>
              <a:buAutoNum type="arabicPeriod"/>
              <a:tabLst/>
              <a:defRPr/>
            </a:pPr>
            <a:endParaRPr kumimoji="0" lang="en-CA" sz="20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412376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AC776-DB86-4E0A-94A2-926911C552F5}"/>
              </a:ext>
            </a:extLst>
          </p:cNvPr>
          <p:cNvSpPr>
            <a:spLocks noGrp="1"/>
          </p:cNvSpPr>
          <p:nvPr>
            <p:ph type="title"/>
          </p:nvPr>
        </p:nvSpPr>
        <p:spPr/>
        <p:txBody>
          <a:bodyPr/>
          <a:lstStyle/>
          <a:p>
            <a:r>
              <a:rPr lang="en-CA"/>
              <a:t>Body weight regulation</a:t>
            </a:r>
            <a:br>
              <a:rPr lang="en-CA"/>
            </a:br>
            <a:r>
              <a:rPr lang="en-CA" sz="2800"/>
              <a:t>Historic perception: simple as calories in calories out</a:t>
            </a:r>
            <a:r>
              <a:rPr lang="en-CA" sz="2800" baseline="30000"/>
              <a:t>1–3</a:t>
            </a:r>
            <a:r>
              <a:rPr lang="en-CA" sz="2800"/>
              <a:t> </a:t>
            </a:r>
            <a:endParaRPr lang="en-CA"/>
          </a:p>
        </p:txBody>
      </p:sp>
      <p:sp>
        <p:nvSpPr>
          <p:cNvPr id="3" name="Text Placeholder 2">
            <a:extLst>
              <a:ext uri="{FF2B5EF4-FFF2-40B4-BE49-F238E27FC236}">
                <a16:creationId xmlns:a16="http://schemas.microsoft.com/office/drawing/2014/main" id="{FEAE6072-2298-433E-BC74-0471D8BCBA33}"/>
              </a:ext>
            </a:extLst>
          </p:cNvPr>
          <p:cNvSpPr>
            <a:spLocks noGrp="1"/>
          </p:cNvSpPr>
          <p:nvPr>
            <p:ph type="body" sz="quarter" idx="13"/>
          </p:nvPr>
        </p:nvSpPr>
        <p:spPr>
          <a:xfrm>
            <a:off x="647998" y="6210000"/>
            <a:ext cx="10515599" cy="324000"/>
          </a:xfrm>
        </p:spPr>
        <p:txBody>
          <a:bodyPr>
            <a:normAutofit fontScale="70000" lnSpcReduction="20000"/>
          </a:bodyPr>
          <a:lstStyle/>
          <a:p>
            <a:r>
              <a:rPr lang="en-US" sz="1000" i="0"/>
              <a:t>*Resting energy expenditure varies based on lean muscle mass predominantly, genetics, epigenetics and the environment.</a:t>
            </a:r>
            <a:br>
              <a:rPr lang="en-US" sz="1000" i="0"/>
            </a:br>
            <a:r>
              <a:rPr lang="en-US" sz="1000" i="0"/>
              <a:t>1. Badman MK and Flier JS. Science 2005;307:1909–1914; 2. National Institutes of Health (NIH): National Heart Lung and Blood Institute (NHLBI). Overweight and obesity: causes. Available at: </a:t>
            </a:r>
            <a:r>
              <a:rPr lang="en-US" sz="1000" i="0">
                <a:hlinkClick r:id="rId3"/>
              </a:rPr>
              <a:t>https://www.nhlbi.nih.gov/health-topics/overweight-and-obesity</a:t>
            </a:r>
            <a:r>
              <a:rPr lang="en-US" sz="1000" i="0"/>
              <a:t>. Accessed May 2023; 3. Calcagno M et al. J Am Coll </a:t>
            </a:r>
            <a:r>
              <a:rPr lang="en-US" sz="1000" i="0" err="1"/>
              <a:t>Nutr</a:t>
            </a:r>
            <a:r>
              <a:rPr lang="en-US" sz="1000" i="0"/>
              <a:t> 2019;38:547–551.</a:t>
            </a:r>
          </a:p>
        </p:txBody>
      </p:sp>
      <p:sp>
        <p:nvSpPr>
          <p:cNvPr id="4" name="TextBox 3">
            <a:extLst>
              <a:ext uri="{FF2B5EF4-FFF2-40B4-BE49-F238E27FC236}">
                <a16:creationId xmlns:a16="http://schemas.microsoft.com/office/drawing/2014/main" id="{0D8F00D3-18D0-4FD8-AD77-3218CAA6F578}"/>
              </a:ext>
            </a:extLst>
          </p:cNvPr>
          <p:cNvSpPr txBox="1"/>
          <p:nvPr/>
        </p:nvSpPr>
        <p:spPr>
          <a:xfrm>
            <a:off x="9150636" y="2018263"/>
            <a:ext cx="2306504" cy="1672253"/>
          </a:xfrm>
          <a:prstGeom prst="rect">
            <a:avLst/>
          </a:prstGeom>
          <a:noFill/>
        </p:spPr>
        <p:txBody>
          <a:bodyPr wrap="square" rtlCol="0">
            <a:spAutoFit/>
          </a:bodyPr>
          <a:lstStyle/>
          <a:p>
            <a:pPr marL="171450" marR="0" lvl="0" indent="-171450" algn="l" defTabSz="121908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Arial" charset="0"/>
              </a:rPr>
              <a:t>Physical activity </a:t>
            </a:r>
            <a:br>
              <a:rPr kumimoji="0" lang="en-US" sz="1600" b="0" i="0" u="none" strike="noStrike" kern="1200" cap="none" spc="0" normalizeH="0" baseline="0" noProof="0">
                <a:ln>
                  <a:noFill/>
                </a:ln>
                <a:solidFill>
                  <a:prstClr val="black"/>
                </a:solidFill>
                <a:effectLst/>
                <a:uLnTx/>
                <a:uFillTx/>
                <a:latin typeface="Arial" panose="020B0604020202020204"/>
                <a:ea typeface="+mn-ea"/>
                <a:cs typeface="Arial" charset="0"/>
              </a:rPr>
            </a:br>
            <a:r>
              <a:rPr kumimoji="0" lang="en-US" sz="1600" b="0" i="0" u="none" strike="noStrike" kern="1200" cap="none" spc="0" normalizeH="0" baseline="0" noProof="0">
                <a:ln>
                  <a:noFill/>
                </a:ln>
                <a:solidFill>
                  <a:prstClr val="black"/>
                </a:solidFill>
                <a:effectLst/>
                <a:uLnTx/>
                <a:uFillTx/>
                <a:latin typeface="Arial" panose="020B0604020202020204"/>
                <a:ea typeface="+mn-ea"/>
                <a:cs typeface="Arial" charset="0"/>
              </a:rPr>
              <a:t>(30%)</a:t>
            </a:r>
          </a:p>
          <a:p>
            <a:pPr marL="171450" marR="0" lvl="0" indent="-171450" algn="l" defTabSz="121908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Arial" charset="0"/>
              </a:rPr>
              <a:t>Thermic effect of food (10%)</a:t>
            </a:r>
          </a:p>
          <a:p>
            <a:pPr marL="171450" marR="0" lvl="0" indent="-171450" algn="l" defTabSz="121908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Arial" charset="0"/>
              </a:rPr>
              <a:t>Resting metabolic rate (60%)</a:t>
            </a:r>
          </a:p>
        </p:txBody>
      </p:sp>
      <p:sp>
        <p:nvSpPr>
          <p:cNvPr id="5" name="TextBox 4">
            <a:extLst>
              <a:ext uri="{FF2B5EF4-FFF2-40B4-BE49-F238E27FC236}">
                <a16:creationId xmlns:a16="http://schemas.microsoft.com/office/drawing/2014/main" id="{20B8444C-17C3-40D0-93D5-1E75E4BE0A39}"/>
              </a:ext>
            </a:extLst>
          </p:cNvPr>
          <p:cNvSpPr txBox="1"/>
          <p:nvPr/>
        </p:nvSpPr>
        <p:spPr>
          <a:xfrm>
            <a:off x="6230506" y="1674298"/>
            <a:ext cx="3234806" cy="461665"/>
          </a:xfrm>
          <a:prstGeom prst="rect">
            <a:avLst/>
          </a:prstGeom>
          <a:noFill/>
        </p:spPr>
        <p:txBody>
          <a:bodyPr wrap="square" rtlCol="0">
            <a:spAutoFit/>
          </a:bodyPr>
          <a:lstStyle/>
          <a:p>
            <a:pPr marL="0" marR="0" lvl="0" indent="0" algn="ctr" defTabSz="1219080" rtl="0" eaLnBrk="1" fontAlgn="base" latinLnBrk="0" hangingPunct="1">
              <a:lnSpc>
                <a:spcPct val="100000"/>
              </a:lnSpc>
              <a:spcBef>
                <a:spcPct val="0"/>
              </a:spcBef>
              <a:spcAft>
                <a:spcPts val="40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Arial" charset="0"/>
              </a:rPr>
              <a:t>Energy expenditure</a:t>
            </a:r>
            <a:r>
              <a:rPr kumimoji="0" lang="en-US" sz="2400" b="0" i="0" u="none" strike="noStrike" kern="1200" cap="none" spc="0" normalizeH="0" baseline="30000" noProof="0">
                <a:ln>
                  <a:noFill/>
                </a:ln>
                <a:solidFill>
                  <a:prstClr val="black"/>
                </a:solidFill>
                <a:effectLst/>
                <a:uLnTx/>
                <a:uFillTx/>
                <a:latin typeface="Arial" panose="020B0604020202020204"/>
                <a:ea typeface="+mn-ea"/>
                <a:cs typeface="Arial" charset="0"/>
              </a:rPr>
              <a:t>*</a:t>
            </a:r>
          </a:p>
        </p:txBody>
      </p:sp>
      <p:sp>
        <p:nvSpPr>
          <p:cNvPr id="6" name="TextBox 5">
            <a:extLst>
              <a:ext uri="{FF2B5EF4-FFF2-40B4-BE49-F238E27FC236}">
                <a16:creationId xmlns:a16="http://schemas.microsoft.com/office/drawing/2014/main" id="{A5941639-A0C4-490B-9863-38796BD1D32F}"/>
              </a:ext>
            </a:extLst>
          </p:cNvPr>
          <p:cNvSpPr txBox="1"/>
          <p:nvPr/>
        </p:nvSpPr>
        <p:spPr>
          <a:xfrm>
            <a:off x="6716233" y="4856883"/>
            <a:ext cx="2334567" cy="461665"/>
          </a:xfrm>
          <a:prstGeom prst="rect">
            <a:avLst/>
          </a:prstGeom>
          <a:noFill/>
        </p:spPr>
        <p:txBody>
          <a:bodyPr wrap="square" rtlCol="0">
            <a:spAutoFit/>
          </a:bodyPr>
          <a:lstStyle/>
          <a:p>
            <a:pPr marL="0" marR="0" lvl="0" indent="0" algn="ctr" defTabSz="1219080" rtl="0" eaLnBrk="1" fontAlgn="base" latinLnBrk="0" hangingPunct="1">
              <a:lnSpc>
                <a:spcPct val="100000"/>
              </a:lnSpc>
              <a:spcBef>
                <a:spcPct val="0"/>
              </a:spcBef>
              <a:spcAft>
                <a:spcPts val="40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Arial" charset="0"/>
              </a:rPr>
              <a:t>↓ body weight</a:t>
            </a:r>
          </a:p>
        </p:txBody>
      </p:sp>
      <p:sp>
        <p:nvSpPr>
          <p:cNvPr id="7" name="TextBox 6">
            <a:extLst>
              <a:ext uri="{FF2B5EF4-FFF2-40B4-BE49-F238E27FC236}">
                <a16:creationId xmlns:a16="http://schemas.microsoft.com/office/drawing/2014/main" id="{BD76CC6B-3EAD-438D-A75E-BBD273A825A7}"/>
              </a:ext>
            </a:extLst>
          </p:cNvPr>
          <p:cNvSpPr txBox="1"/>
          <p:nvPr/>
        </p:nvSpPr>
        <p:spPr>
          <a:xfrm>
            <a:off x="1745638" y="4856883"/>
            <a:ext cx="2334567" cy="461665"/>
          </a:xfrm>
          <a:prstGeom prst="rect">
            <a:avLst/>
          </a:prstGeom>
          <a:noFill/>
        </p:spPr>
        <p:txBody>
          <a:bodyPr wrap="square" rtlCol="0">
            <a:spAutoFit/>
          </a:bodyPr>
          <a:lstStyle/>
          <a:p>
            <a:pPr marL="0" marR="0" lvl="0" indent="0" algn="ctr" defTabSz="1219080" rtl="0" eaLnBrk="1" fontAlgn="base" latinLnBrk="0" hangingPunct="1">
              <a:lnSpc>
                <a:spcPct val="100000"/>
              </a:lnSpc>
              <a:spcBef>
                <a:spcPct val="0"/>
              </a:spcBef>
              <a:spcAft>
                <a:spcPts val="40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Arial" charset="0"/>
              </a:rPr>
              <a:t>↑ body weight</a:t>
            </a:r>
          </a:p>
        </p:txBody>
      </p:sp>
      <p:sp>
        <p:nvSpPr>
          <p:cNvPr id="8" name="TextBox 7">
            <a:extLst>
              <a:ext uri="{FF2B5EF4-FFF2-40B4-BE49-F238E27FC236}">
                <a16:creationId xmlns:a16="http://schemas.microsoft.com/office/drawing/2014/main" id="{1C1FB43B-BB63-4F44-8C2B-D6AAC310EA8B}"/>
              </a:ext>
            </a:extLst>
          </p:cNvPr>
          <p:cNvSpPr txBox="1"/>
          <p:nvPr/>
        </p:nvSpPr>
        <p:spPr>
          <a:xfrm>
            <a:off x="1379230" y="1674298"/>
            <a:ext cx="2925766" cy="461665"/>
          </a:xfrm>
          <a:prstGeom prst="rect">
            <a:avLst/>
          </a:prstGeom>
          <a:noFill/>
        </p:spPr>
        <p:txBody>
          <a:bodyPr wrap="square" rtlCol="0">
            <a:spAutoFit/>
          </a:bodyPr>
          <a:lstStyle/>
          <a:p>
            <a:pPr marL="0" marR="0" lvl="0" indent="0" algn="ctr" defTabSz="1219080" rtl="0" eaLnBrk="1" fontAlgn="base" latinLnBrk="0" hangingPunct="1">
              <a:lnSpc>
                <a:spcPct val="100000"/>
              </a:lnSpc>
              <a:spcBef>
                <a:spcPct val="0"/>
              </a:spcBef>
              <a:spcAft>
                <a:spcPts val="40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Arial" charset="0"/>
              </a:rPr>
              <a:t>Energy intake</a:t>
            </a:r>
          </a:p>
        </p:txBody>
      </p:sp>
      <p:grpSp>
        <p:nvGrpSpPr>
          <p:cNvPr id="9" name="Group 8">
            <a:extLst>
              <a:ext uri="{FF2B5EF4-FFF2-40B4-BE49-F238E27FC236}">
                <a16:creationId xmlns:a16="http://schemas.microsoft.com/office/drawing/2014/main" id="{E4BA9C0D-B094-42C5-BE88-F255AB7D488D}"/>
              </a:ext>
            </a:extLst>
          </p:cNvPr>
          <p:cNvGrpSpPr/>
          <p:nvPr/>
        </p:nvGrpSpPr>
        <p:grpSpPr>
          <a:xfrm>
            <a:off x="6936798" y="2165837"/>
            <a:ext cx="1983478" cy="1561772"/>
            <a:chOff x="8103980" y="2255006"/>
            <a:chExt cx="2160542" cy="1701191"/>
          </a:xfrm>
        </p:grpSpPr>
        <p:sp>
          <p:nvSpPr>
            <p:cNvPr id="10" name="Freeform 197">
              <a:extLst>
                <a:ext uri="{FF2B5EF4-FFF2-40B4-BE49-F238E27FC236}">
                  <a16:creationId xmlns:a16="http://schemas.microsoft.com/office/drawing/2014/main" id="{B48EFA6A-EE4C-4D71-A738-10D84AB0FEED}"/>
                </a:ext>
              </a:extLst>
            </p:cNvPr>
            <p:cNvSpPr>
              <a:spLocks/>
            </p:cNvSpPr>
            <p:nvPr/>
          </p:nvSpPr>
          <p:spPr bwMode="auto">
            <a:xfrm rot="933377" flipH="1">
              <a:off x="9474948" y="2849958"/>
              <a:ext cx="789574" cy="911514"/>
            </a:xfrm>
            <a:custGeom>
              <a:avLst/>
              <a:gdLst>
                <a:gd name="T0" fmla="*/ 906 w 2182"/>
                <a:gd name="T1" fmla="*/ 0 h 2501"/>
                <a:gd name="T2" fmla="*/ 1109 w 2182"/>
                <a:gd name="T3" fmla="*/ 119 h 2501"/>
                <a:gd name="T4" fmla="*/ 1384 w 2182"/>
                <a:gd name="T5" fmla="*/ 421 h 2501"/>
                <a:gd name="T6" fmla="*/ 1598 w 2182"/>
                <a:gd name="T7" fmla="*/ 910 h 2501"/>
                <a:gd name="T8" fmla="*/ 1600 w 2182"/>
                <a:gd name="T9" fmla="*/ 917 h 2501"/>
                <a:gd name="T10" fmla="*/ 1658 w 2182"/>
                <a:gd name="T11" fmla="*/ 842 h 2501"/>
                <a:gd name="T12" fmla="*/ 1688 w 2182"/>
                <a:gd name="T13" fmla="*/ 619 h 2501"/>
                <a:gd name="T14" fmla="*/ 1659 w 2182"/>
                <a:gd name="T15" fmla="*/ 475 h 2501"/>
                <a:gd name="T16" fmla="*/ 1699 w 2182"/>
                <a:gd name="T17" fmla="*/ 511 h 2501"/>
                <a:gd name="T18" fmla="*/ 2022 w 2182"/>
                <a:gd name="T19" fmla="*/ 948 h 2501"/>
                <a:gd name="T20" fmla="*/ 2148 w 2182"/>
                <a:gd name="T21" fmla="*/ 1271 h 2501"/>
                <a:gd name="T22" fmla="*/ 2180 w 2182"/>
                <a:gd name="T23" fmla="*/ 1546 h 2501"/>
                <a:gd name="T24" fmla="*/ 2093 w 2182"/>
                <a:gd name="T25" fmla="*/ 1916 h 2501"/>
                <a:gd name="T26" fmla="*/ 1883 w 2182"/>
                <a:gd name="T27" fmla="*/ 2211 h 2501"/>
                <a:gd name="T28" fmla="*/ 1659 w 2182"/>
                <a:gd name="T29" fmla="*/ 2396 h 2501"/>
                <a:gd name="T30" fmla="*/ 1506 w 2182"/>
                <a:gd name="T31" fmla="*/ 2494 h 2501"/>
                <a:gd name="T32" fmla="*/ 1493 w 2182"/>
                <a:gd name="T33" fmla="*/ 2501 h 2501"/>
                <a:gd name="T34" fmla="*/ 1563 w 2182"/>
                <a:gd name="T35" fmla="*/ 1701 h 2501"/>
                <a:gd name="T36" fmla="*/ 1118 w 2182"/>
                <a:gd name="T37" fmla="*/ 1036 h 2501"/>
                <a:gd name="T38" fmla="*/ 917 w 2182"/>
                <a:gd name="T39" fmla="*/ 1721 h 2501"/>
                <a:gd name="T40" fmla="*/ 915 w 2182"/>
                <a:gd name="T41" fmla="*/ 1537 h 2501"/>
                <a:gd name="T42" fmla="*/ 847 w 2182"/>
                <a:gd name="T43" fmla="*/ 1364 h 2501"/>
                <a:gd name="T44" fmla="*/ 816 w 2182"/>
                <a:gd name="T45" fmla="*/ 1470 h 2501"/>
                <a:gd name="T46" fmla="*/ 664 w 2182"/>
                <a:gd name="T47" fmla="*/ 1779 h 2501"/>
                <a:gd name="T48" fmla="*/ 536 w 2182"/>
                <a:gd name="T49" fmla="*/ 2062 h 2501"/>
                <a:gd name="T50" fmla="*/ 540 w 2182"/>
                <a:gd name="T51" fmla="*/ 2275 h 2501"/>
                <a:gd name="T52" fmla="*/ 607 w 2182"/>
                <a:gd name="T53" fmla="*/ 2477 h 2501"/>
                <a:gd name="T54" fmla="*/ 611 w 2182"/>
                <a:gd name="T55" fmla="*/ 2500 h 2501"/>
                <a:gd name="T56" fmla="*/ 500 w 2182"/>
                <a:gd name="T57" fmla="*/ 2432 h 2501"/>
                <a:gd name="T58" fmla="*/ 299 w 2182"/>
                <a:gd name="T59" fmla="*/ 2285 h 2501"/>
                <a:gd name="T60" fmla="*/ 79 w 2182"/>
                <a:gd name="T61" fmla="*/ 2022 h 2501"/>
                <a:gd name="T62" fmla="*/ 11 w 2182"/>
                <a:gd name="T63" fmla="*/ 1652 h 2501"/>
                <a:gd name="T64" fmla="*/ 117 w 2182"/>
                <a:gd name="T65" fmla="*/ 1286 h 2501"/>
                <a:gd name="T66" fmla="*/ 265 w 2182"/>
                <a:gd name="T67" fmla="*/ 967 h 2501"/>
                <a:gd name="T68" fmla="*/ 322 w 2182"/>
                <a:gd name="T69" fmla="*/ 749 h 2501"/>
                <a:gd name="T70" fmla="*/ 324 w 2182"/>
                <a:gd name="T71" fmla="*/ 735 h 2501"/>
                <a:gd name="T72" fmla="*/ 423 w 2182"/>
                <a:gd name="T73" fmla="*/ 1139 h 2501"/>
                <a:gd name="T74" fmla="*/ 429 w 2182"/>
                <a:gd name="T75" fmla="*/ 1140 h 2501"/>
                <a:gd name="T76" fmla="*/ 470 w 2182"/>
                <a:gd name="T77" fmla="*/ 1089 h 2501"/>
                <a:gd name="T78" fmla="*/ 709 w 2182"/>
                <a:gd name="T79" fmla="*/ 742 h 2501"/>
                <a:gd name="T80" fmla="*/ 869 w 2182"/>
                <a:gd name="T81" fmla="*/ 379 h 2501"/>
                <a:gd name="T82" fmla="*/ 909 w 2182"/>
                <a:gd name="T83" fmla="*/ 92 h 2501"/>
                <a:gd name="T84" fmla="*/ 902 w 2182"/>
                <a:gd name="T85" fmla="*/ 0 h 2501"/>
                <a:gd name="T86" fmla="*/ 906 w 2182"/>
                <a:gd name="T87" fmla="*/ 0 h 2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82" h="2501">
                  <a:moveTo>
                    <a:pt x="906" y="0"/>
                  </a:moveTo>
                  <a:cubicBezTo>
                    <a:pt x="977" y="33"/>
                    <a:pt x="1046" y="70"/>
                    <a:pt x="1109" y="119"/>
                  </a:cubicBezTo>
                  <a:cubicBezTo>
                    <a:pt x="1218" y="204"/>
                    <a:pt x="1309" y="306"/>
                    <a:pt x="1384" y="421"/>
                  </a:cubicBezTo>
                  <a:cubicBezTo>
                    <a:pt x="1483" y="572"/>
                    <a:pt x="1550" y="737"/>
                    <a:pt x="1598" y="910"/>
                  </a:cubicBezTo>
                  <a:cubicBezTo>
                    <a:pt x="1598" y="911"/>
                    <a:pt x="1599" y="913"/>
                    <a:pt x="1600" y="917"/>
                  </a:cubicBezTo>
                  <a:cubicBezTo>
                    <a:pt x="1628" y="898"/>
                    <a:pt x="1644" y="870"/>
                    <a:pt x="1658" y="842"/>
                  </a:cubicBezTo>
                  <a:cubicBezTo>
                    <a:pt x="1692" y="771"/>
                    <a:pt x="1697" y="696"/>
                    <a:pt x="1688" y="619"/>
                  </a:cubicBezTo>
                  <a:cubicBezTo>
                    <a:pt x="1682" y="571"/>
                    <a:pt x="1669" y="524"/>
                    <a:pt x="1659" y="475"/>
                  </a:cubicBezTo>
                  <a:cubicBezTo>
                    <a:pt x="1672" y="487"/>
                    <a:pt x="1686" y="498"/>
                    <a:pt x="1699" y="511"/>
                  </a:cubicBezTo>
                  <a:cubicBezTo>
                    <a:pt x="1829" y="640"/>
                    <a:pt x="1936" y="786"/>
                    <a:pt x="2022" y="948"/>
                  </a:cubicBezTo>
                  <a:cubicBezTo>
                    <a:pt x="2076" y="1051"/>
                    <a:pt x="2119" y="1158"/>
                    <a:pt x="2148" y="1271"/>
                  </a:cubicBezTo>
                  <a:cubicBezTo>
                    <a:pt x="2171" y="1361"/>
                    <a:pt x="2182" y="1453"/>
                    <a:pt x="2180" y="1546"/>
                  </a:cubicBezTo>
                  <a:cubicBezTo>
                    <a:pt x="2177" y="1675"/>
                    <a:pt x="2149" y="1799"/>
                    <a:pt x="2093" y="1916"/>
                  </a:cubicBezTo>
                  <a:cubicBezTo>
                    <a:pt x="2040" y="2027"/>
                    <a:pt x="1968" y="2124"/>
                    <a:pt x="1883" y="2211"/>
                  </a:cubicBezTo>
                  <a:cubicBezTo>
                    <a:pt x="1815" y="2280"/>
                    <a:pt x="1740" y="2343"/>
                    <a:pt x="1659" y="2396"/>
                  </a:cubicBezTo>
                  <a:cubicBezTo>
                    <a:pt x="1609" y="2430"/>
                    <a:pt x="1557" y="2462"/>
                    <a:pt x="1506" y="2494"/>
                  </a:cubicBezTo>
                  <a:cubicBezTo>
                    <a:pt x="1503" y="2496"/>
                    <a:pt x="1500" y="2497"/>
                    <a:pt x="1493" y="2501"/>
                  </a:cubicBezTo>
                  <a:cubicBezTo>
                    <a:pt x="1619" y="2240"/>
                    <a:pt x="1634" y="1973"/>
                    <a:pt x="1563" y="1701"/>
                  </a:cubicBezTo>
                  <a:cubicBezTo>
                    <a:pt x="1492" y="1430"/>
                    <a:pt x="1347" y="1206"/>
                    <a:pt x="1118" y="1036"/>
                  </a:cubicBezTo>
                  <a:cubicBezTo>
                    <a:pt x="1136" y="1292"/>
                    <a:pt x="1078" y="1522"/>
                    <a:pt x="917" y="1721"/>
                  </a:cubicBezTo>
                  <a:cubicBezTo>
                    <a:pt x="924" y="1660"/>
                    <a:pt x="925" y="1598"/>
                    <a:pt x="915" y="1537"/>
                  </a:cubicBezTo>
                  <a:cubicBezTo>
                    <a:pt x="904" y="1476"/>
                    <a:pt x="884" y="1418"/>
                    <a:pt x="847" y="1364"/>
                  </a:cubicBezTo>
                  <a:cubicBezTo>
                    <a:pt x="836" y="1401"/>
                    <a:pt x="827" y="1436"/>
                    <a:pt x="816" y="1470"/>
                  </a:cubicBezTo>
                  <a:cubicBezTo>
                    <a:pt x="781" y="1580"/>
                    <a:pt x="728" y="1682"/>
                    <a:pt x="664" y="1779"/>
                  </a:cubicBezTo>
                  <a:cubicBezTo>
                    <a:pt x="606" y="1866"/>
                    <a:pt x="555" y="1957"/>
                    <a:pt x="536" y="2062"/>
                  </a:cubicBezTo>
                  <a:cubicBezTo>
                    <a:pt x="523" y="2134"/>
                    <a:pt x="526" y="2204"/>
                    <a:pt x="540" y="2275"/>
                  </a:cubicBezTo>
                  <a:cubicBezTo>
                    <a:pt x="554" y="2345"/>
                    <a:pt x="577" y="2412"/>
                    <a:pt x="607" y="2477"/>
                  </a:cubicBezTo>
                  <a:cubicBezTo>
                    <a:pt x="610" y="2484"/>
                    <a:pt x="612" y="2490"/>
                    <a:pt x="611" y="2500"/>
                  </a:cubicBezTo>
                  <a:cubicBezTo>
                    <a:pt x="574" y="2477"/>
                    <a:pt x="536" y="2457"/>
                    <a:pt x="500" y="2432"/>
                  </a:cubicBezTo>
                  <a:cubicBezTo>
                    <a:pt x="432" y="2384"/>
                    <a:pt x="363" y="2337"/>
                    <a:pt x="299" y="2285"/>
                  </a:cubicBezTo>
                  <a:cubicBezTo>
                    <a:pt x="209" y="2212"/>
                    <a:pt x="133" y="2126"/>
                    <a:pt x="79" y="2022"/>
                  </a:cubicBezTo>
                  <a:cubicBezTo>
                    <a:pt x="18" y="1905"/>
                    <a:pt x="0" y="1781"/>
                    <a:pt x="11" y="1652"/>
                  </a:cubicBezTo>
                  <a:cubicBezTo>
                    <a:pt x="22" y="1523"/>
                    <a:pt x="61" y="1402"/>
                    <a:pt x="117" y="1286"/>
                  </a:cubicBezTo>
                  <a:cubicBezTo>
                    <a:pt x="167" y="1180"/>
                    <a:pt x="217" y="1074"/>
                    <a:pt x="265" y="967"/>
                  </a:cubicBezTo>
                  <a:cubicBezTo>
                    <a:pt x="296" y="898"/>
                    <a:pt x="315" y="825"/>
                    <a:pt x="322" y="749"/>
                  </a:cubicBezTo>
                  <a:cubicBezTo>
                    <a:pt x="322" y="746"/>
                    <a:pt x="323" y="743"/>
                    <a:pt x="324" y="735"/>
                  </a:cubicBezTo>
                  <a:cubicBezTo>
                    <a:pt x="399" y="863"/>
                    <a:pt x="419" y="999"/>
                    <a:pt x="423" y="1139"/>
                  </a:cubicBezTo>
                  <a:cubicBezTo>
                    <a:pt x="425" y="1140"/>
                    <a:pt x="427" y="1140"/>
                    <a:pt x="429" y="1140"/>
                  </a:cubicBezTo>
                  <a:cubicBezTo>
                    <a:pt x="443" y="1123"/>
                    <a:pt x="457" y="1106"/>
                    <a:pt x="470" y="1089"/>
                  </a:cubicBezTo>
                  <a:cubicBezTo>
                    <a:pt x="557" y="978"/>
                    <a:pt x="639" y="864"/>
                    <a:pt x="709" y="742"/>
                  </a:cubicBezTo>
                  <a:cubicBezTo>
                    <a:pt x="775" y="627"/>
                    <a:pt x="832" y="507"/>
                    <a:pt x="869" y="379"/>
                  </a:cubicBezTo>
                  <a:cubicBezTo>
                    <a:pt x="896" y="285"/>
                    <a:pt x="912" y="190"/>
                    <a:pt x="909" y="92"/>
                  </a:cubicBezTo>
                  <a:cubicBezTo>
                    <a:pt x="908" y="61"/>
                    <a:pt x="904" y="31"/>
                    <a:pt x="902" y="0"/>
                  </a:cubicBezTo>
                  <a:cubicBezTo>
                    <a:pt x="903" y="0"/>
                    <a:pt x="905" y="0"/>
                    <a:pt x="906" y="0"/>
                  </a:cubicBezTo>
                  <a:close/>
                </a:path>
              </a:pathLst>
            </a:custGeom>
            <a:solidFill>
              <a:schemeClr val="bg1">
                <a:lumMod val="50000"/>
              </a:schemeClr>
            </a:solidFill>
            <a:ln>
              <a:noFill/>
            </a:ln>
            <a:effectLst/>
            <a:scene3d>
              <a:camera prst="orthographicFront">
                <a:rot lat="0" lon="0" rev="0"/>
              </a:camera>
              <a:lightRig rig="threePt" dir="t">
                <a:rot lat="0" lon="0" rev="0"/>
              </a:lightRig>
            </a:scene3d>
            <a:sp3d prstMaterial="flat">
              <a:contourClr>
                <a:srgbClr val="000000"/>
              </a:contourClr>
            </a:sp3d>
          </p:spPr>
          <p:txBody>
            <a:bodyPr vert="horz" wrap="square" lIns="121920" tIns="60960" rIns="121920" bIns="60960" numCol="1" anchor="t" anchorCtr="0" compatLnSpc="1">
              <a:prstTxWarp prst="textNoShape">
                <a:avLst/>
              </a:prstTxWarp>
            </a:bodyP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1965"/>
                </a:solidFill>
                <a:effectLst/>
                <a:uLnTx/>
                <a:uFillTx/>
                <a:latin typeface="Arial" panose="020B0604020202020204"/>
                <a:ea typeface="+mn-ea"/>
                <a:cs typeface="Arial" charset="0"/>
              </a:endParaRPr>
            </a:p>
          </p:txBody>
        </p:sp>
        <p:sp>
          <p:nvSpPr>
            <p:cNvPr id="11" name="Freeform 197">
              <a:extLst>
                <a:ext uri="{FF2B5EF4-FFF2-40B4-BE49-F238E27FC236}">
                  <a16:creationId xmlns:a16="http://schemas.microsoft.com/office/drawing/2014/main" id="{A096BC86-486B-447A-9FF5-5B4FE5AD603E}"/>
                </a:ext>
              </a:extLst>
            </p:cNvPr>
            <p:cNvSpPr>
              <a:spLocks/>
            </p:cNvSpPr>
            <p:nvPr/>
          </p:nvSpPr>
          <p:spPr bwMode="auto">
            <a:xfrm rot="21504767">
              <a:off x="8103980" y="2326986"/>
              <a:ext cx="789574" cy="911514"/>
            </a:xfrm>
            <a:custGeom>
              <a:avLst/>
              <a:gdLst>
                <a:gd name="T0" fmla="*/ 906 w 2182"/>
                <a:gd name="T1" fmla="*/ 0 h 2501"/>
                <a:gd name="T2" fmla="*/ 1109 w 2182"/>
                <a:gd name="T3" fmla="*/ 119 h 2501"/>
                <a:gd name="T4" fmla="*/ 1384 w 2182"/>
                <a:gd name="T5" fmla="*/ 421 h 2501"/>
                <a:gd name="T6" fmla="*/ 1598 w 2182"/>
                <a:gd name="T7" fmla="*/ 910 h 2501"/>
                <a:gd name="T8" fmla="*/ 1600 w 2182"/>
                <a:gd name="T9" fmla="*/ 917 h 2501"/>
                <a:gd name="T10" fmla="*/ 1658 w 2182"/>
                <a:gd name="T11" fmla="*/ 842 h 2501"/>
                <a:gd name="T12" fmla="*/ 1688 w 2182"/>
                <a:gd name="T13" fmla="*/ 619 h 2501"/>
                <a:gd name="T14" fmla="*/ 1659 w 2182"/>
                <a:gd name="T15" fmla="*/ 475 h 2501"/>
                <a:gd name="T16" fmla="*/ 1699 w 2182"/>
                <a:gd name="T17" fmla="*/ 511 h 2501"/>
                <a:gd name="T18" fmla="*/ 2022 w 2182"/>
                <a:gd name="T19" fmla="*/ 948 h 2501"/>
                <a:gd name="T20" fmla="*/ 2148 w 2182"/>
                <a:gd name="T21" fmla="*/ 1271 h 2501"/>
                <a:gd name="T22" fmla="*/ 2180 w 2182"/>
                <a:gd name="T23" fmla="*/ 1546 h 2501"/>
                <a:gd name="T24" fmla="*/ 2093 w 2182"/>
                <a:gd name="T25" fmla="*/ 1916 h 2501"/>
                <a:gd name="T26" fmla="*/ 1883 w 2182"/>
                <a:gd name="T27" fmla="*/ 2211 h 2501"/>
                <a:gd name="T28" fmla="*/ 1659 w 2182"/>
                <a:gd name="T29" fmla="*/ 2396 h 2501"/>
                <a:gd name="T30" fmla="*/ 1506 w 2182"/>
                <a:gd name="T31" fmla="*/ 2494 h 2501"/>
                <a:gd name="T32" fmla="*/ 1493 w 2182"/>
                <a:gd name="T33" fmla="*/ 2501 h 2501"/>
                <a:gd name="T34" fmla="*/ 1563 w 2182"/>
                <a:gd name="T35" fmla="*/ 1701 h 2501"/>
                <a:gd name="T36" fmla="*/ 1118 w 2182"/>
                <a:gd name="T37" fmla="*/ 1036 h 2501"/>
                <a:gd name="T38" fmla="*/ 917 w 2182"/>
                <a:gd name="T39" fmla="*/ 1721 h 2501"/>
                <a:gd name="T40" fmla="*/ 915 w 2182"/>
                <a:gd name="T41" fmla="*/ 1537 h 2501"/>
                <a:gd name="T42" fmla="*/ 847 w 2182"/>
                <a:gd name="T43" fmla="*/ 1364 h 2501"/>
                <a:gd name="T44" fmla="*/ 816 w 2182"/>
                <a:gd name="T45" fmla="*/ 1470 h 2501"/>
                <a:gd name="T46" fmla="*/ 664 w 2182"/>
                <a:gd name="T47" fmla="*/ 1779 h 2501"/>
                <a:gd name="T48" fmla="*/ 536 w 2182"/>
                <a:gd name="T49" fmla="*/ 2062 h 2501"/>
                <a:gd name="T50" fmla="*/ 540 w 2182"/>
                <a:gd name="T51" fmla="*/ 2275 h 2501"/>
                <a:gd name="T52" fmla="*/ 607 w 2182"/>
                <a:gd name="T53" fmla="*/ 2477 h 2501"/>
                <a:gd name="T54" fmla="*/ 611 w 2182"/>
                <a:gd name="T55" fmla="*/ 2500 h 2501"/>
                <a:gd name="T56" fmla="*/ 500 w 2182"/>
                <a:gd name="T57" fmla="*/ 2432 h 2501"/>
                <a:gd name="T58" fmla="*/ 299 w 2182"/>
                <a:gd name="T59" fmla="*/ 2285 h 2501"/>
                <a:gd name="T60" fmla="*/ 79 w 2182"/>
                <a:gd name="T61" fmla="*/ 2022 h 2501"/>
                <a:gd name="T62" fmla="*/ 11 w 2182"/>
                <a:gd name="T63" fmla="*/ 1652 h 2501"/>
                <a:gd name="T64" fmla="*/ 117 w 2182"/>
                <a:gd name="T65" fmla="*/ 1286 h 2501"/>
                <a:gd name="T66" fmla="*/ 265 w 2182"/>
                <a:gd name="T67" fmla="*/ 967 h 2501"/>
                <a:gd name="T68" fmla="*/ 322 w 2182"/>
                <a:gd name="T69" fmla="*/ 749 h 2501"/>
                <a:gd name="T70" fmla="*/ 324 w 2182"/>
                <a:gd name="T71" fmla="*/ 735 h 2501"/>
                <a:gd name="T72" fmla="*/ 423 w 2182"/>
                <a:gd name="T73" fmla="*/ 1139 h 2501"/>
                <a:gd name="T74" fmla="*/ 429 w 2182"/>
                <a:gd name="T75" fmla="*/ 1140 h 2501"/>
                <a:gd name="T76" fmla="*/ 470 w 2182"/>
                <a:gd name="T77" fmla="*/ 1089 h 2501"/>
                <a:gd name="T78" fmla="*/ 709 w 2182"/>
                <a:gd name="T79" fmla="*/ 742 h 2501"/>
                <a:gd name="T80" fmla="*/ 869 w 2182"/>
                <a:gd name="T81" fmla="*/ 379 h 2501"/>
                <a:gd name="T82" fmla="*/ 909 w 2182"/>
                <a:gd name="T83" fmla="*/ 92 h 2501"/>
                <a:gd name="T84" fmla="*/ 902 w 2182"/>
                <a:gd name="T85" fmla="*/ 0 h 2501"/>
                <a:gd name="T86" fmla="*/ 906 w 2182"/>
                <a:gd name="T87" fmla="*/ 0 h 2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82" h="2501">
                  <a:moveTo>
                    <a:pt x="906" y="0"/>
                  </a:moveTo>
                  <a:cubicBezTo>
                    <a:pt x="977" y="33"/>
                    <a:pt x="1046" y="70"/>
                    <a:pt x="1109" y="119"/>
                  </a:cubicBezTo>
                  <a:cubicBezTo>
                    <a:pt x="1218" y="204"/>
                    <a:pt x="1309" y="306"/>
                    <a:pt x="1384" y="421"/>
                  </a:cubicBezTo>
                  <a:cubicBezTo>
                    <a:pt x="1483" y="572"/>
                    <a:pt x="1550" y="737"/>
                    <a:pt x="1598" y="910"/>
                  </a:cubicBezTo>
                  <a:cubicBezTo>
                    <a:pt x="1598" y="911"/>
                    <a:pt x="1599" y="913"/>
                    <a:pt x="1600" y="917"/>
                  </a:cubicBezTo>
                  <a:cubicBezTo>
                    <a:pt x="1628" y="898"/>
                    <a:pt x="1644" y="870"/>
                    <a:pt x="1658" y="842"/>
                  </a:cubicBezTo>
                  <a:cubicBezTo>
                    <a:pt x="1692" y="771"/>
                    <a:pt x="1697" y="696"/>
                    <a:pt x="1688" y="619"/>
                  </a:cubicBezTo>
                  <a:cubicBezTo>
                    <a:pt x="1682" y="571"/>
                    <a:pt x="1669" y="524"/>
                    <a:pt x="1659" y="475"/>
                  </a:cubicBezTo>
                  <a:cubicBezTo>
                    <a:pt x="1672" y="487"/>
                    <a:pt x="1686" y="498"/>
                    <a:pt x="1699" y="511"/>
                  </a:cubicBezTo>
                  <a:cubicBezTo>
                    <a:pt x="1829" y="640"/>
                    <a:pt x="1936" y="786"/>
                    <a:pt x="2022" y="948"/>
                  </a:cubicBezTo>
                  <a:cubicBezTo>
                    <a:pt x="2076" y="1051"/>
                    <a:pt x="2119" y="1158"/>
                    <a:pt x="2148" y="1271"/>
                  </a:cubicBezTo>
                  <a:cubicBezTo>
                    <a:pt x="2171" y="1361"/>
                    <a:pt x="2182" y="1453"/>
                    <a:pt x="2180" y="1546"/>
                  </a:cubicBezTo>
                  <a:cubicBezTo>
                    <a:pt x="2177" y="1675"/>
                    <a:pt x="2149" y="1799"/>
                    <a:pt x="2093" y="1916"/>
                  </a:cubicBezTo>
                  <a:cubicBezTo>
                    <a:pt x="2040" y="2027"/>
                    <a:pt x="1968" y="2124"/>
                    <a:pt x="1883" y="2211"/>
                  </a:cubicBezTo>
                  <a:cubicBezTo>
                    <a:pt x="1815" y="2280"/>
                    <a:pt x="1740" y="2343"/>
                    <a:pt x="1659" y="2396"/>
                  </a:cubicBezTo>
                  <a:cubicBezTo>
                    <a:pt x="1609" y="2430"/>
                    <a:pt x="1557" y="2462"/>
                    <a:pt x="1506" y="2494"/>
                  </a:cubicBezTo>
                  <a:cubicBezTo>
                    <a:pt x="1503" y="2496"/>
                    <a:pt x="1500" y="2497"/>
                    <a:pt x="1493" y="2501"/>
                  </a:cubicBezTo>
                  <a:cubicBezTo>
                    <a:pt x="1619" y="2240"/>
                    <a:pt x="1634" y="1973"/>
                    <a:pt x="1563" y="1701"/>
                  </a:cubicBezTo>
                  <a:cubicBezTo>
                    <a:pt x="1492" y="1430"/>
                    <a:pt x="1347" y="1206"/>
                    <a:pt x="1118" y="1036"/>
                  </a:cubicBezTo>
                  <a:cubicBezTo>
                    <a:pt x="1136" y="1292"/>
                    <a:pt x="1078" y="1522"/>
                    <a:pt x="917" y="1721"/>
                  </a:cubicBezTo>
                  <a:cubicBezTo>
                    <a:pt x="924" y="1660"/>
                    <a:pt x="925" y="1598"/>
                    <a:pt x="915" y="1537"/>
                  </a:cubicBezTo>
                  <a:cubicBezTo>
                    <a:pt x="904" y="1476"/>
                    <a:pt x="884" y="1418"/>
                    <a:pt x="847" y="1364"/>
                  </a:cubicBezTo>
                  <a:cubicBezTo>
                    <a:pt x="836" y="1401"/>
                    <a:pt x="827" y="1436"/>
                    <a:pt x="816" y="1470"/>
                  </a:cubicBezTo>
                  <a:cubicBezTo>
                    <a:pt x="781" y="1580"/>
                    <a:pt x="728" y="1682"/>
                    <a:pt x="664" y="1779"/>
                  </a:cubicBezTo>
                  <a:cubicBezTo>
                    <a:pt x="606" y="1866"/>
                    <a:pt x="555" y="1957"/>
                    <a:pt x="536" y="2062"/>
                  </a:cubicBezTo>
                  <a:cubicBezTo>
                    <a:pt x="523" y="2134"/>
                    <a:pt x="526" y="2204"/>
                    <a:pt x="540" y="2275"/>
                  </a:cubicBezTo>
                  <a:cubicBezTo>
                    <a:pt x="554" y="2345"/>
                    <a:pt x="577" y="2412"/>
                    <a:pt x="607" y="2477"/>
                  </a:cubicBezTo>
                  <a:cubicBezTo>
                    <a:pt x="610" y="2484"/>
                    <a:pt x="612" y="2490"/>
                    <a:pt x="611" y="2500"/>
                  </a:cubicBezTo>
                  <a:cubicBezTo>
                    <a:pt x="574" y="2477"/>
                    <a:pt x="536" y="2457"/>
                    <a:pt x="500" y="2432"/>
                  </a:cubicBezTo>
                  <a:cubicBezTo>
                    <a:pt x="432" y="2384"/>
                    <a:pt x="363" y="2337"/>
                    <a:pt x="299" y="2285"/>
                  </a:cubicBezTo>
                  <a:cubicBezTo>
                    <a:pt x="209" y="2212"/>
                    <a:pt x="133" y="2126"/>
                    <a:pt x="79" y="2022"/>
                  </a:cubicBezTo>
                  <a:cubicBezTo>
                    <a:pt x="18" y="1905"/>
                    <a:pt x="0" y="1781"/>
                    <a:pt x="11" y="1652"/>
                  </a:cubicBezTo>
                  <a:cubicBezTo>
                    <a:pt x="22" y="1523"/>
                    <a:pt x="61" y="1402"/>
                    <a:pt x="117" y="1286"/>
                  </a:cubicBezTo>
                  <a:cubicBezTo>
                    <a:pt x="167" y="1180"/>
                    <a:pt x="217" y="1074"/>
                    <a:pt x="265" y="967"/>
                  </a:cubicBezTo>
                  <a:cubicBezTo>
                    <a:pt x="296" y="898"/>
                    <a:pt x="315" y="825"/>
                    <a:pt x="322" y="749"/>
                  </a:cubicBezTo>
                  <a:cubicBezTo>
                    <a:pt x="322" y="746"/>
                    <a:pt x="323" y="743"/>
                    <a:pt x="324" y="735"/>
                  </a:cubicBezTo>
                  <a:cubicBezTo>
                    <a:pt x="399" y="863"/>
                    <a:pt x="419" y="999"/>
                    <a:pt x="423" y="1139"/>
                  </a:cubicBezTo>
                  <a:cubicBezTo>
                    <a:pt x="425" y="1140"/>
                    <a:pt x="427" y="1140"/>
                    <a:pt x="429" y="1140"/>
                  </a:cubicBezTo>
                  <a:cubicBezTo>
                    <a:pt x="443" y="1123"/>
                    <a:pt x="457" y="1106"/>
                    <a:pt x="470" y="1089"/>
                  </a:cubicBezTo>
                  <a:cubicBezTo>
                    <a:pt x="557" y="978"/>
                    <a:pt x="639" y="864"/>
                    <a:pt x="709" y="742"/>
                  </a:cubicBezTo>
                  <a:cubicBezTo>
                    <a:pt x="775" y="627"/>
                    <a:pt x="832" y="507"/>
                    <a:pt x="869" y="379"/>
                  </a:cubicBezTo>
                  <a:cubicBezTo>
                    <a:pt x="896" y="285"/>
                    <a:pt x="912" y="190"/>
                    <a:pt x="909" y="92"/>
                  </a:cubicBezTo>
                  <a:cubicBezTo>
                    <a:pt x="908" y="61"/>
                    <a:pt x="904" y="31"/>
                    <a:pt x="902" y="0"/>
                  </a:cubicBezTo>
                  <a:cubicBezTo>
                    <a:pt x="903" y="0"/>
                    <a:pt x="905" y="0"/>
                    <a:pt x="906" y="0"/>
                  </a:cubicBezTo>
                  <a:close/>
                </a:path>
              </a:pathLst>
            </a:custGeom>
            <a:solidFill>
              <a:schemeClr val="bg1">
                <a:lumMod val="50000"/>
              </a:schemeClr>
            </a:solidFill>
            <a:ln>
              <a:noFill/>
            </a:ln>
            <a:effectLst/>
            <a:scene3d>
              <a:camera prst="orthographicFront">
                <a:rot lat="0" lon="0" rev="0"/>
              </a:camera>
              <a:lightRig rig="threePt" dir="t">
                <a:rot lat="0" lon="0" rev="0"/>
              </a:lightRig>
            </a:scene3d>
            <a:sp3d prstMaterial="flat">
              <a:contourClr>
                <a:srgbClr val="000000"/>
              </a:contourClr>
            </a:sp3d>
          </p:spPr>
          <p:txBody>
            <a:bodyPr vert="horz" wrap="square" lIns="121920" tIns="60960" rIns="121920" bIns="60960" numCol="1" anchor="t" anchorCtr="0" compatLnSpc="1">
              <a:prstTxWarp prst="textNoShape">
                <a:avLst/>
              </a:prstTxWarp>
            </a:bodyP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1965"/>
                </a:solidFill>
                <a:effectLst/>
                <a:uLnTx/>
                <a:uFillTx/>
                <a:latin typeface="Arial" panose="020B0604020202020204"/>
                <a:ea typeface="+mn-ea"/>
                <a:cs typeface="Arial" charset="0"/>
              </a:endParaRPr>
            </a:p>
          </p:txBody>
        </p:sp>
        <p:sp>
          <p:nvSpPr>
            <p:cNvPr id="12" name="Freeform 197">
              <a:extLst>
                <a:ext uri="{FF2B5EF4-FFF2-40B4-BE49-F238E27FC236}">
                  <a16:creationId xmlns:a16="http://schemas.microsoft.com/office/drawing/2014/main" id="{07258708-D4E6-4DE1-BD94-D5ACA820E306}"/>
                </a:ext>
              </a:extLst>
            </p:cNvPr>
            <p:cNvSpPr>
              <a:spLocks/>
            </p:cNvSpPr>
            <p:nvPr/>
          </p:nvSpPr>
          <p:spPr bwMode="auto">
            <a:xfrm rot="237586">
              <a:off x="8352103" y="2255006"/>
              <a:ext cx="1473610" cy="1701191"/>
            </a:xfrm>
            <a:custGeom>
              <a:avLst/>
              <a:gdLst>
                <a:gd name="T0" fmla="*/ 906 w 2182"/>
                <a:gd name="T1" fmla="*/ 0 h 2501"/>
                <a:gd name="T2" fmla="*/ 1109 w 2182"/>
                <a:gd name="T3" fmla="*/ 119 h 2501"/>
                <a:gd name="T4" fmla="*/ 1384 w 2182"/>
                <a:gd name="T5" fmla="*/ 421 h 2501"/>
                <a:gd name="T6" fmla="*/ 1598 w 2182"/>
                <a:gd name="T7" fmla="*/ 910 h 2501"/>
                <a:gd name="T8" fmla="*/ 1600 w 2182"/>
                <a:gd name="T9" fmla="*/ 917 h 2501"/>
                <a:gd name="T10" fmla="*/ 1658 w 2182"/>
                <a:gd name="T11" fmla="*/ 842 h 2501"/>
                <a:gd name="T12" fmla="*/ 1688 w 2182"/>
                <a:gd name="T13" fmla="*/ 619 h 2501"/>
                <a:gd name="T14" fmla="*/ 1659 w 2182"/>
                <a:gd name="T15" fmla="*/ 475 h 2501"/>
                <a:gd name="T16" fmla="*/ 1699 w 2182"/>
                <a:gd name="T17" fmla="*/ 511 h 2501"/>
                <a:gd name="T18" fmla="*/ 2022 w 2182"/>
                <a:gd name="T19" fmla="*/ 948 h 2501"/>
                <a:gd name="T20" fmla="*/ 2148 w 2182"/>
                <a:gd name="T21" fmla="*/ 1271 h 2501"/>
                <a:gd name="T22" fmla="*/ 2180 w 2182"/>
                <a:gd name="T23" fmla="*/ 1546 h 2501"/>
                <a:gd name="T24" fmla="*/ 2093 w 2182"/>
                <a:gd name="T25" fmla="*/ 1916 h 2501"/>
                <a:gd name="T26" fmla="*/ 1883 w 2182"/>
                <a:gd name="T27" fmla="*/ 2211 h 2501"/>
                <a:gd name="T28" fmla="*/ 1659 w 2182"/>
                <a:gd name="T29" fmla="*/ 2396 h 2501"/>
                <a:gd name="T30" fmla="*/ 1506 w 2182"/>
                <a:gd name="T31" fmla="*/ 2494 h 2501"/>
                <a:gd name="T32" fmla="*/ 1493 w 2182"/>
                <a:gd name="T33" fmla="*/ 2501 h 2501"/>
                <a:gd name="T34" fmla="*/ 1563 w 2182"/>
                <a:gd name="T35" fmla="*/ 1701 h 2501"/>
                <a:gd name="T36" fmla="*/ 1118 w 2182"/>
                <a:gd name="T37" fmla="*/ 1036 h 2501"/>
                <a:gd name="T38" fmla="*/ 917 w 2182"/>
                <a:gd name="T39" fmla="*/ 1721 h 2501"/>
                <a:gd name="T40" fmla="*/ 915 w 2182"/>
                <a:gd name="T41" fmla="*/ 1537 h 2501"/>
                <a:gd name="T42" fmla="*/ 847 w 2182"/>
                <a:gd name="T43" fmla="*/ 1364 h 2501"/>
                <a:gd name="T44" fmla="*/ 816 w 2182"/>
                <a:gd name="T45" fmla="*/ 1470 h 2501"/>
                <a:gd name="T46" fmla="*/ 664 w 2182"/>
                <a:gd name="T47" fmla="*/ 1779 h 2501"/>
                <a:gd name="T48" fmla="*/ 536 w 2182"/>
                <a:gd name="T49" fmla="*/ 2062 h 2501"/>
                <a:gd name="T50" fmla="*/ 540 w 2182"/>
                <a:gd name="T51" fmla="*/ 2275 h 2501"/>
                <a:gd name="T52" fmla="*/ 607 w 2182"/>
                <a:gd name="T53" fmla="*/ 2477 h 2501"/>
                <a:gd name="T54" fmla="*/ 611 w 2182"/>
                <a:gd name="T55" fmla="*/ 2500 h 2501"/>
                <a:gd name="T56" fmla="*/ 500 w 2182"/>
                <a:gd name="T57" fmla="*/ 2432 h 2501"/>
                <a:gd name="T58" fmla="*/ 299 w 2182"/>
                <a:gd name="T59" fmla="*/ 2285 h 2501"/>
                <a:gd name="T60" fmla="*/ 79 w 2182"/>
                <a:gd name="T61" fmla="*/ 2022 h 2501"/>
                <a:gd name="T62" fmla="*/ 11 w 2182"/>
                <a:gd name="T63" fmla="*/ 1652 h 2501"/>
                <a:gd name="T64" fmla="*/ 117 w 2182"/>
                <a:gd name="T65" fmla="*/ 1286 h 2501"/>
                <a:gd name="T66" fmla="*/ 265 w 2182"/>
                <a:gd name="T67" fmla="*/ 967 h 2501"/>
                <a:gd name="T68" fmla="*/ 322 w 2182"/>
                <a:gd name="T69" fmla="*/ 749 h 2501"/>
                <a:gd name="T70" fmla="*/ 324 w 2182"/>
                <a:gd name="T71" fmla="*/ 735 h 2501"/>
                <a:gd name="T72" fmla="*/ 423 w 2182"/>
                <a:gd name="T73" fmla="*/ 1139 h 2501"/>
                <a:gd name="T74" fmla="*/ 429 w 2182"/>
                <a:gd name="T75" fmla="*/ 1140 h 2501"/>
                <a:gd name="T76" fmla="*/ 470 w 2182"/>
                <a:gd name="T77" fmla="*/ 1089 h 2501"/>
                <a:gd name="T78" fmla="*/ 709 w 2182"/>
                <a:gd name="T79" fmla="*/ 742 h 2501"/>
                <a:gd name="T80" fmla="*/ 869 w 2182"/>
                <a:gd name="T81" fmla="*/ 379 h 2501"/>
                <a:gd name="T82" fmla="*/ 909 w 2182"/>
                <a:gd name="T83" fmla="*/ 92 h 2501"/>
                <a:gd name="T84" fmla="*/ 902 w 2182"/>
                <a:gd name="T85" fmla="*/ 0 h 2501"/>
                <a:gd name="T86" fmla="*/ 906 w 2182"/>
                <a:gd name="T87" fmla="*/ 0 h 2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82" h="2501">
                  <a:moveTo>
                    <a:pt x="906" y="0"/>
                  </a:moveTo>
                  <a:cubicBezTo>
                    <a:pt x="977" y="33"/>
                    <a:pt x="1046" y="70"/>
                    <a:pt x="1109" y="119"/>
                  </a:cubicBezTo>
                  <a:cubicBezTo>
                    <a:pt x="1218" y="204"/>
                    <a:pt x="1309" y="306"/>
                    <a:pt x="1384" y="421"/>
                  </a:cubicBezTo>
                  <a:cubicBezTo>
                    <a:pt x="1483" y="572"/>
                    <a:pt x="1550" y="737"/>
                    <a:pt x="1598" y="910"/>
                  </a:cubicBezTo>
                  <a:cubicBezTo>
                    <a:pt x="1598" y="911"/>
                    <a:pt x="1599" y="913"/>
                    <a:pt x="1600" y="917"/>
                  </a:cubicBezTo>
                  <a:cubicBezTo>
                    <a:pt x="1628" y="898"/>
                    <a:pt x="1644" y="870"/>
                    <a:pt x="1658" y="842"/>
                  </a:cubicBezTo>
                  <a:cubicBezTo>
                    <a:pt x="1692" y="771"/>
                    <a:pt x="1697" y="696"/>
                    <a:pt x="1688" y="619"/>
                  </a:cubicBezTo>
                  <a:cubicBezTo>
                    <a:pt x="1682" y="571"/>
                    <a:pt x="1669" y="524"/>
                    <a:pt x="1659" y="475"/>
                  </a:cubicBezTo>
                  <a:cubicBezTo>
                    <a:pt x="1672" y="487"/>
                    <a:pt x="1686" y="498"/>
                    <a:pt x="1699" y="511"/>
                  </a:cubicBezTo>
                  <a:cubicBezTo>
                    <a:pt x="1829" y="640"/>
                    <a:pt x="1936" y="786"/>
                    <a:pt x="2022" y="948"/>
                  </a:cubicBezTo>
                  <a:cubicBezTo>
                    <a:pt x="2076" y="1051"/>
                    <a:pt x="2119" y="1158"/>
                    <a:pt x="2148" y="1271"/>
                  </a:cubicBezTo>
                  <a:cubicBezTo>
                    <a:pt x="2171" y="1361"/>
                    <a:pt x="2182" y="1453"/>
                    <a:pt x="2180" y="1546"/>
                  </a:cubicBezTo>
                  <a:cubicBezTo>
                    <a:pt x="2177" y="1675"/>
                    <a:pt x="2149" y="1799"/>
                    <a:pt x="2093" y="1916"/>
                  </a:cubicBezTo>
                  <a:cubicBezTo>
                    <a:pt x="2040" y="2027"/>
                    <a:pt x="1968" y="2124"/>
                    <a:pt x="1883" y="2211"/>
                  </a:cubicBezTo>
                  <a:cubicBezTo>
                    <a:pt x="1815" y="2280"/>
                    <a:pt x="1740" y="2343"/>
                    <a:pt x="1659" y="2396"/>
                  </a:cubicBezTo>
                  <a:cubicBezTo>
                    <a:pt x="1609" y="2430"/>
                    <a:pt x="1557" y="2462"/>
                    <a:pt x="1506" y="2494"/>
                  </a:cubicBezTo>
                  <a:cubicBezTo>
                    <a:pt x="1503" y="2496"/>
                    <a:pt x="1500" y="2497"/>
                    <a:pt x="1493" y="2501"/>
                  </a:cubicBezTo>
                  <a:cubicBezTo>
                    <a:pt x="1619" y="2240"/>
                    <a:pt x="1634" y="1973"/>
                    <a:pt x="1563" y="1701"/>
                  </a:cubicBezTo>
                  <a:cubicBezTo>
                    <a:pt x="1492" y="1430"/>
                    <a:pt x="1347" y="1206"/>
                    <a:pt x="1118" y="1036"/>
                  </a:cubicBezTo>
                  <a:cubicBezTo>
                    <a:pt x="1136" y="1292"/>
                    <a:pt x="1078" y="1522"/>
                    <a:pt x="917" y="1721"/>
                  </a:cubicBezTo>
                  <a:cubicBezTo>
                    <a:pt x="924" y="1660"/>
                    <a:pt x="925" y="1598"/>
                    <a:pt x="915" y="1537"/>
                  </a:cubicBezTo>
                  <a:cubicBezTo>
                    <a:pt x="904" y="1476"/>
                    <a:pt x="884" y="1418"/>
                    <a:pt x="847" y="1364"/>
                  </a:cubicBezTo>
                  <a:cubicBezTo>
                    <a:pt x="836" y="1401"/>
                    <a:pt x="827" y="1436"/>
                    <a:pt x="816" y="1470"/>
                  </a:cubicBezTo>
                  <a:cubicBezTo>
                    <a:pt x="781" y="1580"/>
                    <a:pt x="728" y="1682"/>
                    <a:pt x="664" y="1779"/>
                  </a:cubicBezTo>
                  <a:cubicBezTo>
                    <a:pt x="606" y="1866"/>
                    <a:pt x="555" y="1957"/>
                    <a:pt x="536" y="2062"/>
                  </a:cubicBezTo>
                  <a:cubicBezTo>
                    <a:pt x="523" y="2134"/>
                    <a:pt x="526" y="2204"/>
                    <a:pt x="540" y="2275"/>
                  </a:cubicBezTo>
                  <a:cubicBezTo>
                    <a:pt x="554" y="2345"/>
                    <a:pt x="577" y="2412"/>
                    <a:pt x="607" y="2477"/>
                  </a:cubicBezTo>
                  <a:cubicBezTo>
                    <a:pt x="610" y="2484"/>
                    <a:pt x="612" y="2490"/>
                    <a:pt x="611" y="2500"/>
                  </a:cubicBezTo>
                  <a:cubicBezTo>
                    <a:pt x="574" y="2477"/>
                    <a:pt x="536" y="2457"/>
                    <a:pt x="500" y="2432"/>
                  </a:cubicBezTo>
                  <a:cubicBezTo>
                    <a:pt x="432" y="2384"/>
                    <a:pt x="363" y="2337"/>
                    <a:pt x="299" y="2285"/>
                  </a:cubicBezTo>
                  <a:cubicBezTo>
                    <a:pt x="209" y="2212"/>
                    <a:pt x="133" y="2126"/>
                    <a:pt x="79" y="2022"/>
                  </a:cubicBezTo>
                  <a:cubicBezTo>
                    <a:pt x="18" y="1905"/>
                    <a:pt x="0" y="1781"/>
                    <a:pt x="11" y="1652"/>
                  </a:cubicBezTo>
                  <a:cubicBezTo>
                    <a:pt x="22" y="1523"/>
                    <a:pt x="61" y="1402"/>
                    <a:pt x="117" y="1286"/>
                  </a:cubicBezTo>
                  <a:cubicBezTo>
                    <a:pt x="167" y="1180"/>
                    <a:pt x="217" y="1074"/>
                    <a:pt x="265" y="967"/>
                  </a:cubicBezTo>
                  <a:cubicBezTo>
                    <a:pt x="296" y="898"/>
                    <a:pt x="315" y="825"/>
                    <a:pt x="322" y="749"/>
                  </a:cubicBezTo>
                  <a:cubicBezTo>
                    <a:pt x="322" y="746"/>
                    <a:pt x="323" y="743"/>
                    <a:pt x="324" y="735"/>
                  </a:cubicBezTo>
                  <a:cubicBezTo>
                    <a:pt x="399" y="863"/>
                    <a:pt x="419" y="999"/>
                    <a:pt x="423" y="1139"/>
                  </a:cubicBezTo>
                  <a:cubicBezTo>
                    <a:pt x="425" y="1140"/>
                    <a:pt x="427" y="1140"/>
                    <a:pt x="429" y="1140"/>
                  </a:cubicBezTo>
                  <a:cubicBezTo>
                    <a:pt x="443" y="1123"/>
                    <a:pt x="457" y="1106"/>
                    <a:pt x="470" y="1089"/>
                  </a:cubicBezTo>
                  <a:cubicBezTo>
                    <a:pt x="557" y="978"/>
                    <a:pt x="639" y="864"/>
                    <a:pt x="709" y="742"/>
                  </a:cubicBezTo>
                  <a:cubicBezTo>
                    <a:pt x="775" y="627"/>
                    <a:pt x="832" y="507"/>
                    <a:pt x="869" y="379"/>
                  </a:cubicBezTo>
                  <a:cubicBezTo>
                    <a:pt x="896" y="285"/>
                    <a:pt x="912" y="190"/>
                    <a:pt x="909" y="92"/>
                  </a:cubicBezTo>
                  <a:cubicBezTo>
                    <a:pt x="908" y="61"/>
                    <a:pt x="904" y="31"/>
                    <a:pt x="902" y="0"/>
                  </a:cubicBezTo>
                  <a:cubicBezTo>
                    <a:pt x="903" y="0"/>
                    <a:pt x="905" y="0"/>
                    <a:pt x="906" y="0"/>
                  </a:cubicBezTo>
                  <a:close/>
                </a:path>
              </a:pathLst>
            </a:custGeom>
            <a:solidFill>
              <a:schemeClr val="bg2">
                <a:lumMod val="25000"/>
              </a:schemeClr>
            </a:solidFill>
            <a:ln>
              <a:noFill/>
            </a:ln>
            <a:effectLst/>
            <a:scene3d>
              <a:camera prst="orthographicFront">
                <a:rot lat="0" lon="0" rev="0"/>
              </a:camera>
              <a:lightRig rig="threePt" dir="t">
                <a:rot lat="0" lon="0" rev="0"/>
              </a:lightRig>
            </a:scene3d>
            <a:sp3d prstMaterial="flat">
              <a:contourClr>
                <a:srgbClr val="000000"/>
              </a:contourClr>
            </a:sp3d>
          </p:spPr>
          <p:txBody>
            <a:bodyPr vert="horz" wrap="square" lIns="121920" tIns="60960" rIns="121920" bIns="60960" numCol="1" anchor="t" anchorCtr="0" compatLnSpc="1">
              <a:prstTxWarp prst="textNoShape">
                <a:avLst/>
              </a:prstTxWarp>
            </a:bodyP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1965"/>
                </a:solidFill>
                <a:effectLst/>
                <a:uLnTx/>
                <a:uFillTx/>
                <a:latin typeface="Arial" panose="020B0604020202020204"/>
                <a:ea typeface="+mn-ea"/>
                <a:cs typeface="Arial" charset="0"/>
              </a:endParaRPr>
            </a:p>
          </p:txBody>
        </p:sp>
      </p:grpSp>
      <p:sp>
        <p:nvSpPr>
          <p:cNvPr id="14" name="Freeform 31">
            <a:extLst>
              <a:ext uri="{FF2B5EF4-FFF2-40B4-BE49-F238E27FC236}">
                <a16:creationId xmlns:a16="http://schemas.microsoft.com/office/drawing/2014/main" id="{5FFDA52D-E76C-4FB0-AFA3-74E817609140}"/>
              </a:ext>
            </a:extLst>
          </p:cNvPr>
          <p:cNvSpPr>
            <a:spLocks/>
          </p:cNvSpPr>
          <p:nvPr/>
        </p:nvSpPr>
        <p:spPr bwMode="auto">
          <a:xfrm rot="77067">
            <a:off x="3492457" y="2374662"/>
            <a:ext cx="274132" cy="1422596"/>
          </a:xfrm>
          <a:custGeom>
            <a:avLst/>
            <a:gdLst>
              <a:gd name="T0" fmla="*/ 77 w 102"/>
              <a:gd name="T1" fmla="*/ 9 h 536"/>
              <a:gd name="T2" fmla="*/ 84 w 102"/>
              <a:gd name="T3" fmla="*/ 146 h 536"/>
              <a:gd name="T4" fmla="*/ 100 w 102"/>
              <a:gd name="T5" fmla="*/ 499 h 536"/>
              <a:gd name="T6" fmla="*/ 69 w 102"/>
              <a:gd name="T7" fmla="*/ 536 h 536"/>
              <a:gd name="T8" fmla="*/ 38 w 102"/>
              <a:gd name="T9" fmla="*/ 497 h 536"/>
              <a:gd name="T10" fmla="*/ 52 w 102"/>
              <a:gd name="T11" fmla="*/ 296 h 536"/>
              <a:gd name="T12" fmla="*/ 39 w 102"/>
              <a:gd name="T13" fmla="*/ 269 h 536"/>
              <a:gd name="T14" fmla="*/ 23 w 102"/>
              <a:gd name="T15" fmla="*/ 250 h 536"/>
              <a:gd name="T16" fmla="*/ 53 w 102"/>
              <a:gd name="T17" fmla="*/ 24 h 536"/>
              <a:gd name="T18" fmla="*/ 65 w 102"/>
              <a:gd name="T19" fmla="*/ 0 h 536"/>
              <a:gd name="T20" fmla="*/ 77 w 102"/>
              <a:gd name="T21" fmla="*/ 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536">
                <a:moveTo>
                  <a:pt x="77" y="9"/>
                </a:moveTo>
                <a:cubicBezTo>
                  <a:pt x="79" y="54"/>
                  <a:pt x="82" y="100"/>
                  <a:pt x="84" y="146"/>
                </a:cubicBezTo>
                <a:cubicBezTo>
                  <a:pt x="89" y="263"/>
                  <a:pt x="95" y="381"/>
                  <a:pt x="100" y="499"/>
                </a:cubicBezTo>
                <a:cubicBezTo>
                  <a:pt x="102" y="523"/>
                  <a:pt x="90" y="535"/>
                  <a:pt x="69" y="536"/>
                </a:cubicBezTo>
                <a:cubicBezTo>
                  <a:pt x="47" y="536"/>
                  <a:pt x="36" y="522"/>
                  <a:pt x="38" y="497"/>
                </a:cubicBezTo>
                <a:cubicBezTo>
                  <a:pt x="42" y="430"/>
                  <a:pt x="47" y="363"/>
                  <a:pt x="52" y="296"/>
                </a:cubicBezTo>
                <a:cubicBezTo>
                  <a:pt x="53" y="284"/>
                  <a:pt x="52" y="275"/>
                  <a:pt x="39" y="269"/>
                </a:cubicBezTo>
                <a:cubicBezTo>
                  <a:pt x="32" y="265"/>
                  <a:pt x="26" y="257"/>
                  <a:pt x="23" y="250"/>
                </a:cubicBezTo>
                <a:cubicBezTo>
                  <a:pt x="0" y="170"/>
                  <a:pt x="11" y="95"/>
                  <a:pt x="53" y="24"/>
                </a:cubicBezTo>
                <a:cubicBezTo>
                  <a:pt x="58" y="16"/>
                  <a:pt x="61" y="8"/>
                  <a:pt x="65" y="0"/>
                </a:cubicBezTo>
                <a:cubicBezTo>
                  <a:pt x="69" y="3"/>
                  <a:pt x="73" y="6"/>
                  <a:pt x="77" y="9"/>
                </a:cubicBezTo>
                <a:close/>
              </a:path>
            </a:pathLst>
          </a:custGeom>
          <a:solidFill>
            <a:schemeClr val="bg1">
              <a:lumMod val="50000"/>
            </a:schemeClr>
          </a:solidFill>
          <a:ln>
            <a:noFill/>
          </a:ln>
          <a:effectLst/>
          <a:scene3d>
            <a:camera prst="orthographicFront">
              <a:rot lat="0" lon="0" rev="0"/>
            </a:camera>
            <a:lightRig rig="threePt" dir="t">
              <a:rot lat="0" lon="0" rev="0"/>
            </a:lightRig>
          </a:scene3d>
          <a:sp3d prstMaterial="flat">
            <a:contourClr>
              <a:srgbClr val="000000"/>
            </a:contourClr>
          </a:sp3d>
        </p:spPr>
        <p:txBody>
          <a:bodyPr vert="horz" wrap="square" lIns="121920" tIns="60960" rIns="121920" bIns="60960" numCol="1" anchor="t" anchorCtr="0" compatLnSpc="1">
            <a:prstTxWarp prst="textNoShape">
              <a:avLst/>
            </a:prstTxWarp>
          </a:bodyP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1965"/>
              </a:solidFill>
              <a:effectLst/>
              <a:uLnTx/>
              <a:uFillTx/>
              <a:latin typeface="Arial" panose="020B0604020202020204"/>
              <a:ea typeface="+mn-ea"/>
              <a:cs typeface="Arial" charset="0"/>
            </a:endParaRPr>
          </a:p>
        </p:txBody>
      </p:sp>
      <p:sp>
        <p:nvSpPr>
          <p:cNvPr id="15" name="Freeform 32">
            <a:extLst>
              <a:ext uri="{FF2B5EF4-FFF2-40B4-BE49-F238E27FC236}">
                <a16:creationId xmlns:a16="http://schemas.microsoft.com/office/drawing/2014/main" id="{C081041B-C979-46CF-AFA0-38EE3B887D3D}"/>
              </a:ext>
            </a:extLst>
          </p:cNvPr>
          <p:cNvSpPr>
            <a:spLocks/>
          </p:cNvSpPr>
          <p:nvPr/>
        </p:nvSpPr>
        <p:spPr bwMode="auto">
          <a:xfrm rot="18345">
            <a:off x="1796633" y="2364282"/>
            <a:ext cx="261481" cy="1462344"/>
          </a:xfrm>
          <a:custGeom>
            <a:avLst/>
            <a:gdLst>
              <a:gd name="T0" fmla="*/ 80 w 82"/>
              <a:gd name="T1" fmla="*/ 75 h 464"/>
              <a:gd name="T2" fmla="*/ 80 w 82"/>
              <a:gd name="T3" fmla="*/ 117 h 464"/>
              <a:gd name="T4" fmla="*/ 60 w 82"/>
              <a:gd name="T5" fmla="*/ 163 h 464"/>
              <a:gd name="T6" fmla="*/ 55 w 82"/>
              <a:gd name="T7" fmla="*/ 180 h 464"/>
              <a:gd name="T8" fmla="*/ 71 w 82"/>
              <a:gd name="T9" fmla="*/ 413 h 464"/>
              <a:gd name="T10" fmla="*/ 72 w 82"/>
              <a:gd name="T11" fmla="*/ 433 h 464"/>
              <a:gd name="T12" fmla="*/ 40 w 82"/>
              <a:gd name="T13" fmla="*/ 464 h 464"/>
              <a:gd name="T14" fmla="*/ 9 w 82"/>
              <a:gd name="T15" fmla="*/ 433 h 464"/>
              <a:gd name="T16" fmla="*/ 26 w 82"/>
              <a:gd name="T17" fmla="*/ 188 h 464"/>
              <a:gd name="T18" fmla="*/ 13 w 82"/>
              <a:gd name="T19" fmla="*/ 156 h 464"/>
              <a:gd name="T20" fmla="*/ 1 w 82"/>
              <a:gd name="T21" fmla="*/ 133 h 464"/>
              <a:gd name="T22" fmla="*/ 1 w 82"/>
              <a:gd name="T23" fmla="*/ 15 h 464"/>
              <a:gd name="T24" fmla="*/ 9 w 82"/>
              <a:gd name="T25" fmla="*/ 0 h 464"/>
              <a:gd name="T26" fmla="*/ 16 w 82"/>
              <a:gd name="T27" fmla="*/ 17 h 464"/>
              <a:gd name="T28" fmla="*/ 17 w 82"/>
              <a:gd name="T29" fmla="*/ 89 h 464"/>
              <a:gd name="T30" fmla="*/ 24 w 82"/>
              <a:gd name="T31" fmla="*/ 103 h 464"/>
              <a:gd name="T32" fmla="*/ 32 w 82"/>
              <a:gd name="T33" fmla="*/ 88 h 464"/>
              <a:gd name="T34" fmla="*/ 33 w 82"/>
              <a:gd name="T35" fmla="*/ 16 h 464"/>
              <a:gd name="T36" fmla="*/ 40 w 82"/>
              <a:gd name="T37" fmla="*/ 0 h 464"/>
              <a:gd name="T38" fmla="*/ 48 w 82"/>
              <a:gd name="T39" fmla="*/ 16 h 464"/>
              <a:gd name="T40" fmla="*/ 49 w 82"/>
              <a:gd name="T41" fmla="*/ 86 h 464"/>
              <a:gd name="T42" fmla="*/ 57 w 82"/>
              <a:gd name="T43" fmla="*/ 103 h 464"/>
              <a:gd name="T44" fmla="*/ 64 w 82"/>
              <a:gd name="T45" fmla="*/ 87 h 464"/>
              <a:gd name="T46" fmla="*/ 65 w 82"/>
              <a:gd name="T47" fmla="*/ 17 h 464"/>
              <a:gd name="T48" fmla="*/ 72 w 82"/>
              <a:gd name="T49" fmla="*/ 0 h 464"/>
              <a:gd name="T50" fmla="*/ 80 w 82"/>
              <a:gd name="T51" fmla="*/ 17 h 464"/>
              <a:gd name="T52" fmla="*/ 80 w 82"/>
              <a:gd name="T53" fmla="*/ 7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464">
                <a:moveTo>
                  <a:pt x="80" y="75"/>
                </a:moveTo>
                <a:cubicBezTo>
                  <a:pt x="80" y="89"/>
                  <a:pt x="79" y="103"/>
                  <a:pt x="80" y="117"/>
                </a:cubicBezTo>
                <a:cubicBezTo>
                  <a:pt x="82" y="136"/>
                  <a:pt x="79" y="153"/>
                  <a:pt x="60" y="163"/>
                </a:cubicBezTo>
                <a:cubicBezTo>
                  <a:pt x="56" y="165"/>
                  <a:pt x="55" y="174"/>
                  <a:pt x="55" y="180"/>
                </a:cubicBezTo>
                <a:cubicBezTo>
                  <a:pt x="60" y="258"/>
                  <a:pt x="66" y="336"/>
                  <a:pt x="71" y="413"/>
                </a:cubicBezTo>
                <a:cubicBezTo>
                  <a:pt x="71" y="420"/>
                  <a:pt x="72" y="427"/>
                  <a:pt x="72" y="433"/>
                </a:cubicBezTo>
                <a:cubicBezTo>
                  <a:pt x="72" y="452"/>
                  <a:pt x="60" y="464"/>
                  <a:pt x="40" y="464"/>
                </a:cubicBezTo>
                <a:cubicBezTo>
                  <a:pt x="21" y="463"/>
                  <a:pt x="8" y="451"/>
                  <a:pt x="9" y="433"/>
                </a:cubicBezTo>
                <a:cubicBezTo>
                  <a:pt x="14" y="351"/>
                  <a:pt x="20" y="269"/>
                  <a:pt x="26" y="188"/>
                </a:cubicBezTo>
                <a:cubicBezTo>
                  <a:pt x="27" y="174"/>
                  <a:pt x="27" y="164"/>
                  <a:pt x="13" y="156"/>
                </a:cubicBezTo>
                <a:cubicBezTo>
                  <a:pt x="7" y="152"/>
                  <a:pt x="1" y="141"/>
                  <a:pt x="1" y="133"/>
                </a:cubicBezTo>
                <a:cubicBezTo>
                  <a:pt x="0" y="94"/>
                  <a:pt x="0" y="55"/>
                  <a:pt x="1" y="15"/>
                </a:cubicBezTo>
                <a:cubicBezTo>
                  <a:pt x="1" y="10"/>
                  <a:pt x="6" y="5"/>
                  <a:pt x="9" y="0"/>
                </a:cubicBezTo>
                <a:cubicBezTo>
                  <a:pt x="11" y="6"/>
                  <a:pt x="16" y="11"/>
                  <a:pt x="16" y="17"/>
                </a:cubicBezTo>
                <a:cubicBezTo>
                  <a:pt x="17" y="41"/>
                  <a:pt x="16" y="65"/>
                  <a:pt x="17" y="89"/>
                </a:cubicBezTo>
                <a:cubicBezTo>
                  <a:pt x="17" y="93"/>
                  <a:pt x="21" y="98"/>
                  <a:pt x="24" y="103"/>
                </a:cubicBezTo>
                <a:cubicBezTo>
                  <a:pt x="27" y="98"/>
                  <a:pt x="32" y="93"/>
                  <a:pt x="32" y="88"/>
                </a:cubicBezTo>
                <a:cubicBezTo>
                  <a:pt x="33" y="64"/>
                  <a:pt x="32" y="40"/>
                  <a:pt x="33" y="16"/>
                </a:cubicBezTo>
                <a:cubicBezTo>
                  <a:pt x="33" y="11"/>
                  <a:pt x="38" y="6"/>
                  <a:pt x="40" y="0"/>
                </a:cubicBezTo>
                <a:cubicBezTo>
                  <a:pt x="43" y="6"/>
                  <a:pt x="48" y="11"/>
                  <a:pt x="48" y="16"/>
                </a:cubicBezTo>
                <a:cubicBezTo>
                  <a:pt x="49" y="39"/>
                  <a:pt x="48" y="63"/>
                  <a:pt x="49" y="86"/>
                </a:cubicBezTo>
                <a:cubicBezTo>
                  <a:pt x="49" y="92"/>
                  <a:pt x="54" y="97"/>
                  <a:pt x="57" y="103"/>
                </a:cubicBezTo>
                <a:cubicBezTo>
                  <a:pt x="59" y="98"/>
                  <a:pt x="64" y="92"/>
                  <a:pt x="64" y="87"/>
                </a:cubicBezTo>
                <a:cubicBezTo>
                  <a:pt x="65" y="63"/>
                  <a:pt x="64" y="40"/>
                  <a:pt x="65" y="17"/>
                </a:cubicBezTo>
                <a:cubicBezTo>
                  <a:pt x="65" y="11"/>
                  <a:pt x="69" y="6"/>
                  <a:pt x="72" y="0"/>
                </a:cubicBezTo>
                <a:cubicBezTo>
                  <a:pt x="75" y="6"/>
                  <a:pt x="80" y="12"/>
                  <a:pt x="80" y="17"/>
                </a:cubicBezTo>
                <a:cubicBezTo>
                  <a:pt x="81" y="37"/>
                  <a:pt x="80" y="56"/>
                  <a:pt x="80" y="75"/>
                </a:cubicBezTo>
                <a:close/>
              </a:path>
            </a:pathLst>
          </a:custGeom>
          <a:solidFill>
            <a:schemeClr val="bg1">
              <a:lumMod val="50000"/>
            </a:schemeClr>
          </a:solidFill>
          <a:ln>
            <a:noFill/>
          </a:ln>
          <a:effectLst/>
          <a:scene3d>
            <a:camera prst="orthographicFront">
              <a:rot lat="0" lon="0" rev="0"/>
            </a:camera>
            <a:lightRig rig="threePt" dir="t">
              <a:rot lat="0" lon="0" rev="0"/>
            </a:lightRig>
          </a:scene3d>
          <a:sp3d prstMaterial="flat">
            <a:contourClr>
              <a:srgbClr val="000000"/>
            </a:contourClr>
          </a:sp3d>
        </p:spPr>
        <p:txBody>
          <a:bodyPr vert="horz" wrap="square" lIns="121920" tIns="60960" rIns="121920" bIns="60960" numCol="1" anchor="t" anchorCtr="0" compatLnSpc="1">
            <a:prstTxWarp prst="textNoShape">
              <a:avLst/>
            </a:prstTxWarp>
          </a:bodyP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1965"/>
              </a:solidFill>
              <a:effectLst/>
              <a:uLnTx/>
              <a:uFillTx/>
              <a:latin typeface="Arial" panose="020B0604020202020204"/>
              <a:ea typeface="+mn-ea"/>
              <a:cs typeface="Arial" charset="0"/>
            </a:endParaRPr>
          </a:p>
        </p:txBody>
      </p:sp>
      <p:sp>
        <p:nvSpPr>
          <p:cNvPr id="16" name="Oval 15">
            <a:extLst>
              <a:ext uri="{FF2B5EF4-FFF2-40B4-BE49-F238E27FC236}">
                <a16:creationId xmlns:a16="http://schemas.microsoft.com/office/drawing/2014/main" id="{5E2FE270-B5A9-4FDE-B57A-C7729D40B325}"/>
              </a:ext>
            </a:extLst>
          </p:cNvPr>
          <p:cNvSpPr/>
          <p:nvPr/>
        </p:nvSpPr>
        <p:spPr>
          <a:xfrm rot="235674">
            <a:off x="2152949" y="2470938"/>
            <a:ext cx="1249327" cy="1239460"/>
          </a:xfrm>
          <a:prstGeom prst="ellipse">
            <a:avLst/>
          </a:prstGeom>
          <a:solidFill>
            <a:schemeClr val="bg1">
              <a:lumMod val="50000"/>
            </a:schemeClr>
          </a:solidFill>
          <a:ln w="76200" cap="flat" cmpd="sng" algn="ctr">
            <a:solidFill>
              <a:schemeClr val="bg1">
                <a:lumMod val="50000"/>
              </a:schemeClr>
            </a:solid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Oval 16">
            <a:extLst>
              <a:ext uri="{FF2B5EF4-FFF2-40B4-BE49-F238E27FC236}">
                <a16:creationId xmlns:a16="http://schemas.microsoft.com/office/drawing/2014/main" id="{C8A97669-5E34-407D-B5D5-241A092AFD07}"/>
              </a:ext>
            </a:extLst>
          </p:cNvPr>
          <p:cNvSpPr/>
          <p:nvPr/>
        </p:nvSpPr>
        <p:spPr>
          <a:xfrm rot="235674">
            <a:off x="2226863" y="2544269"/>
            <a:ext cx="1101495" cy="1092796"/>
          </a:xfrm>
          <a:prstGeom prst="ellipse">
            <a:avLst/>
          </a:prstGeom>
          <a:solidFill>
            <a:schemeClr val="bg1">
              <a:lumMod val="50000"/>
            </a:schemeClr>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18" name="Group 17">
            <a:extLst>
              <a:ext uri="{FF2B5EF4-FFF2-40B4-BE49-F238E27FC236}">
                <a16:creationId xmlns:a16="http://schemas.microsoft.com/office/drawing/2014/main" id="{A68265EA-0489-4249-A297-568BB6D0C0A7}"/>
              </a:ext>
            </a:extLst>
          </p:cNvPr>
          <p:cNvGrpSpPr/>
          <p:nvPr/>
        </p:nvGrpSpPr>
        <p:grpSpPr>
          <a:xfrm>
            <a:off x="1600375" y="3745362"/>
            <a:ext cx="7450425" cy="2217485"/>
            <a:chOff x="2307387" y="3484104"/>
            <a:chExt cx="7450425" cy="2217485"/>
          </a:xfrm>
        </p:grpSpPr>
        <p:sp>
          <p:nvSpPr>
            <p:cNvPr id="19" name="Oval 18">
              <a:extLst>
                <a:ext uri="{FF2B5EF4-FFF2-40B4-BE49-F238E27FC236}">
                  <a16:creationId xmlns:a16="http://schemas.microsoft.com/office/drawing/2014/main" id="{D31E88CD-7DA1-4CAF-933E-D03B9860DE53}"/>
                </a:ext>
              </a:extLst>
            </p:cNvPr>
            <p:cNvSpPr/>
            <p:nvPr/>
          </p:nvSpPr>
          <p:spPr>
            <a:xfrm>
              <a:off x="3577404" y="5523240"/>
              <a:ext cx="5037919" cy="178349"/>
            </a:xfrm>
            <a:prstGeom prst="ellipse">
              <a:avLst/>
            </a:prstGeom>
            <a:solidFill>
              <a:schemeClr val="tx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20" name="Group 19">
              <a:extLst>
                <a:ext uri="{FF2B5EF4-FFF2-40B4-BE49-F238E27FC236}">
                  <a16:creationId xmlns:a16="http://schemas.microsoft.com/office/drawing/2014/main" id="{50DCD303-D6A6-436A-8C25-08208E555941}"/>
                </a:ext>
              </a:extLst>
            </p:cNvPr>
            <p:cNvGrpSpPr/>
            <p:nvPr/>
          </p:nvGrpSpPr>
          <p:grpSpPr>
            <a:xfrm>
              <a:off x="2307387" y="3484104"/>
              <a:ext cx="7450425" cy="914188"/>
              <a:chOff x="1690688" y="2184401"/>
              <a:chExt cx="8810626" cy="1081088"/>
            </a:xfrm>
          </p:grpSpPr>
          <p:sp>
            <p:nvSpPr>
              <p:cNvPr id="25" name="Freeform 5">
                <a:extLst>
                  <a:ext uri="{FF2B5EF4-FFF2-40B4-BE49-F238E27FC236}">
                    <a16:creationId xmlns:a16="http://schemas.microsoft.com/office/drawing/2014/main" id="{EDEDD719-D45F-4274-8178-D95D8B957CA1}"/>
                  </a:ext>
                </a:extLst>
              </p:cNvPr>
              <p:cNvSpPr>
                <a:spLocks noEditPoints="1"/>
              </p:cNvSpPr>
              <p:nvPr/>
            </p:nvSpPr>
            <p:spPr bwMode="auto">
              <a:xfrm>
                <a:off x="8958263" y="2606676"/>
                <a:ext cx="220663" cy="539750"/>
              </a:xfrm>
              <a:custGeom>
                <a:avLst/>
                <a:gdLst>
                  <a:gd name="T0" fmla="*/ 4 w 92"/>
                  <a:gd name="T1" fmla="*/ 0 h 225"/>
                  <a:gd name="T2" fmla="*/ 1 w 92"/>
                  <a:gd name="T3" fmla="*/ 183 h 225"/>
                  <a:gd name="T4" fmla="*/ 45 w 92"/>
                  <a:gd name="T5" fmla="*/ 225 h 225"/>
                  <a:gd name="T6" fmla="*/ 46 w 92"/>
                  <a:gd name="T7" fmla="*/ 225 h 225"/>
                  <a:gd name="T8" fmla="*/ 89 w 92"/>
                  <a:gd name="T9" fmla="*/ 185 h 225"/>
                  <a:gd name="T10" fmla="*/ 92 w 92"/>
                  <a:gd name="T11" fmla="*/ 2 h 225"/>
                  <a:gd name="T12" fmla="*/ 4 w 92"/>
                  <a:gd name="T13" fmla="*/ 0 h 225"/>
                  <a:gd name="T14" fmla="*/ 46 w 92"/>
                  <a:gd name="T15" fmla="*/ 205 h 225"/>
                  <a:gd name="T16" fmla="*/ 21 w 92"/>
                  <a:gd name="T17" fmla="*/ 179 h 225"/>
                  <a:gd name="T18" fmla="*/ 47 w 92"/>
                  <a:gd name="T19" fmla="*/ 154 h 225"/>
                  <a:gd name="T20" fmla="*/ 71 w 92"/>
                  <a:gd name="T21" fmla="*/ 180 h 225"/>
                  <a:gd name="T22" fmla="*/ 46 w 92"/>
                  <a:gd name="T23" fmla="*/ 20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225">
                    <a:moveTo>
                      <a:pt x="4" y="0"/>
                    </a:moveTo>
                    <a:cubicBezTo>
                      <a:pt x="1" y="183"/>
                      <a:pt x="1" y="183"/>
                      <a:pt x="1" y="183"/>
                    </a:cubicBezTo>
                    <a:cubicBezTo>
                      <a:pt x="0" y="207"/>
                      <a:pt x="21" y="224"/>
                      <a:pt x="45" y="225"/>
                    </a:cubicBezTo>
                    <a:cubicBezTo>
                      <a:pt x="46" y="225"/>
                      <a:pt x="46" y="225"/>
                      <a:pt x="46" y="225"/>
                    </a:cubicBezTo>
                    <a:cubicBezTo>
                      <a:pt x="70" y="225"/>
                      <a:pt x="88" y="209"/>
                      <a:pt x="89" y="185"/>
                    </a:cubicBezTo>
                    <a:cubicBezTo>
                      <a:pt x="92" y="2"/>
                      <a:pt x="92" y="2"/>
                      <a:pt x="92" y="2"/>
                    </a:cubicBezTo>
                    <a:cubicBezTo>
                      <a:pt x="4" y="0"/>
                      <a:pt x="4" y="0"/>
                      <a:pt x="4" y="0"/>
                    </a:cubicBezTo>
                    <a:moveTo>
                      <a:pt x="46" y="205"/>
                    </a:moveTo>
                    <a:cubicBezTo>
                      <a:pt x="32" y="204"/>
                      <a:pt x="21" y="193"/>
                      <a:pt x="21" y="179"/>
                    </a:cubicBezTo>
                    <a:cubicBezTo>
                      <a:pt x="22" y="165"/>
                      <a:pt x="33" y="154"/>
                      <a:pt x="47" y="154"/>
                    </a:cubicBezTo>
                    <a:cubicBezTo>
                      <a:pt x="61" y="155"/>
                      <a:pt x="72" y="166"/>
                      <a:pt x="71" y="180"/>
                    </a:cubicBezTo>
                    <a:cubicBezTo>
                      <a:pt x="71" y="194"/>
                      <a:pt x="60" y="205"/>
                      <a:pt x="46" y="205"/>
                    </a:cubicBezTo>
                  </a:path>
                </a:pathLst>
              </a:custGeom>
              <a:solidFill>
                <a:schemeClr val="bg2">
                  <a:lumMod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26" name="Freeform 6">
                <a:extLst>
                  <a:ext uri="{FF2B5EF4-FFF2-40B4-BE49-F238E27FC236}">
                    <a16:creationId xmlns:a16="http://schemas.microsoft.com/office/drawing/2014/main" id="{0FC1D29C-A1F4-45E4-9800-DC5D199D75B3}"/>
                  </a:ext>
                </a:extLst>
              </p:cNvPr>
              <p:cNvSpPr>
                <a:spLocks noEditPoints="1"/>
              </p:cNvSpPr>
              <p:nvPr/>
            </p:nvSpPr>
            <p:spPr bwMode="auto">
              <a:xfrm>
                <a:off x="2994026" y="2690814"/>
                <a:ext cx="217488" cy="536575"/>
              </a:xfrm>
              <a:custGeom>
                <a:avLst/>
                <a:gdLst>
                  <a:gd name="T0" fmla="*/ 2 w 91"/>
                  <a:gd name="T1" fmla="*/ 0 h 224"/>
                  <a:gd name="T2" fmla="*/ 0 w 91"/>
                  <a:gd name="T3" fmla="*/ 183 h 224"/>
                  <a:gd name="T4" fmla="*/ 45 w 91"/>
                  <a:gd name="T5" fmla="*/ 224 h 224"/>
                  <a:gd name="T6" fmla="*/ 46 w 91"/>
                  <a:gd name="T7" fmla="*/ 224 h 224"/>
                  <a:gd name="T8" fmla="*/ 88 w 91"/>
                  <a:gd name="T9" fmla="*/ 184 h 224"/>
                  <a:gd name="T10" fmla="*/ 91 w 91"/>
                  <a:gd name="T11" fmla="*/ 1 h 224"/>
                  <a:gd name="T12" fmla="*/ 2 w 91"/>
                  <a:gd name="T13" fmla="*/ 0 h 224"/>
                  <a:gd name="T14" fmla="*/ 45 w 91"/>
                  <a:gd name="T15" fmla="*/ 204 h 224"/>
                  <a:gd name="T16" fmla="*/ 21 w 91"/>
                  <a:gd name="T17" fmla="*/ 178 h 224"/>
                  <a:gd name="T18" fmla="*/ 46 w 91"/>
                  <a:gd name="T19" fmla="*/ 154 h 224"/>
                  <a:gd name="T20" fmla="*/ 71 w 91"/>
                  <a:gd name="T21" fmla="*/ 179 h 224"/>
                  <a:gd name="T22" fmla="*/ 45 w 91"/>
                  <a:gd name="T23" fmla="*/ 20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224">
                    <a:moveTo>
                      <a:pt x="2" y="0"/>
                    </a:moveTo>
                    <a:cubicBezTo>
                      <a:pt x="0" y="183"/>
                      <a:pt x="0" y="183"/>
                      <a:pt x="0" y="183"/>
                    </a:cubicBezTo>
                    <a:cubicBezTo>
                      <a:pt x="0" y="207"/>
                      <a:pt x="21" y="224"/>
                      <a:pt x="45" y="224"/>
                    </a:cubicBezTo>
                    <a:cubicBezTo>
                      <a:pt x="46" y="224"/>
                      <a:pt x="46" y="224"/>
                      <a:pt x="46" y="224"/>
                    </a:cubicBezTo>
                    <a:cubicBezTo>
                      <a:pt x="70" y="224"/>
                      <a:pt x="88" y="208"/>
                      <a:pt x="88" y="184"/>
                    </a:cubicBezTo>
                    <a:cubicBezTo>
                      <a:pt x="91" y="1"/>
                      <a:pt x="91" y="1"/>
                      <a:pt x="91" y="1"/>
                    </a:cubicBezTo>
                    <a:cubicBezTo>
                      <a:pt x="2" y="0"/>
                      <a:pt x="2" y="0"/>
                      <a:pt x="2" y="0"/>
                    </a:cubicBezTo>
                    <a:moveTo>
                      <a:pt x="45" y="204"/>
                    </a:moveTo>
                    <a:cubicBezTo>
                      <a:pt x="32" y="204"/>
                      <a:pt x="20" y="192"/>
                      <a:pt x="21" y="178"/>
                    </a:cubicBezTo>
                    <a:cubicBezTo>
                      <a:pt x="21" y="165"/>
                      <a:pt x="32" y="153"/>
                      <a:pt x="46" y="154"/>
                    </a:cubicBezTo>
                    <a:cubicBezTo>
                      <a:pt x="60" y="154"/>
                      <a:pt x="71" y="165"/>
                      <a:pt x="71" y="179"/>
                    </a:cubicBezTo>
                    <a:cubicBezTo>
                      <a:pt x="71" y="193"/>
                      <a:pt x="59" y="204"/>
                      <a:pt x="45" y="204"/>
                    </a:cubicBezTo>
                  </a:path>
                </a:pathLst>
              </a:custGeom>
              <a:solidFill>
                <a:schemeClr val="bg2">
                  <a:lumMod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27" name="Freeform 7">
                <a:extLst>
                  <a:ext uri="{FF2B5EF4-FFF2-40B4-BE49-F238E27FC236}">
                    <a16:creationId xmlns:a16="http://schemas.microsoft.com/office/drawing/2014/main" id="{F162FEE9-CBC4-4439-90F3-9DD8F8FA0110}"/>
                  </a:ext>
                </a:extLst>
              </p:cNvPr>
              <p:cNvSpPr>
                <a:spLocks/>
              </p:cNvSpPr>
              <p:nvPr/>
            </p:nvSpPr>
            <p:spPr bwMode="auto">
              <a:xfrm>
                <a:off x="3021013" y="2949576"/>
                <a:ext cx="6157913" cy="315913"/>
              </a:xfrm>
              <a:custGeom>
                <a:avLst/>
                <a:gdLst>
                  <a:gd name="T0" fmla="*/ 2576 w 2577"/>
                  <a:gd name="T1" fmla="*/ 46 h 132"/>
                  <a:gd name="T2" fmla="*/ 2576 w 2577"/>
                  <a:gd name="T3" fmla="*/ 45 h 132"/>
                  <a:gd name="T4" fmla="*/ 2539 w 2577"/>
                  <a:gd name="T5" fmla="*/ 7 h 132"/>
                  <a:gd name="T6" fmla="*/ 1483 w 2577"/>
                  <a:gd name="T7" fmla="*/ 0 h 132"/>
                  <a:gd name="T8" fmla="*/ 1483 w 2577"/>
                  <a:gd name="T9" fmla="*/ 0 h 132"/>
                  <a:gd name="T10" fmla="*/ 39 w 2577"/>
                  <a:gd name="T11" fmla="*/ 31 h 132"/>
                  <a:gd name="T12" fmla="*/ 0 w 2577"/>
                  <a:gd name="T13" fmla="*/ 69 h 132"/>
                  <a:gd name="T14" fmla="*/ 0 w 2577"/>
                  <a:gd name="T15" fmla="*/ 70 h 132"/>
                  <a:gd name="T16" fmla="*/ 38 w 2577"/>
                  <a:gd name="T17" fmla="*/ 109 h 132"/>
                  <a:gd name="T18" fmla="*/ 1031 w 2577"/>
                  <a:gd name="T19" fmla="*/ 132 h 132"/>
                  <a:gd name="T20" fmla="*/ 1561 w 2577"/>
                  <a:gd name="T21" fmla="*/ 121 h 132"/>
                  <a:gd name="T22" fmla="*/ 1561 w 2577"/>
                  <a:gd name="T23" fmla="*/ 121 h 132"/>
                  <a:gd name="T24" fmla="*/ 2540 w 2577"/>
                  <a:gd name="T25" fmla="*/ 86 h 132"/>
                  <a:gd name="T26" fmla="*/ 2576 w 2577"/>
                  <a:gd name="T27" fmla="*/ 4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7" h="132">
                    <a:moveTo>
                      <a:pt x="2576" y="46"/>
                    </a:moveTo>
                    <a:cubicBezTo>
                      <a:pt x="2576" y="45"/>
                      <a:pt x="2576" y="45"/>
                      <a:pt x="2576" y="45"/>
                    </a:cubicBezTo>
                    <a:cubicBezTo>
                      <a:pt x="2576" y="24"/>
                      <a:pt x="2560" y="7"/>
                      <a:pt x="2539" y="7"/>
                    </a:cubicBezTo>
                    <a:cubicBezTo>
                      <a:pt x="1483" y="0"/>
                      <a:pt x="1483" y="0"/>
                      <a:pt x="1483" y="0"/>
                    </a:cubicBezTo>
                    <a:cubicBezTo>
                      <a:pt x="1483" y="0"/>
                      <a:pt x="1483" y="0"/>
                      <a:pt x="1483" y="0"/>
                    </a:cubicBezTo>
                    <a:cubicBezTo>
                      <a:pt x="1228" y="2"/>
                      <a:pt x="39" y="31"/>
                      <a:pt x="39" y="31"/>
                    </a:cubicBezTo>
                    <a:cubicBezTo>
                      <a:pt x="18" y="31"/>
                      <a:pt x="1" y="48"/>
                      <a:pt x="0" y="69"/>
                    </a:cubicBezTo>
                    <a:cubicBezTo>
                      <a:pt x="0" y="70"/>
                      <a:pt x="0" y="70"/>
                      <a:pt x="0" y="70"/>
                    </a:cubicBezTo>
                    <a:cubicBezTo>
                      <a:pt x="0" y="91"/>
                      <a:pt x="17" y="108"/>
                      <a:pt x="38" y="109"/>
                    </a:cubicBezTo>
                    <a:cubicBezTo>
                      <a:pt x="1031" y="132"/>
                      <a:pt x="1031" y="132"/>
                      <a:pt x="1031" y="132"/>
                    </a:cubicBezTo>
                    <a:cubicBezTo>
                      <a:pt x="1561" y="121"/>
                      <a:pt x="1561" y="121"/>
                      <a:pt x="1561" y="121"/>
                    </a:cubicBezTo>
                    <a:cubicBezTo>
                      <a:pt x="1561" y="121"/>
                      <a:pt x="1561" y="121"/>
                      <a:pt x="1561" y="121"/>
                    </a:cubicBezTo>
                    <a:cubicBezTo>
                      <a:pt x="2540" y="86"/>
                      <a:pt x="2540" y="86"/>
                      <a:pt x="2540" y="86"/>
                    </a:cubicBezTo>
                    <a:cubicBezTo>
                      <a:pt x="2561" y="85"/>
                      <a:pt x="2577" y="67"/>
                      <a:pt x="2576" y="46"/>
                    </a:cubicBezTo>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28" name="Freeform 8">
                <a:extLst>
                  <a:ext uri="{FF2B5EF4-FFF2-40B4-BE49-F238E27FC236}">
                    <a16:creationId xmlns:a16="http://schemas.microsoft.com/office/drawing/2014/main" id="{64A1B652-BB7A-467D-B5BF-0B773D024D6F}"/>
                  </a:ext>
                </a:extLst>
              </p:cNvPr>
              <p:cNvSpPr>
                <a:spLocks noEditPoints="1"/>
              </p:cNvSpPr>
              <p:nvPr/>
            </p:nvSpPr>
            <p:spPr bwMode="auto">
              <a:xfrm>
                <a:off x="2994026" y="2981326"/>
                <a:ext cx="306388" cy="246063"/>
              </a:xfrm>
              <a:custGeom>
                <a:avLst/>
                <a:gdLst>
                  <a:gd name="T0" fmla="*/ 46 w 128"/>
                  <a:gd name="T1" fmla="*/ 103 h 103"/>
                  <a:gd name="T2" fmla="*/ 46 w 128"/>
                  <a:gd name="T3" fmla="*/ 103 h 103"/>
                  <a:gd name="T4" fmla="*/ 46 w 128"/>
                  <a:gd name="T5" fmla="*/ 103 h 103"/>
                  <a:gd name="T6" fmla="*/ 46 w 128"/>
                  <a:gd name="T7" fmla="*/ 103 h 103"/>
                  <a:gd name="T8" fmla="*/ 46 w 128"/>
                  <a:gd name="T9" fmla="*/ 103 h 103"/>
                  <a:gd name="T10" fmla="*/ 47 w 128"/>
                  <a:gd name="T11" fmla="*/ 103 h 103"/>
                  <a:gd name="T12" fmla="*/ 46 w 128"/>
                  <a:gd name="T13" fmla="*/ 103 h 103"/>
                  <a:gd name="T14" fmla="*/ 47 w 128"/>
                  <a:gd name="T15" fmla="*/ 103 h 103"/>
                  <a:gd name="T16" fmla="*/ 46 w 128"/>
                  <a:gd name="T17" fmla="*/ 103 h 103"/>
                  <a:gd name="T18" fmla="*/ 46 w 128"/>
                  <a:gd name="T19" fmla="*/ 103 h 103"/>
                  <a:gd name="T20" fmla="*/ 46 w 128"/>
                  <a:gd name="T21" fmla="*/ 103 h 103"/>
                  <a:gd name="T22" fmla="*/ 46 w 128"/>
                  <a:gd name="T23" fmla="*/ 103 h 103"/>
                  <a:gd name="T24" fmla="*/ 46 w 128"/>
                  <a:gd name="T25" fmla="*/ 103 h 103"/>
                  <a:gd name="T26" fmla="*/ 46 w 128"/>
                  <a:gd name="T27" fmla="*/ 103 h 103"/>
                  <a:gd name="T28" fmla="*/ 48 w 128"/>
                  <a:gd name="T29" fmla="*/ 103 h 103"/>
                  <a:gd name="T30" fmla="*/ 47 w 128"/>
                  <a:gd name="T31" fmla="*/ 103 h 103"/>
                  <a:gd name="T32" fmla="*/ 48 w 128"/>
                  <a:gd name="T33" fmla="*/ 103 h 103"/>
                  <a:gd name="T34" fmla="*/ 48 w 128"/>
                  <a:gd name="T35" fmla="*/ 103 h 103"/>
                  <a:gd name="T36" fmla="*/ 48 w 128"/>
                  <a:gd name="T37" fmla="*/ 103 h 103"/>
                  <a:gd name="T38" fmla="*/ 48 w 128"/>
                  <a:gd name="T39" fmla="*/ 103 h 103"/>
                  <a:gd name="T40" fmla="*/ 48 w 128"/>
                  <a:gd name="T41" fmla="*/ 103 h 103"/>
                  <a:gd name="T42" fmla="*/ 48 w 128"/>
                  <a:gd name="T43" fmla="*/ 103 h 103"/>
                  <a:gd name="T44" fmla="*/ 48 w 128"/>
                  <a:gd name="T45" fmla="*/ 103 h 103"/>
                  <a:gd name="T46" fmla="*/ 48 w 128"/>
                  <a:gd name="T47" fmla="*/ 103 h 103"/>
                  <a:gd name="T48" fmla="*/ 48 w 128"/>
                  <a:gd name="T49" fmla="*/ 103 h 103"/>
                  <a:gd name="T50" fmla="*/ 48 w 128"/>
                  <a:gd name="T51" fmla="*/ 103 h 103"/>
                  <a:gd name="T52" fmla="*/ 49 w 128"/>
                  <a:gd name="T53" fmla="*/ 103 h 103"/>
                  <a:gd name="T54" fmla="*/ 48 w 128"/>
                  <a:gd name="T55" fmla="*/ 103 h 103"/>
                  <a:gd name="T56" fmla="*/ 49 w 128"/>
                  <a:gd name="T57" fmla="*/ 103 h 103"/>
                  <a:gd name="T58" fmla="*/ 49 w 128"/>
                  <a:gd name="T59" fmla="*/ 103 h 103"/>
                  <a:gd name="T60" fmla="*/ 49 w 128"/>
                  <a:gd name="T61" fmla="*/ 103 h 103"/>
                  <a:gd name="T62" fmla="*/ 49 w 128"/>
                  <a:gd name="T63" fmla="*/ 103 h 103"/>
                  <a:gd name="T64" fmla="*/ 49 w 128"/>
                  <a:gd name="T65" fmla="*/ 103 h 103"/>
                  <a:gd name="T66" fmla="*/ 49 w 128"/>
                  <a:gd name="T67" fmla="*/ 103 h 103"/>
                  <a:gd name="T68" fmla="*/ 49 w 128"/>
                  <a:gd name="T69" fmla="*/ 103 h 103"/>
                  <a:gd name="T70" fmla="*/ 70 w 128"/>
                  <a:gd name="T71" fmla="*/ 97 h 103"/>
                  <a:gd name="T72" fmla="*/ 70 w 128"/>
                  <a:gd name="T73" fmla="*/ 97 h 103"/>
                  <a:gd name="T74" fmla="*/ 80 w 128"/>
                  <a:gd name="T75" fmla="*/ 97 h 103"/>
                  <a:gd name="T76" fmla="*/ 70 w 128"/>
                  <a:gd name="T77" fmla="*/ 97 h 103"/>
                  <a:gd name="T78" fmla="*/ 0 w 128"/>
                  <a:gd name="T79" fmla="*/ 61 h 103"/>
                  <a:gd name="T80" fmla="*/ 0 w 128"/>
                  <a:gd name="T81" fmla="*/ 62 h 103"/>
                  <a:gd name="T82" fmla="*/ 0 w 128"/>
                  <a:gd name="T83" fmla="*/ 63 h 103"/>
                  <a:gd name="T84" fmla="*/ 0 w 128"/>
                  <a:gd name="T85" fmla="*/ 62 h 103"/>
                  <a:gd name="T86" fmla="*/ 0 w 128"/>
                  <a:gd name="T87" fmla="*/ 61 h 103"/>
                  <a:gd name="T88" fmla="*/ 89 w 128"/>
                  <a:gd name="T89" fmla="*/ 0 h 103"/>
                  <a:gd name="T90" fmla="*/ 89 w 128"/>
                  <a:gd name="T91" fmla="*/ 17 h 103"/>
                  <a:gd name="T92" fmla="*/ 128 w 128"/>
                  <a:gd name="T93" fmla="*/ 16 h 103"/>
                  <a:gd name="T94" fmla="*/ 128 w 128"/>
                  <a:gd name="T95" fmla="*/ 16 h 103"/>
                  <a:gd name="T96" fmla="*/ 89 w 128"/>
                  <a:gd name="T97" fmla="*/ 17 h 103"/>
                  <a:gd name="T98" fmla="*/ 89 w 128"/>
                  <a:gd name="T99"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8" h="103">
                    <a:moveTo>
                      <a:pt x="46" y="103"/>
                    </a:moveTo>
                    <a:cubicBezTo>
                      <a:pt x="46" y="103"/>
                      <a:pt x="46" y="103"/>
                      <a:pt x="46" y="103"/>
                    </a:cubicBezTo>
                    <a:cubicBezTo>
                      <a:pt x="46" y="103"/>
                      <a:pt x="46" y="103"/>
                      <a:pt x="46" y="103"/>
                    </a:cubicBezTo>
                    <a:cubicBezTo>
                      <a:pt x="46" y="103"/>
                      <a:pt x="46" y="103"/>
                      <a:pt x="46" y="103"/>
                    </a:cubicBezTo>
                    <a:cubicBezTo>
                      <a:pt x="46" y="103"/>
                      <a:pt x="46" y="103"/>
                      <a:pt x="46" y="103"/>
                    </a:cubicBezTo>
                    <a:moveTo>
                      <a:pt x="47" y="103"/>
                    </a:moveTo>
                    <a:cubicBezTo>
                      <a:pt x="47" y="103"/>
                      <a:pt x="46" y="103"/>
                      <a:pt x="46" y="103"/>
                    </a:cubicBezTo>
                    <a:cubicBezTo>
                      <a:pt x="46" y="103"/>
                      <a:pt x="47" y="103"/>
                      <a:pt x="47" y="103"/>
                    </a:cubicBezTo>
                    <a:moveTo>
                      <a:pt x="46" y="103"/>
                    </a:moveTo>
                    <a:cubicBezTo>
                      <a:pt x="46" y="103"/>
                      <a:pt x="46" y="103"/>
                      <a:pt x="46" y="103"/>
                    </a:cubicBezTo>
                    <a:cubicBezTo>
                      <a:pt x="46" y="103"/>
                      <a:pt x="46" y="103"/>
                      <a:pt x="46" y="103"/>
                    </a:cubicBezTo>
                    <a:moveTo>
                      <a:pt x="46" y="103"/>
                    </a:moveTo>
                    <a:cubicBezTo>
                      <a:pt x="46" y="103"/>
                      <a:pt x="46" y="103"/>
                      <a:pt x="46" y="103"/>
                    </a:cubicBezTo>
                    <a:cubicBezTo>
                      <a:pt x="46" y="103"/>
                      <a:pt x="46" y="103"/>
                      <a:pt x="46" y="103"/>
                    </a:cubicBezTo>
                    <a:moveTo>
                      <a:pt x="48" y="103"/>
                    </a:moveTo>
                    <a:cubicBezTo>
                      <a:pt x="47" y="103"/>
                      <a:pt x="47" y="103"/>
                      <a:pt x="47" y="103"/>
                    </a:cubicBezTo>
                    <a:cubicBezTo>
                      <a:pt x="47" y="103"/>
                      <a:pt x="47" y="103"/>
                      <a:pt x="48" y="103"/>
                    </a:cubicBezTo>
                    <a:moveTo>
                      <a:pt x="48" y="103"/>
                    </a:moveTo>
                    <a:cubicBezTo>
                      <a:pt x="48" y="103"/>
                      <a:pt x="48" y="103"/>
                      <a:pt x="48" y="103"/>
                    </a:cubicBezTo>
                    <a:cubicBezTo>
                      <a:pt x="48" y="103"/>
                      <a:pt x="48" y="103"/>
                      <a:pt x="48" y="103"/>
                    </a:cubicBezTo>
                    <a:moveTo>
                      <a:pt x="48" y="103"/>
                    </a:moveTo>
                    <a:cubicBezTo>
                      <a:pt x="48" y="103"/>
                      <a:pt x="48" y="103"/>
                      <a:pt x="48" y="103"/>
                    </a:cubicBezTo>
                    <a:cubicBezTo>
                      <a:pt x="48" y="103"/>
                      <a:pt x="48" y="103"/>
                      <a:pt x="48" y="103"/>
                    </a:cubicBezTo>
                    <a:moveTo>
                      <a:pt x="48" y="103"/>
                    </a:moveTo>
                    <a:cubicBezTo>
                      <a:pt x="48" y="103"/>
                      <a:pt x="48" y="103"/>
                      <a:pt x="48" y="103"/>
                    </a:cubicBezTo>
                    <a:cubicBezTo>
                      <a:pt x="48" y="103"/>
                      <a:pt x="48" y="103"/>
                      <a:pt x="48" y="103"/>
                    </a:cubicBezTo>
                    <a:moveTo>
                      <a:pt x="49" y="103"/>
                    </a:moveTo>
                    <a:cubicBezTo>
                      <a:pt x="49" y="103"/>
                      <a:pt x="49" y="103"/>
                      <a:pt x="48" y="103"/>
                    </a:cubicBezTo>
                    <a:cubicBezTo>
                      <a:pt x="49" y="103"/>
                      <a:pt x="49" y="103"/>
                      <a:pt x="49" y="103"/>
                    </a:cubicBezTo>
                    <a:moveTo>
                      <a:pt x="49" y="103"/>
                    </a:moveTo>
                    <a:cubicBezTo>
                      <a:pt x="49" y="103"/>
                      <a:pt x="49" y="103"/>
                      <a:pt x="49" y="103"/>
                    </a:cubicBezTo>
                    <a:cubicBezTo>
                      <a:pt x="49" y="103"/>
                      <a:pt x="49" y="103"/>
                      <a:pt x="49" y="103"/>
                    </a:cubicBezTo>
                    <a:moveTo>
                      <a:pt x="49" y="103"/>
                    </a:moveTo>
                    <a:cubicBezTo>
                      <a:pt x="49" y="103"/>
                      <a:pt x="49" y="103"/>
                      <a:pt x="49" y="103"/>
                    </a:cubicBezTo>
                    <a:cubicBezTo>
                      <a:pt x="49" y="103"/>
                      <a:pt x="49" y="103"/>
                      <a:pt x="49" y="103"/>
                    </a:cubicBezTo>
                    <a:moveTo>
                      <a:pt x="70" y="97"/>
                    </a:moveTo>
                    <a:cubicBezTo>
                      <a:pt x="70" y="97"/>
                      <a:pt x="70" y="97"/>
                      <a:pt x="70" y="97"/>
                    </a:cubicBezTo>
                    <a:cubicBezTo>
                      <a:pt x="80" y="97"/>
                      <a:pt x="80" y="97"/>
                      <a:pt x="80" y="97"/>
                    </a:cubicBezTo>
                    <a:cubicBezTo>
                      <a:pt x="70" y="97"/>
                      <a:pt x="70" y="97"/>
                      <a:pt x="70" y="97"/>
                    </a:cubicBezTo>
                    <a:moveTo>
                      <a:pt x="0" y="61"/>
                    </a:moveTo>
                    <a:cubicBezTo>
                      <a:pt x="0" y="62"/>
                      <a:pt x="0" y="62"/>
                      <a:pt x="0" y="62"/>
                    </a:cubicBezTo>
                    <a:cubicBezTo>
                      <a:pt x="0" y="62"/>
                      <a:pt x="0" y="62"/>
                      <a:pt x="0" y="63"/>
                    </a:cubicBezTo>
                    <a:cubicBezTo>
                      <a:pt x="0" y="62"/>
                      <a:pt x="0" y="62"/>
                      <a:pt x="0" y="62"/>
                    </a:cubicBezTo>
                    <a:cubicBezTo>
                      <a:pt x="0" y="61"/>
                      <a:pt x="0" y="61"/>
                      <a:pt x="0" y="61"/>
                    </a:cubicBezTo>
                    <a:moveTo>
                      <a:pt x="89" y="0"/>
                    </a:moveTo>
                    <a:cubicBezTo>
                      <a:pt x="89" y="17"/>
                      <a:pt x="89" y="17"/>
                      <a:pt x="89" y="17"/>
                    </a:cubicBezTo>
                    <a:cubicBezTo>
                      <a:pt x="100" y="17"/>
                      <a:pt x="113" y="16"/>
                      <a:pt x="128" y="16"/>
                    </a:cubicBezTo>
                    <a:cubicBezTo>
                      <a:pt x="128" y="16"/>
                      <a:pt x="128" y="16"/>
                      <a:pt x="128" y="16"/>
                    </a:cubicBezTo>
                    <a:cubicBezTo>
                      <a:pt x="113" y="16"/>
                      <a:pt x="100" y="17"/>
                      <a:pt x="89" y="17"/>
                    </a:cubicBezTo>
                    <a:cubicBezTo>
                      <a:pt x="89" y="0"/>
                      <a:pt x="89" y="0"/>
                      <a:pt x="89" y="0"/>
                    </a:cubicBezTo>
                  </a:path>
                </a:pathLst>
              </a:custGeom>
              <a:solidFill>
                <a:srgbClr val="6D8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29" name="Freeform 9">
                <a:extLst>
                  <a:ext uri="{FF2B5EF4-FFF2-40B4-BE49-F238E27FC236}">
                    <a16:creationId xmlns:a16="http://schemas.microsoft.com/office/drawing/2014/main" id="{AD4CA2EA-BE51-4F37-92B0-F0417063236D}"/>
                  </a:ext>
                </a:extLst>
              </p:cNvPr>
              <p:cNvSpPr>
                <a:spLocks/>
              </p:cNvSpPr>
              <p:nvPr/>
            </p:nvSpPr>
            <p:spPr bwMode="auto">
              <a:xfrm>
                <a:off x="2994026" y="2894014"/>
                <a:ext cx="212725" cy="333375"/>
              </a:xfrm>
              <a:custGeom>
                <a:avLst/>
                <a:gdLst>
                  <a:gd name="T0" fmla="*/ 46 w 89"/>
                  <a:gd name="T1" fmla="*/ 0 h 139"/>
                  <a:gd name="T2" fmla="*/ 1 w 89"/>
                  <a:gd name="T3" fmla="*/ 12 h 139"/>
                  <a:gd name="T4" fmla="*/ 0 w 89"/>
                  <a:gd name="T5" fmla="*/ 97 h 139"/>
                  <a:gd name="T6" fmla="*/ 0 w 89"/>
                  <a:gd name="T7" fmla="*/ 98 h 139"/>
                  <a:gd name="T8" fmla="*/ 0 w 89"/>
                  <a:gd name="T9" fmla="*/ 99 h 139"/>
                  <a:gd name="T10" fmla="*/ 45 w 89"/>
                  <a:gd name="T11" fmla="*/ 139 h 139"/>
                  <a:gd name="T12" fmla="*/ 46 w 89"/>
                  <a:gd name="T13" fmla="*/ 139 h 139"/>
                  <a:gd name="T14" fmla="*/ 46 w 89"/>
                  <a:gd name="T15" fmla="*/ 139 h 139"/>
                  <a:gd name="T16" fmla="*/ 46 w 89"/>
                  <a:gd name="T17" fmla="*/ 139 h 139"/>
                  <a:gd name="T18" fmla="*/ 46 w 89"/>
                  <a:gd name="T19" fmla="*/ 139 h 139"/>
                  <a:gd name="T20" fmla="*/ 46 w 89"/>
                  <a:gd name="T21" fmla="*/ 139 h 139"/>
                  <a:gd name="T22" fmla="*/ 46 w 89"/>
                  <a:gd name="T23" fmla="*/ 139 h 139"/>
                  <a:gd name="T24" fmla="*/ 46 w 89"/>
                  <a:gd name="T25" fmla="*/ 139 h 139"/>
                  <a:gd name="T26" fmla="*/ 46 w 89"/>
                  <a:gd name="T27" fmla="*/ 139 h 139"/>
                  <a:gd name="T28" fmla="*/ 46 w 89"/>
                  <a:gd name="T29" fmla="*/ 139 h 139"/>
                  <a:gd name="T30" fmla="*/ 47 w 89"/>
                  <a:gd name="T31" fmla="*/ 139 h 139"/>
                  <a:gd name="T32" fmla="*/ 47 w 89"/>
                  <a:gd name="T33" fmla="*/ 139 h 139"/>
                  <a:gd name="T34" fmla="*/ 48 w 89"/>
                  <a:gd name="T35" fmla="*/ 139 h 139"/>
                  <a:gd name="T36" fmla="*/ 48 w 89"/>
                  <a:gd name="T37" fmla="*/ 139 h 139"/>
                  <a:gd name="T38" fmla="*/ 48 w 89"/>
                  <a:gd name="T39" fmla="*/ 139 h 139"/>
                  <a:gd name="T40" fmla="*/ 48 w 89"/>
                  <a:gd name="T41" fmla="*/ 139 h 139"/>
                  <a:gd name="T42" fmla="*/ 48 w 89"/>
                  <a:gd name="T43" fmla="*/ 139 h 139"/>
                  <a:gd name="T44" fmla="*/ 48 w 89"/>
                  <a:gd name="T45" fmla="*/ 139 h 139"/>
                  <a:gd name="T46" fmla="*/ 48 w 89"/>
                  <a:gd name="T47" fmla="*/ 139 h 139"/>
                  <a:gd name="T48" fmla="*/ 48 w 89"/>
                  <a:gd name="T49" fmla="*/ 139 h 139"/>
                  <a:gd name="T50" fmla="*/ 49 w 89"/>
                  <a:gd name="T51" fmla="*/ 139 h 139"/>
                  <a:gd name="T52" fmla="*/ 49 w 89"/>
                  <a:gd name="T53" fmla="*/ 139 h 139"/>
                  <a:gd name="T54" fmla="*/ 49 w 89"/>
                  <a:gd name="T55" fmla="*/ 139 h 139"/>
                  <a:gd name="T56" fmla="*/ 49 w 89"/>
                  <a:gd name="T57" fmla="*/ 139 h 139"/>
                  <a:gd name="T58" fmla="*/ 49 w 89"/>
                  <a:gd name="T59" fmla="*/ 139 h 139"/>
                  <a:gd name="T60" fmla="*/ 70 w 89"/>
                  <a:gd name="T61" fmla="*/ 133 h 139"/>
                  <a:gd name="T62" fmla="*/ 70 w 89"/>
                  <a:gd name="T63" fmla="*/ 133 h 139"/>
                  <a:gd name="T64" fmla="*/ 70 w 89"/>
                  <a:gd name="T65" fmla="*/ 133 h 139"/>
                  <a:gd name="T66" fmla="*/ 49 w 89"/>
                  <a:gd name="T67" fmla="*/ 132 h 139"/>
                  <a:gd name="T68" fmla="*/ 11 w 89"/>
                  <a:gd name="T69" fmla="*/ 93 h 139"/>
                  <a:gd name="T70" fmla="*/ 11 w 89"/>
                  <a:gd name="T71" fmla="*/ 92 h 139"/>
                  <a:gd name="T72" fmla="*/ 50 w 89"/>
                  <a:gd name="T73" fmla="*/ 54 h 139"/>
                  <a:gd name="T74" fmla="*/ 89 w 89"/>
                  <a:gd name="T75" fmla="*/ 53 h 139"/>
                  <a:gd name="T76" fmla="*/ 89 w 89"/>
                  <a:gd name="T77" fmla="*/ 36 h 139"/>
                  <a:gd name="T78" fmla="*/ 89 w 89"/>
                  <a:gd name="T79" fmla="*/ 12 h 139"/>
                  <a:gd name="T80" fmla="*/ 47 w 89"/>
                  <a:gd name="T81" fmla="*/ 0 h 139"/>
                  <a:gd name="T82" fmla="*/ 46 w 89"/>
                  <a:gd name="T8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9" h="139">
                    <a:moveTo>
                      <a:pt x="46" y="0"/>
                    </a:moveTo>
                    <a:cubicBezTo>
                      <a:pt x="30" y="0"/>
                      <a:pt x="14" y="5"/>
                      <a:pt x="1" y="12"/>
                    </a:cubicBezTo>
                    <a:cubicBezTo>
                      <a:pt x="0" y="97"/>
                      <a:pt x="0" y="97"/>
                      <a:pt x="0" y="97"/>
                    </a:cubicBezTo>
                    <a:cubicBezTo>
                      <a:pt x="0" y="98"/>
                      <a:pt x="0" y="98"/>
                      <a:pt x="0" y="98"/>
                    </a:cubicBezTo>
                    <a:cubicBezTo>
                      <a:pt x="0" y="98"/>
                      <a:pt x="0" y="98"/>
                      <a:pt x="0" y="99"/>
                    </a:cubicBezTo>
                    <a:cubicBezTo>
                      <a:pt x="0" y="122"/>
                      <a:pt x="21" y="139"/>
                      <a:pt x="45" y="139"/>
                    </a:cubicBezTo>
                    <a:cubicBezTo>
                      <a:pt x="46" y="139"/>
                      <a:pt x="46" y="139"/>
                      <a:pt x="46" y="139"/>
                    </a:cubicBezTo>
                    <a:cubicBezTo>
                      <a:pt x="46" y="139"/>
                      <a:pt x="46" y="139"/>
                      <a:pt x="46" y="139"/>
                    </a:cubicBezTo>
                    <a:cubicBezTo>
                      <a:pt x="46" y="139"/>
                      <a:pt x="46" y="139"/>
                      <a:pt x="46" y="139"/>
                    </a:cubicBezTo>
                    <a:cubicBezTo>
                      <a:pt x="46" y="139"/>
                      <a:pt x="46" y="139"/>
                      <a:pt x="46" y="139"/>
                    </a:cubicBezTo>
                    <a:cubicBezTo>
                      <a:pt x="46" y="139"/>
                      <a:pt x="46" y="139"/>
                      <a:pt x="46" y="139"/>
                    </a:cubicBezTo>
                    <a:cubicBezTo>
                      <a:pt x="46" y="139"/>
                      <a:pt x="46" y="139"/>
                      <a:pt x="46" y="139"/>
                    </a:cubicBezTo>
                    <a:cubicBezTo>
                      <a:pt x="46" y="139"/>
                      <a:pt x="46" y="139"/>
                      <a:pt x="46" y="139"/>
                    </a:cubicBezTo>
                    <a:cubicBezTo>
                      <a:pt x="46" y="139"/>
                      <a:pt x="46" y="139"/>
                      <a:pt x="46" y="139"/>
                    </a:cubicBezTo>
                    <a:cubicBezTo>
                      <a:pt x="46" y="139"/>
                      <a:pt x="46" y="139"/>
                      <a:pt x="46" y="139"/>
                    </a:cubicBezTo>
                    <a:cubicBezTo>
                      <a:pt x="46" y="139"/>
                      <a:pt x="47" y="139"/>
                      <a:pt x="47" y="139"/>
                    </a:cubicBezTo>
                    <a:cubicBezTo>
                      <a:pt x="47" y="139"/>
                      <a:pt x="47" y="139"/>
                      <a:pt x="47" y="139"/>
                    </a:cubicBezTo>
                    <a:cubicBezTo>
                      <a:pt x="47" y="139"/>
                      <a:pt x="47" y="139"/>
                      <a:pt x="48" y="139"/>
                    </a:cubicBezTo>
                    <a:cubicBezTo>
                      <a:pt x="48" y="139"/>
                      <a:pt x="48" y="139"/>
                      <a:pt x="48" y="139"/>
                    </a:cubicBezTo>
                    <a:cubicBezTo>
                      <a:pt x="48" y="139"/>
                      <a:pt x="48" y="139"/>
                      <a:pt x="48" y="139"/>
                    </a:cubicBezTo>
                    <a:cubicBezTo>
                      <a:pt x="48" y="139"/>
                      <a:pt x="48" y="139"/>
                      <a:pt x="48" y="139"/>
                    </a:cubicBezTo>
                    <a:cubicBezTo>
                      <a:pt x="48" y="139"/>
                      <a:pt x="48" y="139"/>
                      <a:pt x="48" y="139"/>
                    </a:cubicBezTo>
                    <a:cubicBezTo>
                      <a:pt x="48" y="139"/>
                      <a:pt x="48" y="139"/>
                      <a:pt x="48" y="139"/>
                    </a:cubicBezTo>
                    <a:cubicBezTo>
                      <a:pt x="48" y="139"/>
                      <a:pt x="48" y="139"/>
                      <a:pt x="48" y="139"/>
                    </a:cubicBezTo>
                    <a:cubicBezTo>
                      <a:pt x="48" y="139"/>
                      <a:pt x="48" y="139"/>
                      <a:pt x="48" y="139"/>
                    </a:cubicBezTo>
                    <a:cubicBezTo>
                      <a:pt x="49" y="139"/>
                      <a:pt x="49" y="139"/>
                      <a:pt x="49" y="139"/>
                    </a:cubicBezTo>
                    <a:cubicBezTo>
                      <a:pt x="49" y="139"/>
                      <a:pt x="49" y="139"/>
                      <a:pt x="49" y="139"/>
                    </a:cubicBezTo>
                    <a:cubicBezTo>
                      <a:pt x="49" y="139"/>
                      <a:pt x="49" y="139"/>
                      <a:pt x="49" y="139"/>
                    </a:cubicBezTo>
                    <a:cubicBezTo>
                      <a:pt x="49" y="139"/>
                      <a:pt x="49" y="139"/>
                      <a:pt x="49" y="139"/>
                    </a:cubicBezTo>
                    <a:cubicBezTo>
                      <a:pt x="49" y="139"/>
                      <a:pt x="49" y="139"/>
                      <a:pt x="49" y="139"/>
                    </a:cubicBezTo>
                    <a:cubicBezTo>
                      <a:pt x="57" y="138"/>
                      <a:pt x="64" y="136"/>
                      <a:pt x="70" y="133"/>
                    </a:cubicBezTo>
                    <a:cubicBezTo>
                      <a:pt x="70" y="133"/>
                      <a:pt x="70" y="133"/>
                      <a:pt x="70" y="133"/>
                    </a:cubicBezTo>
                    <a:cubicBezTo>
                      <a:pt x="70" y="133"/>
                      <a:pt x="70" y="133"/>
                      <a:pt x="70" y="133"/>
                    </a:cubicBezTo>
                    <a:cubicBezTo>
                      <a:pt x="49" y="132"/>
                      <a:pt x="49" y="132"/>
                      <a:pt x="49" y="132"/>
                    </a:cubicBezTo>
                    <a:cubicBezTo>
                      <a:pt x="28" y="131"/>
                      <a:pt x="11" y="114"/>
                      <a:pt x="11" y="93"/>
                    </a:cubicBezTo>
                    <a:cubicBezTo>
                      <a:pt x="11" y="92"/>
                      <a:pt x="11" y="92"/>
                      <a:pt x="11" y="92"/>
                    </a:cubicBezTo>
                    <a:cubicBezTo>
                      <a:pt x="12" y="71"/>
                      <a:pt x="29" y="54"/>
                      <a:pt x="50" y="54"/>
                    </a:cubicBezTo>
                    <a:cubicBezTo>
                      <a:pt x="50" y="54"/>
                      <a:pt x="64" y="54"/>
                      <a:pt x="89" y="53"/>
                    </a:cubicBezTo>
                    <a:cubicBezTo>
                      <a:pt x="89" y="36"/>
                      <a:pt x="89" y="36"/>
                      <a:pt x="89" y="36"/>
                    </a:cubicBezTo>
                    <a:cubicBezTo>
                      <a:pt x="89" y="12"/>
                      <a:pt x="89" y="12"/>
                      <a:pt x="89" y="12"/>
                    </a:cubicBezTo>
                    <a:cubicBezTo>
                      <a:pt x="77" y="5"/>
                      <a:pt x="62" y="1"/>
                      <a:pt x="47" y="0"/>
                    </a:cubicBezTo>
                    <a:cubicBezTo>
                      <a:pt x="46" y="0"/>
                      <a:pt x="46" y="0"/>
                      <a:pt x="46"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30" name="Freeform 10">
                <a:extLst>
                  <a:ext uri="{FF2B5EF4-FFF2-40B4-BE49-F238E27FC236}">
                    <a16:creationId xmlns:a16="http://schemas.microsoft.com/office/drawing/2014/main" id="{2B1BC695-68C7-4795-87AD-A979AB97827D}"/>
                  </a:ext>
                </a:extLst>
              </p:cNvPr>
              <p:cNvSpPr>
                <a:spLocks/>
              </p:cNvSpPr>
              <p:nvPr/>
            </p:nvSpPr>
            <p:spPr bwMode="auto">
              <a:xfrm>
                <a:off x="3021013" y="3019426"/>
                <a:ext cx="301625" cy="196850"/>
              </a:xfrm>
              <a:custGeom>
                <a:avLst/>
                <a:gdLst>
                  <a:gd name="T0" fmla="*/ 117 w 126"/>
                  <a:gd name="T1" fmla="*/ 0 h 82"/>
                  <a:gd name="T2" fmla="*/ 78 w 126"/>
                  <a:gd name="T3" fmla="*/ 1 h 82"/>
                  <a:gd name="T4" fmla="*/ 39 w 126"/>
                  <a:gd name="T5" fmla="*/ 2 h 82"/>
                  <a:gd name="T6" fmla="*/ 0 w 126"/>
                  <a:gd name="T7" fmla="*/ 40 h 82"/>
                  <a:gd name="T8" fmla="*/ 0 w 126"/>
                  <a:gd name="T9" fmla="*/ 41 h 82"/>
                  <a:gd name="T10" fmla="*/ 38 w 126"/>
                  <a:gd name="T11" fmla="*/ 80 h 82"/>
                  <a:gd name="T12" fmla="*/ 59 w 126"/>
                  <a:gd name="T13" fmla="*/ 81 h 82"/>
                  <a:gd name="T14" fmla="*/ 69 w 126"/>
                  <a:gd name="T15" fmla="*/ 81 h 82"/>
                  <a:gd name="T16" fmla="*/ 116 w 126"/>
                  <a:gd name="T17" fmla="*/ 82 h 82"/>
                  <a:gd name="T18" fmla="*/ 126 w 126"/>
                  <a:gd name="T19" fmla="*/ 41 h 82"/>
                  <a:gd name="T20" fmla="*/ 117 w 126"/>
                  <a:gd name="T21"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82">
                    <a:moveTo>
                      <a:pt x="117" y="0"/>
                    </a:moveTo>
                    <a:cubicBezTo>
                      <a:pt x="102" y="0"/>
                      <a:pt x="89" y="1"/>
                      <a:pt x="78" y="1"/>
                    </a:cubicBezTo>
                    <a:cubicBezTo>
                      <a:pt x="53" y="2"/>
                      <a:pt x="39" y="2"/>
                      <a:pt x="39" y="2"/>
                    </a:cubicBezTo>
                    <a:cubicBezTo>
                      <a:pt x="18" y="2"/>
                      <a:pt x="1" y="19"/>
                      <a:pt x="0" y="40"/>
                    </a:cubicBezTo>
                    <a:cubicBezTo>
                      <a:pt x="0" y="41"/>
                      <a:pt x="0" y="41"/>
                      <a:pt x="0" y="41"/>
                    </a:cubicBezTo>
                    <a:cubicBezTo>
                      <a:pt x="0" y="62"/>
                      <a:pt x="17" y="79"/>
                      <a:pt x="38" y="80"/>
                    </a:cubicBezTo>
                    <a:cubicBezTo>
                      <a:pt x="59" y="81"/>
                      <a:pt x="59" y="81"/>
                      <a:pt x="59" y="81"/>
                    </a:cubicBezTo>
                    <a:cubicBezTo>
                      <a:pt x="69" y="81"/>
                      <a:pt x="69" y="81"/>
                      <a:pt x="69" y="81"/>
                    </a:cubicBezTo>
                    <a:cubicBezTo>
                      <a:pt x="116" y="82"/>
                      <a:pt x="116" y="82"/>
                      <a:pt x="116" y="82"/>
                    </a:cubicBezTo>
                    <a:cubicBezTo>
                      <a:pt x="122" y="70"/>
                      <a:pt x="126" y="56"/>
                      <a:pt x="126" y="41"/>
                    </a:cubicBezTo>
                    <a:cubicBezTo>
                      <a:pt x="126" y="26"/>
                      <a:pt x="123" y="12"/>
                      <a:pt x="117"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31" name="Freeform 11">
                <a:extLst>
                  <a:ext uri="{FF2B5EF4-FFF2-40B4-BE49-F238E27FC236}">
                    <a16:creationId xmlns:a16="http://schemas.microsoft.com/office/drawing/2014/main" id="{BA14D44F-79FC-4EDE-9314-5BF9774CEB18}"/>
                  </a:ext>
                </a:extLst>
              </p:cNvPr>
              <p:cNvSpPr>
                <a:spLocks/>
              </p:cNvSpPr>
              <p:nvPr/>
            </p:nvSpPr>
            <p:spPr bwMode="auto">
              <a:xfrm>
                <a:off x="8859838" y="2854326"/>
                <a:ext cx="103188" cy="112713"/>
              </a:xfrm>
              <a:custGeom>
                <a:avLst/>
                <a:gdLst>
                  <a:gd name="T0" fmla="*/ 43 w 43"/>
                  <a:gd name="T1" fmla="*/ 0 h 47"/>
                  <a:gd name="T2" fmla="*/ 43 w 43"/>
                  <a:gd name="T3" fmla="*/ 0 h 47"/>
                  <a:gd name="T4" fmla="*/ 42 w 43"/>
                  <a:gd name="T5" fmla="*/ 47 h 47"/>
                  <a:gd name="T6" fmla="*/ 0 w 43"/>
                  <a:gd name="T7" fmla="*/ 47 h 47"/>
                  <a:gd name="T8" fmla="*/ 0 w 43"/>
                  <a:gd name="T9" fmla="*/ 47 h 47"/>
                  <a:gd name="T10" fmla="*/ 42 w 43"/>
                  <a:gd name="T11" fmla="*/ 47 h 47"/>
                  <a:gd name="T12" fmla="*/ 43 w 43"/>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43" h="47">
                    <a:moveTo>
                      <a:pt x="43" y="0"/>
                    </a:moveTo>
                    <a:cubicBezTo>
                      <a:pt x="43" y="0"/>
                      <a:pt x="43" y="0"/>
                      <a:pt x="43" y="0"/>
                    </a:cubicBezTo>
                    <a:cubicBezTo>
                      <a:pt x="42" y="47"/>
                      <a:pt x="42" y="47"/>
                      <a:pt x="42" y="47"/>
                    </a:cubicBezTo>
                    <a:cubicBezTo>
                      <a:pt x="0" y="47"/>
                      <a:pt x="0" y="47"/>
                      <a:pt x="0" y="47"/>
                    </a:cubicBezTo>
                    <a:cubicBezTo>
                      <a:pt x="0" y="47"/>
                      <a:pt x="0" y="47"/>
                      <a:pt x="0" y="47"/>
                    </a:cubicBezTo>
                    <a:cubicBezTo>
                      <a:pt x="42" y="47"/>
                      <a:pt x="42" y="47"/>
                      <a:pt x="42" y="47"/>
                    </a:cubicBezTo>
                    <a:cubicBezTo>
                      <a:pt x="43" y="0"/>
                      <a:pt x="43" y="0"/>
                      <a:pt x="43" y="0"/>
                    </a:cubicBezTo>
                  </a:path>
                </a:pathLst>
              </a:custGeom>
              <a:solidFill>
                <a:srgbClr val="6D8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32" name="Freeform 12">
                <a:extLst>
                  <a:ext uri="{FF2B5EF4-FFF2-40B4-BE49-F238E27FC236}">
                    <a16:creationId xmlns:a16="http://schemas.microsoft.com/office/drawing/2014/main" id="{0F671AB9-4A47-43BB-9C09-631FA1CE433B}"/>
                  </a:ext>
                </a:extLst>
              </p:cNvPr>
              <p:cNvSpPr>
                <a:spLocks/>
              </p:cNvSpPr>
              <p:nvPr/>
            </p:nvSpPr>
            <p:spPr bwMode="auto">
              <a:xfrm>
                <a:off x="8961438" y="2830514"/>
                <a:ext cx="212725" cy="198438"/>
              </a:xfrm>
              <a:custGeom>
                <a:avLst/>
                <a:gdLst>
                  <a:gd name="T0" fmla="*/ 42 w 89"/>
                  <a:gd name="T1" fmla="*/ 0 h 83"/>
                  <a:gd name="T2" fmla="*/ 1 w 89"/>
                  <a:gd name="T3" fmla="*/ 10 h 83"/>
                  <a:gd name="T4" fmla="*/ 0 w 89"/>
                  <a:gd name="T5" fmla="*/ 57 h 83"/>
                  <a:gd name="T6" fmla="*/ 53 w 89"/>
                  <a:gd name="T7" fmla="*/ 57 h 83"/>
                  <a:gd name="T8" fmla="*/ 88 w 89"/>
                  <a:gd name="T9" fmla="*/ 83 h 83"/>
                  <a:gd name="T10" fmla="*/ 89 w 89"/>
                  <a:gd name="T11" fmla="*/ 13 h 83"/>
                  <a:gd name="T12" fmla="*/ 44 w 89"/>
                  <a:gd name="T13" fmla="*/ 0 h 83"/>
                  <a:gd name="T14" fmla="*/ 42 w 89"/>
                  <a:gd name="T15" fmla="*/ 0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83">
                    <a:moveTo>
                      <a:pt x="42" y="0"/>
                    </a:moveTo>
                    <a:cubicBezTo>
                      <a:pt x="28" y="0"/>
                      <a:pt x="14" y="3"/>
                      <a:pt x="1" y="10"/>
                    </a:cubicBezTo>
                    <a:cubicBezTo>
                      <a:pt x="0" y="57"/>
                      <a:pt x="0" y="57"/>
                      <a:pt x="0" y="57"/>
                    </a:cubicBezTo>
                    <a:cubicBezTo>
                      <a:pt x="53" y="57"/>
                      <a:pt x="53" y="57"/>
                      <a:pt x="53" y="57"/>
                    </a:cubicBezTo>
                    <a:cubicBezTo>
                      <a:pt x="70" y="57"/>
                      <a:pt x="83" y="68"/>
                      <a:pt x="88" y="83"/>
                    </a:cubicBezTo>
                    <a:cubicBezTo>
                      <a:pt x="89" y="13"/>
                      <a:pt x="89" y="13"/>
                      <a:pt x="89" y="13"/>
                    </a:cubicBezTo>
                    <a:cubicBezTo>
                      <a:pt x="76" y="5"/>
                      <a:pt x="61" y="0"/>
                      <a:pt x="44" y="0"/>
                    </a:cubicBezTo>
                    <a:cubicBezTo>
                      <a:pt x="42" y="0"/>
                      <a:pt x="42" y="0"/>
                      <a:pt x="42"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33" name="Freeform 13">
                <a:extLst>
                  <a:ext uri="{FF2B5EF4-FFF2-40B4-BE49-F238E27FC236}">
                    <a16:creationId xmlns:a16="http://schemas.microsoft.com/office/drawing/2014/main" id="{C1B60942-D5FA-4623-BE06-E282964E0B03}"/>
                  </a:ext>
                </a:extLst>
              </p:cNvPr>
              <p:cNvSpPr>
                <a:spLocks noEditPoints="1"/>
              </p:cNvSpPr>
              <p:nvPr/>
            </p:nvSpPr>
            <p:spPr bwMode="auto">
              <a:xfrm>
                <a:off x="8877301" y="3057526"/>
                <a:ext cx="298450" cy="104775"/>
              </a:xfrm>
              <a:custGeom>
                <a:avLst/>
                <a:gdLst>
                  <a:gd name="T0" fmla="*/ 89 w 125"/>
                  <a:gd name="T1" fmla="*/ 41 h 44"/>
                  <a:gd name="T2" fmla="*/ 0 w 125"/>
                  <a:gd name="T3" fmla="*/ 44 h 44"/>
                  <a:gd name="T4" fmla="*/ 0 w 125"/>
                  <a:gd name="T5" fmla="*/ 44 h 44"/>
                  <a:gd name="T6" fmla="*/ 89 w 125"/>
                  <a:gd name="T7" fmla="*/ 41 h 44"/>
                  <a:gd name="T8" fmla="*/ 125 w 125"/>
                  <a:gd name="T9" fmla="*/ 0 h 44"/>
                  <a:gd name="T10" fmla="*/ 125 w 125"/>
                  <a:gd name="T11" fmla="*/ 0 h 44"/>
                  <a:gd name="T12" fmla="*/ 125 w 125"/>
                  <a:gd name="T13" fmla="*/ 1 h 44"/>
                  <a:gd name="T14" fmla="*/ 125 w 125"/>
                  <a:gd name="T15" fmla="*/ 2 h 44"/>
                  <a:gd name="T16" fmla="*/ 125 w 125"/>
                  <a:gd name="T17" fmla="*/ 1 h 44"/>
                  <a:gd name="T18" fmla="*/ 125 w 125"/>
                  <a:gd name="T19" fmla="*/ 0 h 44"/>
                  <a:gd name="T20" fmla="*/ 125 w 125"/>
                  <a:gd name="T21" fmla="*/ 0 h 44"/>
                  <a:gd name="T22" fmla="*/ 125 w 125"/>
                  <a:gd name="T23" fmla="*/ 0 h 44"/>
                  <a:gd name="T24" fmla="*/ 125 w 125"/>
                  <a:gd name="T25" fmla="*/ 0 h 44"/>
                  <a:gd name="T26" fmla="*/ 125 w 125"/>
                  <a:gd name="T2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44">
                    <a:moveTo>
                      <a:pt x="89" y="41"/>
                    </a:moveTo>
                    <a:cubicBezTo>
                      <a:pt x="0" y="44"/>
                      <a:pt x="0" y="44"/>
                      <a:pt x="0" y="44"/>
                    </a:cubicBezTo>
                    <a:cubicBezTo>
                      <a:pt x="0" y="44"/>
                      <a:pt x="0" y="44"/>
                      <a:pt x="0" y="44"/>
                    </a:cubicBezTo>
                    <a:cubicBezTo>
                      <a:pt x="89" y="41"/>
                      <a:pt x="89" y="41"/>
                      <a:pt x="89" y="41"/>
                    </a:cubicBezTo>
                    <a:moveTo>
                      <a:pt x="125" y="0"/>
                    </a:moveTo>
                    <a:cubicBezTo>
                      <a:pt x="125" y="0"/>
                      <a:pt x="125" y="0"/>
                      <a:pt x="125" y="0"/>
                    </a:cubicBezTo>
                    <a:cubicBezTo>
                      <a:pt x="125" y="1"/>
                      <a:pt x="125" y="1"/>
                      <a:pt x="125" y="1"/>
                    </a:cubicBezTo>
                    <a:cubicBezTo>
                      <a:pt x="125" y="1"/>
                      <a:pt x="125" y="2"/>
                      <a:pt x="125" y="2"/>
                    </a:cubicBezTo>
                    <a:cubicBezTo>
                      <a:pt x="125" y="2"/>
                      <a:pt x="125" y="1"/>
                      <a:pt x="125" y="1"/>
                    </a:cubicBezTo>
                    <a:cubicBezTo>
                      <a:pt x="125" y="0"/>
                      <a:pt x="125" y="0"/>
                      <a:pt x="125" y="0"/>
                    </a:cubicBezTo>
                    <a:cubicBezTo>
                      <a:pt x="125" y="0"/>
                      <a:pt x="125" y="0"/>
                      <a:pt x="125" y="0"/>
                    </a:cubicBezTo>
                    <a:moveTo>
                      <a:pt x="125" y="0"/>
                    </a:moveTo>
                    <a:cubicBezTo>
                      <a:pt x="125" y="0"/>
                      <a:pt x="125" y="0"/>
                      <a:pt x="125" y="0"/>
                    </a:cubicBezTo>
                    <a:cubicBezTo>
                      <a:pt x="125" y="0"/>
                      <a:pt x="125" y="0"/>
                      <a:pt x="125" y="0"/>
                    </a:cubicBezTo>
                  </a:path>
                </a:pathLst>
              </a:custGeom>
              <a:solidFill>
                <a:srgbClr val="6D8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34" name="Freeform 14">
                <a:extLst>
                  <a:ext uri="{FF2B5EF4-FFF2-40B4-BE49-F238E27FC236}">
                    <a16:creationId xmlns:a16="http://schemas.microsoft.com/office/drawing/2014/main" id="{1BAF28D2-1AD3-43FE-97DE-0C24E5FEB05C}"/>
                  </a:ext>
                </a:extLst>
              </p:cNvPr>
              <p:cNvSpPr>
                <a:spLocks/>
              </p:cNvSpPr>
              <p:nvPr/>
            </p:nvSpPr>
            <p:spPr bwMode="auto">
              <a:xfrm>
                <a:off x="8881834" y="2974222"/>
                <a:ext cx="293918" cy="188079"/>
              </a:xfrm>
              <a:custGeom>
                <a:avLst/>
                <a:gdLst>
                  <a:gd name="T0" fmla="*/ 7 w 139"/>
                  <a:gd name="T1" fmla="*/ 0 h 82"/>
                  <a:gd name="T2" fmla="*/ 0 w 139"/>
                  <a:gd name="T3" fmla="*/ 33 h 82"/>
                  <a:gd name="T4" fmla="*/ 14 w 139"/>
                  <a:gd name="T5" fmla="*/ 82 h 82"/>
                  <a:gd name="T6" fmla="*/ 103 w 139"/>
                  <a:gd name="T7" fmla="*/ 79 h 82"/>
                  <a:gd name="T8" fmla="*/ 139 w 139"/>
                  <a:gd name="T9" fmla="*/ 40 h 82"/>
                  <a:gd name="T10" fmla="*/ 139 w 139"/>
                  <a:gd name="T11" fmla="*/ 39 h 82"/>
                  <a:gd name="T12" fmla="*/ 139 w 139"/>
                  <a:gd name="T13" fmla="*/ 38 h 82"/>
                  <a:gd name="T14" fmla="*/ 139 w 139"/>
                  <a:gd name="T15" fmla="*/ 38 h 82"/>
                  <a:gd name="T16" fmla="*/ 139 w 139"/>
                  <a:gd name="T17" fmla="*/ 38 h 82"/>
                  <a:gd name="T18" fmla="*/ 139 w 139"/>
                  <a:gd name="T19" fmla="*/ 38 h 82"/>
                  <a:gd name="T20" fmla="*/ 137 w 139"/>
                  <a:gd name="T21" fmla="*/ 26 h 82"/>
                  <a:gd name="T22" fmla="*/ 137 w 139"/>
                  <a:gd name="T23" fmla="*/ 26 h 82"/>
                  <a:gd name="T24" fmla="*/ 102 w 139"/>
                  <a:gd name="T25" fmla="*/ 0 h 82"/>
                  <a:gd name="T26" fmla="*/ 49 w 139"/>
                  <a:gd name="T27" fmla="*/ 0 h 82"/>
                  <a:gd name="T28" fmla="*/ 7 w 139"/>
                  <a:gd name="T2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 h="82">
                    <a:moveTo>
                      <a:pt x="7" y="0"/>
                    </a:moveTo>
                    <a:cubicBezTo>
                      <a:pt x="3" y="10"/>
                      <a:pt x="0" y="21"/>
                      <a:pt x="0" y="33"/>
                    </a:cubicBezTo>
                    <a:cubicBezTo>
                      <a:pt x="0" y="51"/>
                      <a:pt x="5" y="67"/>
                      <a:pt x="14" y="82"/>
                    </a:cubicBezTo>
                    <a:cubicBezTo>
                      <a:pt x="103" y="79"/>
                      <a:pt x="103" y="79"/>
                      <a:pt x="103" y="79"/>
                    </a:cubicBezTo>
                    <a:cubicBezTo>
                      <a:pt x="124" y="78"/>
                      <a:pt x="139" y="61"/>
                      <a:pt x="139" y="40"/>
                    </a:cubicBezTo>
                    <a:cubicBezTo>
                      <a:pt x="139" y="40"/>
                      <a:pt x="139" y="39"/>
                      <a:pt x="139" y="39"/>
                    </a:cubicBezTo>
                    <a:cubicBezTo>
                      <a:pt x="139" y="38"/>
                      <a:pt x="139" y="38"/>
                      <a:pt x="139" y="38"/>
                    </a:cubicBezTo>
                    <a:cubicBezTo>
                      <a:pt x="139" y="38"/>
                      <a:pt x="139" y="38"/>
                      <a:pt x="139" y="38"/>
                    </a:cubicBezTo>
                    <a:cubicBezTo>
                      <a:pt x="139" y="38"/>
                      <a:pt x="139" y="38"/>
                      <a:pt x="139" y="38"/>
                    </a:cubicBezTo>
                    <a:cubicBezTo>
                      <a:pt x="139" y="38"/>
                      <a:pt x="139" y="38"/>
                      <a:pt x="139" y="38"/>
                    </a:cubicBezTo>
                    <a:cubicBezTo>
                      <a:pt x="139" y="34"/>
                      <a:pt x="138" y="30"/>
                      <a:pt x="137" y="26"/>
                    </a:cubicBezTo>
                    <a:cubicBezTo>
                      <a:pt x="137" y="26"/>
                      <a:pt x="137" y="26"/>
                      <a:pt x="137" y="26"/>
                    </a:cubicBezTo>
                    <a:cubicBezTo>
                      <a:pt x="132" y="11"/>
                      <a:pt x="119" y="0"/>
                      <a:pt x="102" y="0"/>
                    </a:cubicBezTo>
                    <a:cubicBezTo>
                      <a:pt x="49" y="0"/>
                      <a:pt x="49" y="0"/>
                      <a:pt x="49" y="0"/>
                    </a:cubicBezTo>
                    <a:cubicBezTo>
                      <a:pt x="7" y="0"/>
                      <a:pt x="7" y="0"/>
                      <a:pt x="7"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35" name="Freeform 15">
                <a:extLst>
                  <a:ext uri="{FF2B5EF4-FFF2-40B4-BE49-F238E27FC236}">
                    <a16:creationId xmlns:a16="http://schemas.microsoft.com/office/drawing/2014/main" id="{F3E8024A-AF6F-4430-AB6B-16CCA5D577AF}"/>
                  </a:ext>
                </a:extLst>
              </p:cNvPr>
              <p:cNvSpPr>
                <a:spLocks/>
              </p:cNvSpPr>
              <p:nvPr/>
            </p:nvSpPr>
            <p:spPr bwMode="auto">
              <a:xfrm>
                <a:off x="7770813" y="2281239"/>
                <a:ext cx="2616200" cy="514350"/>
              </a:xfrm>
              <a:custGeom>
                <a:avLst/>
                <a:gdLst>
                  <a:gd name="T0" fmla="*/ 815 w 1095"/>
                  <a:gd name="T1" fmla="*/ 202 h 215"/>
                  <a:gd name="T2" fmla="*/ 280 w 1095"/>
                  <a:gd name="T3" fmla="*/ 200 h 215"/>
                  <a:gd name="T4" fmla="*/ 68 w 1095"/>
                  <a:gd name="T5" fmla="*/ 114 h 215"/>
                  <a:gd name="T6" fmla="*/ 1 w 1095"/>
                  <a:gd name="T7" fmla="*/ 2 h 215"/>
                  <a:gd name="T8" fmla="*/ 1 w 1095"/>
                  <a:gd name="T9" fmla="*/ 0 h 215"/>
                  <a:gd name="T10" fmla="*/ 1095 w 1095"/>
                  <a:gd name="T11" fmla="*/ 2 h 215"/>
                  <a:gd name="T12" fmla="*/ 1095 w 1095"/>
                  <a:gd name="T13" fmla="*/ 4 h 215"/>
                  <a:gd name="T14" fmla="*/ 1027 w 1095"/>
                  <a:gd name="T15" fmla="*/ 116 h 215"/>
                  <a:gd name="T16" fmla="*/ 815 w 1095"/>
                  <a:gd name="T17" fmla="*/ 20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5" h="215">
                    <a:moveTo>
                      <a:pt x="815" y="202"/>
                    </a:moveTo>
                    <a:cubicBezTo>
                      <a:pt x="637" y="215"/>
                      <a:pt x="458" y="214"/>
                      <a:pt x="280" y="200"/>
                    </a:cubicBezTo>
                    <a:cubicBezTo>
                      <a:pt x="202" y="194"/>
                      <a:pt x="128" y="165"/>
                      <a:pt x="68" y="114"/>
                    </a:cubicBezTo>
                    <a:cubicBezTo>
                      <a:pt x="31" y="82"/>
                      <a:pt x="0" y="43"/>
                      <a:pt x="1" y="2"/>
                    </a:cubicBezTo>
                    <a:cubicBezTo>
                      <a:pt x="1" y="0"/>
                      <a:pt x="1" y="0"/>
                      <a:pt x="1" y="0"/>
                    </a:cubicBezTo>
                    <a:cubicBezTo>
                      <a:pt x="1095" y="2"/>
                      <a:pt x="1095" y="2"/>
                      <a:pt x="1095" y="2"/>
                    </a:cubicBezTo>
                    <a:cubicBezTo>
                      <a:pt x="1095" y="4"/>
                      <a:pt x="1095" y="4"/>
                      <a:pt x="1095" y="4"/>
                    </a:cubicBezTo>
                    <a:cubicBezTo>
                      <a:pt x="1095" y="46"/>
                      <a:pt x="1064" y="85"/>
                      <a:pt x="1027" y="116"/>
                    </a:cubicBezTo>
                    <a:cubicBezTo>
                      <a:pt x="967" y="167"/>
                      <a:pt x="893" y="196"/>
                      <a:pt x="815" y="202"/>
                    </a:cubicBezTo>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36" name="Freeform 16">
                <a:extLst>
                  <a:ext uri="{FF2B5EF4-FFF2-40B4-BE49-F238E27FC236}">
                    <a16:creationId xmlns:a16="http://schemas.microsoft.com/office/drawing/2014/main" id="{52E47294-3C5F-454B-A20B-69C0A47AE413}"/>
                  </a:ext>
                </a:extLst>
              </p:cNvPr>
              <p:cNvSpPr>
                <a:spLocks/>
              </p:cNvSpPr>
              <p:nvPr/>
            </p:nvSpPr>
            <p:spPr bwMode="auto">
              <a:xfrm>
                <a:off x="7658101" y="2184401"/>
                <a:ext cx="2843213" cy="122238"/>
              </a:xfrm>
              <a:custGeom>
                <a:avLst/>
                <a:gdLst>
                  <a:gd name="T0" fmla="*/ 1168 w 1190"/>
                  <a:gd name="T1" fmla="*/ 51 h 51"/>
                  <a:gd name="T2" fmla="*/ 22 w 1190"/>
                  <a:gd name="T3" fmla="*/ 48 h 51"/>
                  <a:gd name="T4" fmla="*/ 0 w 1190"/>
                  <a:gd name="T5" fmla="*/ 24 h 51"/>
                  <a:gd name="T6" fmla="*/ 0 w 1190"/>
                  <a:gd name="T7" fmla="*/ 24 h 51"/>
                  <a:gd name="T8" fmla="*/ 22 w 1190"/>
                  <a:gd name="T9" fmla="*/ 0 h 51"/>
                  <a:gd name="T10" fmla="*/ 1168 w 1190"/>
                  <a:gd name="T11" fmla="*/ 3 h 51"/>
                  <a:gd name="T12" fmla="*/ 1190 w 1190"/>
                  <a:gd name="T13" fmla="*/ 27 h 51"/>
                  <a:gd name="T14" fmla="*/ 1190 w 1190"/>
                  <a:gd name="T15" fmla="*/ 27 h 51"/>
                  <a:gd name="T16" fmla="*/ 1168 w 1190"/>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0" h="51">
                    <a:moveTo>
                      <a:pt x="1168" y="51"/>
                    </a:moveTo>
                    <a:cubicBezTo>
                      <a:pt x="22" y="48"/>
                      <a:pt x="22" y="48"/>
                      <a:pt x="22" y="48"/>
                    </a:cubicBezTo>
                    <a:cubicBezTo>
                      <a:pt x="10" y="48"/>
                      <a:pt x="0" y="37"/>
                      <a:pt x="0" y="24"/>
                    </a:cubicBezTo>
                    <a:cubicBezTo>
                      <a:pt x="0" y="24"/>
                      <a:pt x="0" y="24"/>
                      <a:pt x="0" y="24"/>
                    </a:cubicBezTo>
                    <a:cubicBezTo>
                      <a:pt x="0" y="11"/>
                      <a:pt x="10" y="0"/>
                      <a:pt x="22" y="0"/>
                    </a:cubicBezTo>
                    <a:cubicBezTo>
                      <a:pt x="1168" y="3"/>
                      <a:pt x="1168" y="3"/>
                      <a:pt x="1168" y="3"/>
                    </a:cubicBezTo>
                    <a:cubicBezTo>
                      <a:pt x="1180" y="3"/>
                      <a:pt x="1190" y="14"/>
                      <a:pt x="1190" y="27"/>
                    </a:cubicBezTo>
                    <a:cubicBezTo>
                      <a:pt x="1190" y="27"/>
                      <a:pt x="1190" y="27"/>
                      <a:pt x="1190" y="27"/>
                    </a:cubicBezTo>
                    <a:cubicBezTo>
                      <a:pt x="1190" y="40"/>
                      <a:pt x="1180" y="51"/>
                      <a:pt x="1168" y="51"/>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37" name="Freeform 17">
                <a:extLst>
                  <a:ext uri="{FF2B5EF4-FFF2-40B4-BE49-F238E27FC236}">
                    <a16:creationId xmlns:a16="http://schemas.microsoft.com/office/drawing/2014/main" id="{8DAB89B7-348E-4D93-A138-55D749C2E12A}"/>
                  </a:ext>
                </a:extLst>
              </p:cNvPr>
              <p:cNvSpPr>
                <a:spLocks/>
              </p:cNvSpPr>
              <p:nvPr/>
            </p:nvSpPr>
            <p:spPr bwMode="auto">
              <a:xfrm>
                <a:off x="1801813" y="2322514"/>
                <a:ext cx="2616200" cy="509588"/>
              </a:xfrm>
              <a:custGeom>
                <a:avLst/>
                <a:gdLst>
                  <a:gd name="T0" fmla="*/ 815 w 1095"/>
                  <a:gd name="T1" fmla="*/ 200 h 213"/>
                  <a:gd name="T2" fmla="*/ 281 w 1095"/>
                  <a:gd name="T3" fmla="*/ 200 h 213"/>
                  <a:gd name="T4" fmla="*/ 69 w 1095"/>
                  <a:gd name="T5" fmla="*/ 114 h 213"/>
                  <a:gd name="T6" fmla="*/ 0 w 1095"/>
                  <a:gd name="T7" fmla="*/ 2 h 213"/>
                  <a:gd name="T8" fmla="*/ 0 w 1095"/>
                  <a:gd name="T9" fmla="*/ 0 h 213"/>
                  <a:gd name="T10" fmla="*/ 1095 w 1095"/>
                  <a:gd name="T11" fmla="*/ 0 h 213"/>
                  <a:gd name="T12" fmla="*/ 1095 w 1095"/>
                  <a:gd name="T13" fmla="*/ 2 h 213"/>
                  <a:gd name="T14" fmla="*/ 1027 w 1095"/>
                  <a:gd name="T15" fmla="*/ 114 h 213"/>
                  <a:gd name="T16" fmla="*/ 815 w 1095"/>
                  <a:gd name="T17" fmla="*/ 20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5" h="213">
                    <a:moveTo>
                      <a:pt x="815" y="200"/>
                    </a:moveTo>
                    <a:cubicBezTo>
                      <a:pt x="637" y="213"/>
                      <a:pt x="459" y="213"/>
                      <a:pt x="281" y="200"/>
                    </a:cubicBezTo>
                    <a:cubicBezTo>
                      <a:pt x="203" y="194"/>
                      <a:pt x="128" y="165"/>
                      <a:pt x="69" y="114"/>
                    </a:cubicBezTo>
                    <a:cubicBezTo>
                      <a:pt x="31" y="83"/>
                      <a:pt x="1" y="44"/>
                      <a:pt x="0" y="2"/>
                    </a:cubicBezTo>
                    <a:cubicBezTo>
                      <a:pt x="0" y="0"/>
                      <a:pt x="0" y="0"/>
                      <a:pt x="0" y="0"/>
                    </a:cubicBezTo>
                    <a:cubicBezTo>
                      <a:pt x="1095" y="0"/>
                      <a:pt x="1095" y="0"/>
                      <a:pt x="1095" y="0"/>
                    </a:cubicBezTo>
                    <a:cubicBezTo>
                      <a:pt x="1095" y="2"/>
                      <a:pt x="1095" y="2"/>
                      <a:pt x="1095" y="2"/>
                    </a:cubicBezTo>
                    <a:cubicBezTo>
                      <a:pt x="1095" y="43"/>
                      <a:pt x="1065" y="82"/>
                      <a:pt x="1027" y="114"/>
                    </a:cubicBezTo>
                    <a:cubicBezTo>
                      <a:pt x="968" y="164"/>
                      <a:pt x="893" y="194"/>
                      <a:pt x="815" y="200"/>
                    </a:cubicBezTo>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38" name="Freeform 18">
                <a:extLst>
                  <a:ext uri="{FF2B5EF4-FFF2-40B4-BE49-F238E27FC236}">
                    <a16:creationId xmlns:a16="http://schemas.microsoft.com/office/drawing/2014/main" id="{CD86457E-FB05-4AA7-A2B7-5813E0235C4C}"/>
                  </a:ext>
                </a:extLst>
              </p:cNvPr>
              <p:cNvSpPr>
                <a:spLocks/>
              </p:cNvSpPr>
              <p:nvPr/>
            </p:nvSpPr>
            <p:spPr bwMode="auto">
              <a:xfrm>
                <a:off x="1690688" y="2211389"/>
                <a:ext cx="2843213" cy="120650"/>
              </a:xfrm>
              <a:custGeom>
                <a:avLst/>
                <a:gdLst>
                  <a:gd name="T0" fmla="*/ 1168 w 1190"/>
                  <a:gd name="T1" fmla="*/ 50 h 50"/>
                  <a:gd name="T2" fmla="*/ 22 w 1190"/>
                  <a:gd name="T3" fmla="*/ 50 h 50"/>
                  <a:gd name="T4" fmla="*/ 0 w 1190"/>
                  <a:gd name="T5" fmla="*/ 26 h 50"/>
                  <a:gd name="T6" fmla="*/ 0 w 1190"/>
                  <a:gd name="T7" fmla="*/ 25 h 50"/>
                  <a:gd name="T8" fmla="*/ 22 w 1190"/>
                  <a:gd name="T9" fmla="*/ 1 h 50"/>
                  <a:gd name="T10" fmla="*/ 1168 w 1190"/>
                  <a:gd name="T11" fmla="*/ 0 h 50"/>
                  <a:gd name="T12" fmla="*/ 1190 w 1190"/>
                  <a:gd name="T13" fmla="*/ 25 h 50"/>
                  <a:gd name="T14" fmla="*/ 1190 w 1190"/>
                  <a:gd name="T15" fmla="*/ 25 h 50"/>
                  <a:gd name="T16" fmla="*/ 1168 w 1190"/>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0" h="50">
                    <a:moveTo>
                      <a:pt x="1168" y="50"/>
                    </a:moveTo>
                    <a:cubicBezTo>
                      <a:pt x="22" y="50"/>
                      <a:pt x="22" y="50"/>
                      <a:pt x="22" y="50"/>
                    </a:cubicBezTo>
                    <a:cubicBezTo>
                      <a:pt x="10" y="50"/>
                      <a:pt x="0" y="39"/>
                      <a:pt x="0" y="26"/>
                    </a:cubicBezTo>
                    <a:cubicBezTo>
                      <a:pt x="0" y="25"/>
                      <a:pt x="0" y="25"/>
                      <a:pt x="0" y="25"/>
                    </a:cubicBezTo>
                    <a:cubicBezTo>
                      <a:pt x="0" y="12"/>
                      <a:pt x="10" y="1"/>
                      <a:pt x="22" y="1"/>
                    </a:cubicBezTo>
                    <a:cubicBezTo>
                      <a:pt x="1168" y="0"/>
                      <a:pt x="1168" y="0"/>
                      <a:pt x="1168" y="0"/>
                    </a:cubicBezTo>
                    <a:cubicBezTo>
                      <a:pt x="1180" y="0"/>
                      <a:pt x="1190" y="11"/>
                      <a:pt x="1190" y="25"/>
                    </a:cubicBezTo>
                    <a:cubicBezTo>
                      <a:pt x="1190" y="25"/>
                      <a:pt x="1190" y="25"/>
                      <a:pt x="1190" y="25"/>
                    </a:cubicBezTo>
                    <a:cubicBezTo>
                      <a:pt x="1190" y="39"/>
                      <a:pt x="1180" y="50"/>
                      <a:pt x="1168" y="5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39" name="Freeform 19">
                <a:extLst>
                  <a:ext uri="{FF2B5EF4-FFF2-40B4-BE49-F238E27FC236}">
                    <a16:creationId xmlns:a16="http://schemas.microsoft.com/office/drawing/2014/main" id="{358BF171-32E2-40D1-A81C-59535CD01162}"/>
                  </a:ext>
                </a:extLst>
              </p:cNvPr>
              <p:cNvSpPr>
                <a:spLocks/>
              </p:cNvSpPr>
              <p:nvPr/>
            </p:nvSpPr>
            <p:spPr bwMode="auto">
              <a:xfrm>
                <a:off x="2954338" y="2963864"/>
                <a:ext cx="298450" cy="300038"/>
              </a:xfrm>
              <a:custGeom>
                <a:avLst/>
                <a:gdLst>
                  <a:gd name="T0" fmla="*/ 125 w 125"/>
                  <a:gd name="T1" fmla="*/ 64 h 125"/>
                  <a:gd name="T2" fmla="*/ 64 w 125"/>
                  <a:gd name="T3" fmla="*/ 1 h 125"/>
                  <a:gd name="T4" fmla="*/ 1 w 125"/>
                  <a:gd name="T5" fmla="*/ 62 h 125"/>
                  <a:gd name="T6" fmla="*/ 62 w 125"/>
                  <a:gd name="T7" fmla="*/ 125 h 125"/>
                  <a:gd name="T8" fmla="*/ 125 w 125"/>
                  <a:gd name="T9" fmla="*/ 64 h 125"/>
                </a:gdLst>
                <a:ahLst/>
                <a:cxnLst>
                  <a:cxn ang="0">
                    <a:pos x="T0" y="T1"/>
                  </a:cxn>
                  <a:cxn ang="0">
                    <a:pos x="T2" y="T3"/>
                  </a:cxn>
                  <a:cxn ang="0">
                    <a:pos x="T4" y="T5"/>
                  </a:cxn>
                  <a:cxn ang="0">
                    <a:pos x="T6" y="T7"/>
                  </a:cxn>
                  <a:cxn ang="0">
                    <a:pos x="T8" y="T9"/>
                  </a:cxn>
                </a:cxnLst>
                <a:rect l="0" t="0" r="r" b="b"/>
                <a:pathLst>
                  <a:path w="125" h="125">
                    <a:moveTo>
                      <a:pt x="125" y="64"/>
                    </a:moveTo>
                    <a:cubicBezTo>
                      <a:pt x="125" y="29"/>
                      <a:pt x="98" y="1"/>
                      <a:pt x="64" y="1"/>
                    </a:cubicBezTo>
                    <a:cubicBezTo>
                      <a:pt x="29" y="0"/>
                      <a:pt x="1" y="28"/>
                      <a:pt x="1" y="62"/>
                    </a:cubicBezTo>
                    <a:cubicBezTo>
                      <a:pt x="0" y="96"/>
                      <a:pt x="28" y="124"/>
                      <a:pt x="62" y="125"/>
                    </a:cubicBezTo>
                    <a:cubicBezTo>
                      <a:pt x="96" y="125"/>
                      <a:pt x="124" y="98"/>
                      <a:pt x="125" y="64"/>
                    </a:cubicBezTo>
                    <a:close/>
                  </a:path>
                </a:pathLst>
              </a:custGeom>
              <a:solidFill>
                <a:schemeClr val="bg2">
                  <a:lumMod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40" name="Freeform 20">
                <a:extLst>
                  <a:ext uri="{FF2B5EF4-FFF2-40B4-BE49-F238E27FC236}">
                    <a16:creationId xmlns:a16="http://schemas.microsoft.com/office/drawing/2014/main" id="{A54884CD-7195-40A9-AEC2-52B206141E9A}"/>
                  </a:ext>
                </a:extLst>
              </p:cNvPr>
              <p:cNvSpPr>
                <a:spLocks/>
              </p:cNvSpPr>
              <p:nvPr/>
            </p:nvSpPr>
            <p:spPr bwMode="auto">
              <a:xfrm>
                <a:off x="3046413" y="3057526"/>
                <a:ext cx="112713" cy="112713"/>
              </a:xfrm>
              <a:custGeom>
                <a:avLst/>
                <a:gdLst>
                  <a:gd name="T0" fmla="*/ 47 w 47"/>
                  <a:gd name="T1" fmla="*/ 24 h 47"/>
                  <a:gd name="T2" fmla="*/ 24 w 47"/>
                  <a:gd name="T3" fmla="*/ 0 h 47"/>
                  <a:gd name="T4" fmla="*/ 0 w 47"/>
                  <a:gd name="T5" fmla="*/ 23 h 47"/>
                  <a:gd name="T6" fmla="*/ 23 w 47"/>
                  <a:gd name="T7" fmla="*/ 47 h 47"/>
                  <a:gd name="T8" fmla="*/ 47 w 47"/>
                  <a:gd name="T9" fmla="*/ 24 h 47"/>
                </a:gdLst>
                <a:ahLst/>
                <a:cxnLst>
                  <a:cxn ang="0">
                    <a:pos x="T0" y="T1"/>
                  </a:cxn>
                  <a:cxn ang="0">
                    <a:pos x="T2" y="T3"/>
                  </a:cxn>
                  <a:cxn ang="0">
                    <a:pos x="T4" y="T5"/>
                  </a:cxn>
                  <a:cxn ang="0">
                    <a:pos x="T6" y="T7"/>
                  </a:cxn>
                  <a:cxn ang="0">
                    <a:pos x="T8" y="T9"/>
                  </a:cxn>
                </a:cxnLst>
                <a:rect l="0" t="0" r="r" b="b"/>
                <a:pathLst>
                  <a:path w="47" h="47">
                    <a:moveTo>
                      <a:pt x="47" y="24"/>
                    </a:moveTo>
                    <a:cubicBezTo>
                      <a:pt x="47" y="11"/>
                      <a:pt x="37" y="0"/>
                      <a:pt x="24" y="0"/>
                    </a:cubicBezTo>
                    <a:cubicBezTo>
                      <a:pt x="11" y="0"/>
                      <a:pt x="0" y="10"/>
                      <a:pt x="0" y="23"/>
                    </a:cubicBezTo>
                    <a:cubicBezTo>
                      <a:pt x="0" y="36"/>
                      <a:pt x="10" y="47"/>
                      <a:pt x="23" y="47"/>
                    </a:cubicBezTo>
                    <a:cubicBezTo>
                      <a:pt x="36" y="47"/>
                      <a:pt x="47" y="37"/>
                      <a:pt x="47"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41" name="Freeform 21">
                <a:extLst>
                  <a:ext uri="{FF2B5EF4-FFF2-40B4-BE49-F238E27FC236}">
                    <a16:creationId xmlns:a16="http://schemas.microsoft.com/office/drawing/2014/main" id="{19DD7FFE-FF5C-497E-95C6-E545E887EAF5}"/>
                  </a:ext>
                </a:extLst>
              </p:cNvPr>
              <p:cNvSpPr>
                <a:spLocks/>
              </p:cNvSpPr>
              <p:nvPr/>
            </p:nvSpPr>
            <p:spPr bwMode="auto">
              <a:xfrm>
                <a:off x="8913813" y="2898776"/>
                <a:ext cx="298450" cy="300038"/>
              </a:xfrm>
              <a:custGeom>
                <a:avLst/>
                <a:gdLst>
                  <a:gd name="T0" fmla="*/ 124 w 125"/>
                  <a:gd name="T1" fmla="*/ 63 h 125"/>
                  <a:gd name="T2" fmla="*/ 63 w 125"/>
                  <a:gd name="T3" fmla="*/ 0 h 125"/>
                  <a:gd name="T4" fmla="*/ 1 w 125"/>
                  <a:gd name="T5" fmla="*/ 61 h 125"/>
                  <a:gd name="T6" fmla="*/ 61 w 125"/>
                  <a:gd name="T7" fmla="*/ 124 h 125"/>
                  <a:gd name="T8" fmla="*/ 124 w 125"/>
                  <a:gd name="T9" fmla="*/ 63 h 125"/>
                </a:gdLst>
                <a:ahLst/>
                <a:cxnLst>
                  <a:cxn ang="0">
                    <a:pos x="T0" y="T1"/>
                  </a:cxn>
                  <a:cxn ang="0">
                    <a:pos x="T2" y="T3"/>
                  </a:cxn>
                  <a:cxn ang="0">
                    <a:pos x="T4" y="T5"/>
                  </a:cxn>
                  <a:cxn ang="0">
                    <a:pos x="T6" y="T7"/>
                  </a:cxn>
                  <a:cxn ang="0">
                    <a:pos x="T8" y="T9"/>
                  </a:cxn>
                </a:cxnLst>
                <a:rect l="0" t="0" r="r" b="b"/>
                <a:pathLst>
                  <a:path w="125" h="125">
                    <a:moveTo>
                      <a:pt x="124" y="63"/>
                    </a:moveTo>
                    <a:cubicBezTo>
                      <a:pt x="125" y="29"/>
                      <a:pt x="98" y="1"/>
                      <a:pt x="63" y="0"/>
                    </a:cubicBezTo>
                    <a:cubicBezTo>
                      <a:pt x="29" y="0"/>
                      <a:pt x="1" y="27"/>
                      <a:pt x="1" y="61"/>
                    </a:cubicBezTo>
                    <a:cubicBezTo>
                      <a:pt x="0" y="95"/>
                      <a:pt x="27" y="123"/>
                      <a:pt x="61" y="124"/>
                    </a:cubicBezTo>
                    <a:cubicBezTo>
                      <a:pt x="96" y="125"/>
                      <a:pt x="124" y="97"/>
                      <a:pt x="124" y="63"/>
                    </a:cubicBezTo>
                    <a:close/>
                  </a:path>
                </a:pathLst>
              </a:custGeom>
              <a:solidFill>
                <a:schemeClr val="bg2">
                  <a:lumMod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42" name="Freeform 22">
                <a:extLst>
                  <a:ext uri="{FF2B5EF4-FFF2-40B4-BE49-F238E27FC236}">
                    <a16:creationId xmlns:a16="http://schemas.microsoft.com/office/drawing/2014/main" id="{39509CF2-AAB6-430A-8963-73E53A4873B2}"/>
                  </a:ext>
                </a:extLst>
              </p:cNvPr>
              <p:cNvSpPr>
                <a:spLocks/>
              </p:cNvSpPr>
              <p:nvPr/>
            </p:nvSpPr>
            <p:spPr bwMode="auto">
              <a:xfrm>
                <a:off x="9005888" y="2990851"/>
                <a:ext cx="112713" cy="114300"/>
              </a:xfrm>
              <a:custGeom>
                <a:avLst/>
                <a:gdLst>
                  <a:gd name="T0" fmla="*/ 47 w 47"/>
                  <a:gd name="T1" fmla="*/ 24 h 48"/>
                  <a:gd name="T2" fmla="*/ 24 w 47"/>
                  <a:gd name="T3" fmla="*/ 0 h 48"/>
                  <a:gd name="T4" fmla="*/ 0 w 47"/>
                  <a:gd name="T5" fmla="*/ 24 h 48"/>
                  <a:gd name="T6" fmla="*/ 23 w 47"/>
                  <a:gd name="T7" fmla="*/ 48 h 48"/>
                  <a:gd name="T8" fmla="*/ 47 w 47"/>
                  <a:gd name="T9" fmla="*/ 24 h 48"/>
                </a:gdLst>
                <a:ahLst/>
                <a:cxnLst>
                  <a:cxn ang="0">
                    <a:pos x="T0" y="T1"/>
                  </a:cxn>
                  <a:cxn ang="0">
                    <a:pos x="T2" y="T3"/>
                  </a:cxn>
                  <a:cxn ang="0">
                    <a:pos x="T4" y="T5"/>
                  </a:cxn>
                  <a:cxn ang="0">
                    <a:pos x="T6" y="T7"/>
                  </a:cxn>
                  <a:cxn ang="0">
                    <a:pos x="T8" y="T9"/>
                  </a:cxn>
                </a:cxnLst>
                <a:rect l="0" t="0" r="r" b="b"/>
                <a:pathLst>
                  <a:path w="47" h="48">
                    <a:moveTo>
                      <a:pt x="47" y="24"/>
                    </a:moveTo>
                    <a:cubicBezTo>
                      <a:pt x="47" y="11"/>
                      <a:pt x="37" y="1"/>
                      <a:pt x="24" y="0"/>
                    </a:cubicBezTo>
                    <a:cubicBezTo>
                      <a:pt x="11" y="0"/>
                      <a:pt x="0" y="11"/>
                      <a:pt x="0" y="24"/>
                    </a:cubicBezTo>
                    <a:cubicBezTo>
                      <a:pt x="0" y="37"/>
                      <a:pt x="10" y="47"/>
                      <a:pt x="23" y="48"/>
                    </a:cubicBezTo>
                    <a:cubicBezTo>
                      <a:pt x="36" y="48"/>
                      <a:pt x="47" y="37"/>
                      <a:pt x="47"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43" name="Freeform 23">
                <a:extLst>
                  <a:ext uri="{FF2B5EF4-FFF2-40B4-BE49-F238E27FC236}">
                    <a16:creationId xmlns:a16="http://schemas.microsoft.com/office/drawing/2014/main" id="{859A1355-A811-4A1E-809A-C91160E6E569}"/>
                  </a:ext>
                </a:extLst>
              </p:cNvPr>
              <p:cNvSpPr>
                <a:spLocks/>
              </p:cNvSpPr>
              <p:nvPr/>
            </p:nvSpPr>
            <p:spPr bwMode="auto">
              <a:xfrm>
                <a:off x="5722938" y="2949576"/>
                <a:ext cx="901700" cy="311150"/>
              </a:xfrm>
              <a:custGeom>
                <a:avLst/>
                <a:gdLst>
                  <a:gd name="T0" fmla="*/ 361 w 377"/>
                  <a:gd name="T1" fmla="*/ 0 h 130"/>
                  <a:gd name="T2" fmla="*/ 352 w 377"/>
                  <a:gd name="T3" fmla="*/ 0 h 130"/>
                  <a:gd name="T4" fmla="*/ 352 w 377"/>
                  <a:gd name="T5" fmla="*/ 0 h 130"/>
                  <a:gd name="T6" fmla="*/ 15 w 377"/>
                  <a:gd name="T7" fmla="*/ 6 h 130"/>
                  <a:gd name="T8" fmla="*/ 1 w 377"/>
                  <a:gd name="T9" fmla="*/ 75 h 130"/>
                  <a:gd name="T10" fmla="*/ 0 w 377"/>
                  <a:gd name="T11" fmla="*/ 130 h 130"/>
                  <a:gd name="T12" fmla="*/ 377 w 377"/>
                  <a:gd name="T13" fmla="*/ 122 h 130"/>
                  <a:gd name="T14" fmla="*/ 377 w 377"/>
                  <a:gd name="T15" fmla="*/ 75 h 130"/>
                  <a:gd name="T16" fmla="*/ 361 w 377"/>
                  <a:gd name="T1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130">
                    <a:moveTo>
                      <a:pt x="361" y="0"/>
                    </a:moveTo>
                    <a:cubicBezTo>
                      <a:pt x="352" y="0"/>
                      <a:pt x="352" y="0"/>
                      <a:pt x="352" y="0"/>
                    </a:cubicBezTo>
                    <a:cubicBezTo>
                      <a:pt x="352" y="0"/>
                      <a:pt x="352" y="0"/>
                      <a:pt x="352" y="0"/>
                    </a:cubicBezTo>
                    <a:cubicBezTo>
                      <a:pt x="288" y="1"/>
                      <a:pt x="164" y="3"/>
                      <a:pt x="15" y="6"/>
                    </a:cubicBezTo>
                    <a:cubicBezTo>
                      <a:pt x="6" y="27"/>
                      <a:pt x="1" y="51"/>
                      <a:pt x="1" y="75"/>
                    </a:cubicBezTo>
                    <a:cubicBezTo>
                      <a:pt x="0" y="130"/>
                      <a:pt x="0" y="130"/>
                      <a:pt x="0" y="130"/>
                    </a:cubicBezTo>
                    <a:cubicBezTo>
                      <a:pt x="112" y="128"/>
                      <a:pt x="290" y="124"/>
                      <a:pt x="377" y="122"/>
                    </a:cubicBezTo>
                    <a:cubicBezTo>
                      <a:pt x="377" y="75"/>
                      <a:pt x="377" y="75"/>
                      <a:pt x="377" y="75"/>
                    </a:cubicBezTo>
                    <a:cubicBezTo>
                      <a:pt x="377" y="48"/>
                      <a:pt x="371" y="23"/>
                      <a:pt x="36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44" name="Freeform 27">
                <a:extLst>
                  <a:ext uri="{FF2B5EF4-FFF2-40B4-BE49-F238E27FC236}">
                    <a16:creationId xmlns:a16="http://schemas.microsoft.com/office/drawing/2014/main" id="{5EA24D94-ABE7-4F57-88DD-E3FAC8866A02}"/>
                  </a:ext>
                </a:extLst>
              </p:cNvPr>
              <p:cNvSpPr>
                <a:spLocks noEditPoints="1"/>
              </p:cNvSpPr>
              <p:nvPr/>
            </p:nvSpPr>
            <p:spPr bwMode="auto">
              <a:xfrm>
                <a:off x="3417888" y="2322514"/>
                <a:ext cx="998538" cy="490538"/>
              </a:xfrm>
              <a:custGeom>
                <a:avLst/>
                <a:gdLst>
                  <a:gd name="T0" fmla="*/ 202 w 418"/>
                  <a:gd name="T1" fmla="*/ 189 h 205"/>
                  <a:gd name="T2" fmla="*/ 139 w 418"/>
                  <a:gd name="T3" fmla="*/ 200 h 205"/>
                  <a:gd name="T4" fmla="*/ 62 w 418"/>
                  <a:gd name="T5" fmla="*/ 205 h 205"/>
                  <a:gd name="T6" fmla="*/ 140 w 418"/>
                  <a:gd name="T7" fmla="*/ 200 h 205"/>
                  <a:gd name="T8" fmla="*/ 202 w 418"/>
                  <a:gd name="T9" fmla="*/ 189 h 205"/>
                  <a:gd name="T10" fmla="*/ 418 w 418"/>
                  <a:gd name="T11" fmla="*/ 0 h 205"/>
                  <a:gd name="T12" fmla="*/ 11 w 418"/>
                  <a:gd name="T13" fmla="*/ 0 h 205"/>
                  <a:gd name="T14" fmla="*/ 0 w 418"/>
                  <a:gd name="T15" fmla="*/ 0 h 205"/>
                  <a:gd name="T16" fmla="*/ 418 w 418"/>
                  <a:gd name="T17" fmla="*/ 0 h 205"/>
                  <a:gd name="T18" fmla="*/ 418 w 418"/>
                  <a:gd name="T19"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8" h="205">
                    <a:moveTo>
                      <a:pt x="202" y="189"/>
                    </a:moveTo>
                    <a:cubicBezTo>
                      <a:pt x="182" y="195"/>
                      <a:pt x="161" y="198"/>
                      <a:pt x="139" y="200"/>
                    </a:cubicBezTo>
                    <a:cubicBezTo>
                      <a:pt x="114" y="202"/>
                      <a:pt x="88" y="203"/>
                      <a:pt x="62" y="205"/>
                    </a:cubicBezTo>
                    <a:cubicBezTo>
                      <a:pt x="88" y="203"/>
                      <a:pt x="114" y="202"/>
                      <a:pt x="140" y="200"/>
                    </a:cubicBezTo>
                    <a:cubicBezTo>
                      <a:pt x="161" y="198"/>
                      <a:pt x="182" y="195"/>
                      <a:pt x="202" y="189"/>
                    </a:cubicBezTo>
                    <a:moveTo>
                      <a:pt x="418" y="0"/>
                    </a:moveTo>
                    <a:cubicBezTo>
                      <a:pt x="11" y="0"/>
                      <a:pt x="11" y="0"/>
                      <a:pt x="11" y="0"/>
                    </a:cubicBezTo>
                    <a:cubicBezTo>
                      <a:pt x="0" y="0"/>
                      <a:pt x="0" y="0"/>
                      <a:pt x="0" y="0"/>
                    </a:cubicBezTo>
                    <a:cubicBezTo>
                      <a:pt x="418" y="0"/>
                      <a:pt x="418" y="0"/>
                      <a:pt x="418" y="0"/>
                    </a:cubicBezTo>
                    <a:cubicBezTo>
                      <a:pt x="418" y="0"/>
                      <a:pt x="418" y="0"/>
                      <a:pt x="418" y="0"/>
                    </a:cubicBezTo>
                  </a:path>
                </a:pathLst>
              </a:custGeom>
              <a:solidFill>
                <a:srgbClr val="A7B6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45" name="Freeform 28">
                <a:extLst>
                  <a:ext uri="{FF2B5EF4-FFF2-40B4-BE49-F238E27FC236}">
                    <a16:creationId xmlns:a16="http://schemas.microsoft.com/office/drawing/2014/main" id="{8D7FCB1A-B190-4AE3-8C8C-5B2C935E0153}"/>
                  </a:ext>
                </a:extLst>
              </p:cNvPr>
              <p:cNvSpPr>
                <a:spLocks/>
              </p:cNvSpPr>
              <p:nvPr/>
            </p:nvSpPr>
            <p:spPr bwMode="auto">
              <a:xfrm>
                <a:off x="1806576" y="2322514"/>
                <a:ext cx="2609850" cy="503238"/>
              </a:xfrm>
              <a:custGeom>
                <a:avLst/>
                <a:gdLst>
                  <a:gd name="T0" fmla="*/ 1092 w 1092"/>
                  <a:gd name="T1" fmla="*/ 0 h 210"/>
                  <a:gd name="T2" fmla="*/ 674 w 1092"/>
                  <a:gd name="T3" fmla="*/ 0 h 210"/>
                  <a:gd name="T4" fmla="*/ 0 w 1092"/>
                  <a:gd name="T5" fmla="*/ 0 h 210"/>
                  <a:gd name="T6" fmla="*/ 0 w 1092"/>
                  <a:gd name="T7" fmla="*/ 2 h 210"/>
                  <a:gd name="T8" fmla="*/ 10 w 1092"/>
                  <a:gd name="T9" fmla="*/ 46 h 210"/>
                  <a:gd name="T10" fmla="*/ 519 w 1092"/>
                  <a:gd name="T11" fmla="*/ 47 h 210"/>
                  <a:gd name="T12" fmla="*/ 918 w 1092"/>
                  <a:gd name="T13" fmla="*/ 46 h 210"/>
                  <a:gd name="T14" fmla="*/ 588 w 1092"/>
                  <a:gd name="T15" fmla="*/ 210 h 210"/>
                  <a:gd name="T16" fmla="*/ 736 w 1092"/>
                  <a:gd name="T17" fmla="*/ 205 h 210"/>
                  <a:gd name="T18" fmla="*/ 813 w 1092"/>
                  <a:gd name="T19" fmla="*/ 200 h 210"/>
                  <a:gd name="T20" fmla="*/ 876 w 1092"/>
                  <a:gd name="T21" fmla="*/ 189 h 210"/>
                  <a:gd name="T22" fmla="*/ 1025 w 1092"/>
                  <a:gd name="T23" fmla="*/ 114 h 210"/>
                  <a:gd name="T24" fmla="*/ 1092 w 1092"/>
                  <a:gd name="T25" fmla="*/ 2 h 210"/>
                  <a:gd name="T26" fmla="*/ 1092 w 1092"/>
                  <a:gd name="T2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2" h="210">
                    <a:moveTo>
                      <a:pt x="1092" y="0"/>
                    </a:moveTo>
                    <a:cubicBezTo>
                      <a:pt x="674" y="0"/>
                      <a:pt x="674" y="0"/>
                      <a:pt x="674" y="0"/>
                    </a:cubicBezTo>
                    <a:cubicBezTo>
                      <a:pt x="0" y="0"/>
                      <a:pt x="0" y="0"/>
                      <a:pt x="0" y="0"/>
                    </a:cubicBezTo>
                    <a:cubicBezTo>
                      <a:pt x="0" y="2"/>
                      <a:pt x="0" y="2"/>
                      <a:pt x="0" y="2"/>
                    </a:cubicBezTo>
                    <a:cubicBezTo>
                      <a:pt x="0" y="17"/>
                      <a:pt x="3" y="32"/>
                      <a:pt x="10" y="46"/>
                    </a:cubicBezTo>
                    <a:cubicBezTo>
                      <a:pt x="104" y="46"/>
                      <a:pt x="318" y="47"/>
                      <a:pt x="519" y="47"/>
                    </a:cubicBezTo>
                    <a:cubicBezTo>
                      <a:pt x="691" y="47"/>
                      <a:pt x="853" y="47"/>
                      <a:pt x="918" y="46"/>
                    </a:cubicBezTo>
                    <a:cubicBezTo>
                      <a:pt x="882" y="167"/>
                      <a:pt x="594" y="209"/>
                      <a:pt x="588" y="210"/>
                    </a:cubicBezTo>
                    <a:cubicBezTo>
                      <a:pt x="637" y="209"/>
                      <a:pt x="687" y="207"/>
                      <a:pt x="736" y="205"/>
                    </a:cubicBezTo>
                    <a:cubicBezTo>
                      <a:pt x="762" y="203"/>
                      <a:pt x="788" y="202"/>
                      <a:pt x="813" y="200"/>
                    </a:cubicBezTo>
                    <a:cubicBezTo>
                      <a:pt x="835" y="198"/>
                      <a:pt x="856" y="195"/>
                      <a:pt x="876" y="189"/>
                    </a:cubicBezTo>
                    <a:cubicBezTo>
                      <a:pt x="931" y="176"/>
                      <a:pt x="982" y="150"/>
                      <a:pt x="1025" y="114"/>
                    </a:cubicBezTo>
                    <a:cubicBezTo>
                      <a:pt x="1062" y="82"/>
                      <a:pt x="1092" y="43"/>
                      <a:pt x="1092" y="2"/>
                    </a:cubicBezTo>
                    <a:cubicBezTo>
                      <a:pt x="1092" y="0"/>
                      <a:pt x="1092" y="0"/>
                      <a:pt x="1092" y="0"/>
                    </a:cubicBezTo>
                  </a:path>
                </a:pathLst>
              </a:custGeom>
              <a:solidFill>
                <a:schemeClr val="bg2">
                  <a:lumMod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46" name="Freeform 29">
                <a:extLst>
                  <a:ext uri="{FF2B5EF4-FFF2-40B4-BE49-F238E27FC236}">
                    <a16:creationId xmlns:a16="http://schemas.microsoft.com/office/drawing/2014/main" id="{0EF319C7-2D3F-4315-B2E0-2CD14D6BB5C3}"/>
                  </a:ext>
                </a:extLst>
              </p:cNvPr>
              <p:cNvSpPr>
                <a:spLocks/>
              </p:cNvSpPr>
              <p:nvPr/>
            </p:nvSpPr>
            <p:spPr bwMode="auto">
              <a:xfrm>
                <a:off x="3443288" y="2322514"/>
                <a:ext cx="973138" cy="0"/>
              </a:xfrm>
              <a:custGeom>
                <a:avLst/>
                <a:gdLst>
                  <a:gd name="T0" fmla="*/ 613 w 613"/>
                  <a:gd name="T1" fmla="*/ 0 w 613"/>
                  <a:gd name="T2" fmla="*/ 613 w 613"/>
                  <a:gd name="T3" fmla="*/ 613 w 613"/>
                </a:gdLst>
                <a:ahLst/>
                <a:cxnLst>
                  <a:cxn ang="0">
                    <a:pos x="T0" y="0"/>
                  </a:cxn>
                  <a:cxn ang="0">
                    <a:pos x="T1" y="0"/>
                  </a:cxn>
                  <a:cxn ang="0">
                    <a:pos x="T2" y="0"/>
                  </a:cxn>
                  <a:cxn ang="0">
                    <a:pos x="T3" y="0"/>
                  </a:cxn>
                </a:cxnLst>
                <a:rect l="0" t="0" r="r" b="b"/>
                <a:pathLst>
                  <a:path w="613">
                    <a:moveTo>
                      <a:pt x="613" y="0"/>
                    </a:moveTo>
                    <a:lnTo>
                      <a:pt x="0" y="0"/>
                    </a:lnTo>
                    <a:lnTo>
                      <a:pt x="613" y="0"/>
                    </a:lnTo>
                    <a:lnTo>
                      <a:pt x="613" y="0"/>
                    </a:lnTo>
                    <a:close/>
                  </a:path>
                </a:pathLst>
              </a:custGeom>
              <a:solidFill>
                <a:srgbClr val="0060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47" name="Freeform 30">
                <a:extLst>
                  <a:ext uri="{FF2B5EF4-FFF2-40B4-BE49-F238E27FC236}">
                    <a16:creationId xmlns:a16="http://schemas.microsoft.com/office/drawing/2014/main" id="{38A1C094-7309-4A39-B1CE-53C72863F615}"/>
                  </a:ext>
                </a:extLst>
              </p:cNvPr>
              <p:cNvSpPr>
                <a:spLocks/>
              </p:cNvSpPr>
              <p:nvPr/>
            </p:nvSpPr>
            <p:spPr bwMode="auto">
              <a:xfrm>
                <a:off x="3443288" y="2322514"/>
                <a:ext cx="973138" cy="0"/>
              </a:xfrm>
              <a:custGeom>
                <a:avLst/>
                <a:gdLst>
                  <a:gd name="T0" fmla="*/ 613 w 613"/>
                  <a:gd name="T1" fmla="*/ 0 w 613"/>
                  <a:gd name="T2" fmla="*/ 613 w 613"/>
                  <a:gd name="T3" fmla="*/ 613 w 613"/>
                </a:gdLst>
                <a:ahLst/>
                <a:cxnLst>
                  <a:cxn ang="0">
                    <a:pos x="T0" y="0"/>
                  </a:cxn>
                  <a:cxn ang="0">
                    <a:pos x="T1" y="0"/>
                  </a:cxn>
                  <a:cxn ang="0">
                    <a:pos x="T2" y="0"/>
                  </a:cxn>
                  <a:cxn ang="0">
                    <a:pos x="T3" y="0"/>
                  </a:cxn>
                </a:cxnLst>
                <a:rect l="0" t="0" r="r" b="b"/>
                <a:pathLst>
                  <a:path w="613">
                    <a:moveTo>
                      <a:pt x="613" y="0"/>
                    </a:moveTo>
                    <a:lnTo>
                      <a:pt x="0" y="0"/>
                    </a:lnTo>
                    <a:lnTo>
                      <a:pt x="613" y="0"/>
                    </a:lnTo>
                    <a:lnTo>
                      <a:pt x="6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48" name="Freeform 31">
                <a:extLst>
                  <a:ext uri="{FF2B5EF4-FFF2-40B4-BE49-F238E27FC236}">
                    <a16:creationId xmlns:a16="http://schemas.microsoft.com/office/drawing/2014/main" id="{8EAD8894-2729-420B-97C3-8A0EA6F43E9F}"/>
                  </a:ext>
                </a:extLst>
              </p:cNvPr>
              <p:cNvSpPr>
                <a:spLocks noEditPoints="1"/>
              </p:cNvSpPr>
              <p:nvPr/>
            </p:nvSpPr>
            <p:spPr bwMode="auto">
              <a:xfrm>
                <a:off x="7773988" y="2281239"/>
                <a:ext cx="2613025" cy="484188"/>
              </a:xfrm>
              <a:custGeom>
                <a:avLst/>
                <a:gdLst>
                  <a:gd name="T0" fmla="*/ 809 w 1094"/>
                  <a:gd name="T1" fmla="*/ 202 h 202"/>
                  <a:gd name="T2" fmla="*/ 809 w 1094"/>
                  <a:gd name="T3" fmla="*/ 202 h 202"/>
                  <a:gd name="T4" fmla="*/ 809 w 1094"/>
                  <a:gd name="T5" fmla="*/ 202 h 202"/>
                  <a:gd name="T6" fmla="*/ 811 w 1094"/>
                  <a:gd name="T7" fmla="*/ 202 h 202"/>
                  <a:gd name="T8" fmla="*/ 810 w 1094"/>
                  <a:gd name="T9" fmla="*/ 202 h 202"/>
                  <a:gd name="T10" fmla="*/ 811 w 1094"/>
                  <a:gd name="T11" fmla="*/ 202 h 202"/>
                  <a:gd name="T12" fmla="*/ 812 w 1094"/>
                  <a:gd name="T13" fmla="*/ 202 h 202"/>
                  <a:gd name="T14" fmla="*/ 812 w 1094"/>
                  <a:gd name="T15" fmla="*/ 202 h 202"/>
                  <a:gd name="T16" fmla="*/ 812 w 1094"/>
                  <a:gd name="T17" fmla="*/ 202 h 202"/>
                  <a:gd name="T18" fmla="*/ 0 w 1094"/>
                  <a:gd name="T19" fmla="*/ 2 h 202"/>
                  <a:gd name="T20" fmla="*/ 0 w 1094"/>
                  <a:gd name="T21" fmla="*/ 2 h 202"/>
                  <a:gd name="T22" fmla="*/ 0 w 1094"/>
                  <a:gd name="T23" fmla="*/ 2 h 202"/>
                  <a:gd name="T24" fmla="*/ 0 w 1094"/>
                  <a:gd name="T25" fmla="*/ 2 h 202"/>
                  <a:gd name="T26" fmla="*/ 0 w 1094"/>
                  <a:gd name="T27" fmla="*/ 2 h 202"/>
                  <a:gd name="T28" fmla="*/ 0 w 1094"/>
                  <a:gd name="T29" fmla="*/ 2 h 202"/>
                  <a:gd name="T30" fmla="*/ 0 w 1094"/>
                  <a:gd name="T31" fmla="*/ 2 h 202"/>
                  <a:gd name="T32" fmla="*/ 0 w 1094"/>
                  <a:gd name="T33" fmla="*/ 2 h 202"/>
                  <a:gd name="T34" fmla="*/ 0 w 1094"/>
                  <a:gd name="T35" fmla="*/ 2 h 202"/>
                  <a:gd name="T36" fmla="*/ 0 w 1094"/>
                  <a:gd name="T37" fmla="*/ 0 h 202"/>
                  <a:gd name="T38" fmla="*/ 0 w 1094"/>
                  <a:gd name="T39" fmla="*/ 2 h 202"/>
                  <a:gd name="T40" fmla="*/ 0 w 1094"/>
                  <a:gd name="T41" fmla="*/ 2 h 202"/>
                  <a:gd name="T42" fmla="*/ 0 w 1094"/>
                  <a:gd name="T43" fmla="*/ 2 h 202"/>
                  <a:gd name="T44" fmla="*/ 0 w 1094"/>
                  <a:gd name="T45" fmla="*/ 0 h 202"/>
                  <a:gd name="T46" fmla="*/ 1094 w 1094"/>
                  <a:gd name="T47" fmla="*/ 2 h 202"/>
                  <a:gd name="T48" fmla="*/ 0 w 1094"/>
                  <a:gd name="T4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4" h="202">
                    <a:moveTo>
                      <a:pt x="809" y="202"/>
                    </a:moveTo>
                    <a:cubicBezTo>
                      <a:pt x="809" y="202"/>
                      <a:pt x="809" y="202"/>
                      <a:pt x="809" y="202"/>
                    </a:cubicBezTo>
                    <a:cubicBezTo>
                      <a:pt x="809" y="202"/>
                      <a:pt x="809" y="202"/>
                      <a:pt x="809" y="202"/>
                    </a:cubicBezTo>
                    <a:moveTo>
                      <a:pt x="811" y="202"/>
                    </a:moveTo>
                    <a:cubicBezTo>
                      <a:pt x="810" y="202"/>
                      <a:pt x="810" y="202"/>
                      <a:pt x="810" y="202"/>
                    </a:cubicBezTo>
                    <a:cubicBezTo>
                      <a:pt x="810" y="202"/>
                      <a:pt x="810" y="202"/>
                      <a:pt x="811" y="202"/>
                    </a:cubicBezTo>
                    <a:moveTo>
                      <a:pt x="812" y="202"/>
                    </a:moveTo>
                    <a:cubicBezTo>
                      <a:pt x="812" y="202"/>
                      <a:pt x="812" y="202"/>
                      <a:pt x="812" y="202"/>
                    </a:cubicBezTo>
                    <a:cubicBezTo>
                      <a:pt x="812" y="202"/>
                      <a:pt x="812" y="202"/>
                      <a:pt x="812" y="20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0"/>
                    </a:moveTo>
                    <a:cubicBezTo>
                      <a:pt x="0" y="2"/>
                      <a:pt x="0" y="2"/>
                      <a:pt x="0" y="2"/>
                    </a:cubicBezTo>
                    <a:cubicBezTo>
                      <a:pt x="0" y="2"/>
                      <a:pt x="0" y="2"/>
                      <a:pt x="0" y="2"/>
                    </a:cubicBezTo>
                    <a:cubicBezTo>
                      <a:pt x="0" y="2"/>
                      <a:pt x="0" y="2"/>
                      <a:pt x="0" y="2"/>
                    </a:cubicBezTo>
                    <a:cubicBezTo>
                      <a:pt x="0" y="0"/>
                      <a:pt x="0" y="0"/>
                      <a:pt x="0" y="0"/>
                    </a:cubicBezTo>
                    <a:cubicBezTo>
                      <a:pt x="1094" y="2"/>
                      <a:pt x="1094" y="2"/>
                      <a:pt x="1094" y="2"/>
                    </a:cubicBezTo>
                    <a:cubicBezTo>
                      <a:pt x="0" y="0"/>
                      <a:pt x="0" y="0"/>
                      <a:pt x="0" y="0"/>
                    </a:cubicBezTo>
                  </a:path>
                </a:pathLst>
              </a:custGeom>
              <a:solidFill>
                <a:srgbClr val="A7B6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49" name="Freeform 32">
                <a:extLst>
                  <a:ext uri="{FF2B5EF4-FFF2-40B4-BE49-F238E27FC236}">
                    <a16:creationId xmlns:a16="http://schemas.microsoft.com/office/drawing/2014/main" id="{F1E432FD-700D-4941-83B8-041D3EEF86C5}"/>
                  </a:ext>
                </a:extLst>
              </p:cNvPr>
              <p:cNvSpPr>
                <a:spLocks/>
              </p:cNvSpPr>
              <p:nvPr/>
            </p:nvSpPr>
            <p:spPr bwMode="auto">
              <a:xfrm>
                <a:off x="7773988" y="2281239"/>
                <a:ext cx="2613025" cy="504825"/>
              </a:xfrm>
              <a:custGeom>
                <a:avLst/>
                <a:gdLst>
                  <a:gd name="T0" fmla="*/ 0 w 1094"/>
                  <a:gd name="T1" fmla="*/ 0 h 211"/>
                  <a:gd name="T2" fmla="*/ 0 w 1094"/>
                  <a:gd name="T3" fmla="*/ 2 h 211"/>
                  <a:gd name="T4" fmla="*/ 0 w 1094"/>
                  <a:gd name="T5" fmla="*/ 2 h 211"/>
                  <a:gd name="T6" fmla="*/ 0 w 1094"/>
                  <a:gd name="T7" fmla="*/ 2 h 211"/>
                  <a:gd name="T8" fmla="*/ 0 w 1094"/>
                  <a:gd name="T9" fmla="*/ 2 h 211"/>
                  <a:gd name="T10" fmla="*/ 0 w 1094"/>
                  <a:gd name="T11" fmla="*/ 2 h 211"/>
                  <a:gd name="T12" fmla="*/ 0 w 1094"/>
                  <a:gd name="T13" fmla="*/ 2 h 211"/>
                  <a:gd name="T14" fmla="*/ 0 w 1094"/>
                  <a:gd name="T15" fmla="*/ 2 h 211"/>
                  <a:gd name="T16" fmla="*/ 0 w 1094"/>
                  <a:gd name="T17" fmla="*/ 2 h 211"/>
                  <a:gd name="T18" fmla="*/ 10 w 1094"/>
                  <a:gd name="T19" fmla="*/ 46 h 211"/>
                  <a:gd name="T20" fmla="*/ 777 w 1094"/>
                  <a:gd name="T21" fmla="*/ 48 h 211"/>
                  <a:gd name="T22" fmla="*/ 919 w 1094"/>
                  <a:gd name="T23" fmla="*/ 48 h 211"/>
                  <a:gd name="T24" fmla="*/ 588 w 1094"/>
                  <a:gd name="T25" fmla="*/ 211 h 211"/>
                  <a:gd name="T26" fmla="*/ 809 w 1094"/>
                  <a:gd name="T27" fmla="*/ 202 h 211"/>
                  <a:gd name="T28" fmla="*/ 809 w 1094"/>
                  <a:gd name="T29" fmla="*/ 202 h 211"/>
                  <a:gd name="T30" fmla="*/ 810 w 1094"/>
                  <a:gd name="T31" fmla="*/ 202 h 211"/>
                  <a:gd name="T32" fmla="*/ 811 w 1094"/>
                  <a:gd name="T33" fmla="*/ 202 h 211"/>
                  <a:gd name="T34" fmla="*/ 812 w 1094"/>
                  <a:gd name="T35" fmla="*/ 202 h 211"/>
                  <a:gd name="T36" fmla="*/ 812 w 1094"/>
                  <a:gd name="T37" fmla="*/ 202 h 211"/>
                  <a:gd name="T38" fmla="*/ 814 w 1094"/>
                  <a:gd name="T39" fmla="*/ 202 h 211"/>
                  <a:gd name="T40" fmla="*/ 1026 w 1094"/>
                  <a:gd name="T41" fmla="*/ 116 h 211"/>
                  <a:gd name="T42" fmla="*/ 1094 w 1094"/>
                  <a:gd name="T43" fmla="*/ 4 h 211"/>
                  <a:gd name="T44" fmla="*/ 1094 w 1094"/>
                  <a:gd name="T45" fmla="*/ 2 h 211"/>
                  <a:gd name="T46" fmla="*/ 0 w 1094"/>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94" h="211">
                    <a:moveTo>
                      <a:pt x="0" y="0"/>
                    </a:move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17"/>
                      <a:pt x="4" y="32"/>
                      <a:pt x="10" y="46"/>
                    </a:cubicBezTo>
                    <a:cubicBezTo>
                      <a:pt x="148" y="46"/>
                      <a:pt x="546" y="48"/>
                      <a:pt x="777" y="48"/>
                    </a:cubicBezTo>
                    <a:cubicBezTo>
                      <a:pt x="839" y="48"/>
                      <a:pt x="889" y="48"/>
                      <a:pt x="919" y="48"/>
                    </a:cubicBezTo>
                    <a:cubicBezTo>
                      <a:pt x="882" y="169"/>
                      <a:pt x="594" y="210"/>
                      <a:pt x="588" y="211"/>
                    </a:cubicBezTo>
                    <a:cubicBezTo>
                      <a:pt x="662" y="210"/>
                      <a:pt x="735" y="207"/>
                      <a:pt x="809" y="202"/>
                    </a:cubicBezTo>
                    <a:cubicBezTo>
                      <a:pt x="809" y="202"/>
                      <a:pt x="809" y="202"/>
                      <a:pt x="809" y="202"/>
                    </a:cubicBezTo>
                    <a:cubicBezTo>
                      <a:pt x="809" y="202"/>
                      <a:pt x="810" y="202"/>
                      <a:pt x="810" y="202"/>
                    </a:cubicBezTo>
                    <a:cubicBezTo>
                      <a:pt x="810" y="202"/>
                      <a:pt x="810" y="202"/>
                      <a:pt x="811" y="202"/>
                    </a:cubicBezTo>
                    <a:cubicBezTo>
                      <a:pt x="811" y="202"/>
                      <a:pt x="812" y="202"/>
                      <a:pt x="812" y="202"/>
                    </a:cubicBezTo>
                    <a:cubicBezTo>
                      <a:pt x="812" y="202"/>
                      <a:pt x="812" y="202"/>
                      <a:pt x="812" y="202"/>
                    </a:cubicBezTo>
                    <a:cubicBezTo>
                      <a:pt x="813" y="202"/>
                      <a:pt x="813" y="202"/>
                      <a:pt x="814" y="202"/>
                    </a:cubicBezTo>
                    <a:cubicBezTo>
                      <a:pt x="892" y="196"/>
                      <a:pt x="966" y="167"/>
                      <a:pt x="1026" y="116"/>
                    </a:cubicBezTo>
                    <a:cubicBezTo>
                      <a:pt x="1063" y="85"/>
                      <a:pt x="1094" y="46"/>
                      <a:pt x="1094" y="4"/>
                    </a:cubicBezTo>
                    <a:cubicBezTo>
                      <a:pt x="1094" y="2"/>
                      <a:pt x="1094" y="2"/>
                      <a:pt x="1094" y="2"/>
                    </a:cubicBezTo>
                    <a:cubicBezTo>
                      <a:pt x="0" y="0"/>
                      <a:pt x="0" y="0"/>
                      <a:pt x="0" y="0"/>
                    </a:cubicBezTo>
                  </a:path>
                </a:pathLst>
              </a:custGeom>
              <a:solidFill>
                <a:schemeClr val="bg2">
                  <a:lumMod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grpSp>
        <p:grpSp>
          <p:nvGrpSpPr>
            <p:cNvPr id="21" name="Group 20">
              <a:extLst>
                <a:ext uri="{FF2B5EF4-FFF2-40B4-BE49-F238E27FC236}">
                  <a16:creationId xmlns:a16="http://schemas.microsoft.com/office/drawing/2014/main" id="{3E89BE81-7ED1-415D-AFED-030D9D05F603}"/>
                </a:ext>
              </a:extLst>
            </p:cNvPr>
            <p:cNvGrpSpPr/>
            <p:nvPr/>
          </p:nvGrpSpPr>
          <p:grpSpPr>
            <a:xfrm>
              <a:off x="5172108" y="3964692"/>
              <a:ext cx="1863277" cy="1639094"/>
              <a:chOff x="5078413" y="2752726"/>
              <a:chExt cx="2203450" cy="1938338"/>
            </a:xfrm>
          </p:grpSpPr>
          <p:sp>
            <p:nvSpPr>
              <p:cNvPr id="22" name="Freeform 24">
                <a:extLst>
                  <a:ext uri="{FF2B5EF4-FFF2-40B4-BE49-F238E27FC236}">
                    <a16:creationId xmlns:a16="http://schemas.microsoft.com/office/drawing/2014/main" id="{D9E5B56B-A0D3-452D-A7AD-1C231E1070E0}"/>
                  </a:ext>
                </a:extLst>
              </p:cNvPr>
              <p:cNvSpPr>
                <a:spLocks noEditPoints="1"/>
              </p:cNvSpPr>
              <p:nvPr/>
            </p:nvSpPr>
            <p:spPr bwMode="auto">
              <a:xfrm>
                <a:off x="5172076" y="2752726"/>
                <a:ext cx="1998662" cy="1730375"/>
              </a:xfrm>
              <a:custGeom>
                <a:avLst/>
                <a:gdLst>
                  <a:gd name="T0" fmla="*/ 734 w 837"/>
                  <a:gd name="T1" fmla="*/ 568 h 722"/>
                  <a:gd name="T2" fmla="*/ 594 w 837"/>
                  <a:gd name="T3" fmla="*/ 482 h 722"/>
                  <a:gd name="T4" fmla="*/ 581 w 837"/>
                  <a:gd name="T5" fmla="*/ 424 h 722"/>
                  <a:gd name="T6" fmla="*/ 579 w 837"/>
                  <a:gd name="T7" fmla="*/ 157 h 722"/>
                  <a:gd name="T8" fmla="*/ 422 w 837"/>
                  <a:gd name="T9" fmla="*/ 0 h 722"/>
                  <a:gd name="T10" fmla="*/ 418 w 837"/>
                  <a:gd name="T11" fmla="*/ 0 h 722"/>
                  <a:gd name="T12" fmla="*/ 262 w 837"/>
                  <a:gd name="T13" fmla="*/ 157 h 722"/>
                  <a:gd name="T14" fmla="*/ 257 w 837"/>
                  <a:gd name="T15" fmla="*/ 422 h 722"/>
                  <a:gd name="T16" fmla="*/ 243 w 837"/>
                  <a:gd name="T17" fmla="*/ 481 h 722"/>
                  <a:gd name="T18" fmla="*/ 103 w 837"/>
                  <a:gd name="T19" fmla="*/ 568 h 722"/>
                  <a:gd name="T20" fmla="*/ 1 w 837"/>
                  <a:gd name="T21" fmla="*/ 700 h 722"/>
                  <a:gd name="T22" fmla="*/ 24 w 837"/>
                  <a:gd name="T23" fmla="*/ 722 h 722"/>
                  <a:gd name="T24" fmla="*/ 418 w 837"/>
                  <a:gd name="T25" fmla="*/ 721 h 722"/>
                  <a:gd name="T26" fmla="*/ 813 w 837"/>
                  <a:gd name="T27" fmla="*/ 722 h 722"/>
                  <a:gd name="T28" fmla="*/ 836 w 837"/>
                  <a:gd name="T29" fmla="*/ 700 h 722"/>
                  <a:gd name="T30" fmla="*/ 734 w 837"/>
                  <a:gd name="T31" fmla="*/ 568 h 722"/>
                  <a:gd name="T32" fmla="*/ 492 w 837"/>
                  <a:gd name="T33" fmla="*/ 159 h 722"/>
                  <a:gd name="T34" fmla="*/ 471 w 837"/>
                  <a:gd name="T35" fmla="*/ 109 h 722"/>
                  <a:gd name="T36" fmla="*/ 492 w 837"/>
                  <a:gd name="T37" fmla="*/ 159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7" h="722">
                    <a:moveTo>
                      <a:pt x="734" y="568"/>
                    </a:moveTo>
                    <a:cubicBezTo>
                      <a:pt x="650" y="552"/>
                      <a:pt x="613" y="519"/>
                      <a:pt x="594" y="482"/>
                    </a:cubicBezTo>
                    <a:cubicBezTo>
                      <a:pt x="585" y="464"/>
                      <a:pt x="581" y="444"/>
                      <a:pt x="581" y="424"/>
                    </a:cubicBezTo>
                    <a:cubicBezTo>
                      <a:pt x="579" y="157"/>
                      <a:pt x="579" y="157"/>
                      <a:pt x="579" y="157"/>
                    </a:cubicBezTo>
                    <a:cubicBezTo>
                      <a:pt x="579" y="71"/>
                      <a:pt x="508" y="0"/>
                      <a:pt x="422" y="0"/>
                    </a:cubicBezTo>
                    <a:cubicBezTo>
                      <a:pt x="418" y="0"/>
                      <a:pt x="418" y="0"/>
                      <a:pt x="418" y="0"/>
                    </a:cubicBezTo>
                    <a:cubicBezTo>
                      <a:pt x="332" y="0"/>
                      <a:pt x="262" y="71"/>
                      <a:pt x="262" y="157"/>
                    </a:cubicBezTo>
                    <a:cubicBezTo>
                      <a:pt x="257" y="422"/>
                      <a:pt x="257" y="422"/>
                      <a:pt x="257" y="422"/>
                    </a:cubicBezTo>
                    <a:cubicBezTo>
                      <a:pt x="257" y="443"/>
                      <a:pt x="252" y="463"/>
                      <a:pt x="243" y="481"/>
                    </a:cubicBezTo>
                    <a:cubicBezTo>
                      <a:pt x="225" y="518"/>
                      <a:pt x="188" y="552"/>
                      <a:pt x="103" y="568"/>
                    </a:cubicBezTo>
                    <a:cubicBezTo>
                      <a:pt x="11" y="586"/>
                      <a:pt x="0" y="661"/>
                      <a:pt x="1" y="700"/>
                    </a:cubicBezTo>
                    <a:cubicBezTo>
                      <a:pt x="2" y="712"/>
                      <a:pt x="12" y="722"/>
                      <a:pt x="24" y="722"/>
                    </a:cubicBezTo>
                    <a:cubicBezTo>
                      <a:pt x="418" y="721"/>
                      <a:pt x="418" y="721"/>
                      <a:pt x="418" y="721"/>
                    </a:cubicBezTo>
                    <a:cubicBezTo>
                      <a:pt x="813" y="722"/>
                      <a:pt x="813" y="722"/>
                      <a:pt x="813" y="722"/>
                    </a:cubicBezTo>
                    <a:cubicBezTo>
                      <a:pt x="825" y="722"/>
                      <a:pt x="835" y="712"/>
                      <a:pt x="836" y="700"/>
                    </a:cubicBezTo>
                    <a:cubicBezTo>
                      <a:pt x="837" y="661"/>
                      <a:pt x="826" y="586"/>
                      <a:pt x="734" y="568"/>
                    </a:cubicBezTo>
                    <a:close/>
                    <a:moveTo>
                      <a:pt x="492" y="159"/>
                    </a:moveTo>
                    <a:cubicBezTo>
                      <a:pt x="492" y="140"/>
                      <a:pt x="484" y="122"/>
                      <a:pt x="471" y="109"/>
                    </a:cubicBezTo>
                    <a:cubicBezTo>
                      <a:pt x="484" y="122"/>
                      <a:pt x="492" y="139"/>
                      <a:pt x="492" y="159"/>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23" name="Oval 25">
                <a:extLst>
                  <a:ext uri="{FF2B5EF4-FFF2-40B4-BE49-F238E27FC236}">
                    <a16:creationId xmlns:a16="http://schemas.microsoft.com/office/drawing/2014/main" id="{8F0A3E00-9DA4-4306-AEF6-61BBB9FCD8B0}"/>
                  </a:ext>
                </a:extLst>
              </p:cNvPr>
              <p:cNvSpPr>
                <a:spLocks noChangeArrowheads="1"/>
              </p:cNvSpPr>
              <p:nvPr/>
            </p:nvSpPr>
            <p:spPr bwMode="auto">
              <a:xfrm>
                <a:off x="5997576" y="2962277"/>
                <a:ext cx="349250" cy="3492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24" name="Freeform 26">
                <a:extLst>
                  <a:ext uri="{FF2B5EF4-FFF2-40B4-BE49-F238E27FC236}">
                    <a16:creationId xmlns:a16="http://schemas.microsoft.com/office/drawing/2014/main" id="{22A94F0D-ADFB-4D88-8021-142C8D2284E0}"/>
                  </a:ext>
                </a:extLst>
              </p:cNvPr>
              <p:cNvSpPr>
                <a:spLocks/>
              </p:cNvSpPr>
              <p:nvPr/>
            </p:nvSpPr>
            <p:spPr bwMode="auto">
              <a:xfrm>
                <a:off x="5078413" y="4437064"/>
                <a:ext cx="2203450" cy="254000"/>
              </a:xfrm>
              <a:custGeom>
                <a:avLst/>
                <a:gdLst>
                  <a:gd name="T0" fmla="*/ 883 w 922"/>
                  <a:gd name="T1" fmla="*/ 106 h 106"/>
                  <a:gd name="T2" fmla="*/ 39 w 922"/>
                  <a:gd name="T3" fmla="*/ 106 h 106"/>
                  <a:gd name="T4" fmla="*/ 0 w 922"/>
                  <a:gd name="T5" fmla="*/ 51 h 106"/>
                  <a:gd name="T6" fmla="*/ 0 w 922"/>
                  <a:gd name="T7" fmla="*/ 25 h 106"/>
                  <a:gd name="T8" fmla="*/ 18 w 922"/>
                  <a:gd name="T9" fmla="*/ 0 h 106"/>
                  <a:gd name="T10" fmla="*/ 904 w 922"/>
                  <a:gd name="T11" fmla="*/ 0 h 106"/>
                  <a:gd name="T12" fmla="*/ 922 w 922"/>
                  <a:gd name="T13" fmla="*/ 25 h 106"/>
                  <a:gd name="T14" fmla="*/ 922 w 922"/>
                  <a:gd name="T15" fmla="*/ 51 h 106"/>
                  <a:gd name="T16" fmla="*/ 883 w 922"/>
                  <a:gd name="T1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2" h="106">
                    <a:moveTo>
                      <a:pt x="883" y="106"/>
                    </a:moveTo>
                    <a:cubicBezTo>
                      <a:pt x="39" y="106"/>
                      <a:pt x="39" y="106"/>
                      <a:pt x="39" y="106"/>
                    </a:cubicBezTo>
                    <a:cubicBezTo>
                      <a:pt x="18" y="106"/>
                      <a:pt x="0" y="81"/>
                      <a:pt x="0" y="51"/>
                    </a:cubicBezTo>
                    <a:cubicBezTo>
                      <a:pt x="0" y="25"/>
                      <a:pt x="0" y="25"/>
                      <a:pt x="0" y="25"/>
                    </a:cubicBezTo>
                    <a:cubicBezTo>
                      <a:pt x="0" y="11"/>
                      <a:pt x="8" y="0"/>
                      <a:pt x="18" y="0"/>
                    </a:cubicBezTo>
                    <a:cubicBezTo>
                      <a:pt x="904" y="0"/>
                      <a:pt x="904" y="0"/>
                      <a:pt x="904" y="0"/>
                    </a:cubicBezTo>
                    <a:cubicBezTo>
                      <a:pt x="914" y="0"/>
                      <a:pt x="922" y="11"/>
                      <a:pt x="922" y="25"/>
                    </a:cubicBezTo>
                    <a:cubicBezTo>
                      <a:pt x="922" y="51"/>
                      <a:pt x="922" y="51"/>
                      <a:pt x="922" y="51"/>
                    </a:cubicBezTo>
                    <a:cubicBezTo>
                      <a:pt x="922" y="81"/>
                      <a:pt x="904" y="106"/>
                      <a:pt x="883" y="10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grpSp>
      </p:grpSp>
    </p:spTree>
    <p:extLst>
      <p:ext uri="{BB962C8B-B14F-4D97-AF65-F5344CB8AC3E}">
        <p14:creationId xmlns:p14="http://schemas.microsoft.com/office/powerpoint/2010/main" val="1915708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D9AD0-43F5-48D5-809F-E199C26CF285}"/>
              </a:ext>
            </a:extLst>
          </p:cNvPr>
          <p:cNvSpPr>
            <a:spLocks noGrp="1"/>
          </p:cNvSpPr>
          <p:nvPr>
            <p:ph type="title"/>
          </p:nvPr>
        </p:nvSpPr>
        <p:spPr/>
        <p:txBody>
          <a:bodyPr/>
          <a:lstStyle/>
          <a:p>
            <a:r>
              <a:rPr lang="en-CA"/>
              <a:t>Body weight regulation</a:t>
            </a:r>
            <a:br>
              <a:rPr lang="en-CA"/>
            </a:br>
            <a:r>
              <a:rPr lang="en-CA" sz="2800"/>
              <a:t>Holistic view</a:t>
            </a:r>
            <a:r>
              <a:rPr kumimoji="0" lang="en-CA" sz="2800" b="0" i="0" u="none" strike="noStrike" kern="1200" cap="none" spc="0" normalizeH="0" baseline="30000" noProof="0">
                <a:ln>
                  <a:noFill/>
                </a:ln>
                <a:solidFill>
                  <a:prstClr val="black"/>
                </a:solidFill>
                <a:effectLst/>
                <a:uLnTx/>
                <a:uFillTx/>
                <a:latin typeface="Arial" panose="020B0604020202020204"/>
                <a:ea typeface="+mj-ea"/>
                <a:cs typeface="+mj-cs"/>
              </a:rPr>
              <a:t>1–6</a:t>
            </a:r>
            <a:endParaRPr lang="en-CA"/>
          </a:p>
        </p:txBody>
      </p:sp>
      <p:sp>
        <p:nvSpPr>
          <p:cNvPr id="3" name="Text Placeholder 2">
            <a:extLst>
              <a:ext uri="{FF2B5EF4-FFF2-40B4-BE49-F238E27FC236}">
                <a16:creationId xmlns:a16="http://schemas.microsoft.com/office/drawing/2014/main" id="{1B8E2B51-A8E9-4B01-9216-19FC759C6BD8}"/>
              </a:ext>
            </a:extLst>
          </p:cNvPr>
          <p:cNvSpPr>
            <a:spLocks noGrp="1"/>
          </p:cNvSpPr>
          <p:nvPr>
            <p:ph type="body" sz="quarter" idx="13"/>
          </p:nvPr>
        </p:nvSpPr>
        <p:spPr>
          <a:xfrm>
            <a:off x="647998" y="5835863"/>
            <a:ext cx="10796141" cy="800925"/>
          </a:xfrm>
        </p:spPr>
        <p:txBody>
          <a:bodyPr>
            <a:normAutofit fontScale="92500"/>
          </a:bodyPr>
          <a:lstStyle/>
          <a:p>
            <a:r>
              <a:rPr lang="en-US" sz="1000" i="0" dirty="0"/>
              <a:t>*Twin, family and adoption studies have estimated the heritability of obesity to be between 40% and 70%. Monogenic mutations in </a:t>
            </a:r>
            <a:r>
              <a:rPr lang="en-US" sz="1000" i="1" dirty="0"/>
              <a:t>LEP</a:t>
            </a:r>
            <a:r>
              <a:rPr lang="en-US" sz="1000" i="0" dirty="0"/>
              <a:t>, </a:t>
            </a:r>
            <a:r>
              <a:rPr lang="en-US" sz="1000" i="1" dirty="0"/>
              <a:t>LEPR</a:t>
            </a:r>
            <a:r>
              <a:rPr lang="en-US" sz="1000" i="0" dirty="0"/>
              <a:t>, </a:t>
            </a:r>
            <a:r>
              <a:rPr lang="en-US" sz="1000" i="1" dirty="0"/>
              <a:t>POMC</a:t>
            </a:r>
            <a:r>
              <a:rPr lang="en-US" sz="1000" i="0" dirty="0"/>
              <a:t> and </a:t>
            </a:r>
            <a:r>
              <a:rPr lang="en-US" sz="1000" i="1" dirty="0"/>
              <a:t>Mc4R</a:t>
            </a:r>
            <a:r>
              <a:rPr lang="en-US" sz="1000" i="0" dirty="0"/>
              <a:t> can cause early onset obesity.</a:t>
            </a:r>
            <a:br>
              <a:rPr lang="en-US" sz="1000" i="0" dirty="0"/>
            </a:br>
            <a:r>
              <a:rPr lang="en-US" sz="1000" i="0" dirty="0"/>
              <a:t>GI, gastrointestinal; LEP, leptin; LEPR, leptin receptor; POMC, pro-opiomelanocortin; MC4R, melanocortin-4 receptor.</a:t>
            </a:r>
            <a:br>
              <a:rPr lang="en-US" sz="1000" i="0" dirty="0"/>
            </a:br>
            <a:r>
              <a:rPr lang="en-US" sz="1000" i="0" dirty="0"/>
              <a:t>1. Badman MK and Flier JS. Science 2005;307:1909–1914; 2. Campfield LA and Smith FJ. </a:t>
            </a:r>
            <a:r>
              <a:rPr lang="en-US" sz="1000" i="0" dirty="0" err="1"/>
              <a:t>Baillieres</a:t>
            </a:r>
            <a:r>
              <a:rPr lang="en-US" sz="1000" i="0" dirty="0"/>
              <a:t> Best </a:t>
            </a:r>
            <a:r>
              <a:rPr lang="en-US" sz="1000" i="0" dirty="0" err="1"/>
              <a:t>Pract</a:t>
            </a:r>
            <a:r>
              <a:rPr lang="en-US" sz="1000" i="0" dirty="0"/>
              <a:t> Res Clin Endocrinol </a:t>
            </a:r>
            <a:r>
              <a:rPr lang="en-US" sz="1000" i="0" dirty="0" err="1"/>
              <a:t>Metab</a:t>
            </a:r>
            <a:r>
              <a:rPr lang="en-US" sz="1000" i="0" dirty="0"/>
              <a:t> 1999;13;13–30; </a:t>
            </a:r>
            <a:br>
              <a:rPr lang="en-US" sz="1000" i="0" dirty="0"/>
            </a:br>
            <a:r>
              <a:rPr lang="en-US" sz="1000" i="0" dirty="0"/>
              <a:t>3. Chaudhri OB et al. Diabetes Care. 2008;31(suppl 2):S284-S289; 4. </a:t>
            </a:r>
            <a:r>
              <a:rPr lang="en-US" sz="1000" i="0" dirty="0" err="1"/>
              <a:t>Farius</a:t>
            </a:r>
            <a:r>
              <a:rPr lang="en-US" sz="1000" i="0" dirty="0"/>
              <a:t> MM et al. </a:t>
            </a:r>
            <a:r>
              <a:rPr lang="en-US" sz="1000" i="0" dirty="0" err="1"/>
              <a:t>Metab</a:t>
            </a:r>
            <a:r>
              <a:rPr lang="en-US" sz="1000" i="0" dirty="0"/>
              <a:t> Syndr </a:t>
            </a:r>
            <a:r>
              <a:rPr lang="en-US" sz="1000" i="0" dirty="0" err="1"/>
              <a:t>Relat</a:t>
            </a:r>
            <a:r>
              <a:rPr lang="en-US" sz="1000" i="0" dirty="0"/>
              <a:t> </a:t>
            </a:r>
            <a:r>
              <a:rPr lang="en-US" sz="1000" i="0" dirty="0" err="1"/>
              <a:t>Disord</a:t>
            </a:r>
            <a:r>
              <a:rPr lang="en-US" sz="1000" i="0" dirty="0"/>
              <a:t> 2011;9:85–89; </a:t>
            </a:r>
            <a:br>
              <a:rPr lang="en-US" sz="1000" i="0" dirty="0"/>
            </a:br>
            <a:r>
              <a:rPr lang="en-US" sz="1000" i="0" dirty="0"/>
              <a:t>5. Rogge MM and Gautam B. J Am Assoc Nurse </a:t>
            </a:r>
            <a:r>
              <a:rPr lang="en-US" sz="1000" i="0" dirty="0" err="1"/>
              <a:t>Pract</a:t>
            </a:r>
            <a:r>
              <a:rPr lang="en-US" sz="1000" i="0" dirty="0"/>
              <a:t>. 2017;29:S15-S29; 6. Woods SC and Seeley RJ. Int J </a:t>
            </a:r>
            <a:r>
              <a:rPr lang="en-US" sz="1000" i="0" dirty="0" err="1"/>
              <a:t>Obes</a:t>
            </a:r>
            <a:r>
              <a:rPr lang="en-US" sz="1000" i="0" dirty="0"/>
              <a:t> </a:t>
            </a:r>
            <a:r>
              <a:rPr lang="en-US" sz="1000" i="0" dirty="0" err="1"/>
              <a:t>Relat</a:t>
            </a:r>
            <a:r>
              <a:rPr lang="en-US" sz="1000" i="0" dirty="0"/>
              <a:t> </a:t>
            </a:r>
            <a:r>
              <a:rPr lang="en-US" sz="1000" i="0" dirty="0" err="1"/>
              <a:t>Metab</a:t>
            </a:r>
            <a:r>
              <a:rPr lang="en-US" sz="1000" i="0" dirty="0"/>
              <a:t> </a:t>
            </a:r>
            <a:r>
              <a:rPr lang="en-US" sz="1000" i="0" dirty="0" err="1"/>
              <a:t>Disord</a:t>
            </a:r>
            <a:r>
              <a:rPr lang="en-US" sz="1000" i="0" dirty="0"/>
              <a:t> 2002;26:S8–S10. </a:t>
            </a:r>
          </a:p>
        </p:txBody>
      </p:sp>
      <p:sp>
        <p:nvSpPr>
          <p:cNvPr id="7" name="Right Bracket 6">
            <a:extLst>
              <a:ext uri="{FF2B5EF4-FFF2-40B4-BE49-F238E27FC236}">
                <a16:creationId xmlns:a16="http://schemas.microsoft.com/office/drawing/2014/main" id="{5DAAB8E9-16B2-42EC-A822-B076273A8989}"/>
              </a:ext>
            </a:extLst>
          </p:cNvPr>
          <p:cNvSpPr/>
          <p:nvPr/>
        </p:nvSpPr>
        <p:spPr>
          <a:xfrm>
            <a:off x="3818497" y="2284604"/>
            <a:ext cx="459408" cy="3292332"/>
          </a:xfrm>
          <a:prstGeom prst="rightBracket">
            <a:avLst>
              <a:gd name="adj" fmla="val 0"/>
            </a:avLst>
          </a:prstGeom>
          <a:ln w="190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85403471-C0FA-409D-9334-6EB00A36A47B}"/>
              </a:ext>
            </a:extLst>
          </p:cNvPr>
          <p:cNvSpPr txBox="1"/>
          <p:nvPr/>
        </p:nvSpPr>
        <p:spPr>
          <a:xfrm>
            <a:off x="6260105" y="4243152"/>
            <a:ext cx="3725453" cy="338554"/>
          </a:xfrm>
          <a:prstGeom prst="rect">
            <a:avLst/>
          </a:prstGeom>
          <a:noFill/>
        </p:spPr>
        <p:txBody>
          <a:bodyPr wrap="square" rtlCol="0">
            <a:spAutoFit/>
          </a:bodyPr>
          <a:lstStyle/>
          <a:p>
            <a:pPr marL="0" marR="0" lvl="0" indent="0" algn="ctr" defTabSz="1219080" rtl="0" eaLnBrk="1" fontAlgn="base" latinLnBrk="0" hangingPunct="1">
              <a:lnSpc>
                <a:spcPct val="100000"/>
              </a:lnSpc>
              <a:spcBef>
                <a:spcPct val="0"/>
              </a:spcBef>
              <a:spcAft>
                <a:spcPts val="40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Arial" charset="0"/>
              </a:rPr>
              <a:t>Signal pathways:</a:t>
            </a:r>
          </a:p>
        </p:txBody>
      </p:sp>
      <p:sp>
        <p:nvSpPr>
          <p:cNvPr id="9" name="TextBox 8">
            <a:extLst>
              <a:ext uri="{FF2B5EF4-FFF2-40B4-BE49-F238E27FC236}">
                <a16:creationId xmlns:a16="http://schemas.microsoft.com/office/drawing/2014/main" id="{080F5378-0336-4C1F-8395-907FFEDA0D86}"/>
              </a:ext>
            </a:extLst>
          </p:cNvPr>
          <p:cNvSpPr txBox="1"/>
          <p:nvPr/>
        </p:nvSpPr>
        <p:spPr>
          <a:xfrm>
            <a:off x="6956872" y="3551691"/>
            <a:ext cx="2331919" cy="369332"/>
          </a:xfrm>
          <a:prstGeom prst="rect">
            <a:avLst/>
          </a:prstGeom>
          <a:noFill/>
        </p:spPr>
        <p:txBody>
          <a:bodyPr wrap="square" rtlCol="0">
            <a:spAutoFit/>
          </a:bodyPr>
          <a:lstStyle/>
          <a:p>
            <a:pPr marL="0" marR="0" lvl="0" indent="0" algn="ctr" defTabSz="1219080" rtl="0" eaLnBrk="1" fontAlgn="base" latinLnBrk="0" hangingPunct="1">
              <a:lnSpc>
                <a:spcPct val="100000"/>
              </a:lnSpc>
              <a:spcBef>
                <a:spcPct val="0"/>
              </a:spcBef>
              <a:spcAft>
                <a:spcPts val="40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panose="020B0604020202020204"/>
                <a:ea typeface="+mn-ea"/>
                <a:cs typeface="Arial" charset="0"/>
              </a:rPr>
              <a:t>Gut-brain axis</a:t>
            </a:r>
          </a:p>
        </p:txBody>
      </p:sp>
      <p:sp>
        <p:nvSpPr>
          <p:cNvPr id="10" name="TextBox 9">
            <a:extLst>
              <a:ext uri="{FF2B5EF4-FFF2-40B4-BE49-F238E27FC236}">
                <a16:creationId xmlns:a16="http://schemas.microsoft.com/office/drawing/2014/main" id="{2FD022F1-6816-4698-BF56-C3338C755F21}"/>
              </a:ext>
            </a:extLst>
          </p:cNvPr>
          <p:cNvSpPr txBox="1">
            <a:spLocks/>
          </p:cNvSpPr>
          <p:nvPr/>
        </p:nvSpPr>
        <p:spPr>
          <a:xfrm>
            <a:off x="5331436" y="4856139"/>
            <a:ext cx="639179" cy="280185"/>
          </a:xfrm>
          <a:prstGeom prst="rect">
            <a:avLst/>
          </a:prstGeom>
          <a:noFill/>
        </p:spPr>
        <p:txBody>
          <a:bodyPr wrap="none" lIns="0" tIns="0" rIns="0" bIns="0" rtlCol="0">
            <a:noAutofit/>
          </a:bodyPr>
          <a:lstStyle/>
          <a:p>
            <a:pPr marL="0" marR="0" lvl="0" indent="0" algn="ctr" defTabSz="1219080" rtl="0" eaLnBrk="1" fontAlgn="base" latinLnBrk="0" hangingPunct="1">
              <a:lnSpc>
                <a:spcPct val="100000"/>
              </a:lnSpc>
              <a:spcBef>
                <a:spcPts val="80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panose="020B0604020202020204"/>
                <a:ea typeface="+mn-ea"/>
                <a:cs typeface="Arial" charset="0"/>
              </a:rPr>
              <a:t>Body</a:t>
            </a:r>
          </a:p>
        </p:txBody>
      </p:sp>
      <p:sp>
        <p:nvSpPr>
          <p:cNvPr id="11" name="TextBox 10">
            <a:extLst>
              <a:ext uri="{FF2B5EF4-FFF2-40B4-BE49-F238E27FC236}">
                <a16:creationId xmlns:a16="http://schemas.microsoft.com/office/drawing/2014/main" id="{2E89CFD7-D93B-4D55-A0F4-AE6C5BB8DB30}"/>
              </a:ext>
            </a:extLst>
          </p:cNvPr>
          <p:cNvSpPr txBox="1"/>
          <p:nvPr/>
        </p:nvSpPr>
        <p:spPr>
          <a:xfrm>
            <a:off x="10262673" y="4856139"/>
            <a:ext cx="639179" cy="280185"/>
          </a:xfrm>
          <a:prstGeom prst="rect">
            <a:avLst/>
          </a:prstGeom>
          <a:noFill/>
        </p:spPr>
        <p:txBody>
          <a:bodyPr wrap="none" lIns="0" tIns="0" rIns="0" bIns="0" rtlCol="0">
            <a:noAutofit/>
          </a:bodyPr>
          <a:lstStyle/>
          <a:p>
            <a:pPr marL="0" marR="0" lvl="0" indent="0" algn="ctr" defTabSz="1219080" rtl="0" eaLnBrk="1" fontAlgn="base" latinLnBrk="0" hangingPunct="1">
              <a:lnSpc>
                <a:spcPct val="100000"/>
              </a:lnSpc>
              <a:spcBef>
                <a:spcPts val="80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panose="020B0604020202020204"/>
                <a:ea typeface="+mn-ea"/>
                <a:cs typeface="Arial" charset="0"/>
              </a:rPr>
              <a:t>Brain</a:t>
            </a:r>
          </a:p>
        </p:txBody>
      </p:sp>
      <p:sp>
        <p:nvSpPr>
          <p:cNvPr id="13" name="Freeform 134">
            <a:extLst>
              <a:ext uri="{FF2B5EF4-FFF2-40B4-BE49-F238E27FC236}">
                <a16:creationId xmlns:a16="http://schemas.microsoft.com/office/drawing/2014/main" id="{75D93BD9-9A0D-4FEE-8BAA-C9FFA688BE2C}"/>
              </a:ext>
            </a:extLst>
          </p:cNvPr>
          <p:cNvSpPr>
            <a:spLocks/>
          </p:cNvSpPr>
          <p:nvPr/>
        </p:nvSpPr>
        <p:spPr bwMode="auto">
          <a:xfrm>
            <a:off x="4939357" y="2406850"/>
            <a:ext cx="1429841" cy="2393636"/>
          </a:xfrm>
          <a:custGeom>
            <a:avLst/>
            <a:gdLst>
              <a:gd name="T0" fmla="*/ 444 w 704"/>
              <a:gd name="T1" fmla="*/ 1189 h 1218"/>
              <a:gd name="T2" fmla="*/ 418 w 704"/>
              <a:gd name="T3" fmla="*/ 1135 h 1218"/>
              <a:gd name="T4" fmla="*/ 412 w 704"/>
              <a:gd name="T5" fmla="*/ 1008 h 1218"/>
              <a:gd name="T6" fmla="*/ 402 w 704"/>
              <a:gd name="T7" fmla="*/ 876 h 1218"/>
              <a:gd name="T8" fmla="*/ 361 w 704"/>
              <a:gd name="T9" fmla="*/ 645 h 1218"/>
              <a:gd name="T10" fmla="*/ 326 w 704"/>
              <a:gd name="T11" fmla="*/ 736 h 1218"/>
              <a:gd name="T12" fmla="*/ 301 w 704"/>
              <a:gd name="T13" fmla="*/ 877 h 1218"/>
              <a:gd name="T14" fmla="*/ 289 w 704"/>
              <a:gd name="T15" fmla="*/ 1014 h 1218"/>
              <a:gd name="T16" fmla="*/ 285 w 704"/>
              <a:gd name="T17" fmla="*/ 1128 h 1218"/>
              <a:gd name="T18" fmla="*/ 254 w 704"/>
              <a:gd name="T19" fmla="*/ 1195 h 1218"/>
              <a:gd name="T20" fmla="*/ 210 w 704"/>
              <a:gd name="T21" fmla="*/ 1209 h 1218"/>
              <a:gd name="T22" fmla="*/ 193 w 704"/>
              <a:gd name="T23" fmla="*/ 1186 h 1218"/>
              <a:gd name="T24" fmla="*/ 234 w 704"/>
              <a:gd name="T25" fmla="*/ 1015 h 1218"/>
              <a:gd name="T26" fmla="*/ 232 w 704"/>
              <a:gd name="T27" fmla="*/ 791 h 1218"/>
              <a:gd name="T28" fmla="*/ 251 w 704"/>
              <a:gd name="T29" fmla="*/ 545 h 1218"/>
              <a:gd name="T30" fmla="*/ 261 w 704"/>
              <a:gd name="T31" fmla="*/ 407 h 1218"/>
              <a:gd name="T32" fmla="*/ 209 w 704"/>
              <a:gd name="T33" fmla="*/ 383 h 1218"/>
              <a:gd name="T34" fmla="*/ 102 w 704"/>
              <a:gd name="T35" fmla="*/ 561 h 1218"/>
              <a:gd name="T36" fmla="*/ 76 w 704"/>
              <a:gd name="T37" fmla="*/ 651 h 1218"/>
              <a:gd name="T38" fmla="*/ 74 w 704"/>
              <a:gd name="T39" fmla="*/ 616 h 1218"/>
              <a:gd name="T40" fmla="*/ 49 w 704"/>
              <a:gd name="T41" fmla="*/ 660 h 1218"/>
              <a:gd name="T42" fmla="*/ 56 w 704"/>
              <a:gd name="T43" fmla="*/ 616 h 1218"/>
              <a:gd name="T44" fmla="*/ 27 w 704"/>
              <a:gd name="T45" fmla="*/ 663 h 1218"/>
              <a:gd name="T46" fmla="*/ 43 w 704"/>
              <a:gd name="T47" fmla="*/ 603 h 1218"/>
              <a:gd name="T48" fmla="*/ 15 w 704"/>
              <a:gd name="T49" fmla="*/ 646 h 1218"/>
              <a:gd name="T50" fmla="*/ 36 w 704"/>
              <a:gd name="T51" fmla="*/ 575 h 1218"/>
              <a:gd name="T52" fmla="*/ 6 w 704"/>
              <a:gd name="T53" fmla="*/ 591 h 1218"/>
              <a:gd name="T54" fmla="*/ 38 w 704"/>
              <a:gd name="T55" fmla="*/ 553 h 1218"/>
              <a:gd name="T56" fmla="*/ 101 w 704"/>
              <a:gd name="T57" fmla="*/ 469 h 1218"/>
              <a:gd name="T58" fmla="*/ 173 w 704"/>
              <a:gd name="T59" fmla="*/ 317 h 1218"/>
              <a:gd name="T60" fmla="*/ 250 w 704"/>
              <a:gd name="T61" fmla="*/ 213 h 1218"/>
              <a:gd name="T62" fmla="*/ 311 w 704"/>
              <a:gd name="T63" fmla="*/ 132 h 1218"/>
              <a:gd name="T64" fmla="*/ 293 w 704"/>
              <a:gd name="T65" fmla="*/ 88 h 1218"/>
              <a:gd name="T66" fmla="*/ 360 w 704"/>
              <a:gd name="T67" fmla="*/ 5 h 1218"/>
              <a:gd name="T68" fmla="*/ 412 w 704"/>
              <a:gd name="T69" fmla="*/ 88 h 1218"/>
              <a:gd name="T70" fmla="*/ 392 w 704"/>
              <a:gd name="T71" fmla="*/ 174 h 1218"/>
              <a:gd name="T72" fmla="*/ 519 w 704"/>
              <a:gd name="T73" fmla="*/ 273 h 1218"/>
              <a:gd name="T74" fmla="*/ 569 w 704"/>
              <a:gd name="T75" fmla="*/ 393 h 1218"/>
              <a:gd name="T76" fmla="*/ 634 w 704"/>
              <a:gd name="T77" fmla="*/ 537 h 1218"/>
              <a:gd name="T78" fmla="*/ 701 w 704"/>
              <a:gd name="T79" fmla="*/ 582 h 1218"/>
              <a:gd name="T80" fmla="*/ 671 w 704"/>
              <a:gd name="T81" fmla="*/ 574 h 1218"/>
              <a:gd name="T82" fmla="*/ 698 w 704"/>
              <a:gd name="T83" fmla="*/ 641 h 1218"/>
              <a:gd name="T84" fmla="*/ 665 w 704"/>
              <a:gd name="T85" fmla="*/ 605 h 1218"/>
              <a:gd name="T86" fmla="*/ 682 w 704"/>
              <a:gd name="T87" fmla="*/ 655 h 1218"/>
              <a:gd name="T88" fmla="*/ 650 w 704"/>
              <a:gd name="T89" fmla="*/ 612 h 1218"/>
              <a:gd name="T90" fmla="*/ 663 w 704"/>
              <a:gd name="T91" fmla="*/ 664 h 1218"/>
              <a:gd name="T92" fmla="*/ 635 w 704"/>
              <a:gd name="T93" fmla="*/ 618 h 1218"/>
              <a:gd name="T94" fmla="*/ 635 w 704"/>
              <a:gd name="T95" fmla="*/ 656 h 1218"/>
              <a:gd name="T96" fmla="*/ 604 w 704"/>
              <a:gd name="T97" fmla="*/ 568 h 1218"/>
              <a:gd name="T98" fmla="*/ 510 w 704"/>
              <a:gd name="T99" fmla="*/ 415 h 1218"/>
              <a:gd name="T100" fmla="*/ 448 w 704"/>
              <a:gd name="T101" fmla="*/ 388 h 1218"/>
              <a:gd name="T102" fmla="*/ 448 w 704"/>
              <a:gd name="T103" fmla="*/ 516 h 1218"/>
              <a:gd name="T104" fmla="*/ 476 w 704"/>
              <a:gd name="T105" fmla="*/ 762 h 1218"/>
              <a:gd name="T106" fmla="*/ 473 w 704"/>
              <a:gd name="T107" fmla="*/ 918 h 1218"/>
              <a:gd name="T108" fmla="*/ 466 w 704"/>
              <a:gd name="T109" fmla="*/ 1108 h 1218"/>
              <a:gd name="T110" fmla="*/ 504 w 704"/>
              <a:gd name="T111" fmla="*/ 1203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4" h="1218">
                <a:moveTo>
                  <a:pt x="483" y="1210"/>
                </a:moveTo>
                <a:cubicBezTo>
                  <a:pt x="475" y="1218"/>
                  <a:pt x="463" y="1216"/>
                  <a:pt x="457" y="1207"/>
                </a:cubicBezTo>
                <a:cubicBezTo>
                  <a:pt x="456" y="1205"/>
                  <a:pt x="455" y="1204"/>
                  <a:pt x="454" y="1203"/>
                </a:cubicBezTo>
                <a:cubicBezTo>
                  <a:pt x="448" y="1200"/>
                  <a:pt x="445" y="1195"/>
                  <a:pt x="444" y="1189"/>
                </a:cubicBezTo>
                <a:cubicBezTo>
                  <a:pt x="442" y="1183"/>
                  <a:pt x="441" y="1177"/>
                  <a:pt x="440" y="1171"/>
                </a:cubicBezTo>
                <a:cubicBezTo>
                  <a:pt x="440" y="1168"/>
                  <a:pt x="438" y="1167"/>
                  <a:pt x="435" y="1166"/>
                </a:cubicBezTo>
                <a:cubicBezTo>
                  <a:pt x="421" y="1161"/>
                  <a:pt x="418" y="1150"/>
                  <a:pt x="418" y="1136"/>
                </a:cubicBezTo>
                <a:cubicBezTo>
                  <a:pt x="418" y="1136"/>
                  <a:pt x="418" y="1135"/>
                  <a:pt x="418" y="1135"/>
                </a:cubicBezTo>
                <a:cubicBezTo>
                  <a:pt x="421" y="1126"/>
                  <a:pt x="423" y="1117"/>
                  <a:pt x="421" y="1107"/>
                </a:cubicBezTo>
                <a:cubicBezTo>
                  <a:pt x="420" y="1104"/>
                  <a:pt x="422" y="1100"/>
                  <a:pt x="423" y="1096"/>
                </a:cubicBezTo>
                <a:cubicBezTo>
                  <a:pt x="426" y="1085"/>
                  <a:pt x="425" y="1073"/>
                  <a:pt x="422" y="1062"/>
                </a:cubicBezTo>
                <a:cubicBezTo>
                  <a:pt x="419" y="1044"/>
                  <a:pt x="415" y="1026"/>
                  <a:pt x="412" y="1008"/>
                </a:cubicBezTo>
                <a:cubicBezTo>
                  <a:pt x="408" y="988"/>
                  <a:pt x="403" y="968"/>
                  <a:pt x="400" y="949"/>
                </a:cubicBezTo>
                <a:cubicBezTo>
                  <a:pt x="398" y="938"/>
                  <a:pt x="399" y="928"/>
                  <a:pt x="400" y="917"/>
                </a:cubicBezTo>
                <a:cubicBezTo>
                  <a:pt x="401" y="906"/>
                  <a:pt x="402" y="894"/>
                  <a:pt x="403" y="882"/>
                </a:cubicBezTo>
                <a:cubicBezTo>
                  <a:pt x="403" y="880"/>
                  <a:pt x="402" y="878"/>
                  <a:pt x="402" y="876"/>
                </a:cubicBezTo>
                <a:cubicBezTo>
                  <a:pt x="398" y="863"/>
                  <a:pt x="395" y="849"/>
                  <a:pt x="392" y="836"/>
                </a:cubicBezTo>
                <a:cubicBezTo>
                  <a:pt x="385" y="814"/>
                  <a:pt x="387" y="790"/>
                  <a:pt x="382" y="767"/>
                </a:cubicBezTo>
                <a:cubicBezTo>
                  <a:pt x="377" y="746"/>
                  <a:pt x="372" y="726"/>
                  <a:pt x="369" y="705"/>
                </a:cubicBezTo>
                <a:cubicBezTo>
                  <a:pt x="365" y="685"/>
                  <a:pt x="364" y="665"/>
                  <a:pt x="361" y="645"/>
                </a:cubicBezTo>
                <a:cubicBezTo>
                  <a:pt x="360" y="639"/>
                  <a:pt x="362" y="632"/>
                  <a:pt x="358" y="627"/>
                </a:cubicBezTo>
                <a:cubicBezTo>
                  <a:pt x="355" y="622"/>
                  <a:pt x="350" y="622"/>
                  <a:pt x="346" y="626"/>
                </a:cubicBezTo>
                <a:cubicBezTo>
                  <a:pt x="341" y="632"/>
                  <a:pt x="342" y="639"/>
                  <a:pt x="342" y="646"/>
                </a:cubicBezTo>
                <a:cubicBezTo>
                  <a:pt x="340" y="676"/>
                  <a:pt x="334" y="706"/>
                  <a:pt x="326" y="736"/>
                </a:cubicBezTo>
                <a:cubicBezTo>
                  <a:pt x="321" y="757"/>
                  <a:pt x="318" y="779"/>
                  <a:pt x="316" y="802"/>
                </a:cubicBezTo>
                <a:cubicBezTo>
                  <a:pt x="315" y="813"/>
                  <a:pt x="313" y="825"/>
                  <a:pt x="311" y="837"/>
                </a:cubicBezTo>
                <a:cubicBezTo>
                  <a:pt x="310" y="842"/>
                  <a:pt x="309" y="848"/>
                  <a:pt x="307" y="854"/>
                </a:cubicBezTo>
                <a:cubicBezTo>
                  <a:pt x="305" y="862"/>
                  <a:pt x="302" y="869"/>
                  <a:pt x="301" y="877"/>
                </a:cubicBezTo>
                <a:cubicBezTo>
                  <a:pt x="300" y="881"/>
                  <a:pt x="301" y="886"/>
                  <a:pt x="301" y="890"/>
                </a:cubicBezTo>
                <a:cubicBezTo>
                  <a:pt x="302" y="906"/>
                  <a:pt x="304" y="921"/>
                  <a:pt x="304" y="937"/>
                </a:cubicBezTo>
                <a:cubicBezTo>
                  <a:pt x="305" y="951"/>
                  <a:pt x="302" y="966"/>
                  <a:pt x="297" y="980"/>
                </a:cubicBezTo>
                <a:cubicBezTo>
                  <a:pt x="294" y="991"/>
                  <a:pt x="292" y="1003"/>
                  <a:pt x="289" y="1014"/>
                </a:cubicBezTo>
                <a:cubicBezTo>
                  <a:pt x="286" y="1030"/>
                  <a:pt x="283" y="1046"/>
                  <a:pt x="280" y="1062"/>
                </a:cubicBezTo>
                <a:cubicBezTo>
                  <a:pt x="277" y="1076"/>
                  <a:pt x="278" y="1090"/>
                  <a:pt x="281" y="1104"/>
                </a:cubicBezTo>
                <a:cubicBezTo>
                  <a:pt x="282" y="1108"/>
                  <a:pt x="281" y="1112"/>
                  <a:pt x="282" y="1116"/>
                </a:cubicBezTo>
                <a:cubicBezTo>
                  <a:pt x="282" y="1120"/>
                  <a:pt x="283" y="1124"/>
                  <a:pt x="285" y="1128"/>
                </a:cubicBezTo>
                <a:cubicBezTo>
                  <a:pt x="289" y="1140"/>
                  <a:pt x="285" y="1154"/>
                  <a:pt x="276" y="1161"/>
                </a:cubicBezTo>
                <a:cubicBezTo>
                  <a:pt x="274" y="1163"/>
                  <a:pt x="271" y="1164"/>
                  <a:pt x="268" y="1164"/>
                </a:cubicBezTo>
                <a:cubicBezTo>
                  <a:pt x="263" y="1165"/>
                  <a:pt x="261" y="1169"/>
                  <a:pt x="260" y="1173"/>
                </a:cubicBezTo>
                <a:cubicBezTo>
                  <a:pt x="258" y="1181"/>
                  <a:pt x="256" y="1188"/>
                  <a:pt x="254" y="1195"/>
                </a:cubicBezTo>
                <a:cubicBezTo>
                  <a:pt x="254" y="1195"/>
                  <a:pt x="254" y="1195"/>
                  <a:pt x="253" y="1195"/>
                </a:cubicBezTo>
                <a:cubicBezTo>
                  <a:pt x="246" y="1202"/>
                  <a:pt x="240" y="1211"/>
                  <a:pt x="229" y="1213"/>
                </a:cubicBezTo>
                <a:cubicBezTo>
                  <a:pt x="228" y="1213"/>
                  <a:pt x="226" y="1213"/>
                  <a:pt x="224" y="1213"/>
                </a:cubicBezTo>
                <a:cubicBezTo>
                  <a:pt x="219" y="1212"/>
                  <a:pt x="215" y="1209"/>
                  <a:pt x="210" y="1209"/>
                </a:cubicBezTo>
                <a:cubicBezTo>
                  <a:pt x="206" y="1209"/>
                  <a:pt x="202" y="1205"/>
                  <a:pt x="199" y="1202"/>
                </a:cubicBezTo>
                <a:cubicBezTo>
                  <a:pt x="198" y="1202"/>
                  <a:pt x="198" y="1201"/>
                  <a:pt x="197" y="1201"/>
                </a:cubicBezTo>
                <a:cubicBezTo>
                  <a:pt x="195" y="1199"/>
                  <a:pt x="192" y="1198"/>
                  <a:pt x="192" y="1196"/>
                </a:cubicBezTo>
                <a:cubicBezTo>
                  <a:pt x="191" y="1193"/>
                  <a:pt x="191" y="1189"/>
                  <a:pt x="193" y="1186"/>
                </a:cubicBezTo>
                <a:cubicBezTo>
                  <a:pt x="196" y="1176"/>
                  <a:pt x="203" y="1168"/>
                  <a:pt x="211" y="1161"/>
                </a:cubicBezTo>
                <a:cubicBezTo>
                  <a:pt x="221" y="1153"/>
                  <a:pt x="226" y="1141"/>
                  <a:pt x="233" y="1130"/>
                </a:cubicBezTo>
                <a:cubicBezTo>
                  <a:pt x="239" y="1121"/>
                  <a:pt x="236" y="1111"/>
                  <a:pt x="237" y="1101"/>
                </a:cubicBezTo>
                <a:cubicBezTo>
                  <a:pt x="240" y="1072"/>
                  <a:pt x="237" y="1044"/>
                  <a:pt x="234" y="1015"/>
                </a:cubicBezTo>
                <a:cubicBezTo>
                  <a:pt x="231" y="991"/>
                  <a:pt x="229" y="967"/>
                  <a:pt x="228" y="943"/>
                </a:cubicBezTo>
                <a:cubicBezTo>
                  <a:pt x="228" y="928"/>
                  <a:pt x="230" y="913"/>
                  <a:pt x="233" y="898"/>
                </a:cubicBezTo>
                <a:cubicBezTo>
                  <a:pt x="238" y="875"/>
                  <a:pt x="239" y="853"/>
                  <a:pt x="239" y="831"/>
                </a:cubicBezTo>
                <a:cubicBezTo>
                  <a:pt x="239" y="817"/>
                  <a:pt x="237" y="804"/>
                  <a:pt x="232" y="791"/>
                </a:cubicBezTo>
                <a:cubicBezTo>
                  <a:pt x="227" y="778"/>
                  <a:pt x="224" y="763"/>
                  <a:pt x="224" y="749"/>
                </a:cubicBezTo>
                <a:cubicBezTo>
                  <a:pt x="224" y="721"/>
                  <a:pt x="223" y="694"/>
                  <a:pt x="224" y="666"/>
                </a:cubicBezTo>
                <a:cubicBezTo>
                  <a:pt x="225" y="649"/>
                  <a:pt x="229" y="632"/>
                  <a:pt x="232" y="615"/>
                </a:cubicBezTo>
                <a:cubicBezTo>
                  <a:pt x="238" y="592"/>
                  <a:pt x="245" y="568"/>
                  <a:pt x="251" y="545"/>
                </a:cubicBezTo>
                <a:cubicBezTo>
                  <a:pt x="253" y="534"/>
                  <a:pt x="254" y="522"/>
                  <a:pt x="256" y="510"/>
                </a:cubicBezTo>
                <a:cubicBezTo>
                  <a:pt x="257" y="502"/>
                  <a:pt x="259" y="494"/>
                  <a:pt x="259" y="486"/>
                </a:cubicBezTo>
                <a:cubicBezTo>
                  <a:pt x="259" y="474"/>
                  <a:pt x="260" y="462"/>
                  <a:pt x="262" y="449"/>
                </a:cubicBezTo>
                <a:cubicBezTo>
                  <a:pt x="265" y="435"/>
                  <a:pt x="263" y="421"/>
                  <a:pt x="261" y="407"/>
                </a:cubicBezTo>
                <a:cubicBezTo>
                  <a:pt x="259" y="395"/>
                  <a:pt x="255" y="383"/>
                  <a:pt x="250" y="371"/>
                </a:cubicBezTo>
                <a:cubicBezTo>
                  <a:pt x="246" y="360"/>
                  <a:pt x="243" y="348"/>
                  <a:pt x="239" y="335"/>
                </a:cubicBezTo>
                <a:cubicBezTo>
                  <a:pt x="237" y="340"/>
                  <a:pt x="235" y="344"/>
                  <a:pt x="232" y="348"/>
                </a:cubicBezTo>
                <a:cubicBezTo>
                  <a:pt x="224" y="360"/>
                  <a:pt x="216" y="371"/>
                  <a:pt x="209" y="383"/>
                </a:cubicBezTo>
                <a:cubicBezTo>
                  <a:pt x="203" y="394"/>
                  <a:pt x="198" y="406"/>
                  <a:pt x="194" y="418"/>
                </a:cubicBezTo>
                <a:cubicBezTo>
                  <a:pt x="185" y="443"/>
                  <a:pt x="173" y="466"/>
                  <a:pt x="156" y="487"/>
                </a:cubicBezTo>
                <a:cubicBezTo>
                  <a:pt x="142" y="503"/>
                  <a:pt x="129" y="519"/>
                  <a:pt x="117" y="535"/>
                </a:cubicBezTo>
                <a:cubicBezTo>
                  <a:pt x="111" y="543"/>
                  <a:pt x="106" y="552"/>
                  <a:pt x="102" y="561"/>
                </a:cubicBezTo>
                <a:cubicBezTo>
                  <a:pt x="100" y="567"/>
                  <a:pt x="101" y="574"/>
                  <a:pt x="99" y="580"/>
                </a:cubicBezTo>
                <a:cubicBezTo>
                  <a:pt x="96" y="592"/>
                  <a:pt x="92" y="603"/>
                  <a:pt x="88" y="614"/>
                </a:cubicBezTo>
                <a:cubicBezTo>
                  <a:pt x="86" y="619"/>
                  <a:pt x="84" y="624"/>
                  <a:pt x="83" y="629"/>
                </a:cubicBezTo>
                <a:cubicBezTo>
                  <a:pt x="80" y="636"/>
                  <a:pt x="78" y="644"/>
                  <a:pt x="76" y="651"/>
                </a:cubicBezTo>
                <a:cubicBezTo>
                  <a:pt x="75" y="654"/>
                  <a:pt x="73" y="656"/>
                  <a:pt x="70" y="655"/>
                </a:cubicBezTo>
                <a:cubicBezTo>
                  <a:pt x="67" y="654"/>
                  <a:pt x="66" y="651"/>
                  <a:pt x="67" y="649"/>
                </a:cubicBezTo>
                <a:cubicBezTo>
                  <a:pt x="68" y="642"/>
                  <a:pt x="70" y="635"/>
                  <a:pt x="71" y="628"/>
                </a:cubicBezTo>
                <a:cubicBezTo>
                  <a:pt x="72" y="624"/>
                  <a:pt x="73" y="620"/>
                  <a:pt x="74" y="616"/>
                </a:cubicBezTo>
                <a:cubicBezTo>
                  <a:pt x="73" y="616"/>
                  <a:pt x="73" y="616"/>
                  <a:pt x="73" y="615"/>
                </a:cubicBezTo>
                <a:cubicBezTo>
                  <a:pt x="72" y="616"/>
                  <a:pt x="70" y="617"/>
                  <a:pt x="70" y="618"/>
                </a:cubicBezTo>
                <a:cubicBezTo>
                  <a:pt x="65" y="629"/>
                  <a:pt x="60" y="639"/>
                  <a:pt x="55" y="650"/>
                </a:cubicBezTo>
                <a:cubicBezTo>
                  <a:pt x="53" y="654"/>
                  <a:pt x="52" y="657"/>
                  <a:pt x="49" y="660"/>
                </a:cubicBezTo>
                <a:cubicBezTo>
                  <a:pt x="48" y="662"/>
                  <a:pt x="45" y="663"/>
                  <a:pt x="43" y="663"/>
                </a:cubicBezTo>
                <a:cubicBezTo>
                  <a:pt x="40" y="662"/>
                  <a:pt x="39" y="660"/>
                  <a:pt x="40" y="657"/>
                </a:cubicBezTo>
                <a:cubicBezTo>
                  <a:pt x="41" y="653"/>
                  <a:pt x="42" y="649"/>
                  <a:pt x="44" y="645"/>
                </a:cubicBezTo>
                <a:cubicBezTo>
                  <a:pt x="48" y="635"/>
                  <a:pt x="52" y="625"/>
                  <a:pt x="56" y="616"/>
                </a:cubicBezTo>
                <a:cubicBezTo>
                  <a:pt x="56" y="614"/>
                  <a:pt x="56" y="613"/>
                  <a:pt x="55" y="611"/>
                </a:cubicBezTo>
                <a:cubicBezTo>
                  <a:pt x="52" y="618"/>
                  <a:pt x="49" y="625"/>
                  <a:pt x="46" y="631"/>
                </a:cubicBezTo>
                <a:cubicBezTo>
                  <a:pt x="42" y="641"/>
                  <a:pt x="38" y="650"/>
                  <a:pt x="33" y="660"/>
                </a:cubicBezTo>
                <a:cubicBezTo>
                  <a:pt x="33" y="662"/>
                  <a:pt x="29" y="663"/>
                  <a:pt x="27" y="663"/>
                </a:cubicBezTo>
                <a:cubicBezTo>
                  <a:pt x="25" y="663"/>
                  <a:pt x="24" y="660"/>
                  <a:pt x="23" y="658"/>
                </a:cubicBezTo>
                <a:cubicBezTo>
                  <a:pt x="22" y="657"/>
                  <a:pt x="23" y="655"/>
                  <a:pt x="23" y="654"/>
                </a:cubicBezTo>
                <a:cubicBezTo>
                  <a:pt x="29" y="639"/>
                  <a:pt x="35" y="624"/>
                  <a:pt x="41" y="609"/>
                </a:cubicBezTo>
                <a:cubicBezTo>
                  <a:pt x="42" y="607"/>
                  <a:pt x="43" y="605"/>
                  <a:pt x="43" y="603"/>
                </a:cubicBezTo>
                <a:cubicBezTo>
                  <a:pt x="43" y="603"/>
                  <a:pt x="42" y="603"/>
                  <a:pt x="42" y="603"/>
                </a:cubicBezTo>
                <a:cubicBezTo>
                  <a:pt x="40" y="606"/>
                  <a:pt x="38" y="609"/>
                  <a:pt x="36" y="612"/>
                </a:cubicBezTo>
                <a:cubicBezTo>
                  <a:pt x="31" y="622"/>
                  <a:pt x="25" y="632"/>
                  <a:pt x="20" y="642"/>
                </a:cubicBezTo>
                <a:cubicBezTo>
                  <a:pt x="19" y="644"/>
                  <a:pt x="16" y="646"/>
                  <a:pt x="15" y="646"/>
                </a:cubicBezTo>
                <a:cubicBezTo>
                  <a:pt x="10" y="648"/>
                  <a:pt x="7" y="643"/>
                  <a:pt x="8" y="638"/>
                </a:cubicBezTo>
                <a:cubicBezTo>
                  <a:pt x="10" y="633"/>
                  <a:pt x="12" y="628"/>
                  <a:pt x="14" y="623"/>
                </a:cubicBezTo>
                <a:cubicBezTo>
                  <a:pt x="20" y="609"/>
                  <a:pt x="27" y="596"/>
                  <a:pt x="33" y="583"/>
                </a:cubicBezTo>
                <a:cubicBezTo>
                  <a:pt x="34" y="580"/>
                  <a:pt x="35" y="578"/>
                  <a:pt x="36" y="575"/>
                </a:cubicBezTo>
                <a:cubicBezTo>
                  <a:pt x="36" y="575"/>
                  <a:pt x="36" y="575"/>
                  <a:pt x="35" y="574"/>
                </a:cubicBezTo>
                <a:cubicBezTo>
                  <a:pt x="32" y="577"/>
                  <a:pt x="29" y="581"/>
                  <a:pt x="25" y="583"/>
                </a:cubicBezTo>
                <a:cubicBezTo>
                  <a:pt x="21" y="586"/>
                  <a:pt x="16" y="589"/>
                  <a:pt x="12" y="591"/>
                </a:cubicBezTo>
                <a:cubicBezTo>
                  <a:pt x="10" y="592"/>
                  <a:pt x="8" y="592"/>
                  <a:pt x="6" y="591"/>
                </a:cubicBezTo>
                <a:cubicBezTo>
                  <a:pt x="4" y="590"/>
                  <a:pt x="2" y="588"/>
                  <a:pt x="1" y="586"/>
                </a:cubicBezTo>
                <a:cubicBezTo>
                  <a:pt x="0" y="585"/>
                  <a:pt x="3" y="582"/>
                  <a:pt x="5" y="581"/>
                </a:cubicBezTo>
                <a:cubicBezTo>
                  <a:pt x="12" y="574"/>
                  <a:pt x="19" y="567"/>
                  <a:pt x="27" y="560"/>
                </a:cubicBezTo>
                <a:cubicBezTo>
                  <a:pt x="30" y="557"/>
                  <a:pt x="34" y="554"/>
                  <a:pt x="38" y="553"/>
                </a:cubicBezTo>
                <a:cubicBezTo>
                  <a:pt x="46" y="549"/>
                  <a:pt x="55" y="548"/>
                  <a:pt x="63" y="545"/>
                </a:cubicBezTo>
                <a:cubicBezTo>
                  <a:pt x="65" y="544"/>
                  <a:pt x="68" y="542"/>
                  <a:pt x="69" y="540"/>
                </a:cubicBezTo>
                <a:cubicBezTo>
                  <a:pt x="74" y="531"/>
                  <a:pt x="79" y="521"/>
                  <a:pt x="84" y="512"/>
                </a:cubicBezTo>
                <a:cubicBezTo>
                  <a:pt x="91" y="499"/>
                  <a:pt x="97" y="484"/>
                  <a:pt x="101" y="469"/>
                </a:cubicBezTo>
                <a:cubicBezTo>
                  <a:pt x="108" y="449"/>
                  <a:pt x="114" y="428"/>
                  <a:pt x="125" y="409"/>
                </a:cubicBezTo>
                <a:cubicBezTo>
                  <a:pt x="130" y="401"/>
                  <a:pt x="136" y="394"/>
                  <a:pt x="140" y="386"/>
                </a:cubicBezTo>
                <a:cubicBezTo>
                  <a:pt x="145" y="377"/>
                  <a:pt x="150" y="367"/>
                  <a:pt x="154" y="358"/>
                </a:cubicBezTo>
                <a:cubicBezTo>
                  <a:pt x="160" y="344"/>
                  <a:pt x="165" y="330"/>
                  <a:pt x="173" y="317"/>
                </a:cubicBezTo>
                <a:cubicBezTo>
                  <a:pt x="178" y="309"/>
                  <a:pt x="182" y="301"/>
                  <a:pt x="182" y="291"/>
                </a:cubicBezTo>
                <a:cubicBezTo>
                  <a:pt x="182" y="279"/>
                  <a:pt x="187" y="268"/>
                  <a:pt x="192" y="257"/>
                </a:cubicBezTo>
                <a:cubicBezTo>
                  <a:pt x="198" y="243"/>
                  <a:pt x="207" y="231"/>
                  <a:pt x="221" y="224"/>
                </a:cubicBezTo>
                <a:cubicBezTo>
                  <a:pt x="230" y="219"/>
                  <a:pt x="240" y="215"/>
                  <a:pt x="250" y="213"/>
                </a:cubicBezTo>
                <a:cubicBezTo>
                  <a:pt x="264" y="210"/>
                  <a:pt x="277" y="205"/>
                  <a:pt x="289" y="198"/>
                </a:cubicBezTo>
                <a:cubicBezTo>
                  <a:pt x="294" y="195"/>
                  <a:pt x="299" y="192"/>
                  <a:pt x="304" y="189"/>
                </a:cubicBezTo>
                <a:cubicBezTo>
                  <a:pt x="310" y="186"/>
                  <a:pt x="313" y="181"/>
                  <a:pt x="313" y="175"/>
                </a:cubicBezTo>
                <a:cubicBezTo>
                  <a:pt x="313" y="160"/>
                  <a:pt x="312" y="146"/>
                  <a:pt x="311" y="132"/>
                </a:cubicBezTo>
                <a:cubicBezTo>
                  <a:pt x="311" y="127"/>
                  <a:pt x="309" y="122"/>
                  <a:pt x="308" y="118"/>
                </a:cubicBezTo>
                <a:cubicBezTo>
                  <a:pt x="305" y="118"/>
                  <a:pt x="303" y="119"/>
                  <a:pt x="301" y="119"/>
                </a:cubicBezTo>
                <a:cubicBezTo>
                  <a:pt x="299" y="118"/>
                  <a:pt x="298" y="115"/>
                  <a:pt x="297" y="112"/>
                </a:cubicBezTo>
                <a:cubicBezTo>
                  <a:pt x="293" y="105"/>
                  <a:pt x="291" y="97"/>
                  <a:pt x="293" y="88"/>
                </a:cubicBezTo>
                <a:cubicBezTo>
                  <a:pt x="294" y="83"/>
                  <a:pt x="297" y="82"/>
                  <a:pt x="301" y="84"/>
                </a:cubicBezTo>
                <a:cubicBezTo>
                  <a:pt x="301" y="80"/>
                  <a:pt x="302" y="75"/>
                  <a:pt x="301" y="71"/>
                </a:cubicBezTo>
                <a:cubicBezTo>
                  <a:pt x="300" y="55"/>
                  <a:pt x="303" y="41"/>
                  <a:pt x="311" y="28"/>
                </a:cubicBezTo>
                <a:cubicBezTo>
                  <a:pt x="323" y="11"/>
                  <a:pt x="343" y="0"/>
                  <a:pt x="360" y="5"/>
                </a:cubicBezTo>
                <a:cubicBezTo>
                  <a:pt x="382" y="11"/>
                  <a:pt x="395" y="26"/>
                  <a:pt x="401" y="47"/>
                </a:cubicBezTo>
                <a:cubicBezTo>
                  <a:pt x="405" y="58"/>
                  <a:pt x="404" y="70"/>
                  <a:pt x="403" y="81"/>
                </a:cubicBezTo>
                <a:cubicBezTo>
                  <a:pt x="403" y="82"/>
                  <a:pt x="403" y="83"/>
                  <a:pt x="403" y="84"/>
                </a:cubicBezTo>
                <a:cubicBezTo>
                  <a:pt x="408" y="81"/>
                  <a:pt x="411" y="83"/>
                  <a:pt x="412" y="88"/>
                </a:cubicBezTo>
                <a:cubicBezTo>
                  <a:pt x="413" y="99"/>
                  <a:pt x="411" y="110"/>
                  <a:pt x="403" y="118"/>
                </a:cubicBezTo>
                <a:cubicBezTo>
                  <a:pt x="403" y="119"/>
                  <a:pt x="399" y="118"/>
                  <a:pt x="396" y="118"/>
                </a:cubicBezTo>
                <a:cubicBezTo>
                  <a:pt x="395" y="125"/>
                  <a:pt x="393" y="134"/>
                  <a:pt x="392" y="143"/>
                </a:cubicBezTo>
                <a:cubicBezTo>
                  <a:pt x="391" y="153"/>
                  <a:pt x="392" y="163"/>
                  <a:pt x="392" y="174"/>
                </a:cubicBezTo>
                <a:cubicBezTo>
                  <a:pt x="391" y="180"/>
                  <a:pt x="394" y="184"/>
                  <a:pt x="399" y="187"/>
                </a:cubicBezTo>
                <a:cubicBezTo>
                  <a:pt x="416" y="198"/>
                  <a:pt x="433" y="208"/>
                  <a:pt x="453" y="212"/>
                </a:cubicBezTo>
                <a:cubicBezTo>
                  <a:pt x="474" y="216"/>
                  <a:pt x="492" y="224"/>
                  <a:pt x="504" y="242"/>
                </a:cubicBezTo>
                <a:cubicBezTo>
                  <a:pt x="510" y="251"/>
                  <a:pt x="515" y="262"/>
                  <a:pt x="519" y="273"/>
                </a:cubicBezTo>
                <a:cubicBezTo>
                  <a:pt x="522" y="280"/>
                  <a:pt x="522" y="288"/>
                  <a:pt x="523" y="296"/>
                </a:cubicBezTo>
                <a:cubicBezTo>
                  <a:pt x="524" y="305"/>
                  <a:pt x="530" y="312"/>
                  <a:pt x="534" y="320"/>
                </a:cubicBezTo>
                <a:cubicBezTo>
                  <a:pt x="540" y="333"/>
                  <a:pt x="546" y="346"/>
                  <a:pt x="551" y="359"/>
                </a:cubicBezTo>
                <a:cubicBezTo>
                  <a:pt x="556" y="371"/>
                  <a:pt x="562" y="382"/>
                  <a:pt x="569" y="393"/>
                </a:cubicBezTo>
                <a:cubicBezTo>
                  <a:pt x="578" y="406"/>
                  <a:pt x="586" y="420"/>
                  <a:pt x="591" y="435"/>
                </a:cubicBezTo>
                <a:cubicBezTo>
                  <a:pt x="599" y="456"/>
                  <a:pt x="606" y="478"/>
                  <a:pt x="615" y="498"/>
                </a:cubicBezTo>
                <a:cubicBezTo>
                  <a:pt x="619" y="510"/>
                  <a:pt x="626" y="521"/>
                  <a:pt x="632" y="533"/>
                </a:cubicBezTo>
                <a:cubicBezTo>
                  <a:pt x="633" y="534"/>
                  <a:pt x="634" y="535"/>
                  <a:pt x="634" y="537"/>
                </a:cubicBezTo>
                <a:cubicBezTo>
                  <a:pt x="636" y="542"/>
                  <a:pt x="640" y="544"/>
                  <a:pt x="645" y="546"/>
                </a:cubicBezTo>
                <a:cubicBezTo>
                  <a:pt x="654" y="548"/>
                  <a:pt x="663" y="552"/>
                  <a:pt x="672" y="556"/>
                </a:cubicBezTo>
                <a:cubicBezTo>
                  <a:pt x="675" y="557"/>
                  <a:pt x="677" y="560"/>
                  <a:pt x="679" y="562"/>
                </a:cubicBezTo>
                <a:cubicBezTo>
                  <a:pt x="686" y="570"/>
                  <a:pt x="693" y="577"/>
                  <a:pt x="701" y="582"/>
                </a:cubicBezTo>
                <a:cubicBezTo>
                  <a:pt x="703" y="583"/>
                  <a:pt x="704" y="586"/>
                  <a:pt x="704" y="587"/>
                </a:cubicBezTo>
                <a:cubicBezTo>
                  <a:pt x="703" y="589"/>
                  <a:pt x="701" y="591"/>
                  <a:pt x="700" y="592"/>
                </a:cubicBezTo>
                <a:cubicBezTo>
                  <a:pt x="692" y="594"/>
                  <a:pt x="686" y="591"/>
                  <a:pt x="681" y="586"/>
                </a:cubicBezTo>
                <a:cubicBezTo>
                  <a:pt x="678" y="582"/>
                  <a:pt x="675" y="578"/>
                  <a:pt x="671" y="574"/>
                </a:cubicBezTo>
                <a:cubicBezTo>
                  <a:pt x="671" y="575"/>
                  <a:pt x="670" y="575"/>
                  <a:pt x="670" y="576"/>
                </a:cubicBezTo>
                <a:cubicBezTo>
                  <a:pt x="672" y="583"/>
                  <a:pt x="675" y="590"/>
                  <a:pt x="678" y="597"/>
                </a:cubicBezTo>
                <a:cubicBezTo>
                  <a:pt x="684" y="609"/>
                  <a:pt x="690" y="622"/>
                  <a:pt x="696" y="634"/>
                </a:cubicBezTo>
                <a:cubicBezTo>
                  <a:pt x="697" y="636"/>
                  <a:pt x="698" y="639"/>
                  <a:pt x="698" y="641"/>
                </a:cubicBezTo>
                <a:cubicBezTo>
                  <a:pt x="698" y="643"/>
                  <a:pt x="697" y="647"/>
                  <a:pt x="695" y="647"/>
                </a:cubicBezTo>
                <a:cubicBezTo>
                  <a:pt x="693" y="648"/>
                  <a:pt x="690" y="647"/>
                  <a:pt x="688" y="646"/>
                </a:cubicBezTo>
                <a:cubicBezTo>
                  <a:pt x="686" y="644"/>
                  <a:pt x="685" y="641"/>
                  <a:pt x="683" y="639"/>
                </a:cubicBezTo>
                <a:cubicBezTo>
                  <a:pt x="677" y="628"/>
                  <a:pt x="671" y="617"/>
                  <a:pt x="665" y="605"/>
                </a:cubicBezTo>
                <a:cubicBezTo>
                  <a:pt x="665" y="605"/>
                  <a:pt x="664" y="604"/>
                  <a:pt x="663" y="604"/>
                </a:cubicBezTo>
                <a:cubicBezTo>
                  <a:pt x="664" y="608"/>
                  <a:pt x="666" y="613"/>
                  <a:pt x="668" y="617"/>
                </a:cubicBezTo>
                <a:cubicBezTo>
                  <a:pt x="670" y="623"/>
                  <a:pt x="673" y="630"/>
                  <a:pt x="676" y="637"/>
                </a:cubicBezTo>
                <a:cubicBezTo>
                  <a:pt x="678" y="643"/>
                  <a:pt x="680" y="649"/>
                  <a:pt x="682" y="655"/>
                </a:cubicBezTo>
                <a:cubicBezTo>
                  <a:pt x="683" y="658"/>
                  <a:pt x="684" y="662"/>
                  <a:pt x="680" y="664"/>
                </a:cubicBezTo>
                <a:cubicBezTo>
                  <a:pt x="677" y="666"/>
                  <a:pt x="673" y="664"/>
                  <a:pt x="671" y="659"/>
                </a:cubicBezTo>
                <a:cubicBezTo>
                  <a:pt x="666" y="649"/>
                  <a:pt x="662" y="638"/>
                  <a:pt x="657" y="627"/>
                </a:cubicBezTo>
                <a:cubicBezTo>
                  <a:pt x="655" y="622"/>
                  <a:pt x="652" y="617"/>
                  <a:pt x="650" y="612"/>
                </a:cubicBezTo>
                <a:cubicBezTo>
                  <a:pt x="649" y="612"/>
                  <a:pt x="649" y="612"/>
                  <a:pt x="649" y="612"/>
                </a:cubicBezTo>
                <a:cubicBezTo>
                  <a:pt x="650" y="615"/>
                  <a:pt x="650" y="618"/>
                  <a:pt x="652" y="621"/>
                </a:cubicBezTo>
                <a:cubicBezTo>
                  <a:pt x="656" y="633"/>
                  <a:pt x="661" y="644"/>
                  <a:pt x="665" y="655"/>
                </a:cubicBezTo>
                <a:cubicBezTo>
                  <a:pt x="667" y="659"/>
                  <a:pt x="667" y="662"/>
                  <a:pt x="663" y="664"/>
                </a:cubicBezTo>
                <a:cubicBezTo>
                  <a:pt x="660" y="666"/>
                  <a:pt x="658" y="664"/>
                  <a:pt x="656" y="661"/>
                </a:cubicBezTo>
                <a:cubicBezTo>
                  <a:pt x="654" y="659"/>
                  <a:pt x="653" y="657"/>
                  <a:pt x="652" y="655"/>
                </a:cubicBezTo>
                <a:cubicBezTo>
                  <a:pt x="648" y="646"/>
                  <a:pt x="645" y="638"/>
                  <a:pt x="641" y="629"/>
                </a:cubicBezTo>
                <a:cubicBezTo>
                  <a:pt x="639" y="626"/>
                  <a:pt x="637" y="622"/>
                  <a:pt x="635" y="618"/>
                </a:cubicBezTo>
                <a:cubicBezTo>
                  <a:pt x="635" y="617"/>
                  <a:pt x="633" y="617"/>
                  <a:pt x="631" y="616"/>
                </a:cubicBezTo>
                <a:cubicBezTo>
                  <a:pt x="634" y="627"/>
                  <a:pt x="636" y="637"/>
                  <a:pt x="638" y="648"/>
                </a:cubicBezTo>
                <a:cubicBezTo>
                  <a:pt x="638" y="649"/>
                  <a:pt x="639" y="651"/>
                  <a:pt x="638" y="652"/>
                </a:cubicBezTo>
                <a:cubicBezTo>
                  <a:pt x="638" y="654"/>
                  <a:pt x="636" y="656"/>
                  <a:pt x="635" y="656"/>
                </a:cubicBezTo>
                <a:cubicBezTo>
                  <a:pt x="633" y="656"/>
                  <a:pt x="631" y="655"/>
                  <a:pt x="630" y="653"/>
                </a:cubicBezTo>
                <a:cubicBezTo>
                  <a:pt x="627" y="644"/>
                  <a:pt x="624" y="635"/>
                  <a:pt x="621" y="627"/>
                </a:cubicBezTo>
                <a:cubicBezTo>
                  <a:pt x="618" y="619"/>
                  <a:pt x="615" y="612"/>
                  <a:pt x="613" y="604"/>
                </a:cubicBezTo>
                <a:cubicBezTo>
                  <a:pt x="609" y="592"/>
                  <a:pt x="604" y="581"/>
                  <a:pt x="604" y="568"/>
                </a:cubicBezTo>
                <a:cubicBezTo>
                  <a:pt x="604" y="564"/>
                  <a:pt x="602" y="561"/>
                  <a:pt x="601" y="558"/>
                </a:cubicBezTo>
                <a:cubicBezTo>
                  <a:pt x="593" y="541"/>
                  <a:pt x="582" y="526"/>
                  <a:pt x="569" y="512"/>
                </a:cubicBezTo>
                <a:cubicBezTo>
                  <a:pt x="557" y="498"/>
                  <a:pt x="546" y="484"/>
                  <a:pt x="535" y="469"/>
                </a:cubicBezTo>
                <a:cubicBezTo>
                  <a:pt x="523" y="453"/>
                  <a:pt x="516" y="434"/>
                  <a:pt x="510" y="415"/>
                </a:cubicBezTo>
                <a:cubicBezTo>
                  <a:pt x="504" y="398"/>
                  <a:pt x="496" y="382"/>
                  <a:pt x="485" y="368"/>
                </a:cubicBezTo>
                <a:cubicBezTo>
                  <a:pt x="478" y="357"/>
                  <a:pt x="472" y="346"/>
                  <a:pt x="465" y="335"/>
                </a:cubicBezTo>
                <a:cubicBezTo>
                  <a:pt x="463" y="344"/>
                  <a:pt x="460" y="353"/>
                  <a:pt x="457" y="362"/>
                </a:cubicBezTo>
                <a:cubicBezTo>
                  <a:pt x="454" y="371"/>
                  <a:pt x="450" y="379"/>
                  <a:pt x="448" y="388"/>
                </a:cubicBezTo>
                <a:cubicBezTo>
                  <a:pt x="444" y="399"/>
                  <a:pt x="442" y="411"/>
                  <a:pt x="440" y="423"/>
                </a:cubicBezTo>
                <a:cubicBezTo>
                  <a:pt x="437" y="436"/>
                  <a:pt x="441" y="450"/>
                  <a:pt x="443" y="463"/>
                </a:cubicBezTo>
                <a:cubicBezTo>
                  <a:pt x="444" y="467"/>
                  <a:pt x="444" y="471"/>
                  <a:pt x="444" y="475"/>
                </a:cubicBezTo>
                <a:cubicBezTo>
                  <a:pt x="442" y="489"/>
                  <a:pt x="446" y="503"/>
                  <a:pt x="448" y="516"/>
                </a:cubicBezTo>
                <a:cubicBezTo>
                  <a:pt x="450" y="527"/>
                  <a:pt x="451" y="538"/>
                  <a:pt x="453" y="548"/>
                </a:cubicBezTo>
                <a:cubicBezTo>
                  <a:pt x="456" y="562"/>
                  <a:pt x="461" y="577"/>
                  <a:pt x="465" y="591"/>
                </a:cubicBezTo>
                <a:cubicBezTo>
                  <a:pt x="472" y="618"/>
                  <a:pt x="477" y="646"/>
                  <a:pt x="479" y="674"/>
                </a:cubicBezTo>
                <a:cubicBezTo>
                  <a:pt x="481" y="704"/>
                  <a:pt x="478" y="733"/>
                  <a:pt x="476" y="762"/>
                </a:cubicBezTo>
                <a:cubicBezTo>
                  <a:pt x="475" y="775"/>
                  <a:pt x="470" y="787"/>
                  <a:pt x="468" y="800"/>
                </a:cubicBezTo>
                <a:cubicBezTo>
                  <a:pt x="466" y="808"/>
                  <a:pt x="464" y="817"/>
                  <a:pt x="464" y="825"/>
                </a:cubicBezTo>
                <a:cubicBezTo>
                  <a:pt x="465" y="844"/>
                  <a:pt x="465" y="862"/>
                  <a:pt x="467" y="881"/>
                </a:cubicBezTo>
                <a:cubicBezTo>
                  <a:pt x="468" y="893"/>
                  <a:pt x="471" y="906"/>
                  <a:pt x="473" y="918"/>
                </a:cubicBezTo>
                <a:cubicBezTo>
                  <a:pt x="477" y="944"/>
                  <a:pt x="475" y="970"/>
                  <a:pt x="471" y="996"/>
                </a:cubicBezTo>
                <a:cubicBezTo>
                  <a:pt x="468" y="1016"/>
                  <a:pt x="467" y="1036"/>
                  <a:pt x="465" y="1056"/>
                </a:cubicBezTo>
                <a:cubicBezTo>
                  <a:pt x="463" y="1073"/>
                  <a:pt x="463" y="1089"/>
                  <a:pt x="466" y="1106"/>
                </a:cubicBezTo>
                <a:cubicBezTo>
                  <a:pt x="466" y="1107"/>
                  <a:pt x="466" y="1107"/>
                  <a:pt x="466" y="1108"/>
                </a:cubicBezTo>
                <a:cubicBezTo>
                  <a:pt x="465" y="1129"/>
                  <a:pt x="476" y="1145"/>
                  <a:pt x="488" y="1160"/>
                </a:cubicBezTo>
                <a:cubicBezTo>
                  <a:pt x="492" y="1165"/>
                  <a:pt x="497" y="1168"/>
                  <a:pt x="501" y="1173"/>
                </a:cubicBezTo>
                <a:cubicBezTo>
                  <a:pt x="505" y="1180"/>
                  <a:pt x="510" y="1186"/>
                  <a:pt x="510" y="1195"/>
                </a:cubicBezTo>
                <a:cubicBezTo>
                  <a:pt x="510" y="1199"/>
                  <a:pt x="509" y="1202"/>
                  <a:pt x="504" y="1203"/>
                </a:cubicBezTo>
                <a:cubicBezTo>
                  <a:pt x="500" y="1204"/>
                  <a:pt x="496" y="1208"/>
                  <a:pt x="492" y="1210"/>
                </a:cubicBezTo>
                <a:cubicBezTo>
                  <a:pt x="489" y="1212"/>
                  <a:pt x="486" y="1213"/>
                  <a:pt x="483" y="1210"/>
                </a:cubicBezTo>
                <a:close/>
              </a:path>
            </a:pathLst>
          </a:custGeom>
          <a:solidFill>
            <a:schemeClr val="accent1">
              <a:lumMod val="75000"/>
            </a:schemeClr>
          </a:solidFill>
          <a:ln>
            <a:noFill/>
          </a:ln>
          <a:effectLst/>
          <a:scene3d>
            <a:camera prst="orthographicFront">
              <a:rot lat="0" lon="0" rev="0"/>
            </a:camera>
            <a:lightRig rig="threePt" dir="t">
              <a:rot lat="0" lon="0" rev="0"/>
            </a:lightRig>
          </a:scene3d>
          <a:sp3d prstMaterial="flat">
            <a:contourClr>
              <a:srgbClr val="000000"/>
            </a:contourClr>
          </a:sp3d>
        </p:spPr>
        <p:txBody>
          <a:bodyPr vert="horz" wrap="square" lIns="121920" tIns="60960" rIns="121920" bIns="60960" numCol="1" anchor="t" anchorCtr="0" compatLnSpc="1">
            <a:prstTxWarp prst="textNoShape">
              <a:avLst/>
            </a:prstTxWarp>
          </a:bodyP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1965"/>
              </a:solidFill>
              <a:effectLst/>
              <a:uLnTx/>
              <a:uFillTx/>
              <a:latin typeface="Arial" panose="020B0604020202020204"/>
              <a:ea typeface="+mn-ea"/>
              <a:cs typeface="Arial" charset="0"/>
            </a:endParaRPr>
          </a:p>
        </p:txBody>
      </p:sp>
      <p:grpSp>
        <p:nvGrpSpPr>
          <p:cNvPr id="14" name="Group 13">
            <a:extLst>
              <a:ext uri="{FF2B5EF4-FFF2-40B4-BE49-F238E27FC236}">
                <a16:creationId xmlns:a16="http://schemas.microsoft.com/office/drawing/2014/main" id="{FBE2C02C-44A0-4128-B531-FAE96F3CBA28}"/>
              </a:ext>
            </a:extLst>
          </p:cNvPr>
          <p:cNvGrpSpPr/>
          <p:nvPr/>
        </p:nvGrpSpPr>
        <p:grpSpPr>
          <a:xfrm>
            <a:off x="9170333" y="2423615"/>
            <a:ext cx="1216256" cy="1203740"/>
            <a:chOff x="9167045" y="1581675"/>
            <a:chExt cx="1216256" cy="1203740"/>
          </a:xfrm>
          <a:solidFill>
            <a:schemeClr val="bg1">
              <a:lumMod val="75000"/>
            </a:schemeClr>
          </a:solidFill>
        </p:grpSpPr>
        <p:sp>
          <p:nvSpPr>
            <p:cNvPr id="15" name="Oval 14">
              <a:extLst>
                <a:ext uri="{FF2B5EF4-FFF2-40B4-BE49-F238E27FC236}">
                  <a16:creationId xmlns:a16="http://schemas.microsoft.com/office/drawing/2014/main" id="{5BC8D158-BCC2-4523-9556-3B3A2E3441C3}"/>
                </a:ext>
              </a:extLst>
            </p:cNvPr>
            <p:cNvSpPr/>
            <p:nvPr/>
          </p:nvSpPr>
          <p:spPr>
            <a:xfrm>
              <a:off x="9167045" y="1581675"/>
              <a:ext cx="1216256" cy="869149"/>
            </a:xfrm>
            <a:prstGeom prst="ellipse">
              <a:avLst/>
            </a:prstGeom>
            <a:grpFill/>
            <a:ln w="9525">
              <a:noFill/>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33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panose="020B0604020202020204"/>
                  <a:ea typeface="+mn-ea"/>
                  <a:cs typeface="+mn-cs"/>
                </a:rPr>
                <a:t>Hunger</a:t>
              </a:r>
              <a:br>
                <a:rPr kumimoji="0" lang="en-US" sz="1400" b="1" i="0" u="none" strike="noStrike" kern="1200" cap="none" spc="0" normalizeH="0" baseline="0" noProof="0">
                  <a:ln>
                    <a:noFill/>
                  </a:ln>
                  <a:solidFill>
                    <a:prstClr val="black"/>
                  </a:solidFill>
                  <a:effectLst/>
                  <a:uLnTx/>
                  <a:uFillTx/>
                  <a:latin typeface="Arial" panose="020B0604020202020204"/>
                  <a:ea typeface="+mn-ea"/>
                  <a:cs typeface="+mn-cs"/>
                </a:rPr>
              </a:br>
              <a:r>
                <a:rPr kumimoji="0" lang="en-US" sz="1400" b="1" i="0" u="none" strike="noStrike" kern="1200" cap="none" spc="0" normalizeH="0" baseline="0" noProof="0">
                  <a:ln>
                    <a:noFill/>
                  </a:ln>
                  <a:solidFill>
                    <a:prstClr val="black"/>
                  </a:solidFill>
                  <a:effectLst/>
                  <a:uLnTx/>
                  <a:uFillTx/>
                  <a:latin typeface="Arial" panose="020B0604020202020204"/>
                  <a:ea typeface="+mn-ea"/>
                  <a:cs typeface="+mn-cs"/>
                </a:rPr>
                <a:t>or satiety</a:t>
              </a:r>
            </a:p>
          </p:txBody>
        </p:sp>
        <p:sp>
          <p:nvSpPr>
            <p:cNvPr id="16" name="Oval 15">
              <a:extLst>
                <a:ext uri="{FF2B5EF4-FFF2-40B4-BE49-F238E27FC236}">
                  <a16:creationId xmlns:a16="http://schemas.microsoft.com/office/drawing/2014/main" id="{F6F287F6-5052-4330-AAC0-3BF9277A33DA}"/>
                </a:ext>
              </a:extLst>
            </p:cNvPr>
            <p:cNvSpPr/>
            <p:nvPr/>
          </p:nvSpPr>
          <p:spPr>
            <a:xfrm>
              <a:off x="9931750" y="2697663"/>
              <a:ext cx="84253" cy="87752"/>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332"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 name="Oval 16">
              <a:extLst>
                <a:ext uri="{FF2B5EF4-FFF2-40B4-BE49-F238E27FC236}">
                  <a16:creationId xmlns:a16="http://schemas.microsoft.com/office/drawing/2014/main" id="{56DDD7AF-8C6B-4408-9513-6C39E348715D}"/>
                </a:ext>
              </a:extLst>
            </p:cNvPr>
            <p:cNvSpPr/>
            <p:nvPr/>
          </p:nvSpPr>
          <p:spPr>
            <a:xfrm>
              <a:off x="9812325" y="2570573"/>
              <a:ext cx="115795" cy="120604"/>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332"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 name="Oval 17">
              <a:extLst>
                <a:ext uri="{FF2B5EF4-FFF2-40B4-BE49-F238E27FC236}">
                  <a16:creationId xmlns:a16="http://schemas.microsoft.com/office/drawing/2014/main" id="{D6CEC667-BF2A-4AF8-9076-E4861EA4CE81}"/>
                </a:ext>
              </a:extLst>
            </p:cNvPr>
            <p:cNvSpPr/>
            <p:nvPr/>
          </p:nvSpPr>
          <p:spPr>
            <a:xfrm>
              <a:off x="9697919" y="2382705"/>
              <a:ext cx="154508" cy="160924"/>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332"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19" name="Oval 18">
            <a:extLst>
              <a:ext uri="{FF2B5EF4-FFF2-40B4-BE49-F238E27FC236}">
                <a16:creationId xmlns:a16="http://schemas.microsoft.com/office/drawing/2014/main" id="{F6976AFE-2D88-45CB-BBD1-06E9E5B2B0CC}"/>
              </a:ext>
            </a:extLst>
          </p:cNvPr>
          <p:cNvSpPr/>
          <p:nvPr/>
        </p:nvSpPr>
        <p:spPr>
          <a:xfrm>
            <a:off x="5222701" y="2784178"/>
            <a:ext cx="225803" cy="212351"/>
          </a:xfrm>
          <a:prstGeom prst="ellipse">
            <a:avLst/>
          </a:prstGeom>
          <a:solidFill>
            <a:schemeClr val="bg1">
              <a:lumMod val="100000"/>
            </a:schemeClr>
          </a:solidFill>
          <a:ln w="19050" cap="flat" cmpd="sng" algn="ctr">
            <a:solidFill>
              <a:schemeClr val="accent1">
                <a:lumMod val="100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Rectangle 19">
            <a:extLst>
              <a:ext uri="{FF2B5EF4-FFF2-40B4-BE49-F238E27FC236}">
                <a16:creationId xmlns:a16="http://schemas.microsoft.com/office/drawing/2014/main" id="{DED5E142-9A99-48D5-9216-035C689A124D}"/>
              </a:ext>
            </a:extLst>
          </p:cNvPr>
          <p:cNvSpPr/>
          <p:nvPr/>
        </p:nvSpPr>
        <p:spPr>
          <a:xfrm>
            <a:off x="537292" y="2388744"/>
            <a:ext cx="3368391" cy="3074346"/>
          </a:xfrm>
          <a:prstGeom prst="rect">
            <a:avLst/>
          </a:prstGeom>
          <a:solidFill>
            <a:schemeClr val="accent3">
              <a:lumMod val="20000"/>
              <a:lumOff val="80000"/>
            </a:schemeClr>
          </a:solidFill>
          <a:ln w="127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DFA889CF-A3E3-41DA-86A8-C745C6C64A55}"/>
              </a:ext>
            </a:extLst>
          </p:cNvPr>
          <p:cNvSpPr txBox="1"/>
          <p:nvPr/>
        </p:nvSpPr>
        <p:spPr>
          <a:xfrm>
            <a:off x="1809728" y="2701377"/>
            <a:ext cx="1919511" cy="252152"/>
          </a:xfrm>
          <a:prstGeom prst="rect">
            <a:avLst/>
          </a:prstGeom>
          <a:noFill/>
        </p:spPr>
        <p:txBody>
          <a:bodyPr wrap="square" lIns="0" tIns="0" rIns="0" bIns="0" rtlCol="0">
            <a:noAutofit/>
          </a:bodyPr>
          <a:lstStyle/>
          <a:p>
            <a:pPr marL="0" marR="0" lvl="0" indent="0" algn="l" defTabSz="1219080" rtl="0" eaLnBrk="1" fontAlgn="base" latinLnBrk="0" hangingPunct="1">
              <a:lnSpc>
                <a:spcPct val="100000"/>
              </a:lnSpc>
              <a:spcBef>
                <a:spcPts val="80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Arial" charset="0"/>
              </a:rPr>
              <a:t>Adipose tissue</a:t>
            </a:r>
          </a:p>
        </p:txBody>
      </p:sp>
      <p:grpSp>
        <p:nvGrpSpPr>
          <p:cNvPr id="22" name="Group 21">
            <a:extLst>
              <a:ext uri="{FF2B5EF4-FFF2-40B4-BE49-F238E27FC236}">
                <a16:creationId xmlns:a16="http://schemas.microsoft.com/office/drawing/2014/main" id="{73121D76-4A07-452A-8300-60FD4E3576F7}"/>
              </a:ext>
            </a:extLst>
          </p:cNvPr>
          <p:cNvGrpSpPr/>
          <p:nvPr/>
        </p:nvGrpSpPr>
        <p:grpSpPr>
          <a:xfrm>
            <a:off x="1012994" y="2550964"/>
            <a:ext cx="589172" cy="535215"/>
            <a:chOff x="2016407" y="2049030"/>
            <a:chExt cx="394123" cy="358029"/>
          </a:xfrm>
          <a:solidFill>
            <a:schemeClr val="bg1"/>
          </a:solidFill>
        </p:grpSpPr>
        <p:sp>
          <p:nvSpPr>
            <p:cNvPr id="23" name="Freeform 30">
              <a:extLst>
                <a:ext uri="{FF2B5EF4-FFF2-40B4-BE49-F238E27FC236}">
                  <a16:creationId xmlns:a16="http://schemas.microsoft.com/office/drawing/2014/main" id="{E733A2CB-5047-4BE6-BEDE-8EC0657ABC6F}"/>
                </a:ext>
              </a:extLst>
            </p:cNvPr>
            <p:cNvSpPr>
              <a:spLocks/>
            </p:cNvSpPr>
            <p:nvPr/>
          </p:nvSpPr>
          <p:spPr bwMode="auto">
            <a:xfrm>
              <a:off x="2233452" y="2140475"/>
              <a:ext cx="177078" cy="165323"/>
            </a:xfrm>
            <a:custGeom>
              <a:avLst/>
              <a:gdLst>
                <a:gd name="T0" fmla="*/ 76 w 134"/>
                <a:gd name="T1" fmla="*/ 5 h 134"/>
                <a:gd name="T2" fmla="*/ 129 w 134"/>
                <a:gd name="T3" fmla="*/ 76 h 134"/>
                <a:gd name="T4" fmla="*/ 58 w 134"/>
                <a:gd name="T5" fmla="*/ 129 h 134"/>
                <a:gd name="T6" fmla="*/ 5 w 134"/>
                <a:gd name="T7" fmla="*/ 58 h 134"/>
                <a:gd name="T8" fmla="*/ 76 w 134"/>
                <a:gd name="T9" fmla="*/ 5 h 134"/>
              </a:gdLst>
              <a:ahLst/>
              <a:cxnLst>
                <a:cxn ang="0">
                  <a:pos x="T0" y="T1"/>
                </a:cxn>
                <a:cxn ang="0">
                  <a:pos x="T2" y="T3"/>
                </a:cxn>
                <a:cxn ang="0">
                  <a:pos x="T4" y="T5"/>
                </a:cxn>
                <a:cxn ang="0">
                  <a:pos x="T6" y="T7"/>
                </a:cxn>
                <a:cxn ang="0">
                  <a:pos x="T8" y="T9"/>
                </a:cxn>
              </a:cxnLst>
              <a:rect l="0" t="0" r="r" b="b"/>
              <a:pathLst>
                <a:path w="134" h="134">
                  <a:moveTo>
                    <a:pt x="76" y="5"/>
                  </a:moveTo>
                  <a:cubicBezTo>
                    <a:pt x="110" y="10"/>
                    <a:pt x="134" y="41"/>
                    <a:pt x="129" y="76"/>
                  </a:cubicBezTo>
                  <a:cubicBezTo>
                    <a:pt x="124" y="110"/>
                    <a:pt x="92" y="134"/>
                    <a:pt x="58" y="129"/>
                  </a:cubicBezTo>
                  <a:cubicBezTo>
                    <a:pt x="24" y="124"/>
                    <a:pt x="0" y="92"/>
                    <a:pt x="5" y="58"/>
                  </a:cubicBezTo>
                  <a:cubicBezTo>
                    <a:pt x="10" y="24"/>
                    <a:pt x="41" y="0"/>
                    <a:pt x="76" y="5"/>
                  </a:cubicBezTo>
                  <a:close/>
                </a:path>
              </a:pathLst>
            </a:custGeom>
            <a:grpFill/>
            <a:ln w="15875" cap="flat" cmpd="sng" algn="ctr">
              <a:solidFill>
                <a:schemeClr val="tx1"/>
              </a:solidFill>
              <a:prstDash val="solid"/>
              <a:miter lim="800000"/>
              <a:headEnd type="none" w="med" len="med"/>
              <a:tailEnd type="none" w="med" len="me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latin typeface="Arial" panose="020B0604020202020204"/>
                <a:ea typeface="+mn-ea"/>
                <a:cs typeface="Arial" charset="0"/>
              </a:endParaRPr>
            </a:p>
          </p:txBody>
        </p:sp>
        <p:sp>
          <p:nvSpPr>
            <p:cNvPr id="24" name="Freeform 31">
              <a:extLst>
                <a:ext uri="{FF2B5EF4-FFF2-40B4-BE49-F238E27FC236}">
                  <a16:creationId xmlns:a16="http://schemas.microsoft.com/office/drawing/2014/main" id="{5DAF6613-D079-4A8A-A17E-5C18B8B7B6B8}"/>
                </a:ext>
              </a:extLst>
            </p:cNvPr>
            <p:cNvSpPr>
              <a:spLocks/>
            </p:cNvSpPr>
            <p:nvPr/>
          </p:nvSpPr>
          <p:spPr bwMode="auto">
            <a:xfrm>
              <a:off x="2375004" y="2214353"/>
              <a:ext cx="13322" cy="30998"/>
            </a:xfrm>
            <a:custGeom>
              <a:avLst/>
              <a:gdLst>
                <a:gd name="T0" fmla="*/ 7 w 10"/>
                <a:gd name="T1" fmla="*/ 1 h 25"/>
                <a:gd name="T2" fmla="*/ 9 w 10"/>
                <a:gd name="T3" fmla="*/ 13 h 25"/>
                <a:gd name="T4" fmla="*/ 4 w 10"/>
                <a:gd name="T5" fmla="*/ 24 h 25"/>
                <a:gd name="T6" fmla="*/ 1 w 10"/>
                <a:gd name="T7" fmla="*/ 12 h 25"/>
                <a:gd name="T8" fmla="*/ 7 w 10"/>
                <a:gd name="T9" fmla="*/ 1 h 25"/>
              </a:gdLst>
              <a:ahLst/>
              <a:cxnLst>
                <a:cxn ang="0">
                  <a:pos x="T0" y="T1"/>
                </a:cxn>
                <a:cxn ang="0">
                  <a:pos x="T2" y="T3"/>
                </a:cxn>
                <a:cxn ang="0">
                  <a:pos x="T4" y="T5"/>
                </a:cxn>
                <a:cxn ang="0">
                  <a:pos x="T6" y="T7"/>
                </a:cxn>
                <a:cxn ang="0">
                  <a:pos x="T8" y="T9"/>
                </a:cxn>
              </a:cxnLst>
              <a:rect l="0" t="0" r="r" b="b"/>
              <a:pathLst>
                <a:path w="10" h="25">
                  <a:moveTo>
                    <a:pt x="7" y="1"/>
                  </a:moveTo>
                  <a:cubicBezTo>
                    <a:pt x="9" y="1"/>
                    <a:pt x="10" y="7"/>
                    <a:pt x="9" y="13"/>
                  </a:cubicBezTo>
                  <a:cubicBezTo>
                    <a:pt x="9" y="20"/>
                    <a:pt x="6" y="25"/>
                    <a:pt x="4" y="24"/>
                  </a:cubicBezTo>
                  <a:cubicBezTo>
                    <a:pt x="1" y="24"/>
                    <a:pt x="0" y="18"/>
                    <a:pt x="1" y="12"/>
                  </a:cubicBezTo>
                  <a:cubicBezTo>
                    <a:pt x="2" y="5"/>
                    <a:pt x="5" y="0"/>
                    <a:pt x="7" y="1"/>
                  </a:cubicBezTo>
                  <a:close/>
                </a:path>
              </a:pathLst>
            </a:custGeom>
            <a:grpFill/>
            <a:ln w="15875" cap="flat" cmpd="sng" algn="ctr">
              <a:solidFill>
                <a:schemeClr val="tx1"/>
              </a:solidFill>
              <a:prstDash val="solid"/>
              <a:round/>
              <a:headEnd type="none" w="med" len="med"/>
              <a:tailEnd type="none" w="med" len="me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latin typeface="Arial" panose="020B0604020202020204"/>
                <a:ea typeface="+mn-ea"/>
                <a:cs typeface="Arial" charset="0"/>
              </a:endParaRPr>
            </a:p>
          </p:txBody>
        </p:sp>
        <p:sp>
          <p:nvSpPr>
            <p:cNvPr id="25" name="Freeform 32">
              <a:extLst>
                <a:ext uri="{FF2B5EF4-FFF2-40B4-BE49-F238E27FC236}">
                  <a16:creationId xmlns:a16="http://schemas.microsoft.com/office/drawing/2014/main" id="{BF87073F-D3D2-44EE-A48D-F3DC0BD0B653}"/>
                </a:ext>
              </a:extLst>
            </p:cNvPr>
            <p:cNvSpPr>
              <a:spLocks/>
            </p:cNvSpPr>
            <p:nvPr/>
          </p:nvSpPr>
          <p:spPr bwMode="auto">
            <a:xfrm>
              <a:off x="2151297" y="2235535"/>
              <a:ext cx="185405" cy="171524"/>
            </a:xfrm>
            <a:custGeom>
              <a:avLst/>
              <a:gdLst>
                <a:gd name="T0" fmla="*/ 117 w 140"/>
                <a:gd name="T1" fmla="*/ 28 h 139"/>
                <a:gd name="T2" fmla="*/ 112 w 140"/>
                <a:gd name="T3" fmla="*/ 116 h 139"/>
                <a:gd name="T4" fmla="*/ 23 w 140"/>
                <a:gd name="T5" fmla="*/ 111 h 139"/>
                <a:gd name="T6" fmla="*/ 28 w 140"/>
                <a:gd name="T7" fmla="*/ 23 h 139"/>
                <a:gd name="T8" fmla="*/ 117 w 140"/>
                <a:gd name="T9" fmla="*/ 28 h 139"/>
              </a:gdLst>
              <a:ahLst/>
              <a:cxnLst>
                <a:cxn ang="0">
                  <a:pos x="T0" y="T1"/>
                </a:cxn>
                <a:cxn ang="0">
                  <a:pos x="T2" y="T3"/>
                </a:cxn>
                <a:cxn ang="0">
                  <a:pos x="T4" y="T5"/>
                </a:cxn>
                <a:cxn ang="0">
                  <a:pos x="T6" y="T7"/>
                </a:cxn>
                <a:cxn ang="0">
                  <a:pos x="T8" y="T9"/>
                </a:cxn>
              </a:cxnLst>
              <a:rect l="0" t="0" r="r" b="b"/>
              <a:pathLst>
                <a:path w="140" h="139">
                  <a:moveTo>
                    <a:pt x="117" y="28"/>
                  </a:moveTo>
                  <a:cubicBezTo>
                    <a:pt x="140" y="54"/>
                    <a:pt x="138" y="93"/>
                    <a:pt x="112" y="116"/>
                  </a:cubicBezTo>
                  <a:cubicBezTo>
                    <a:pt x="86" y="139"/>
                    <a:pt x="46" y="137"/>
                    <a:pt x="23" y="111"/>
                  </a:cubicBezTo>
                  <a:cubicBezTo>
                    <a:pt x="0" y="85"/>
                    <a:pt x="2" y="46"/>
                    <a:pt x="28" y="23"/>
                  </a:cubicBezTo>
                  <a:cubicBezTo>
                    <a:pt x="54" y="0"/>
                    <a:pt x="94" y="2"/>
                    <a:pt x="117" y="28"/>
                  </a:cubicBezTo>
                  <a:close/>
                </a:path>
              </a:pathLst>
            </a:custGeom>
            <a:grpFill/>
            <a:ln w="15875" cap="flat" cmpd="sng" algn="ctr">
              <a:solidFill>
                <a:schemeClr val="tx1"/>
              </a:solidFill>
              <a:prstDash val="solid"/>
              <a:miter lim="800000"/>
              <a:headEnd type="none" w="med" len="med"/>
              <a:tailEnd type="none" w="med" len="me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latin typeface="Arial" panose="020B0604020202020204"/>
                <a:ea typeface="+mn-ea"/>
                <a:cs typeface="Arial" charset="0"/>
              </a:endParaRPr>
            </a:p>
          </p:txBody>
        </p:sp>
        <p:sp>
          <p:nvSpPr>
            <p:cNvPr id="26" name="Freeform 33">
              <a:extLst>
                <a:ext uri="{FF2B5EF4-FFF2-40B4-BE49-F238E27FC236}">
                  <a16:creationId xmlns:a16="http://schemas.microsoft.com/office/drawing/2014/main" id="{DBE345E9-ECF6-4958-8DA8-E922B208CB1F}"/>
                </a:ext>
              </a:extLst>
            </p:cNvPr>
            <p:cNvSpPr>
              <a:spLocks/>
            </p:cNvSpPr>
            <p:nvPr/>
          </p:nvSpPr>
          <p:spPr bwMode="auto">
            <a:xfrm>
              <a:off x="2271754" y="2351262"/>
              <a:ext cx="27755" cy="23766"/>
            </a:xfrm>
            <a:custGeom>
              <a:avLst/>
              <a:gdLst>
                <a:gd name="T0" fmla="*/ 19 w 21"/>
                <a:gd name="T1" fmla="*/ 1 h 19"/>
                <a:gd name="T2" fmla="*/ 13 w 21"/>
                <a:gd name="T3" fmla="*/ 12 h 19"/>
                <a:gd name="T4" fmla="*/ 1 w 21"/>
                <a:gd name="T5" fmla="*/ 17 h 19"/>
                <a:gd name="T6" fmla="*/ 8 w 21"/>
                <a:gd name="T7" fmla="*/ 6 h 19"/>
                <a:gd name="T8" fmla="*/ 19 w 21"/>
                <a:gd name="T9" fmla="*/ 1 h 19"/>
              </a:gdLst>
              <a:ahLst/>
              <a:cxnLst>
                <a:cxn ang="0">
                  <a:pos x="T0" y="T1"/>
                </a:cxn>
                <a:cxn ang="0">
                  <a:pos x="T2" y="T3"/>
                </a:cxn>
                <a:cxn ang="0">
                  <a:pos x="T4" y="T5"/>
                </a:cxn>
                <a:cxn ang="0">
                  <a:pos x="T6" y="T7"/>
                </a:cxn>
                <a:cxn ang="0">
                  <a:pos x="T8" y="T9"/>
                </a:cxn>
              </a:cxnLst>
              <a:rect l="0" t="0" r="r" b="b"/>
              <a:pathLst>
                <a:path w="21" h="19">
                  <a:moveTo>
                    <a:pt x="19" y="1"/>
                  </a:moveTo>
                  <a:cubicBezTo>
                    <a:pt x="21" y="3"/>
                    <a:pt x="18" y="8"/>
                    <a:pt x="13" y="12"/>
                  </a:cubicBezTo>
                  <a:cubicBezTo>
                    <a:pt x="8" y="17"/>
                    <a:pt x="3" y="19"/>
                    <a:pt x="1" y="17"/>
                  </a:cubicBezTo>
                  <a:cubicBezTo>
                    <a:pt x="0" y="15"/>
                    <a:pt x="3" y="10"/>
                    <a:pt x="8" y="6"/>
                  </a:cubicBezTo>
                  <a:cubicBezTo>
                    <a:pt x="12" y="2"/>
                    <a:pt x="18" y="0"/>
                    <a:pt x="19" y="1"/>
                  </a:cubicBezTo>
                  <a:close/>
                </a:path>
              </a:pathLst>
            </a:custGeom>
            <a:grpFill/>
            <a:ln w="15875" cap="flat" cmpd="sng" algn="ctr">
              <a:solidFill>
                <a:schemeClr val="tx1"/>
              </a:solidFill>
              <a:prstDash val="solid"/>
              <a:round/>
              <a:headEnd type="none" w="med" len="med"/>
              <a:tailEnd type="none" w="med" len="me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latin typeface="Arial" panose="020B0604020202020204"/>
                <a:ea typeface="+mn-ea"/>
                <a:cs typeface="Arial" charset="0"/>
              </a:endParaRPr>
            </a:p>
          </p:txBody>
        </p:sp>
        <p:sp>
          <p:nvSpPr>
            <p:cNvPr id="27" name="Freeform 34">
              <a:extLst>
                <a:ext uri="{FF2B5EF4-FFF2-40B4-BE49-F238E27FC236}">
                  <a16:creationId xmlns:a16="http://schemas.microsoft.com/office/drawing/2014/main" id="{26EFFF58-59D3-4746-898F-60ADBB61BE07}"/>
                </a:ext>
              </a:extLst>
            </p:cNvPr>
            <p:cNvSpPr>
              <a:spLocks/>
            </p:cNvSpPr>
            <p:nvPr/>
          </p:nvSpPr>
          <p:spPr bwMode="auto">
            <a:xfrm>
              <a:off x="2136864" y="2049030"/>
              <a:ext cx="187625" cy="176690"/>
            </a:xfrm>
            <a:custGeom>
              <a:avLst/>
              <a:gdLst>
                <a:gd name="T0" fmla="*/ 46 w 142"/>
                <a:gd name="T1" fmla="*/ 14 h 143"/>
                <a:gd name="T2" fmla="*/ 128 w 142"/>
                <a:gd name="T3" fmla="*/ 46 h 143"/>
                <a:gd name="T4" fmla="*/ 96 w 142"/>
                <a:gd name="T5" fmla="*/ 129 h 143"/>
                <a:gd name="T6" fmla="*/ 14 w 142"/>
                <a:gd name="T7" fmla="*/ 96 h 143"/>
                <a:gd name="T8" fmla="*/ 46 w 142"/>
                <a:gd name="T9" fmla="*/ 14 h 143"/>
              </a:gdLst>
              <a:ahLst/>
              <a:cxnLst>
                <a:cxn ang="0">
                  <a:pos x="T0" y="T1"/>
                </a:cxn>
                <a:cxn ang="0">
                  <a:pos x="T2" y="T3"/>
                </a:cxn>
                <a:cxn ang="0">
                  <a:pos x="T4" y="T5"/>
                </a:cxn>
                <a:cxn ang="0">
                  <a:pos x="T6" y="T7"/>
                </a:cxn>
                <a:cxn ang="0">
                  <a:pos x="T8" y="T9"/>
                </a:cxn>
              </a:cxnLst>
              <a:rect l="0" t="0" r="r" b="b"/>
              <a:pathLst>
                <a:path w="142" h="143">
                  <a:moveTo>
                    <a:pt x="46" y="14"/>
                  </a:moveTo>
                  <a:cubicBezTo>
                    <a:pt x="77" y="0"/>
                    <a:pt x="115" y="14"/>
                    <a:pt x="128" y="46"/>
                  </a:cubicBezTo>
                  <a:cubicBezTo>
                    <a:pt x="142" y="78"/>
                    <a:pt x="128" y="115"/>
                    <a:pt x="96" y="129"/>
                  </a:cubicBezTo>
                  <a:cubicBezTo>
                    <a:pt x="65" y="143"/>
                    <a:pt x="28" y="128"/>
                    <a:pt x="14" y="96"/>
                  </a:cubicBezTo>
                  <a:cubicBezTo>
                    <a:pt x="0" y="65"/>
                    <a:pt x="14" y="28"/>
                    <a:pt x="46" y="14"/>
                  </a:cubicBezTo>
                  <a:close/>
                </a:path>
              </a:pathLst>
            </a:custGeom>
            <a:grpFill/>
            <a:ln w="15875" cap="flat" cmpd="sng" algn="ctr">
              <a:solidFill>
                <a:schemeClr val="tx1"/>
              </a:solidFill>
              <a:prstDash val="solid"/>
              <a:miter lim="800000"/>
              <a:headEnd type="none" w="med" len="med"/>
              <a:tailEnd type="none" w="med" len="me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latin typeface="Arial" panose="020B0604020202020204"/>
                <a:ea typeface="+mn-ea"/>
                <a:cs typeface="Arial" charset="0"/>
              </a:endParaRPr>
            </a:p>
          </p:txBody>
        </p:sp>
        <p:sp>
          <p:nvSpPr>
            <p:cNvPr id="28" name="Freeform 35">
              <a:extLst>
                <a:ext uri="{FF2B5EF4-FFF2-40B4-BE49-F238E27FC236}">
                  <a16:creationId xmlns:a16="http://schemas.microsoft.com/office/drawing/2014/main" id="{A644473A-FEAE-4FFE-9CF4-1B861753F782}"/>
                </a:ext>
              </a:extLst>
            </p:cNvPr>
            <p:cNvSpPr>
              <a:spLocks/>
            </p:cNvSpPr>
            <p:nvPr/>
          </p:nvSpPr>
          <p:spPr bwMode="auto">
            <a:xfrm>
              <a:off x="2277306" y="2098627"/>
              <a:ext cx="18319" cy="29448"/>
            </a:xfrm>
            <a:custGeom>
              <a:avLst/>
              <a:gdLst>
                <a:gd name="T0" fmla="*/ 2 w 14"/>
                <a:gd name="T1" fmla="*/ 1 h 24"/>
                <a:gd name="T2" fmla="*/ 10 w 14"/>
                <a:gd name="T3" fmla="*/ 10 h 24"/>
                <a:gd name="T4" fmla="*/ 11 w 14"/>
                <a:gd name="T5" fmla="*/ 23 h 24"/>
                <a:gd name="T6" fmla="*/ 3 w 14"/>
                <a:gd name="T7" fmla="*/ 14 h 24"/>
                <a:gd name="T8" fmla="*/ 2 w 14"/>
                <a:gd name="T9" fmla="*/ 1 h 24"/>
              </a:gdLst>
              <a:ahLst/>
              <a:cxnLst>
                <a:cxn ang="0">
                  <a:pos x="T0" y="T1"/>
                </a:cxn>
                <a:cxn ang="0">
                  <a:pos x="T2" y="T3"/>
                </a:cxn>
                <a:cxn ang="0">
                  <a:pos x="T4" y="T5"/>
                </a:cxn>
                <a:cxn ang="0">
                  <a:pos x="T6" y="T7"/>
                </a:cxn>
                <a:cxn ang="0">
                  <a:pos x="T8" y="T9"/>
                </a:cxn>
              </a:cxnLst>
              <a:rect l="0" t="0" r="r" b="b"/>
              <a:pathLst>
                <a:path w="14" h="24">
                  <a:moveTo>
                    <a:pt x="2" y="1"/>
                  </a:moveTo>
                  <a:cubicBezTo>
                    <a:pt x="4" y="0"/>
                    <a:pt x="8" y="4"/>
                    <a:pt x="10" y="10"/>
                  </a:cubicBezTo>
                  <a:cubicBezTo>
                    <a:pt x="13" y="16"/>
                    <a:pt x="14" y="22"/>
                    <a:pt x="11" y="23"/>
                  </a:cubicBezTo>
                  <a:cubicBezTo>
                    <a:pt x="9" y="24"/>
                    <a:pt x="6" y="20"/>
                    <a:pt x="3" y="14"/>
                  </a:cubicBezTo>
                  <a:cubicBezTo>
                    <a:pt x="0" y="8"/>
                    <a:pt x="0" y="2"/>
                    <a:pt x="2" y="1"/>
                  </a:cubicBezTo>
                  <a:close/>
                </a:path>
              </a:pathLst>
            </a:custGeom>
            <a:grpFill/>
            <a:ln w="15875" cap="flat" cmpd="sng" algn="ctr">
              <a:solidFill>
                <a:schemeClr val="tx1"/>
              </a:solidFill>
              <a:prstDash val="solid"/>
              <a:round/>
              <a:headEnd type="none" w="med" len="med"/>
              <a:tailEnd type="none" w="med" len="me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latin typeface="Arial" panose="020B0604020202020204"/>
                <a:ea typeface="+mn-ea"/>
                <a:cs typeface="Arial" charset="0"/>
              </a:endParaRPr>
            </a:p>
          </p:txBody>
        </p:sp>
        <p:sp>
          <p:nvSpPr>
            <p:cNvPr id="29" name="Freeform 36">
              <a:extLst>
                <a:ext uri="{FF2B5EF4-FFF2-40B4-BE49-F238E27FC236}">
                  <a16:creationId xmlns:a16="http://schemas.microsoft.com/office/drawing/2014/main" id="{E6933BC1-81AD-4EDD-B05F-D520CE21667D}"/>
                </a:ext>
              </a:extLst>
            </p:cNvPr>
            <p:cNvSpPr>
              <a:spLocks/>
            </p:cNvSpPr>
            <p:nvPr/>
          </p:nvSpPr>
          <p:spPr bwMode="auto">
            <a:xfrm>
              <a:off x="2016407" y="2088811"/>
              <a:ext cx="187625" cy="175140"/>
            </a:xfrm>
            <a:custGeom>
              <a:avLst/>
              <a:gdLst>
                <a:gd name="T0" fmla="*/ 122 w 142"/>
                <a:gd name="T1" fmla="*/ 108 h 142"/>
                <a:gd name="T2" fmla="*/ 34 w 142"/>
                <a:gd name="T3" fmla="*/ 122 h 142"/>
                <a:gd name="T4" fmla="*/ 20 w 142"/>
                <a:gd name="T5" fmla="*/ 34 h 142"/>
                <a:gd name="T6" fmla="*/ 108 w 142"/>
                <a:gd name="T7" fmla="*/ 20 h 142"/>
                <a:gd name="T8" fmla="*/ 122 w 142"/>
                <a:gd name="T9" fmla="*/ 108 h 142"/>
              </a:gdLst>
              <a:ahLst/>
              <a:cxnLst>
                <a:cxn ang="0">
                  <a:pos x="T0" y="T1"/>
                </a:cxn>
                <a:cxn ang="0">
                  <a:pos x="T2" y="T3"/>
                </a:cxn>
                <a:cxn ang="0">
                  <a:pos x="T4" y="T5"/>
                </a:cxn>
                <a:cxn ang="0">
                  <a:pos x="T6" y="T7"/>
                </a:cxn>
                <a:cxn ang="0">
                  <a:pos x="T8" y="T9"/>
                </a:cxn>
              </a:cxnLst>
              <a:rect l="0" t="0" r="r" b="b"/>
              <a:pathLst>
                <a:path w="142" h="142">
                  <a:moveTo>
                    <a:pt x="122" y="108"/>
                  </a:moveTo>
                  <a:cubicBezTo>
                    <a:pt x="101" y="136"/>
                    <a:pt x="62" y="142"/>
                    <a:pt x="34" y="122"/>
                  </a:cubicBezTo>
                  <a:cubicBezTo>
                    <a:pt x="6" y="102"/>
                    <a:pt x="0" y="62"/>
                    <a:pt x="20" y="34"/>
                  </a:cubicBezTo>
                  <a:cubicBezTo>
                    <a:pt x="40" y="6"/>
                    <a:pt x="80" y="0"/>
                    <a:pt x="108" y="20"/>
                  </a:cubicBezTo>
                  <a:cubicBezTo>
                    <a:pt x="136" y="41"/>
                    <a:pt x="142" y="80"/>
                    <a:pt x="122" y="108"/>
                  </a:cubicBezTo>
                  <a:close/>
                </a:path>
              </a:pathLst>
            </a:custGeom>
            <a:grpFill/>
            <a:ln w="15875" cap="flat" cmpd="sng" algn="ctr">
              <a:solidFill>
                <a:schemeClr val="tx1"/>
              </a:solidFill>
              <a:prstDash val="solid"/>
              <a:miter lim="800000"/>
              <a:headEnd type="none" w="med" len="med"/>
              <a:tailEnd type="none" w="med" len="me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latin typeface="Arial" panose="020B0604020202020204"/>
                <a:ea typeface="+mn-ea"/>
                <a:cs typeface="Arial" charset="0"/>
              </a:endParaRPr>
            </a:p>
          </p:txBody>
        </p:sp>
        <p:sp>
          <p:nvSpPr>
            <p:cNvPr id="30" name="Freeform 37">
              <a:extLst>
                <a:ext uri="{FF2B5EF4-FFF2-40B4-BE49-F238E27FC236}">
                  <a16:creationId xmlns:a16="http://schemas.microsoft.com/office/drawing/2014/main" id="{42FD0D8F-D1BF-4F68-AE16-2035159C2B5E}"/>
                </a:ext>
              </a:extLst>
            </p:cNvPr>
            <p:cNvSpPr>
              <a:spLocks/>
            </p:cNvSpPr>
            <p:nvPr/>
          </p:nvSpPr>
          <p:spPr bwMode="auto">
            <a:xfrm>
              <a:off x="2061370" y="2211771"/>
              <a:ext cx="28865" cy="22215"/>
            </a:xfrm>
            <a:custGeom>
              <a:avLst/>
              <a:gdLst>
                <a:gd name="T0" fmla="*/ 20 w 22"/>
                <a:gd name="T1" fmla="*/ 16 h 18"/>
                <a:gd name="T2" fmla="*/ 8 w 22"/>
                <a:gd name="T3" fmla="*/ 12 h 18"/>
                <a:gd name="T4" fmla="*/ 1 w 22"/>
                <a:gd name="T5" fmla="*/ 2 h 18"/>
                <a:gd name="T6" fmla="*/ 13 w 22"/>
                <a:gd name="T7" fmla="*/ 5 h 18"/>
                <a:gd name="T8" fmla="*/ 20 w 22"/>
                <a:gd name="T9" fmla="*/ 16 h 18"/>
              </a:gdLst>
              <a:ahLst/>
              <a:cxnLst>
                <a:cxn ang="0">
                  <a:pos x="T0" y="T1"/>
                </a:cxn>
                <a:cxn ang="0">
                  <a:pos x="T2" y="T3"/>
                </a:cxn>
                <a:cxn ang="0">
                  <a:pos x="T4" y="T5"/>
                </a:cxn>
                <a:cxn ang="0">
                  <a:pos x="T6" y="T7"/>
                </a:cxn>
                <a:cxn ang="0">
                  <a:pos x="T8" y="T9"/>
                </a:cxn>
              </a:cxnLst>
              <a:rect l="0" t="0" r="r" b="b"/>
              <a:pathLst>
                <a:path w="22" h="18">
                  <a:moveTo>
                    <a:pt x="20" y="16"/>
                  </a:moveTo>
                  <a:cubicBezTo>
                    <a:pt x="19" y="18"/>
                    <a:pt x="14" y="16"/>
                    <a:pt x="8" y="12"/>
                  </a:cubicBezTo>
                  <a:cubicBezTo>
                    <a:pt x="3" y="8"/>
                    <a:pt x="0" y="4"/>
                    <a:pt x="1" y="2"/>
                  </a:cubicBezTo>
                  <a:cubicBezTo>
                    <a:pt x="2" y="0"/>
                    <a:pt x="8" y="2"/>
                    <a:pt x="13" y="5"/>
                  </a:cubicBezTo>
                  <a:cubicBezTo>
                    <a:pt x="18" y="9"/>
                    <a:pt x="22" y="14"/>
                    <a:pt x="20" y="16"/>
                  </a:cubicBezTo>
                  <a:close/>
                </a:path>
              </a:pathLst>
            </a:custGeom>
            <a:grpFill/>
            <a:ln w="15875" cap="flat" cmpd="sng" algn="ctr">
              <a:solidFill>
                <a:schemeClr val="tx1"/>
              </a:solidFill>
              <a:prstDash val="solid"/>
              <a:round/>
              <a:headEnd type="none" w="med" len="med"/>
              <a:tailEnd type="none" w="med" len="me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latin typeface="Arial" panose="020B0604020202020204"/>
                <a:ea typeface="+mn-ea"/>
                <a:cs typeface="Arial" charset="0"/>
              </a:endParaRPr>
            </a:p>
          </p:txBody>
        </p:sp>
        <p:sp>
          <p:nvSpPr>
            <p:cNvPr id="31" name="Freeform 38">
              <a:extLst>
                <a:ext uri="{FF2B5EF4-FFF2-40B4-BE49-F238E27FC236}">
                  <a16:creationId xmlns:a16="http://schemas.microsoft.com/office/drawing/2014/main" id="{0A88BD49-FAA9-412C-925E-05A302AC7121}"/>
                </a:ext>
              </a:extLst>
            </p:cNvPr>
            <p:cNvSpPr>
              <a:spLocks/>
            </p:cNvSpPr>
            <p:nvPr/>
          </p:nvSpPr>
          <p:spPr bwMode="auto">
            <a:xfrm>
              <a:off x="2151297" y="2128076"/>
              <a:ext cx="185405" cy="172556"/>
            </a:xfrm>
            <a:custGeom>
              <a:avLst/>
              <a:gdLst>
                <a:gd name="T0" fmla="*/ 117 w 140"/>
                <a:gd name="T1" fmla="*/ 28 h 140"/>
                <a:gd name="T2" fmla="*/ 112 w 140"/>
                <a:gd name="T3" fmla="*/ 117 h 140"/>
                <a:gd name="T4" fmla="*/ 23 w 140"/>
                <a:gd name="T5" fmla="*/ 112 h 140"/>
                <a:gd name="T6" fmla="*/ 28 w 140"/>
                <a:gd name="T7" fmla="*/ 23 h 140"/>
                <a:gd name="T8" fmla="*/ 117 w 140"/>
                <a:gd name="T9" fmla="*/ 28 h 140"/>
              </a:gdLst>
              <a:ahLst/>
              <a:cxnLst>
                <a:cxn ang="0">
                  <a:pos x="T0" y="T1"/>
                </a:cxn>
                <a:cxn ang="0">
                  <a:pos x="T2" y="T3"/>
                </a:cxn>
                <a:cxn ang="0">
                  <a:pos x="T4" y="T5"/>
                </a:cxn>
                <a:cxn ang="0">
                  <a:pos x="T6" y="T7"/>
                </a:cxn>
                <a:cxn ang="0">
                  <a:pos x="T8" y="T9"/>
                </a:cxn>
              </a:cxnLst>
              <a:rect l="0" t="0" r="r" b="b"/>
              <a:pathLst>
                <a:path w="140" h="140">
                  <a:moveTo>
                    <a:pt x="117" y="28"/>
                  </a:moveTo>
                  <a:cubicBezTo>
                    <a:pt x="140" y="54"/>
                    <a:pt x="138" y="94"/>
                    <a:pt x="112" y="117"/>
                  </a:cubicBezTo>
                  <a:cubicBezTo>
                    <a:pt x="86" y="140"/>
                    <a:pt x="46" y="138"/>
                    <a:pt x="23" y="112"/>
                  </a:cubicBezTo>
                  <a:cubicBezTo>
                    <a:pt x="0" y="86"/>
                    <a:pt x="2" y="46"/>
                    <a:pt x="28" y="23"/>
                  </a:cubicBezTo>
                  <a:cubicBezTo>
                    <a:pt x="54" y="0"/>
                    <a:pt x="94" y="2"/>
                    <a:pt x="117" y="28"/>
                  </a:cubicBezTo>
                  <a:close/>
                </a:path>
              </a:pathLst>
            </a:custGeom>
            <a:grpFill/>
            <a:ln w="15875" cap="flat" cmpd="sng" algn="ctr">
              <a:solidFill>
                <a:schemeClr val="tx1"/>
              </a:solidFill>
              <a:prstDash val="solid"/>
              <a:miter lim="800000"/>
              <a:headEnd type="none" w="med" len="med"/>
              <a:tailEnd type="none" w="med" len="me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latin typeface="Arial" panose="020B0604020202020204"/>
                <a:ea typeface="+mn-ea"/>
                <a:cs typeface="Arial" charset="0"/>
              </a:endParaRPr>
            </a:p>
          </p:txBody>
        </p:sp>
        <p:sp>
          <p:nvSpPr>
            <p:cNvPr id="32" name="Freeform 39">
              <a:extLst>
                <a:ext uri="{FF2B5EF4-FFF2-40B4-BE49-F238E27FC236}">
                  <a16:creationId xmlns:a16="http://schemas.microsoft.com/office/drawing/2014/main" id="{D196901D-98FD-45D2-BFD0-A51B907C1B0F}"/>
                </a:ext>
              </a:extLst>
            </p:cNvPr>
            <p:cNvSpPr>
              <a:spLocks/>
            </p:cNvSpPr>
            <p:nvPr/>
          </p:nvSpPr>
          <p:spPr bwMode="auto">
            <a:xfrm>
              <a:off x="2271754" y="2243802"/>
              <a:ext cx="27755" cy="23766"/>
            </a:xfrm>
            <a:custGeom>
              <a:avLst/>
              <a:gdLst>
                <a:gd name="T0" fmla="*/ 19 w 21"/>
                <a:gd name="T1" fmla="*/ 2 h 19"/>
                <a:gd name="T2" fmla="*/ 13 w 21"/>
                <a:gd name="T3" fmla="*/ 13 h 19"/>
                <a:gd name="T4" fmla="*/ 1 w 21"/>
                <a:gd name="T5" fmla="*/ 17 h 19"/>
                <a:gd name="T6" fmla="*/ 8 w 21"/>
                <a:gd name="T7" fmla="*/ 6 h 19"/>
                <a:gd name="T8" fmla="*/ 19 w 21"/>
                <a:gd name="T9" fmla="*/ 2 h 19"/>
              </a:gdLst>
              <a:ahLst/>
              <a:cxnLst>
                <a:cxn ang="0">
                  <a:pos x="T0" y="T1"/>
                </a:cxn>
                <a:cxn ang="0">
                  <a:pos x="T2" y="T3"/>
                </a:cxn>
                <a:cxn ang="0">
                  <a:pos x="T4" y="T5"/>
                </a:cxn>
                <a:cxn ang="0">
                  <a:pos x="T6" y="T7"/>
                </a:cxn>
                <a:cxn ang="0">
                  <a:pos x="T8" y="T9"/>
                </a:cxn>
              </a:cxnLst>
              <a:rect l="0" t="0" r="r" b="b"/>
              <a:pathLst>
                <a:path w="21" h="19">
                  <a:moveTo>
                    <a:pt x="19" y="2"/>
                  </a:moveTo>
                  <a:cubicBezTo>
                    <a:pt x="21" y="3"/>
                    <a:pt x="18" y="8"/>
                    <a:pt x="13" y="13"/>
                  </a:cubicBezTo>
                  <a:cubicBezTo>
                    <a:pt x="8" y="17"/>
                    <a:pt x="3" y="19"/>
                    <a:pt x="1" y="17"/>
                  </a:cubicBezTo>
                  <a:cubicBezTo>
                    <a:pt x="0" y="16"/>
                    <a:pt x="3" y="11"/>
                    <a:pt x="8" y="6"/>
                  </a:cubicBezTo>
                  <a:cubicBezTo>
                    <a:pt x="12" y="2"/>
                    <a:pt x="18" y="0"/>
                    <a:pt x="19" y="2"/>
                  </a:cubicBezTo>
                  <a:close/>
                </a:path>
              </a:pathLst>
            </a:custGeom>
            <a:grpFill/>
            <a:ln w="15875" cap="flat" cmpd="sng" algn="ctr">
              <a:solidFill>
                <a:schemeClr val="tx1"/>
              </a:solidFill>
              <a:prstDash val="solid"/>
              <a:round/>
              <a:headEnd type="none" w="med" len="med"/>
              <a:tailEnd type="none" w="med" len="me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latin typeface="Arial" panose="020B0604020202020204"/>
                <a:ea typeface="+mn-ea"/>
                <a:cs typeface="Arial" charset="0"/>
              </a:endParaRPr>
            </a:p>
          </p:txBody>
        </p:sp>
        <p:sp>
          <p:nvSpPr>
            <p:cNvPr id="33" name="Freeform 40">
              <a:extLst>
                <a:ext uri="{FF2B5EF4-FFF2-40B4-BE49-F238E27FC236}">
                  <a16:creationId xmlns:a16="http://schemas.microsoft.com/office/drawing/2014/main" id="{7AC1FEBE-B68B-41EA-8A78-6B130AF5F1E6}"/>
                </a:ext>
              </a:extLst>
            </p:cNvPr>
            <p:cNvSpPr>
              <a:spLocks/>
            </p:cNvSpPr>
            <p:nvPr/>
          </p:nvSpPr>
          <p:spPr bwMode="auto">
            <a:xfrm>
              <a:off x="2050823" y="2226753"/>
              <a:ext cx="179853" cy="167907"/>
            </a:xfrm>
            <a:custGeom>
              <a:avLst/>
              <a:gdLst>
                <a:gd name="T0" fmla="*/ 80 w 136"/>
                <a:gd name="T1" fmla="*/ 130 h 136"/>
                <a:gd name="T2" fmla="*/ 6 w 136"/>
                <a:gd name="T3" fmla="*/ 80 h 136"/>
                <a:gd name="T4" fmla="*/ 56 w 136"/>
                <a:gd name="T5" fmla="*/ 6 h 136"/>
                <a:gd name="T6" fmla="*/ 130 w 136"/>
                <a:gd name="T7" fmla="*/ 56 h 136"/>
                <a:gd name="T8" fmla="*/ 80 w 136"/>
                <a:gd name="T9" fmla="*/ 130 h 136"/>
              </a:gdLst>
              <a:ahLst/>
              <a:cxnLst>
                <a:cxn ang="0">
                  <a:pos x="T0" y="T1"/>
                </a:cxn>
                <a:cxn ang="0">
                  <a:pos x="T2" y="T3"/>
                </a:cxn>
                <a:cxn ang="0">
                  <a:pos x="T4" y="T5"/>
                </a:cxn>
                <a:cxn ang="0">
                  <a:pos x="T6" y="T7"/>
                </a:cxn>
                <a:cxn ang="0">
                  <a:pos x="T8" y="T9"/>
                </a:cxn>
              </a:cxnLst>
              <a:rect l="0" t="0" r="r" b="b"/>
              <a:pathLst>
                <a:path w="136" h="136">
                  <a:moveTo>
                    <a:pt x="80" y="130"/>
                  </a:moveTo>
                  <a:cubicBezTo>
                    <a:pt x="46" y="136"/>
                    <a:pt x="13" y="114"/>
                    <a:pt x="6" y="80"/>
                  </a:cubicBezTo>
                  <a:cubicBezTo>
                    <a:pt x="0" y="46"/>
                    <a:pt x="22" y="13"/>
                    <a:pt x="56" y="6"/>
                  </a:cubicBezTo>
                  <a:cubicBezTo>
                    <a:pt x="90" y="0"/>
                    <a:pt x="123" y="22"/>
                    <a:pt x="130" y="56"/>
                  </a:cubicBezTo>
                  <a:cubicBezTo>
                    <a:pt x="136" y="90"/>
                    <a:pt x="114" y="123"/>
                    <a:pt x="80" y="130"/>
                  </a:cubicBezTo>
                  <a:close/>
                </a:path>
              </a:pathLst>
            </a:custGeom>
            <a:grpFill/>
            <a:ln w="15875" cap="flat" cmpd="sng" algn="ctr">
              <a:solidFill>
                <a:schemeClr val="tx1"/>
              </a:solidFill>
              <a:prstDash val="solid"/>
              <a:miter lim="800000"/>
              <a:headEnd type="none" w="med" len="med"/>
              <a:tailEnd type="none" w="med" len="me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latin typeface="Arial" panose="020B0604020202020204"/>
                <a:ea typeface="+mn-ea"/>
                <a:cs typeface="Arial" charset="0"/>
              </a:endParaRPr>
            </a:p>
          </p:txBody>
        </p:sp>
        <p:sp>
          <p:nvSpPr>
            <p:cNvPr id="34" name="Freeform 41">
              <a:extLst>
                <a:ext uri="{FF2B5EF4-FFF2-40B4-BE49-F238E27FC236}">
                  <a16:creationId xmlns:a16="http://schemas.microsoft.com/office/drawing/2014/main" id="{6A661579-2E4D-454F-B8F6-1CD3C43F44F8}"/>
                </a:ext>
              </a:extLst>
            </p:cNvPr>
            <p:cNvSpPr>
              <a:spLocks/>
            </p:cNvSpPr>
            <p:nvPr/>
          </p:nvSpPr>
          <p:spPr bwMode="auto">
            <a:xfrm>
              <a:off x="2074693" y="2306831"/>
              <a:ext cx="14433" cy="30998"/>
            </a:xfrm>
            <a:custGeom>
              <a:avLst/>
              <a:gdLst>
                <a:gd name="T0" fmla="*/ 7 w 11"/>
                <a:gd name="T1" fmla="*/ 24 h 25"/>
                <a:gd name="T2" fmla="*/ 1 w 11"/>
                <a:gd name="T3" fmla="*/ 13 h 25"/>
                <a:gd name="T4" fmla="*/ 3 w 11"/>
                <a:gd name="T5" fmla="*/ 1 h 25"/>
                <a:gd name="T6" fmla="*/ 9 w 11"/>
                <a:gd name="T7" fmla="*/ 12 h 25"/>
                <a:gd name="T8" fmla="*/ 7 w 11"/>
                <a:gd name="T9" fmla="*/ 24 h 25"/>
              </a:gdLst>
              <a:ahLst/>
              <a:cxnLst>
                <a:cxn ang="0">
                  <a:pos x="T0" y="T1"/>
                </a:cxn>
                <a:cxn ang="0">
                  <a:pos x="T2" y="T3"/>
                </a:cxn>
                <a:cxn ang="0">
                  <a:pos x="T4" y="T5"/>
                </a:cxn>
                <a:cxn ang="0">
                  <a:pos x="T6" y="T7"/>
                </a:cxn>
                <a:cxn ang="0">
                  <a:pos x="T8" y="T9"/>
                </a:cxn>
              </a:cxnLst>
              <a:rect l="0" t="0" r="r" b="b"/>
              <a:pathLst>
                <a:path w="11" h="25">
                  <a:moveTo>
                    <a:pt x="7" y="24"/>
                  </a:moveTo>
                  <a:cubicBezTo>
                    <a:pt x="5" y="25"/>
                    <a:pt x="2" y="20"/>
                    <a:pt x="1" y="13"/>
                  </a:cubicBezTo>
                  <a:cubicBezTo>
                    <a:pt x="0" y="7"/>
                    <a:pt x="1" y="1"/>
                    <a:pt x="3" y="1"/>
                  </a:cubicBezTo>
                  <a:cubicBezTo>
                    <a:pt x="5" y="0"/>
                    <a:pt x="8" y="5"/>
                    <a:pt x="9" y="12"/>
                  </a:cubicBezTo>
                  <a:cubicBezTo>
                    <a:pt x="11" y="18"/>
                    <a:pt x="10" y="24"/>
                    <a:pt x="7" y="24"/>
                  </a:cubicBezTo>
                  <a:close/>
                </a:path>
              </a:pathLst>
            </a:custGeom>
            <a:grpFill/>
            <a:ln w="15875" cap="flat" cmpd="sng" algn="ctr">
              <a:solidFill>
                <a:schemeClr val="tx1"/>
              </a:solidFill>
              <a:prstDash val="solid"/>
              <a:round/>
              <a:headEnd type="none" w="med" len="med"/>
              <a:tailEnd type="none" w="med" len="me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latin typeface="Arial" panose="020B0604020202020204"/>
                <a:ea typeface="+mn-ea"/>
                <a:cs typeface="Arial" charset="0"/>
              </a:endParaRPr>
            </a:p>
          </p:txBody>
        </p:sp>
      </p:grpSp>
      <p:sp>
        <p:nvSpPr>
          <p:cNvPr id="36" name="TextBox 35">
            <a:extLst>
              <a:ext uri="{FF2B5EF4-FFF2-40B4-BE49-F238E27FC236}">
                <a16:creationId xmlns:a16="http://schemas.microsoft.com/office/drawing/2014/main" id="{AC42824E-E402-4100-9ACA-0A40D2447809}"/>
              </a:ext>
            </a:extLst>
          </p:cNvPr>
          <p:cNvSpPr txBox="1"/>
          <p:nvPr/>
        </p:nvSpPr>
        <p:spPr>
          <a:xfrm>
            <a:off x="1809728" y="3461971"/>
            <a:ext cx="433125" cy="196773"/>
          </a:xfrm>
          <a:prstGeom prst="rect">
            <a:avLst/>
          </a:prstGeom>
          <a:noFill/>
        </p:spPr>
        <p:txBody>
          <a:bodyPr wrap="none" lIns="0" tIns="0" rIns="0" bIns="0" rtlCol="0">
            <a:noAutofit/>
          </a:bodyPr>
          <a:lstStyle/>
          <a:p>
            <a:pPr marL="0" marR="0" lvl="0" indent="0" algn="l" defTabSz="1219080" rtl="0" eaLnBrk="1" fontAlgn="base" latinLnBrk="0" hangingPunct="1">
              <a:lnSpc>
                <a:spcPct val="100000"/>
              </a:lnSpc>
              <a:spcBef>
                <a:spcPts val="80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Arial" charset="0"/>
              </a:rPr>
              <a:t>Liver</a:t>
            </a:r>
          </a:p>
        </p:txBody>
      </p:sp>
      <p:sp>
        <p:nvSpPr>
          <p:cNvPr id="37" name="TextBox 36">
            <a:extLst>
              <a:ext uri="{FF2B5EF4-FFF2-40B4-BE49-F238E27FC236}">
                <a16:creationId xmlns:a16="http://schemas.microsoft.com/office/drawing/2014/main" id="{3B98F8D2-3F2F-4645-8DE2-E70CCD57C577}"/>
              </a:ext>
            </a:extLst>
          </p:cNvPr>
          <p:cNvSpPr txBox="1">
            <a:spLocks/>
          </p:cNvSpPr>
          <p:nvPr/>
        </p:nvSpPr>
        <p:spPr>
          <a:xfrm>
            <a:off x="1809728" y="4212451"/>
            <a:ext cx="795284" cy="196773"/>
          </a:xfrm>
          <a:prstGeom prst="rect">
            <a:avLst/>
          </a:prstGeom>
          <a:noFill/>
        </p:spPr>
        <p:txBody>
          <a:bodyPr wrap="none" lIns="0" tIns="0" rIns="0" bIns="0" rtlCol="0">
            <a:noAutofit/>
          </a:bodyPr>
          <a:lstStyle/>
          <a:p>
            <a:pPr marL="0" marR="0" lvl="0" indent="0" algn="l" defTabSz="1219080" rtl="0" eaLnBrk="1" fontAlgn="base" latinLnBrk="0" hangingPunct="1">
              <a:lnSpc>
                <a:spcPct val="100000"/>
              </a:lnSpc>
              <a:spcBef>
                <a:spcPts val="80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Arial" charset="0"/>
              </a:rPr>
              <a:t>Pancreas</a:t>
            </a:r>
          </a:p>
        </p:txBody>
      </p:sp>
      <p:sp>
        <p:nvSpPr>
          <p:cNvPr id="38" name="TextBox 37">
            <a:extLst>
              <a:ext uri="{FF2B5EF4-FFF2-40B4-BE49-F238E27FC236}">
                <a16:creationId xmlns:a16="http://schemas.microsoft.com/office/drawing/2014/main" id="{F824401F-B9C4-4BDA-BF1D-D63FDD4DBC20}"/>
              </a:ext>
            </a:extLst>
          </p:cNvPr>
          <p:cNvSpPr txBox="1"/>
          <p:nvPr/>
        </p:nvSpPr>
        <p:spPr>
          <a:xfrm>
            <a:off x="1809728" y="4890506"/>
            <a:ext cx="1553864" cy="393547"/>
          </a:xfrm>
          <a:prstGeom prst="rect">
            <a:avLst/>
          </a:prstGeom>
          <a:noFill/>
        </p:spPr>
        <p:txBody>
          <a:bodyPr wrap="none" lIns="0" tIns="0" rIns="0" bIns="0" rtlCol="0" anchor="t">
            <a:noAutofit/>
          </a:bodyPr>
          <a:lstStyle/>
          <a:p>
            <a:pPr marL="0" marR="0" lvl="0" indent="0" algn="l" defTabSz="1219080" rtl="0" eaLnBrk="1" fontAlgn="base" latinLnBrk="0" hangingPunct="1">
              <a:lnSpc>
                <a:spcPct val="100000"/>
              </a:lnSpc>
              <a:spcBef>
                <a:spcPts val="80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Arial"/>
              </a:rPr>
              <a:t>GI tract</a:t>
            </a:r>
            <a:endParaRPr kumimoji="0" lang="en-US" sz="1600" b="0" i="0" u="none" strike="noStrike" kern="1200" cap="none" spc="0" normalizeH="0" baseline="0" noProof="0">
              <a:ln>
                <a:noFill/>
              </a:ln>
              <a:solidFill>
                <a:prstClr val="black"/>
              </a:solidFill>
              <a:effectLst/>
              <a:uLnTx/>
              <a:uFillTx/>
              <a:latin typeface="Arial" panose="020B0604020202020204"/>
              <a:ea typeface="+mn-ea"/>
              <a:cs typeface="Arial" charset="0"/>
            </a:endParaRPr>
          </a:p>
        </p:txBody>
      </p:sp>
      <p:sp>
        <p:nvSpPr>
          <p:cNvPr id="39" name="Freeform 70">
            <a:extLst>
              <a:ext uri="{FF2B5EF4-FFF2-40B4-BE49-F238E27FC236}">
                <a16:creationId xmlns:a16="http://schemas.microsoft.com/office/drawing/2014/main" id="{C16AE780-F709-4A5F-B58C-10400CE5FD4E}"/>
              </a:ext>
            </a:extLst>
          </p:cNvPr>
          <p:cNvSpPr>
            <a:spLocks noEditPoints="1"/>
          </p:cNvSpPr>
          <p:nvPr/>
        </p:nvSpPr>
        <p:spPr bwMode="auto">
          <a:xfrm>
            <a:off x="1003154" y="3324064"/>
            <a:ext cx="608853" cy="437327"/>
          </a:xfrm>
          <a:custGeom>
            <a:avLst/>
            <a:gdLst>
              <a:gd name="T0" fmla="*/ 1328 w 1328"/>
              <a:gd name="T1" fmla="*/ 240 h 953"/>
              <a:gd name="T2" fmla="*/ 1172 w 1328"/>
              <a:gd name="T3" fmla="*/ 416 h 953"/>
              <a:gd name="T4" fmla="*/ 1097 w 1328"/>
              <a:gd name="T5" fmla="*/ 443 h 953"/>
              <a:gd name="T6" fmla="*/ 948 w 1328"/>
              <a:gd name="T7" fmla="*/ 477 h 953"/>
              <a:gd name="T8" fmla="*/ 855 w 1328"/>
              <a:gd name="T9" fmla="*/ 507 h 953"/>
              <a:gd name="T10" fmla="*/ 839 w 1328"/>
              <a:gd name="T11" fmla="*/ 523 h 953"/>
              <a:gd name="T12" fmla="*/ 790 w 1328"/>
              <a:gd name="T13" fmla="*/ 593 h 953"/>
              <a:gd name="T14" fmla="*/ 630 w 1328"/>
              <a:gd name="T15" fmla="*/ 693 h 953"/>
              <a:gd name="T16" fmla="*/ 530 w 1328"/>
              <a:gd name="T17" fmla="*/ 752 h 953"/>
              <a:gd name="T18" fmla="*/ 462 w 1328"/>
              <a:gd name="T19" fmla="*/ 830 h 953"/>
              <a:gd name="T20" fmla="*/ 318 w 1328"/>
              <a:gd name="T21" fmla="*/ 951 h 953"/>
              <a:gd name="T22" fmla="*/ 316 w 1328"/>
              <a:gd name="T23" fmla="*/ 953 h 953"/>
              <a:gd name="T24" fmla="*/ 260 w 1328"/>
              <a:gd name="T25" fmla="*/ 953 h 953"/>
              <a:gd name="T26" fmla="*/ 258 w 1328"/>
              <a:gd name="T27" fmla="*/ 951 h 953"/>
              <a:gd name="T28" fmla="*/ 63 w 1328"/>
              <a:gd name="T29" fmla="*/ 774 h 953"/>
              <a:gd name="T30" fmla="*/ 18 w 1328"/>
              <a:gd name="T31" fmla="*/ 580 h 953"/>
              <a:gd name="T32" fmla="*/ 0 w 1328"/>
              <a:gd name="T33" fmla="*/ 440 h 953"/>
              <a:gd name="T34" fmla="*/ 0 w 1328"/>
              <a:gd name="T35" fmla="*/ 335 h 953"/>
              <a:gd name="T36" fmla="*/ 18 w 1328"/>
              <a:gd name="T37" fmla="*/ 241 h 953"/>
              <a:gd name="T38" fmla="*/ 207 w 1328"/>
              <a:gd name="T39" fmla="*/ 40 h 953"/>
              <a:gd name="T40" fmla="*/ 347 w 1328"/>
              <a:gd name="T41" fmla="*/ 11 h 953"/>
              <a:gd name="T42" fmla="*/ 461 w 1328"/>
              <a:gd name="T43" fmla="*/ 0 h 953"/>
              <a:gd name="T44" fmla="*/ 671 w 1328"/>
              <a:gd name="T45" fmla="*/ 0 h 953"/>
              <a:gd name="T46" fmla="*/ 683 w 1328"/>
              <a:gd name="T47" fmla="*/ 3 h 953"/>
              <a:gd name="T48" fmla="*/ 921 w 1328"/>
              <a:gd name="T49" fmla="*/ 18 h 953"/>
              <a:gd name="T50" fmla="*/ 1183 w 1328"/>
              <a:gd name="T51" fmla="*/ 66 h 953"/>
              <a:gd name="T52" fmla="*/ 1328 w 1328"/>
              <a:gd name="T53" fmla="*/ 187 h 953"/>
              <a:gd name="T54" fmla="*/ 1328 w 1328"/>
              <a:gd name="T55" fmla="*/ 240 h 953"/>
              <a:gd name="T56" fmla="*/ 852 w 1328"/>
              <a:gd name="T57" fmla="*/ 443 h 953"/>
              <a:gd name="T58" fmla="*/ 1041 w 1328"/>
              <a:gd name="T59" fmla="*/ 401 h 953"/>
              <a:gd name="T60" fmla="*/ 1204 w 1328"/>
              <a:gd name="T61" fmla="*/ 332 h 953"/>
              <a:gd name="T62" fmla="*/ 1271 w 1328"/>
              <a:gd name="T63" fmla="*/ 236 h 953"/>
              <a:gd name="T64" fmla="*/ 1229 w 1328"/>
              <a:gd name="T65" fmla="*/ 145 h 953"/>
              <a:gd name="T66" fmla="*/ 1183 w 1328"/>
              <a:gd name="T67" fmla="*/ 125 h 953"/>
              <a:gd name="T68" fmla="*/ 887 w 1328"/>
              <a:gd name="T69" fmla="*/ 70 h 953"/>
              <a:gd name="T70" fmla="*/ 501 w 1328"/>
              <a:gd name="T71" fmla="*/ 56 h 953"/>
              <a:gd name="T72" fmla="*/ 258 w 1328"/>
              <a:gd name="T73" fmla="*/ 82 h 953"/>
              <a:gd name="T74" fmla="*/ 134 w 1328"/>
              <a:gd name="T75" fmla="*/ 142 h 953"/>
              <a:gd name="T76" fmla="*/ 59 w 1328"/>
              <a:gd name="T77" fmla="*/ 319 h 953"/>
              <a:gd name="T78" fmla="*/ 63 w 1328"/>
              <a:gd name="T79" fmla="*/ 496 h 953"/>
              <a:gd name="T80" fmla="*/ 100 w 1328"/>
              <a:gd name="T81" fmla="*/ 709 h 953"/>
              <a:gd name="T82" fmla="*/ 235 w 1328"/>
              <a:gd name="T83" fmla="*/ 884 h 953"/>
              <a:gd name="T84" fmla="*/ 363 w 1328"/>
              <a:gd name="T85" fmla="*/ 870 h 953"/>
              <a:gd name="T86" fmla="*/ 412 w 1328"/>
              <a:gd name="T87" fmla="*/ 805 h 953"/>
              <a:gd name="T88" fmla="*/ 505 w 1328"/>
              <a:gd name="T89" fmla="*/ 702 h 953"/>
              <a:gd name="T90" fmla="*/ 592 w 1328"/>
              <a:gd name="T91" fmla="*/ 651 h 953"/>
              <a:gd name="T92" fmla="*/ 742 w 1328"/>
              <a:gd name="T93" fmla="*/ 561 h 953"/>
              <a:gd name="T94" fmla="*/ 793 w 1328"/>
              <a:gd name="T95" fmla="*/ 473 h 953"/>
              <a:gd name="T96" fmla="*/ 794 w 1328"/>
              <a:gd name="T97" fmla="*/ 422 h 953"/>
              <a:gd name="T98" fmla="*/ 785 w 1328"/>
              <a:gd name="T99" fmla="*/ 343 h 953"/>
              <a:gd name="T100" fmla="*/ 807 w 1328"/>
              <a:gd name="T101" fmla="*/ 311 h 953"/>
              <a:gd name="T102" fmla="*/ 839 w 1328"/>
              <a:gd name="T103" fmla="*/ 332 h 953"/>
              <a:gd name="T104" fmla="*/ 841 w 1328"/>
              <a:gd name="T105" fmla="*/ 345 h 953"/>
              <a:gd name="T106" fmla="*/ 852 w 1328"/>
              <a:gd name="T107" fmla="*/ 443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953">
                <a:moveTo>
                  <a:pt x="1328" y="240"/>
                </a:moveTo>
                <a:cubicBezTo>
                  <a:pt x="1308" y="327"/>
                  <a:pt x="1249" y="380"/>
                  <a:pt x="1172" y="416"/>
                </a:cubicBezTo>
                <a:cubicBezTo>
                  <a:pt x="1148" y="427"/>
                  <a:pt x="1122" y="437"/>
                  <a:pt x="1097" y="443"/>
                </a:cubicBezTo>
                <a:cubicBezTo>
                  <a:pt x="1047" y="456"/>
                  <a:pt x="997" y="464"/>
                  <a:pt x="948" y="477"/>
                </a:cubicBezTo>
                <a:cubicBezTo>
                  <a:pt x="916" y="484"/>
                  <a:pt x="885" y="496"/>
                  <a:pt x="855" y="507"/>
                </a:cubicBezTo>
                <a:cubicBezTo>
                  <a:pt x="848" y="509"/>
                  <a:pt x="841" y="516"/>
                  <a:pt x="839" y="523"/>
                </a:cubicBezTo>
                <a:cubicBezTo>
                  <a:pt x="830" y="552"/>
                  <a:pt x="813" y="574"/>
                  <a:pt x="790" y="593"/>
                </a:cubicBezTo>
                <a:cubicBezTo>
                  <a:pt x="741" y="634"/>
                  <a:pt x="686" y="663"/>
                  <a:pt x="630" y="693"/>
                </a:cubicBezTo>
                <a:cubicBezTo>
                  <a:pt x="597" y="712"/>
                  <a:pt x="563" y="731"/>
                  <a:pt x="530" y="752"/>
                </a:cubicBezTo>
                <a:cubicBezTo>
                  <a:pt x="500" y="771"/>
                  <a:pt x="478" y="797"/>
                  <a:pt x="462" y="830"/>
                </a:cubicBezTo>
                <a:cubicBezTo>
                  <a:pt x="433" y="892"/>
                  <a:pt x="388" y="936"/>
                  <a:pt x="318" y="951"/>
                </a:cubicBezTo>
                <a:cubicBezTo>
                  <a:pt x="317" y="951"/>
                  <a:pt x="317" y="952"/>
                  <a:pt x="316" y="953"/>
                </a:cubicBezTo>
                <a:cubicBezTo>
                  <a:pt x="297" y="953"/>
                  <a:pt x="279" y="953"/>
                  <a:pt x="260" y="953"/>
                </a:cubicBezTo>
                <a:cubicBezTo>
                  <a:pt x="259" y="953"/>
                  <a:pt x="259" y="952"/>
                  <a:pt x="258" y="951"/>
                </a:cubicBezTo>
                <a:cubicBezTo>
                  <a:pt x="164" y="924"/>
                  <a:pt x="101" y="863"/>
                  <a:pt x="63" y="774"/>
                </a:cubicBezTo>
                <a:cubicBezTo>
                  <a:pt x="37" y="712"/>
                  <a:pt x="27" y="646"/>
                  <a:pt x="18" y="580"/>
                </a:cubicBezTo>
                <a:cubicBezTo>
                  <a:pt x="11" y="534"/>
                  <a:pt x="6" y="487"/>
                  <a:pt x="0" y="440"/>
                </a:cubicBezTo>
                <a:cubicBezTo>
                  <a:pt x="0" y="405"/>
                  <a:pt x="0" y="370"/>
                  <a:pt x="0" y="335"/>
                </a:cubicBezTo>
                <a:cubicBezTo>
                  <a:pt x="6" y="304"/>
                  <a:pt x="10" y="271"/>
                  <a:pt x="18" y="241"/>
                </a:cubicBezTo>
                <a:cubicBezTo>
                  <a:pt x="45" y="140"/>
                  <a:pt x="104" y="68"/>
                  <a:pt x="207" y="40"/>
                </a:cubicBezTo>
                <a:cubicBezTo>
                  <a:pt x="253" y="27"/>
                  <a:pt x="300" y="19"/>
                  <a:pt x="347" y="11"/>
                </a:cubicBezTo>
                <a:cubicBezTo>
                  <a:pt x="384" y="5"/>
                  <a:pt x="423" y="4"/>
                  <a:pt x="461" y="0"/>
                </a:cubicBezTo>
                <a:cubicBezTo>
                  <a:pt x="531" y="0"/>
                  <a:pt x="601" y="0"/>
                  <a:pt x="671" y="0"/>
                </a:cubicBezTo>
                <a:cubicBezTo>
                  <a:pt x="675" y="1"/>
                  <a:pt x="679" y="3"/>
                  <a:pt x="683" y="3"/>
                </a:cubicBezTo>
                <a:cubicBezTo>
                  <a:pt x="762" y="8"/>
                  <a:pt x="842" y="11"/>
                  <a:pt x="921" y="18"/>
                </a:cubicBezTo>
                <a:cubicBezTo>
                  <a:pt x="1009" y="25"/>
                  <a:pt x="1098" y="39"/>
                  <a:pt x="1183" y="66"/>
                </a:cubicBezTo>
                <a:cubicBezTo>
                  <a:pt x="1247" y="87"/>
                  <a:pt x="1311" y="110"/>
                  <a:pt x="1328" y="187"/>
                </a:cubicBezTo>
                <a:cubicBezTo>
                  <a:pt x="1328" y="205"/>
                  <a:pt x="1328" y="222"/>
                  <a:pt x="1328" y="240"/>
                </a:cubicBezTo>
                <a:close/>
                <a:moveTo>
                  <a:pt x="852" y="443"/>
                </a:moveTo>
                <a:cubicBezTo>
                  <a:pt x="915" y="429"/>
                  <a:pt x="978" y="415"/>
                  <a:pt x="1041" y="401"/>
                </a:cubicBezTo>
                <a:cubicBezTo>
                  <a:pt x="1099" y="388"/>
                  <a:pt x="1156" y="369"/>
                  <a:pt x="1204" y="332"/>
                </a:cubicBezTo>
                <a:cubicBezTo>
                  <a:pt x="1237" y="308"/>
                  <a:pt x="1262" y="277"/>
                  <a:pt x="1271" y="236"/>
                </a:cubicBezTo>
                <a:cubicBezTo>
                  <a:pt x="1281" y="193"/>
                  <a:pt x="1268" y="165"/>
                  <a:pt x="1229" y="145"/>
                </a:cubicBezTo>
                <a:cubicBezTo>
                  <a:pt x="1214" y="137"/>
                  <a:pt x="1199" y="130"/>
                  <a:pt x="1183" y="125"/>
                </a:cubicBezTo>
                <a:cubicBezTo>
                  <a:pt x="1087" y="91"/>
                  <a:pt x="987" y="76"/>
                  <a:pt x="887" y="70"/>
                </a:cubicBezTo>
                <a:cubicBezTo>
                  <a:pt x="758" y="62"/>
                  <a:pt x="630" y="58"/>
                  <a:pt x="501" y="56"/>
                </a:cubicBezTo>
                <a:cubicBezTo>
                  <a:pt x="420" y="55"/>
                  <a:pt x="338" y="62"/>
                  <a:pt x="258" y="82"/>
                </a:cubicBezTo>
                <a:cubicBezTo>
                  <a:pt x="213" y="93"/>
                  <a:pt x="169" y="107"/>
                  <a:pt x="134" y="142"/>
                </a:cubicBezTo>
                <a:cubicBezTo>
                  <a:pt x="85" y="190"/>
                  <a:pt x="67" y="253"/>
                  <a:pt x="59" y="319"/>
                </a:cubicBezTo>
                <a:cubicBezTo>
                  <a:pt x="52" y="378"/>
                  <a:pt x="54" y="438"/>
                  <a:pt x="63" y="496"/>
                </a:cubicBezTo>
                <a:cubicBezTo>
                  <a:pt x="73" y="568"/>
                  <a:pt x="83" y="639"/>
                  <a:pt x="100" y="709"/>
                </a:cubicBezTo>
                <a:cubicBezTo>
                  <a:pt x="118" y="787"/>
                  <a:pt x="162" y="847"/>
                  <a:pt x="235" y="884"/>
                </a:cubicBezTo>
                <a:cubicBezTo>
                  <a:pt x="281" y="908"/>
                  <a:pt x="325" y="903"/>
                  <a:pt x="363" y="870"/>
                </a:cubicBezTo>
                <a:cubicBezTo>
                  <a:pt x="383" y="852"/>
                  <a:pt x="400" y="829"/>
                  <a:pt x="412" y="805"/>
                </a:cubicBezTo>
                <a:cubicBezTo>
                  <a:pt x="434" y="762"/>
                  <a:pt x="465" y="728"/>
                  <a:pt x="505" y="702"/>
                </a:cubicBezTo>
                <a:cubicBezTo>
                  <a:pt x="534" y="684"/>
                  <a:pt x="563" y="668"/>
                  <a:pt x="592" y="651"/>
                </a:cubicBezTo>
                <a:cubicBezTo>
                  <a:pt x="642" y="621"/>
                  <a:pt x="692" y="591"/>
                  <a:pt x="742" y="561"/>
                </a:cubicBezTo>
                <a:cubicBezTo>
                  <a:pt x="774" y="541"/>
                  <a:pt x="790" y="511"/>
                  <a:pt x="793" y="473"/>
                </a:cubicBezTo>
                <a:cubicBezTo>
                  <a:pt x="794" y="456"/>
                  <a:pt x="795" y="439"/>
                  <a:pt x="794" y="422"/>
                </a:cubicBezTo>
                <a:cubicBezTo>
                  <a:pt x="792" y="396"/>
                  <a:pt x="788" y="369"/>
                  <a:pt x="785" y="343"/>
                </a:cubicBezTo>
                <a:cubicBezTo>
                  <a:pt x="783" y="326"/>
                  <a:pt x="792" y="314"/>
                  <a:pt x="807" y="311"/>
                </a:cubicBezTo>
                <a:cubicBezTo>
                  <a:pt x="821" y="308"/>
                  <a:pt x="834" y="316"/>
                  <a:pt x="839" y="332"/>
                </a:cubicBezTo>
                <a:cubicBezTo>
                  <a:pt x="840" y="336"/>
                  <a:pt x="841" y="341"/>
                  <a:pt x="841" y="345"/>
                </a:cubicBezTo>
                <a:cubicBezTo>
                  <a:pt x="845" y="379"/>
                  <a:pt x="848" y="412"/>
                  <a:pt x="852" y="44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grpSp>
        <p:nvGrpSpPr>
          <p:cNvPr id="40" name="Group 154">
            <a:extLst>
              <a:ext uri="{FF2B5EF4-FFF2-40B4-BE49-F238E27FC236}">
                <a16:creationId xmlns:a16="http://schemas.microsoft.com/office/drawing/2014/main" id="{26DCEE39-9F24-4E80-9DE7-9E67A3B1A06F}"/>
              </a:ext>
            </a:extLst>
          </p:cNvPr>
          <p:cNvGrpSpPr>
            <a:grpSpLocks noChangeAspect="1"/>
          </p:cNvGrpSpPr>
          <p:nvPr/>
        </p:nvGrpSpPr>
        <p:grpSpPr bwMode="auto">
          <a:xfrm>
            <a:off x="1020144" y="4044541"/>
            <a:ext cx="574872" cy="474930"/>
            <a:chOff x="1466" y="450"/>
            <a:chExt cx="2830" cy="2338"/>
          </a:xfrm>
          <a:solidFill>
            <a:schemeClr val="tx1"/>
          </a:solidFill>
        </p:grpSpPr>
        <p:sp>
          <p:nvSpPr>
            <p:cNvPr id="41" name="Freeform 155">
              <a:extLst>
                <a:ext uri="{FF2B5EF4-FFF2-40B4-BE49-F238E27FC236}">
                  <a16:creationId xmlns:a16="http://schemas.microsoft.com/office/drawing/2014/main" id="{D6A34811-6F8E-42CF-9117-7692BE3E1F49}"/>
                </a:ext>
              </a:extLst>
            </p:cNvPr>
            <p:cNvSpPr>
              <a:spLocks noEditPoints="1"/>
            </p:cNvSpPr>
            <p:nvPr/>
          </p:nvSpPr>
          <p:spPr bwMode="auto">
            <a:xfrm>
              <a:off x="1772" y="456"/>
              <a:ext cx="2524" cy="1508"/>
            </a:xfrm>
            <a:custGeom>
              <a:avLst/>
              <a:gdLst>
                <a:gd name="T0" fmla="*/ 1676 w 1676"/>
                <a:gd name="T1" fmla="*/ 106 h 1001"/>
                <a:gd name="T2" fmla="*/ 1645 w 1676"/>
                <a:gd name="T3" fmla="*/ 170 h 1001"/>
                <a:gd name="T4" fmla="*/ 1418 w 1676"/>
                <a:gd name="T5" fmla="*/ 359 h 1001"/>
                <a:gd name="T6" fmla="*/ 1262 w 1676"/>
                <a:gd name="T7" fmla="*/ 400 h 1001"/>
                <a:gd name="T8" fmla="*/ 1227 w 1676"/>
                <a:gd name="T9" fmla="*/ 424 h 1001"/>
                <a:gd name="T10" fmla="*/ 1047 w 1676"/>
                <a:gd name="T11" fmla="*/ 548 h 1001"/>
                <a:gd name="T12" fmla="*/ 932 w 1676"/>
                <a:gd name="T13" fmla="*/ 598 h 1001"/>
                <a:gd name="T14" fmla="*/ 843 w 1676"/>
                <a:gd name="T15" fmla="*/ 645 h 1001"/>
                <a:gd name="T16" fmla="*/ 822 w 1676"/>
                <a:gd name="T17" fmla="*/ 668 h 1001"/>
                <a:gd name="T18" fmla="*/ 395 w 1676"/>
                <a:gd name="T19" fmla="*/ 991 h 1001"/>
                <a:gd name="T20" fmla="*/ 18 w 1676"/>
                <a:gd name="T21" fmla="*/ 631 h 1001"/>
                <a:gd name="T22" fmla="*/ 236 w 1676"/>
                <a:gd name="T23" fmla="*/ 200 h 1001"/>
                <a:gd name="T24" fmla="*/ 653 w 1676"/>
                <a:gd name="T25" fmla="*/ 55 h 1001"/>
                <a:gd name="T26" fmla="*/ 1163 w 1676"/>
                <a:gd name="T27" fmla="*/ 22 h 1001"/>
                <a:gd name="T28" fmla="*/ 1523 w 1676"/>
                <a:gd name="T29" fmla="*/ 5 h 1001"/>
                <a:gd name="T30" fmla="*/ 1565 w 1676"/>
                <a:gd name="T31" fmla="*/ 2 h 1001"/>
                <a:gd name="T32" fmla="*/ 1676 w 1676"/>
                <a:gd name="T33" fmla="*/ 59 h 1001"/>
                <a:gd name="T34" fmla="*/ 1676 w 1676"/>
                <a:gd name="T35" fmla="*/ 106 h 1001"/>
                <a:gd name="T36" fmla="*/ 1585 w 1676"/>
                <a:gd name="T37" fmla="*/ 88 h 1001"/>
                <a:gd name="T38" fmla="*/ 1463 w 1676"/>
                <a:gd name="T39" fmla="*/ 97 h 1001"/>
                <a:gd name="T40" fmla="*/ 1185 w 1676"/>
                <a:gd name="T41" fmla="*/ 110 h 1001"/>
                <a:gd name="T42" fmla="*/ 634 w 1676"/>
                <a:gd name="T43" fmla="*/ 146 h 1001"/>
                <a:gd name="T44" fmla="*/ 287 w 1676"/>
                <a:gd name="T45" fmla="*/ 273 h 1001"/>
                <a:gd name="T46" fmla="*/ 110 w 1676"/>
                <a:gd name="T47" fmla="*/ 511 h 1001"/>
                <a:gd name="T48" fmla="*/ 494 w 1676"/>
                <a:gd name="T49" fmla="*/ 897 h 1001"/>
                <a:gd name="T50" fmla="*/ 733 w 1676"/>
                <a:gd name="T51" fmla="*/ 657 h 1001"/>
                <a:gd name="T52" fmla="*/ 629 w 1676"/>
                <a:gd name="T53" fmla="*/ 616 h 1001"/>
                <a:gd name="T54" fmla="*/ 603 w 1676"/>
                <a:gd name="T55" fmla="*/ 565 h 1001"/>
                <a:gd name="T56" fmla="*/ 669 w 1676"/>
                <a:gd name="T57" fmla="*/ 538 h 1001"/>
                <a:gd name="T58" fmla="*/ 781 w 1676"/>
                <a:gd name="T59" fmla="*/ 567 h 1001"/>
                <a:gd name="T60" fmla="*/ 933 w 1676"/>
                <a:gd name="T61" fmla="*/ 471 h 1001"/>
                <a:gd name="T62" fmla="*/ 969 w 1676"/>
                <a:gd name="T63" fmla="*/ 456 h 1001"/>
                <a:gd name="T64" fmla="*/ 1038 w 1676"/>
                <a:gd name="T65" fmla="*/ 461 h 1001"/>
                <a:gd name="T66" fmla="*/ 1154 w 1676"/>
                <a:gd name="T67" fmla="*/ 371 h 1001"/>
                <a:gd name="T68" fmla="*/ 1245 w 1676"/>
                <a:gd name="T69" fmla="*/ 314 h 1001"/>
                <a:gd name="T70" fmla="*/ 1497 w 1676"/>
                <a:gd name="T71" fmla="*/ 213 h 1001"/>
                <a:gd name="T72" fmla="*/ 1585 w 1676"/>
                <a:gd name="T73" fmla="*/ 88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76" h="1001">
                  <a:moveTo>
                    <a:pt x="1676" y="106"/>
                  </a:moveTo>
                  <a:cubicBezTo>
                    <a:pt x="1666" y="127"/>
                    <a:pt x="1657" y="150"/>
                    <a:pt x="1645" y="170"/>
                  </a:cubicBezTo>
                  <a:cubicBezTo>
                    <a:pt x="1594" y="262"/>
                    <a:pt x="1514" y="322"/>
                    <a:pt x="1418" y="359"/>
                  </a:cubicBezTo>
                  <a:cubicBezTo>
                    <a:pt x="1368" y="377"/>
                    <a:pt x="1315" y="388"/>
                    <a:pt x="1262" y="400"/>
                  </a:cubicBezTo>
                  <a:cubicBezTo>
                    <a:pt x="1245" y="403"/>
                    <a:pt x="1236" y="410"/>
                    <a:pt x="1227" y="424"/>
                  </a:cubicBezTo>
                  <a:cubicBezTo>
                    <a:pt x="1184" y="490"/>
                    <a:pt x="1127" y="542"/>
                    <a:pt x="1047" y="548"/>
                  </a:cubicBezTo>
                  <a:cubicBezTo>
                    <a:pt x="999" y="551"/>
                    <a:pt x="966" y="569"/>
                    <a:pt x="932" y="598"/>
                  </a:cubicBezTo>
                  <a:cubicBezTo>
                    <a:pt x="907" y="619"/>
                    <a:pt x="873" y="629"/>
                    <a:pt x="843" y="645"/>
                  </a:cubicBezTo>
                  <a:cubicBezTo>
                    <a:pt x="834" y="650"/>
                    <a:pt x="824" y="659"/>
                    <a:pt x="822" y="668"/>
                  </a:cubicBezTo>
                  <a:cubicBezTo>
                    <a:pt x="779" y="870"/>
                    <a:pt x="607" y="1001"/>
                    <a:pt x="395" y="991"/>
                  </a:cubicBezTo>
                  <a:cubicBezTo>
                    <a:pt x="202" y="981"/>
                    <a:pt x="37" y="826"/>
                    <a:pt x="18" y="631"/>
                  </a:cubicBezTo>
                  <a:cubicBezTo>
                    <a:pt x="0" y="443"/>
                    <a:pt x="77" y="300"/>
                    <a:pt x="236" y="200"/>
                  </a:cubicBezTo>
                  <a:cubicBezTo>
                    <a:pt x="364" y="120"/>
                    <a:pt x="506" y="80"/>
                    <a:pt x="653" y="55"/>
                  </a:cubicBezTo>
                  <a:cubicBezTo>
                    <a:pt x="822" y="25"/>
                    <a:pt x="992" y="23"/>
                    <a:pt x="1163" y="22"/>
                  </a:cubicBezTo>
                  <a:cubicBezTo>
                    <a:pt x="1283" y="22"/>
                    <a:pt x="1403" y="11"/>
                    <a:pt x="1523" y="5"/>
                  </a:cubicBezTo>
                  <a:cubicBezTo>
                    <a:pt x="1537" y="4"/>
                    <a:pt x="1551" y="3"/>
                    <a:pt x="1565" y="2"/>
                  </a:cubicBezTo>
                  <a:cubicBezTo>
                    <a:pt x="1613" y="0"/>
                    <a:pt x="1652" y="14"/>
                    <a:pt x="1676" y="59"/>
                  </a:cubicBezTo>
                  <a:cubicBezTo>
                    <a:pt x="1676" y="74"/>
                    <a:pt x="1676" y="90"/>
                    <a:pt x="1676" y="106"/>
                  </a:cubicBezTo>
                  <a:close/>
                  <a:moveTo>
                    <a:pt x="1585" y="88"/>
                  </a:moveTo>
                  <a:cubicBezTo>
                    <a:pt x="1542" y="91"/>
                    <a:pt x="1502" y="95"/>
                    <a:pt x="1463" y="97"/>
                  </a:cubicBezTo>
                  <a:cubicBezTo>
                    <a:pt x="1370" y="102"/>
                    <a:pt x="1278" y="110"/>
                    <a:pt x="1185" y="110"/>
                  </a:cubicBezTo>
                  <a:cubicBezTo>
                    <a:pt x="1000" y="109"/>
                    <a:pt x="816" y="111"/>
                    <a:pt x="634" y="146"/>
                  </a:cubicBezTo>
                  <a:cubicBezTo>
                    <a:pt x="512" y="170"/>
                    <a:pt x="393" y="205"/>
                    <a:pt x="287" y="273"/>
                  </a:cubicBezTo>
                  <a:cubicBezTo>
                    <a:pt x="199" y="330"/>
                    <a:pt x="132" y="401"/>
                    <a:pt x="110" y="511"/>
                  </a:cubicBezTo>
                  <a:cubicBezTo>
                    <a:pt x="62" y="747"/>
                    <a:pt x="259" y="946"/>
                    <a:pt x="494" y="897"/>
                  </a:cubicBezTo>
                  <a:cubicBezTo>
                    <a:pt x="614" y="872"/>
                    <a:pt x="719" y="766"/>
                    <a:pt x="733" y="657"/>
                  </a:cubicBezTo>
                  <a:cubicBezTo>
                    <a:pt x="698" y="643"/>
                    <a:pt x="663" y="630"/>
                    <a:pt x="629" y="616"/>
                  </a:cubicBezTo>
                  <a:cubicBezTo>
                    <a:pt x="608" y="606"/>
                    <a:pt x="598" y="589"/>
                    <a:pt x="603" y="565"/>
                  </a:cubicBezTo>
                  <a:cubicBezTo>
                    <a:pt x="610" y="535"/>
                    <a:pt x="639" y="523"/>
                    <a:pt x="669" y="538"/>
                  </a:cubicBezTo>
                  <a:cubicBezTo>
                    <a:pt x="704" y="556"/>
                    <a:pt x="740" y="570"/>
                    <a:pt x="781" y="567"/>
                  </a:cubicBezTo>
                  <a:cubicBezTo>
                    <a:pt x="848" y="562"/>
                    <a:pt x="897" y="526"/>
                    <a:pt x="933" y="471"/>
                  </a:cubicBezTo>
                  <a:cubicBezTo>
                    <a:pt x="943" y="456"/>
                    <a:pt x="952" y="453"/>
                    <a:pt x="969" y="456"/>
                  </a:cubicBezTo>
                  <a:cubicBezTo>
                    <a:pt x="992" y="461"/>
                    <a:pt x="1016" y="465"/>
                    <a:pt x="1038" y="461"/>
                  </a:cubicBezTo>
                  <a:cubicBezTo>
                    <a:pt x="1093" y="454"/>
                    <a:pt x="1133" y="419"/>
                    <a:pt x="1154" y="371"/>
                  </a:cubicBezTo>
                  <a:cubicBezTo>
                    <a:pt x="1174" y="328"/>
                    <a:pt x="1203" y="318"/>
                    <a:pt x="1245" y="314"/>
                  </a:cubicBezTo>
                  <a:cubicBezTo>
                    <a:pt x="1338" y="304"/>
                    <a:pt x="1424" y="274"/>
                    <a:pt x="1497" y="213"/>
                  </a:cubicBezTo>
                  <a:cubicBezTo>
                    <a:pt x="1536" y="181"/>
                    <a:pt x="1567" y="142"/>
                    <a:pt x="1585"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42" name="Freeform 156">
              <a:extLst>
                <a:ext uri="{FF2B5EF4-FFF2-40B4-BE49-F238E27FC236}">
                  <a16:creationId xmlns:a16="http://schemas.microsoft.com/office/drawing/2014/main" id="{4B423E4B-8BF5-4323-940F-ADE62A126C55}"/>
                </a:ext>
              </a:extLst>
            </p:cNvPr>
            <p:cNvSpPr>
              <a:spLocks/>
            </p:cNvSpPr>
            <p:nvPr/>
          </p:nvSpPr>
          <p:spPr bwMode="auto">
            <a:xfrm>
              <a:off x="1466" y="450"/>
              <a:ext cx="1777" cy="2338"/>
            </a:xfrm>
            <a:custGeom>
              <a:avLst/>
              <a:gdLst>
                <a:gd name="T0" fmla="*/ 1119 w 1180"/>
                <a:gd name="T1" fmla="*/ 1551 h 1551"/>
                <a:gd name="T2" fmla="*/ 1093 w 1180"/>
                <a:gd name="T3" fmla="*/ 1493 h 1551"/>
                <a:gd name="T4" fmla="*/ 1093 w 1180"/>
                <a:gd name="T5" fmla="*/ 1056 h 1551"/>
                <a:gd name="T6" fmla="*/ 1093 w 1180"/>
                <a:gd name="T7" fmla="*/ 1038 h 1551"/>
                <a:gd name="T8" fmla="*/ 1083 w 1180"/>
                <a:gd name="T9" fmla="*/ 1020 h 1551"/>
                <a:gd name="T10" fmla="*/ 1066 w 1180"/>
                <a:gd name="T11" fmla="*/ 1028 h 1551"/>
                <a:gd name="T12" fmla="*/ 972 w 1180"/>
                <a:gd name="T13" fmla="*/ 1106 h 1551"/>
                <a:gd name="T14" fmla="*/ 202 w 1180"/>
                <a:gd name="T15" fmla="*/ 1063 h 1551"/>
                <a:gd name="T16" fmla="*/ 6 w 1180"/>
                <a:gd name="T17" fmla="*/ 680 h 1551"/>
                <a:gd name="T18" fmla="*/ 0 w 1180"/>
                <a:gd name="T19" fmla="*/ 656 h 1551"/>
                <a:gd name="T20" fmla="*/ 0 w 1180"/>
                <a:gd name="T21" fmla="*/ 510 h 1551"/>
                <a:gd name="T22" fmla="*/ 6 w 1180"/>
                <a:gd name="T23" fmla="*/ 478 h 1551"/>
                <a:gd name="T24" fmla="*/ 155 w 1180"/>
                <a:gd name="T25" fmla="*/ 130 h 1551"/>
                <a:gd name="T26" fmla="*/ 302 w 1180"/>
                <a:gd name="T27" fmla="*/ 0 h 1551"/>
                <a:gd name="T28" fmla="*/ 338 w 1180"/>
                <a:gd name="T29" fmla="*/ 0 h 1551"/>
                <a:gd name="T30" fmla="*/ 327 w 1180"/>
                <a:gd name="T31" fmla="*/ 90 h 1551"/>
                <a:gd name="T32" fmla="*/ 93 w 1180"/>
                <a:gd name="T33" fmla="*/ 485 h 1551"/>
                <a:gd name="T34" fmla="*/ 154 w 1180"/>
                <a:gd name="T35" fmla="*/ 863 h 1551"/>
                <a:gd name="T36" fmla="*/ 655 w 1180"/>
                <a:gd name="T37" fmla="*/ 1128 h 1551"/>
                <a:gd name="T38" fmla="*/ 1011 w 1180"/>
                <a:gd name="T39" fmla="*/ 959 h 1551"/>
                <a:gd name="T40" fmla="*/ 1116 w 1180"/>
                <a:gd name="T41" fmla="*/ 937 h 1551"/>
                <a:gd name="T42" fmla="*/ 1179 w 1180"/>
                <a:gd name="T43" fmla="*/ 1027 h 1551"/>
                <a:gd name="T44" fmla="*/ 1179 w 1180"/>
                <a:gd name="T45" fmla="*/ 1505 h 1551"/>
                <a:gd name="T46" fmla="*/ 1155 w 1180"/>
                <a:gd name="T47" fmla="*/ 1551 h 1551"/>
                <a:gd name="T48" fmla="*/ 1119 w 1180"/>
                <a:gd name="T49" fmla="*/ 1551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0" h="1551">
                  <a:moveTo>
                    <a:pt x="1119" y="1551"/>
                  </a:moveTo>
                  <a:cubicBezTo>
                    <a:pt x="1099" y="1537"/>
                    <a:pt x="1093" y="1518"/>
                    <a:pt x="1093" y="1493"/>
                  </a:cubicBezTo>
                  <a:cubicBezTo>
                    <a:pt x="1094" y="1348"/>
                    <a:pt x="1093" y="1202"/>
                    <a:pt x="1093" y="1056"/>
                  </a:cubicBezTo>
                  <a:cubicBezTo>
                    <a:pt x="1093" y="1050"/>
                    <a:pt x="1095" y="1044"/>
                    <a:pt x="1093" y="1038"/>
                  </a:cubicBezTo>
                  <a:cubicBezTo>
                    <a:pt x="1091" y="1032"/>
                    <a:pt x="1088" y="1024"/>
                    <a:pt x="1083" y="1020"/>
                  </a:cubicBezTo>
                  <a:cubicBezTo>
                    <a:pt x="1080" y="1018"/>
                    <a:pt x="1071" y="1024"/>
                    <a:pt x="1066" y="1028"/>
                  </a:cubicBezTo>
                  <a:cubicBezTo>
                    <a:pt x="1035" y="1054"/>
                    <a:pt x="1006" y="1083"/>
                    <a:pt x="972" y="1106"/>
                  </a:cubicBezTo>
                  <a:cubicBezTo>
                    <a:pt x="739" y="1269"/>
                    <a:pt x="408" y="1251"/>
                    <a:pt x="202" y="1063"/>
                  </a:cubicBezTo>
                  <a:cubicBezTo>
                    <a:pt x="90" y="960"/>
                    <a:pt x="28" y="830"/>
                    <a:pt x="6" y="680"/>
                  </a:cubicBezTo>
                  <a:cubicBezTo>
                    <a:pt x="5" y="672"/>
                    <a:pt x="2" y="664"/>
                    <a:pt x="0" y="656"/>
                  </a:cubicBezTo>
                  <a:cubicBezTo>
                    <a:pt x="0" y="607"/>
                    <a:pt x="0" y="559"/>
                    <a:pt x="0" y="510"/>
                  </a:cubicBezTo>
                  <a:cubicBezTo>
                    <a:pt x="2" y="499"/>
                    <a:pt x="5" y="489"/>
                    <a:pt x="6" y="478"/>
                  </a:cubicBezTo>
                  <a:cubicBezTo>
                    <a:pt x="24" y="348"/>
                    <a:pt x="68" y="228"/>
                    <a:pt x="155" y="130"/>
                  </a:cubicBezTo>
                  <a:cubicBezTo>
                    <a:pt x="198" y="82"/>
                    <a:pt x="253" y="43"/>
                    <a:pt x="302" y="0"/>
                  </a:cubicBezTo>
                  <a:cubicBezTo>
                    <a:pt x="314" y="0"/>
                    <a:pt x="326" y="0"/>
                    <a:pt x="338" y="0"/>
                  </a:cubicBezTo>
                  <a:cubicBezTo>
                    <a:pt x="375" y="38"/>
                    <a:pt x="372" y="60"/>
                    <a:pt x="327" y="90"/>
                  </a:cubicBezTo>
                  <a:cubicBezTo>
                    <a:pt x="188" y="185"/>
                    <a:pt x="116" y="321"/>
                    <a:pt x="93" y="485"/>
                  </a:cubicBezTo>
                  <a:cubicBezTo>
                    <a:pt x="75" y="616"/>
                    <a:pt x="91" y="744"/>
                    <a:pt x="154" y="863"/>
                  </a:cubicBezTo>
                  <a:cubicBezTo>
                    <a:pt x="257" y="1058"/>
                    <a:pt x="458" y="1144"/>
                    <a:pt x="655" y="1128"/>
                  </a:cubicBezTo>
                  <a:cubicBezTo>
                    <a:pt x="794" y="1116"/>
                    <a:pt x="913" y="1061"/>
                    <a:pt x="1011" y="959"/>
                  </a:cubicBezTo>
                  <a:cubicBezTo>
                    <a:pt x="1040" y="929"/>
                    <a:pt x="1077" y="922"/>
                    <a:pt x="1116" y="937"/>
                  </a:cubicBezTo>
                  <a:cubicBezTo>
                    <a:pt x="1156" y="953"/>
                    <a:pt x="1179" y="984"/>
                    <a:pt x="1179" y="1027"/>
                  </a:cubicBezTo>
                  <a:cubicBezTo>
                    <a:pt x="1180" y="1186"/>
                    <a:pt x="1180" y="1346"/>
                    <a:pt x="1179" y="1505"/>
                  </a:cubicBezTo>
                  <a:cubicBezTo>
                    <a:pt x="1179" y="1521"/>
                    <a:pt x="1163" y="1536"/>
                    <a:pt x="1155" y="1551"/>
                  </a:cubicBezTo>
                  <a:cubicBezTo>
                    <a:pt x="1143" y="1551"/>
                    <a:pt x="1131" y="1551"/>
                    <a:pt x="1119" y="15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grpSp>
      <p:grpSp>
        <p:nvGrpSpPr>
          <p:cNvPr id="43" name="Group 42">
            <a:extLst>
              <a:ext uri="{FF2B5EF4-FFF2-40B4-BE49-F238E27FC236}">
                <a16:creationId xmlns:a16="http://schemas.microsoft.com/office/drawing/2014/main" id="{BDD1E98B-5CDB-4328-B699-ED81B253CC95}"/>
              </a:ext>
            </a:extLst>
          </p:cNvPr>
          <p:cNvGrpSpPr>
            <a:grpSpLocks noChangeAspect="1"/>
          </p:cNvGrpSpPr>
          <p:nvPr/>
        </p:nvGrpSpPr>
        <p:grpSpPr bwMode="auto">
          <a:xfrm>
            <a:off x="1024925" y="4730197"/>
            <a:ext cx="565310" cy="580164"/>
            <a:chOff x="-3490" y="-142"/>
            <a:chExt cx="3235" cy="3320"/>
          </a:xfrm>
          <a:solidFill>
            <a:schemeClr val="tx1"/>
          </a:solidFill>
        </p:grpSpPr>
        <p:sp>
          <p:nvSpPr>
            <p:cNvPr id="44" name="Freeform 5">
              <a:extLst>
                <a:ext uri="{FF2B5EF4-FFF2-40B4-BE49-F238E27FC236}">
                  <a16:creationId xmlns:a16="http://schemas.microsoft.com/office/drawing/2014/main" id="{9507D11E-F01E-4FB4-B5E5-D31D980B34A2}"/>
                </a:ext>
              </a:extLst>
            </p:cNvPr>
            <p:cNvSpPr>
              <a:spLocks/>
            </p:cNvSpPr>
            <p:nvPr/>
          </p:nvSpPr>
          <p:spPr bwMode="auto">
            <a:xfrm>
              <a:off x="-3490" y="-142"/>
              <a:ext cx="3235" cy="3320"/>
            </a:xfrm>
            <a:custGeom>
              <a:avLst/>
              <a:gdLst>
                <a:gd name="T0" fmla="*/ 3639 w 3776"/>
                <a:gd name="T1" fmla="*/ 891 h 3874"/>
                <a:gd name="T2" fmla="*/ 2442 w 3776"/>
                <a:gd name="T3" fmla="*/ 567 h 3874"/>
                <a:gd name="T4" fmla="*/ 1317 w 3776"/>
                <a:gd name="T5" fmla="*/ 718 h 3874"/>
                <a:gd name="T6" fmla="*/ 218 w 3776"/>
                <a:gd name="T7" fmla="*/ 592 h 3874"/>
                <a:gd name="T8" fmla="*/ 74 w 3776"/>
                <a:gd name="T9" fmla="*/ 1484 h 3874"/>
                <a:gd name="T10" fmla="*/ 112 w 3776"/>
                <a:gd name="T11" fmla="*/ 2585 h 3874"/>
                <a:gd name="T12" fmla="*/ 1334 w 3776"/>
                <a:gd name="T13" fmla="*/ 3059 h 3874"/>
                <a:gd name="T14" fmla="*/ 890 w 3776"/>
                <a:gd name="T15" fmla="*/ 2721 h 3874"/>
                <a:gd name="T16" fmla="*/ 819 w 3776"/>
                <a:gd name="T17" fmla="*/ 1390 h 3874"/>
                <a:gd name="T18" fmla="*/ 1333 w 3776"/>
                <a:gd name="T19" fmla="*/ 1376 h 3874"/>
                <a:gd name="T20" fmla="*/ 1527 w 3776"/>
                <a:gd name="T21" fmla="*/ 1744 h 3874"/>
                <a:gd name="T22" fmla="*/ 2472 w 3776"/>
                <a:gd name="T23" fmla="*/ 1322 h 3874"/>
                <a:gd name="T24" fmla="*/ 2550 w 3776"/>
                <a:gd name="T25" fmla="*/ 1891 h 3874"/>
                <a:gd name="T26" fmla="*/ 2941 w 3776"/>
                <a:gd name="T27" fmla="*/ 1698 h 3874"/>
                <a:gd name="T28" fmla="*/ 2643 w 3776"/>
                <a:gd name="T29" fmla="*/ 1531 h 3874"/>
                <a:gd name="T30" fmla="*/ 2820 w 3776"/>
                <a:gd name="T31" fmla="*/ 2571 h 3874"/>
                <a:gd name="T32" fmla="*/ 2453 w 3776"/>
                <a:gd name="T33" fmla="*/ 2431 h 3874"/>
                <a:gd name="T34" fmla="*/ 1738 w 3776"/>
                <a:gd name="T35" fmla="*/ 2502 h 3874"/>
                <a:gd name="T36" fmla="*/ 1965 w 3776"/>
                <a:gd name="T37" fmla="*/ 2381 h 3874"/>
                <a:gd name="T38" fmla="*/ 2259 w 3776"/>
                <a:gd name="T39" fmla="*/ 2281 h 3874"/>
                <a:gd name="T40" fmla="*/ 2612 w 3776"/>
                <a:gd name="T41" fmla="*/ 2614 h 3874"/>
                <a:gd name="T42" fmla="*/ 2684 w 3776"/>
                <a:gd name="T43" fmla="*/ 2036 h 3874"/>
                <a:gd name="T44" fmla="*/ 2147 w 3776"/>
                <a:gd name="T45" fmla="*/ 1478 h 3874"/>
                <a:gd name="T46" fmla="*/ 1816 w 3776"/>
                <a:gd name="T47" fmla="*/ 1573 h 3874"/>
                <a:gd name="T48" fmla="*/ 1081 w 3776"/>
                <a:gd name="T49" fmla="*/ 1633 h 3874"/>
                <a:gd name="T50" fmla="*/ 998 w 3776"/>
                <a:gd name="T51" fmla="*/ 1951 h 3874"/>
                <a:gd name="T52" fmla="*/ 1015 w 3776"/>
                <a:gd name="T53" fmla="*/ 2183 h 3874"/>
                <a:gd name="T54" fmla="*/ 1301 w 3776"/>
                <a:gd name="T55" fmla="*/ 2449 h 3874"/>
                <a:gd name="T56" fmla="*/ 1528 w 3776"/>
                <a:gd name="T57" fmla="*/ 2258 h 3874"/>
                <a:gd name="T58" fmla="*/ 1085 w 3776"/>
                <a:gd name="T59" fmla="*/ 2653 h 3874"/>
                <a:gd name="T60" fmla="*/ 1481 w 3776"/>
                <a:gd name="T61" fmla="*/ 2549 h 3874"/>
                <a:gd name="T62" fmla="*/ 1488 w 3776"/>
                <a:gd name="T63" fmla="*/ 3332 h 3874"/>
                <a:gd name="T64" fmla="*/ 2127 w 3776"/>
                <a:gd name="T65" fmla="*/ 3608 h 3874"/>
                <a:gd name="T66" fmla="*/ 1629 w 3776"/>
                <a:gd name="T67" fmla="*/ 3773 h 3874"/>
                <a:gd name="T68" fmla="*/ 2383 w 3776"/>
                <a:gd name="T69" fmla="*/ 2855 h 3874"/>
                <a:gd name="T70" fmla="*/ 2955 w 3776"/>
                <a:gd name="T71" fmla="*/ 2955 h 3874"/>
                <a:gd name="T72" fmla="*/ 2983 w 3776"/>
                <a:gd name="T73" fmla="*/ 2144 h 3874"/>
                <a:gd name="T74" fmla="*/ 3344 w 3776"/>
                <a:gd name="T75" fmla="*/ 714 h 3874"/>
                <a:gd name="T76" fmla="*/ 2892 w 3776"/>
                <a:gd name="T77" fmla="*/ 1054 h 3874"/>
                <a:gd name="T78" fmla="*/ 1816 w 3776"/>
                <a:gd name="T79" fmla="*/ 1214 h 3874"/>
                <a:gd name="T80" fmla="*/ 743 w 3776"/>
                <a:gd name="T81" fmla="*/ 1228 h 3874"/>
                <a:gd name="T82" fmla="*/ 713 w 3776"/>
                <a:gd name="T83" fmla="*/ 1364 h 3874"/>
                <a:gd name="T84" fmla="*/ 678 w 3776"/>
                <a:gd name="T85" fmla="*/ 2155 h 3874"/>
                <a:gd name="T86" fmla="*/ 819 w 3776"/>
                <a:gd name="T87" fmla="*/ 2636 h 3874"/>
                <a:gd name="T88" fmla="*/ 269 w 3776"/>
                <a:gd name="T89" fmla="*/ 1782 h 3874"/>
                <a:gd name="T90" fmla="*/ 231 w 3776"/>
                <a:gd name="T91" fmla="*/ 1405 h 3874"/>
                <a:gd name="T92" fmla="*/ 473 w 3776"/>
                <a:gd name="T93" fmla="*/ 502 h 3874"/>
                <a:gd name="T94" fmla="*/ 1048 w 3776"/>
                <a:gd name="T95" fmla="*/ 612 h 3874"/>
                <a:gd name="T96" fmla="*/ 1848 w 3776"/>
                <a:gd name="T97" fmla="*/ 837 h 3874"/>
                <a:gd name="T98" fmla="*/ 2517 w 3776"/>
                <a:gd name="T99" fmla="*/ 637 h 3874"/>
                <a:gd name="T100" fmla="*/ 3590 w 3776"/>
                <a:gd name="T101" fmla="*/ 478 h 3874"/>
                <a:gd name="T102" fmla="*/ 3429 w 3776"/>
                <a:gd name="T103" fmla="*/ 2254 h 3874"/>
                <a:gd name="T104" fmla="*/ 3335 w 3776"/>
                <a:gd name="T105" fmla="*/ 3048 h 3874"/>
                <a:gd name="T106" fmla="*/ 2538 w 3776"/>
                <a:gd name="T107" fmla="*/ 3304 h 3874"/>
                <a:gd name="T108" fmla="*/ 1809 w 3776"/>
                <a:gd name="T109" fmla="*/ 3108 h 3874"/>
                <a:gd name="T110" fmla="*/ 3322 w 3776"/>
                <a:gd name="T111" fmla="*/ 3221 h 3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76" h="3874">
                  <a:moveTo>
                    <a:pt x="3538" y="2269"/>
                  </a:moveTo>
                  <a:cubicBezTo>
                    <a:pt x="3551" y="2236"/>
                    <a:pt x="3567" y="2204"/>
                    <a:pt x="3578" y="2171"/>
                  </a:cubicBezTo>
                  <a:cubicBezTo>
                    <a:pt x="3640" y="1982"/>
                    <a:pt x="3609" y="1804"/>
                    <a:pt x="3517" y="1633"/>
                  </a:cubicBezTo>
                  <a:cubicBezTo>
                    <a:pt x="3507" y="1614"/>
                    <a:pt x="3500" y="1600"/>
                    <a:pt x="3517" y="1578"/>
                  </a:cubicBezTo>
                  <a:cubicBezTo>
                    <a:pt x="3678" y="1371"/>
                    <a:pt x="3708" y="1138"/>
                    <a:pt x="3639" y="891"/>
                  </a:cubicBezTo>
                  <a:cubicBezTo>
                    <a:pt x="3619" y="820"/>
                    <a:pt x="3618" y="763"/>
                    <a:pt x="3649" y="694"/>
                  </a:cubicBezTo>
                  <a:cubicBezTo>
                    <a:pt x="3716" y="540"/>
                    <a:pt x="3710" y="388"/>
                    <a:pt x="3596" y="251"/>
                  </a:cubicBezTo>
                  <a:cubicBezTo>
                    <a:pt x="3431" y="53"/>
                    <a:pt x="2983" y="0"/>
                    <a:pt x="2821" y="348"/>
                  </a:cubicBezTo>
                  <a:cubicBezTo>
                    <a:pt x="2815" y="361"/>
                    <a:pt x="2798" y="377"/>
                    <a:pt x="2785" y="377"/>
                  </a:cubicBezTo>
                  <a:cubicBezTo>
                    <a:pt x="2638" y="382"/>
                    <a:pt x="2528" y="452"/>
                    <a:pt x="2442" y="567"/>
                  </a:cubicBezTo>
                  <a:cubicBezTo>
                    <a:pt x="2429" y="585"/>
                    <a:pt x="2418" y="589"/>
                    <a:pt x="2395" y="581"/>
                  </a:cubicBezTo>
                  <a:cubicBezTo>
                    <a:pt x="2208" y="510"/>
                    <a:pt x="2038" y="545"/>
                    <a:pt x="1882" y="666"/>
                  </a:cubicBezTo>
                  <a:cubicBezTo>
                    <a:pt x="1849" y="692"/>
                    <a:pt x="1819" y="722"/>
                    <a:pt x="1787" y="751"/>
                  </a:cubicBezTo>
                  <a:cubicBezTo>
                    <a:pt x="1721" y="698"/>
                    <a:pt x="1645" y="669"/>
                    <a:pt x="1562" y="677"/>
                  </a:cubicBezTo>
                  <a:cubicBezTo>
                    <a:pt x="1481" y="684"/>
                    <a:pt x="1402" y="703"/>
                    <a:pt x="1317" y="718"/>
                  </a:cubicBezTo>
                  <a:cubicBezTo>
                    <a:pt x="1319" y="721"/>
                    <a:pt x="1316" y="717"/>
                    <a:pt x="1313" y="713"/>
                  </a:cubicBezTo>
                  <a:cubicBezTo>
                    <a:pt x="1202" y="535"/>
                    <a:pt x="1061" y="474"/>
                    <a:pt x="852" y="510"/>
                  </a:cubicBezTo>
                  <a:cubicBezTo>
                    <a:pt x="838" y="512"/>
                    <a:pt x="820" y="503"/>
                    <a:pt x="807" y="494"/>
                  </a:cubicBezTo>
                  <a:cubicBezTo>
                    <a:pt x="774" y="472"/>
                    <a:pt x="747" y="442"/>
                    <a:pt x="712" y="424"/>
                  </a:cubicBezTo>
                  <a:cubicBezTo>
                    <a:pt x="542" y="336"/>
                    <a:pt x="315" y="415"/>
                    <a:pt x="218" y="592"/>
                  </a:cubicBezTo>
                  <a:cubicBezTo>
                    <a:pt x="156" y="707"/>
                    <a:pt x="156" y="828"/>
                    <a:pt x="185" y="951"/>
                  </a:cubicBezTo>
                  <a:cubicBezTo>
                    <a:pt x="188" y="964"/>
                    <a:pt x="190" y="983"/>
                    <a:pt x="183" y="992"/>
                  </a:cubicBezTo>
                  <a:cubicBezTo>
                    <a:pt x="111" y="1088"/>
                    <a:pt x="115" y="1191"/>
                    <a:pt x="152" y="1297"/>
                  </a:cubicBezTo>
                  <a:cubicBezTo>
                    <a:pt x="161" y="1321"/>
                    <a:pt x="157" y="1334"/>
                    <a:pt x="142" y="1355"/>
                  </a:cubicBezTo>
                  <a:cubicBezTo>
                    <a:pt x="115" y="1395"/>
                    <a:pt x="87" y="1438"/>
                    <a:pt x="74" y="1484"/>
                  </a:cubicBezTo>
                  <a:cubicBezTo>
                    <a:pt x="50" y="1573"/>
                    <a:pt x="78" y="1656"/>
                    <a:pt x="120" y="1736"/>
                  </a:cubicBezTo>
                  <a:cubicBezTo>
                    <a:pt x="126" y="1748"/>
                    <a:pt x="130" y="1769"/>
                    <a:pt x="124" y="1778"/>
                  </a:cubicBezTo>
                  <a:cubicBezTo>
                    <a:pt x="0" y="1951"/>
                    <a:pt x="56" y="2142"/>
                    <a:pt x="152" y="2261"/>
                  </a:cubicBezTo>
                  <a:cubicBezTo>
                    <a:pt x="160" y="2271"/>
                    <a:pt x="165" y="2292"/>
                    <a:pt x="160" y="2302"/>
                  </a:cubicBezTo>
                  <a:cubicBezTo>
                    <a:pt x="112" y="2391"/>
                    <a:pt x="104" y="2487"/>
                    <a:pt x="112" y="2585"/>
                  </a:cubicBezTo>
                  <a:cubicBezTo>
                    <a:pt x="127" y="2767"/>
                    <a:pt x="252" y="2904"/>
                    <a:pt x="430" y="2933"/>
                  </a:cubicBezTo>
                  <a:cubicBezTo>
                    <a:pt x="509" y="2946"/>
                    <a:pt x="589" y="2943"/>
                    <a:pt x="665" y="2914"/>
                  </a:cubicBezTo>
                  <a:cubicBezTo>
                    <a:pt x="694" y="2903"/>
                    <a:pt x="711" y="2908"/>
                    <a:pt x="736" y="2929"/>
                  </a:cubicBezTo>
                  <a:cubicBezTo>
                    <a:pt x="789" y="2973"/>
                    <a:pt x="845" y="3017"/>
                    <a:pt x="907" y="3047"/>
                  </a:cubicBezTo>
                  <a:cubicBezTo>
                    <a:pt x="1046" y="3114"/>
                    <a:pt x="1191" y="3090"/>
                    <a:pt x="1334" y="3059"/>
                  </a:cubicBezTo>
                  <a:cubicBezTo>
                    <a:pt x="1361" y="3053"/>
                    <a:pt x="1373" y="3029"/>
                    <a:pt x="1367" y="3001"/>
                  </a:cubicBezTo>
                  <a:cubicBezTo>
                    <a:pt x="1360" y="2973"/>
                    <a:pt x="1339" y="2960"/>
                    <a:pt x="1311" y="2964"/>
                  </a:cubicBezTo>
                  <a:cubicBezTo>
                    <a:pt x="1274" y="2969"/>
                    <a:pt x="1238" y="2977"/>
                    <a:pt x="1202" y="2983"/>
                  </a:cubicBezTo>
                  <a:cubicBezTo>
                    <a:pt x="1044" y="3007"/>
                    <a:pt x="907" y="2969"/>
                    <a:pt x="799" y="2853"/>
                  </a:cubicBezTo>
                  <a:cubicBezTo>
                    <a:pt x="831" y="2808"/>
                    <a:pt x="869" y="2768"/>
                    <a:pt x="890" y="2721"/>
                  </a:cubicBezTo>
                  <a:cubicBezTo>
                    <a:pt x="969" y="2549"/>
                    <a:pt x="935" y="2388"/>
                    <a:pt x="834" y="2235"/>
                  </a:cubicBezTo>
                  <a:cubicBezTo>
                    <a:pt x="826" y="2223"/>
                    <a:pt x="820" y="2202"/>
                    <a:pt x="824" y="2189"/>
                  </a:cubicBezTo>
                  <a:cubicBezTo>
                    <a:pt x="876" y="2046"/>
                    <a:pt x="850" y="1914"/>
                    <a:pt x="768" y="1791"/>
                  </a:cubicBezTo>
                  <a:cubicBezTo>
                    <a:pt x="754" y="1770"/>
                    <a:pt x="752" y="1755"/>
                    <a:pt x="764" y="1733"/>
                  </a:cubicBezTo>
                  <a:cubicBezTo>
                    <a:pt x="820" y="1625"/>
                    <a:pt x="839" y="1510"/>
                    <a:pt x="819" y="1390"/>
                  </a:cubicBezTo>
                  <a:cubicBezTo>
                    <a:pt x="815" y="1370"/>
                    <a:pt x="812" y="1351"/>
                    <a:pt x="811" y="1342"/>
                  </a:cubicBezTo>
                  <a:cubicBezTo>
                    <a:pt x="905" y="1305"/>
                    <a:pt x="994" y="1269"/>
                    <a:pt x="1087" y="1232"/>
                  </a:cubicBezTo>
                  <a:cubicBezTo>
                    <a:pt x="1119" y="1252"/>
                    <a:pt x="1158" y="1281"/>
                    <a:pt x="1200" y="1302"/>
                  </a:cubicBezTo>
                  <a:cubicBezTo>
                    <a:pt x="1243" y="1323"/>
                    <a:pt x="1289" y="1336"/>
                    <a:pt x="1335" y="1353"/>
                  </a:cubicBezTo>
                  <a:cubicBezTo>
                    <a:pt x="1334" y="1360"/>
                    <a:pt x="1335" y="1368"/>
                    <a:pt x="1333" y="1376"/>
                  </a:cubicBezTo>
                  <a:cubicBezTo>
                    <a:pt x="1288" y="1684"/>
                    <a:pt x="1467" y="1888"/>
                    <a:pt x="1715" y="1993"/>
                  </a:cubicBezTo>
                  <a:cubicBezTo>
                    <a:pt x="1744" y="2006"/>
                    <a:pt x="1767" y="1995"/>
                    <a:pt x="1779" y="1968"/>
                  </a:cubicBezTo>
                  <a:cubicBezTo>
                    <a:pt x="1791" y="1941"/>
                    <a:pt x="1781" y="1920"/>
                    <a:pt x="1757" y="1905"/>
                  </a:cubicBezTo>
                  <a:cubicBezTo>
                    <a:pt x="1747" y="1899"/>
                    <a:pt x="1737" y="1896"/>
                    <a:pt x="1727" y="1891"/>
                  </a:cubicBezTo>
                  <a:cubicBezTo>
                    <a:pt x="1651" y="1854"/>
                    <a:pt x="1582" y="1809"/>
                    <a:pt x="1527" y="1744"/>
                  </a:cubicBezTo>
                  <a:cubicBezTo>
                    <a:pt x="1432" y="1631"/>
                    <a:pt x="1406" y="1503"/>
                    <a:pt x="1436" y="1362"/>
                  </a:cubicBezTo>
                  <a:cubicBezTo>
                    <a:pt x="1495" y="1354"/>
                    <a:pt x="1550" y="1344"/>
                    <a:pt x="1606" y="1339"/>
                  </a:cubicBezTo>
                  <a:cubicBezTo>
                    <a:pt x="1631" y="1337"/>
                    <a:pt x="1660" y="1337"/>
                    <a:pt x="1683" y="1347"/>
                  </a:cubicBezTo>
                  <a:cubicBezTo>
                    <a:pt x="1887" y="1437"/>
                    <a:pt x="2093" y="1447"/>
                    <a:pt x="2292" y="1339"/>
                  </a:cubicBezTo>
                  <a:cubicBezTo>
                    <a:pt x="2354" y="1305"/>
                    <a:pt x="2408" y="1321"/>
                    <a:pt x="2472" y="1322"/>
                  </a:cubicBezTo>
                  <a:cubicBezTo>
                    <a:pt x="2460" y="1339"/>
                    <a:pt x="2452" y="1350"/>
                    <a:pt x="2445" y="1361"/>
                  </a:cubicBezTo>
                  <a:cubicBezTo>
                    <a:pt x="2372" y="1464"/>
                    <a:pt x="2340" y="1576"/>
                    <a:pt x="2362" y="1702"/>
                  </a:cubicBezTo>
                  <a:cubicBezTo>
                    <a:pt x="2378" y="1791"/>
                    <a:pt x="2416" y="1871"/>
                    <a:pt x="2468" y="1945"/>
                  </a:cubicBezTo>
                  <a:cubicBezTo>
                    <a:pt x="2485" y="1969"/>
                    <a:pt x="2510" y="1976"/>
                    <a:pt x="2536" y="1959"/>
                  </a:cubicBezTo>
                  <a:cubicBezTo>
                    <a:pt x="2562" y="1942"/>
                    <a:pt x="2565" y="1917"/>
                    <a:pt x="2550" y="1891"/>
                  </a:cubicBezTo>
                  <a:cubicBezTo>
                    <a:pt x="2543" y="1878"/>
                    <a:pt x="2534" y="1865"/>
                    <a:pt x="2526" y="1852"/>
                  </a:cubicBezTo>
                  <a:cubicBezTo>
                    <a:pt x="2402" y="1647"/>
                    <a:pt x="2442" y="1443"/>
                    <a:pt x="2641" y="1308"/>
                  </a:cubicBezTo>
                  <a:cubicBezTo>
                    <a:pt x="2702" y="1267"/>
                    <a:pt x="2776" y="1245"/>
                    <a:pt x="2846" y="1213"/>
                  </a:cubicBezTo>
                  <a:cubicBezTo>
                    <a:pt x="2813" y="1378"/>
                    <a:pt x="2850" y="1527"/>
                    <a:pt x="2937" y="1666"/>
                  </a:cubicBezTo>
                  <a:cubicBezTo>
                    <a:pt x="2942" y="1674"/>
                    <a:pt x="2945" y="1690"/>
                    <a:pt x="2941" y="1698"/>
                  </a:cubicBezTo>
                  <a:cubicBezTo>
                    <a:pt x="2920" y="1741"/>
                    <a:pt x="2897" y="1782"/>
                    <a:pt x="2872" y="1827"/>
                  </a:cubicBezTo>
                  <a:cubicBezTo>
                    <a:pt x="2806" y="1800"/>
                    <a:pt x="2754" y="1756"/>
                    <a:pt x="2741" y="1681"/>
                  </a:cubicBezTo>
                  <a:cubicBezTo>
                    <a:pt x="2734" y="1638"/>
                    <a:pt x="2738" y="1594"/>
                    <a:pt x="2741" y="1551"/>
                  </a:cubicBezTo>
                  <a:cubicBezTo>
                    <a:pt x="2743" y="1510"/>
                    <a:pt x="2732" y="1485"/>
                    <a:pt x="2701" y="1482"/>
                  </a:cubicBezTo>
                  <a:cubicBezTo>
                    <a:pt x="2665" y="1478"/>
                    <a:pt x="2649" y="1499"/>
                    <a:pt x="2643" y="1531"/>
                  </a:cubicBezTo>
                  <a:cubicBezTo>
                    <a:pt x="2609" y="1696"/>
                    <a:pt x="2670" y="1854"/>
                    <a:pt x="2833" y="1919"/>
                  </a:cubicBezTo>
                  <a:cubicBezTo>
                    <a:pt x="2844" y="1923"/>
                    <a:pt x="2856" y="1942"/>
                    <a:pt x="2855" y="1954"/>
                  </a:cubicBezTo>
                  <a:cubicBezTo>
                    <a:pt x="2854" y="2067"/>
                    <a:pt x="2882" y="2174"/>
                    <a:pt x="2931" y="2274"/>
                  </a:cubicBezTo>
                  <a:cubicBezTo>
                    <a:pt x="2942" y="2296"/>
                    <a:pt x="2939" y="2310"/>
                    <a:pt x="2925" y="2329"/>
                  </a:cubicBezTo>
                  <a:cubicBezTo>
                    <a:pt x="2870" y="2400"/>
                    <a:pt x="2834" y="2481"/>
                    <a:pt x="2820" y="2571"/>
                  </a:cubicBezTo>
                  <a:cubicBezTo>
                    <a:pt x="2814" y="2613"/>
                    <a:pt x="2811" y="2657"/>
                    <a:pt x="2807" y="2703"/>
                  </a:cubicBezTo>
                  <a:cubicBezTo>
                    <a:pt x="2677" y="2679"/>
                    <a:pt x="2562" y="2716"/>
                    <a:pt x="2460" y="2781"/>
                  </a:cubicBezTo>
                  <a:cubicBezTo>
                    <a:pt x="2406" y="2736"/>
                    <a:pt x="2354" y="2695"/>
                    <a:pt x="2305" y="2652"/>
                  </a:cubicBezTo>
                  <a:cubicBezTo>
                    <a:pt x="2297" y="2645"/>
                    <a:pt x="2292" y="2626"/>
                    <a:pt x="2294" y="2614"/>
                  </a:cubicBezTo>
                  <a:cubicBezTo>
                    <a:pt x="2309" y="2521"/>
                    <a:pt x="2369" y="2466"/>
                    <a:pt x="2453" y="2431"/>
                  </a:cubicBezTo>
                  <a:cubicBezTo>
                    <a:pt x="2497" y="2413"/>
                    <a:pt x="2512" y="2389"/>
                    <a:pt x="2498" y="2359"/>
                  </a:cubicBezTo>
                  <a:cubicBezTo>
                    <a:pt x="2486" y="2329"/>
                    <a:pt x="2457" y="2323"/>
                    <a:pt x="2414" y="2340"/>
                  </a:cubicBezTo>
                  <a:cubicBezTo>
                    <a:pt x="2299" y="2387"/>
                    <a:pt x="2222" y="2468"/>
                    <a:pt x="2194" y="2595"/>
                  </a:cubicBezTo>
                  <a:cubicBezTo>
                    <a:pt x="2057" y="2548"/>
                    <a:pt x="1921" y="2543"/>
                    <a:pt x="1787" y="2587"/>
                  </a:cubicBezTo>
                  <a:cubicBezTo>
                    <a:pt x="1769" y="2557"/>
                    <a:pt x="1754" y="2530"/>
                    <a:pt x="1738" y="2502"/>
                  </a:cubicBezTo>
                  <a:cubicBezTo>
                    <a:pt x="1786" y="2442"/>
                    <a:pt x="1796" y="2371"/>
                    <a:pt x="1795" y="2297"/>
                  </a:cubicBezTo>
                  <a:cubicBezTo>
                    <a:pt x="1945" y="2270"/>
                    <a:pt x="2053" y="2190"/>
                    <a:pt x="2113" y="2056"/>
                  </a:cubicBezTo>
                  <a:cubicBezTo>
                    <a:pt x="2159" y="2098"/>
                    <a:pt x="2200" y="2136"/>
                    <a:pt x="2244" y="2176"/>
                  </a:cubicBezTo>
                  <a:cubicBezTo>
                    <a:pt x="2173" y="2206"/>
                    <a:pt x="2120" y="2257"/>
                    <a:pt x="2074" y="2316"/>
                  </a:cubicBezTo>
                  <a:cubicBezTo>
                    <a:pt x="2047" y="2351"/>
                    <a:pt x="2014" y="2379"/>
                    <a:pt x="1965" y="2381"/>
                  </a:cubicBezTo>
                  <a:cubicBezTo>
                    <a:pt x="1957" y="2381"/>
                    <a:pt x="1947" y="2388"/>
                    <a:pt x="1943" y="2394"/>
                  </a:cubicBezTo>
                  <a:cubicBezTo>
                    <a:pt x="1931" y="2418"/>
                    <a:pt x="1921" y="2442"/>
                    <a:pt x="1907" y="2473"/>
                  </a:cubicBezTo>
                  <a:cubicBezTo>
                    <a:pt x="1935" y="2475"/>
                    <a:pt x="1957" y="2479"/>
                    <a:pt x="1978" y="2478"/>
                  </a:cubicBezTo>
                  <a:cubicBezTo>
                    <a:pt x="2056" y="2475"/>
                    <a:pt x="2108" y="2428"/>
                    <a:pt x="2157" y="2374"/>
                  </a:cubicBezTo>
                  <a:cubicBezTo>
                    <a:pt x="2187" y="2340"/>
                    <a:pt x="2220" y="2304"/>
                    <a:pt x="2259" y="2281"/>
                  </a:cubicBezTo>
                  <a:cubicBezTo>
                    <a:pt x="2352" y="2225"/>
                    <a:pt x="2456" y="2216"/>
                    <a:pt x="2561" y="2233"/>
                  </a:cubicBezTo>
                  <a:cubicBezTo>
                    <a:pt x="2640" y="2245"/>
                    <a:pt x="2681" y="2290"/>
                    <a:pt x="2686" y="2362"/>
                  </a:cubicBezTo>
                  <a:cubicBezTo>
                    <a:pt x="2692" y="2435"/>
                    <a:pt x="2653" y="2493"/>
                    <a:pt x="2580" y="2519"/>
                  </a:cubicBezTo>
                  <a:cubicBezTo>
                    <a:pt x="2539" y="2534"/>
                    <a:pt x="2523" y="2557"/>
                    <a:pt x="2536" y="2588"/>
                  </a:cubicBezTo>
                  <a:cubicBezTo>
                    <a:pt x="2551" y="2625"/>
                    <a:pt x="2581" y="2623"/>
                    <a:pt x="2612" y="2614"/>
                  </a:cubicBezTo>
                  <a:cubicBezTo>
                    <a:pt x="2719" y="2581"/>
                    <a:pt x="2793" y="2471"/>
                    <a:pt x="2786" y="2359"/>
                  </a:cubicBezTo>
                  <a:cubicBezTo>
                    <a:pt x="2780" y="2280"/>
                    <a:pt x="2747" y="2218"/>
                    <a:pt x="2688" y="2177"/>
                  </a:cubicBezTo>
                  <a:cubicBezTo>
                    <a:pt x="2713" y="2149"/>
                    <a:pt x="2738" y="2125"/>
                    <a:pt x="2758" y="2098"/>
                  </a:cubicBezTo>
                  <a:cubicBezTo>
                    <a:pt x="2775" y="2076"/>
                    <a:pt x="2773" y="2050"/>
                    <a:pt x="2750" y="2032"/>
                  </a:cubicBezTo>
                  <a:cubicBezTo>
                    <a:pt x="2728" y="2014"/>
                    <a:pt x="2702" y="2014"/>
                    <a:pt x="2684" y="2036"/>
                  </a:cubicBezTo>
                  <a:cubicBezTo>
                    <a:pt x="2614" y="2118"/>
                    <a:pt x="2523" y="2133"/>
                    <a:pt x="2424" y="2123"/>
                  </a:cubicBezTo>
                  <a:cubicBezTo>
                    <a:pt x="2262" y="2107"/>
                    <a:pt x="2143" y="1976"/>
                    <a:pt x="2140" y="1814"/>
                  </a:cubicBezTo>
                  <a:cubicBezTo>
                    <a:pt x="2138" y="1712"/>
                    <a:pt x="2163" y="1619"/>
                    <a:pt x="2225" y="1537"/>
                  </a:cubicBezTo>
                  <a:cubicBezTo>
                    <a:pt x="2244" y="1512"/>
                    <a:pt x="2247" y="1487"/>
                    <a:pt x="2224" y="1464"/>
                  </a:cubicBezTo>
                  <a:cubicBezTo>
                    <a:pt x="2201" y="1441"/>
                    <a:pt x="2168" y="1445"/>
                    <a:pt x="2147" y="1478"/>
                  </a:cubicBezTo>
                  <a:cubicBezTo>
                    <a:pt x="2114" y="1530"/>
                    <a:pt x="2085" y="1585"/>
                    <a:pt x="2055" y="1638"/>
                  </a:cubicBezTo>
                  <a:cubicBezTo>
                    <a:pt x="2028" y="1612"/>
                    <a:pt x="2000" y="1582"/>
                    <a:pt x="1968" y="1556"/>
                  </a:cubicBezTo>
                  <a:cubicBezTo>
                    <a:pt x="1935" y="1530"/>
                    <a:pt x="1898" y="1509"/>
                    <a:pt x="1862" y="1486"/>
                  </a:cubicBezTo>
                  <a:cubicBezTo>
                    <a:pt x="1839" y="1471"/>
                    <a:pt x="1815" y="1471"/>
                    <a:pt x="1795" y="1492"/>
                  </a:cubicBezTo>
                  <a:cubicBezTo>
                    <a:pt x="1771" y="1518"/>
                    <a:pt x="1779" y="1552"/>
                    <a:pt x="1816" y="1573"/>
                  </a:cubicBezTo>
                  <a:cubicBezTo>
                    <a:pt x="1882" y="1610"/>
                    <a:pt x="1942" y="1655"/>
                    <a:pt x="1987" y="1717"/>
                  </a:cubicBezTo>
                  <a:cubicBezTo>
                    <a:pt x="2113" y="1893"/>
                    <a:pt x="2027" y="2135"/>
                    <a:pt x="1818" y="2190"/>
                  </a:cubicBezTo>
                  <a:cubicBezTo>
                    <a:pt x="1631" y="2239"/>
                    <a:pt x="1382" y="2111"/>
                    <a:pt x="1293" y="1923"/>
                  </a:cubicBezTo>
                  <a:cubicBezTo>
                    <a:pt x="1252" y="1835"/>
                    <a:pt x="1204" y="1750"/>
                    <a:pt x="1157" y="1665"/>
                  </a:cubicBezTo>
                  <a:cubicBezTo>
                    <a:pt x="1136" y="1627"/>
                    <a:pt x="1107" y="1617"/>
                    <a:pt x="1081" y="1633"/>
                  </a:cubicBezTo>
                  <a:cubicBezTo>
                    <a:pt x="1053" y="1649"/>
                    <a:pt x="1050" y="1677"/>
                    <a:pt x="1072" y="1715"/>
                  </a:cubicBezTo>
                  <a:cubicBezTo>
                    <a:pt x="1097" y="1758"/>
                    <a:pt x="1122" y="1802"/>
                    <a:pt x="1144" y="1841"/>
                  </a:cubicBezTo>
                  <a:cubicBezTo>
                    <a:pt x="1086" y="1845"/>
                    <a:pt x="1031" y="1846"/>
                    <a:pt x="976" y="1855"/>
                  </a:cubicBezTo>
                  <a:cubicBezTo>
                    <a:pt x="933" y="1861"/>
                    <a:pt x="916" y="1886"/>
                    <a:pt x="923" y="1918"/>
                  </a:cubicBezTo>
                  <a:cubicBezTo>
                    <a:pt x="930" y="1950"/>
                    <a:pt x="954" y="1960"/>
                    <a:pt x="998" y="1951"/>
                  </a:cubicBezTo>
                  <a:cubicBezTo>
                    <a:pt x="1113" y="1925"/>
                    <a:pt x="1185" y="1952"/>
                    <a:pt x="1254" y="2048"/>
                  </a:cubicBezTo>
                  <a:cubicBezTo>
                    <a:pt x="1260" y="2057"/>
                    <a:pt x="1267" y="2066"/>
                    <a:pt x="1274" y="2075"/>
                  </a:cubicBezTo>
                  <a:cubicBezTo>
                    <a:pt x="1305" y="2113"/>
                    <a:pt x="1307" y="2129"/>
                    <a:pt x="1271" y="2164"/>
                  </a:cubicBezTo>
                  <a:cubicBezTo>
                    <a:pt x="1252" y="2182"/>
                    <a:pt x="1227" y="2198"/>
                    <a:pt x="1202" y="2204"/>
                  </a:cubicBezTo>
                  <a:cubicBezTo>
                    <a:pt x="1138" y="2221"/>
                    <a:pt x="1074" y="2212"/>
                    <a:pt x="1015" y="2183"/>
                  </a:cubicBezTo>
                  <a:cubicBezTo>
                    <a:pt x="985" y="2169"/>
                    <a:pt x="961" y="2171"/>
                    <a:pt x="944" y="2198"/>
                  </a:cubicBezTo>
                  <a:cubicBezTo>
                    <a:pt x="926" y="2227"/>
                    <a:pt x="936" y="2255"/>
                    <a:pt x="964" y="2268"/>
                  </a:cubicBezTo>
                  <a:cubicBezTo>
                    <a:pt x="998" y="2284"/>
                    <a:pt x="1035" y="2299"/>
                    <a:pt x="1072" y="2302"/>
                  </a:cubicBezTo>
                  <a:cubicBezTo>
                    <a:pt x="1151" y="2310"/>
                    <a:pt x="1211" y="2339"/>
                    <a:pt x="1238" y="2419"/>
                  </a:cubicBezTo>
                  <a:cubicBezTo>
                    <a:pt x="1248" y="2448"/>
                    <a:pt x="1272" y="2460"/>
                    <a:pt x="1301" y="2449"/>
                  </a:cubicBezTo>
                  <a:cubicBezTo>
                    <a:pt x="1331" y="2438"/>
                    <a:pt x="1342" y="2413"/>
                    <a:pt x="1329" y="2382"/>
                  </a:cubicBezTo>
                  <a:cubicBezTo>
                    <a:pt x="1314" y="2349"/>
                    <a:pt x="1296" y="2317"/>
                    <a:pt x="1280" y="2285"/>
                  </a:cubicBezTo>
                  <a:cubicBezTo>
                    <a:pt x="1285" y="2290"/>
                    <a:pt x="1290" y="2296"/>
                    <a:pt x="1295" y="2301"/>
                  </a:cubicBezTo>
                  <a:cubicBezTo>
                    <a:pt x="1329" y="2267"/>
                    <a:pt x="1363" y="2232"/>
                    <a:pt x="1399" y="2195"/>
                  </a:cubicBezTo>
                  <a:cubicBezTo>
                    <a:pt x="1430" y="2210"/>
                    <a:pt x="1478" y="2238"/>
                    <a:pt x="1528" y="2258"/>
                  </a:cubicBezTo>
                  <a:cubicBezTo>
                    <a:pt x="1580" y="2277"/>
                    <a:pt x="1635" y="2288"/>
                    <a:pt x="1692" y="2304"/>
                  </a:cubicBezTo>
                  <a:cubicBezTo>
                    <a:pt x="1700" y="2346"/>
                    <a:pt x="1693" y="2388"/>
                    <a:pt x="1669" y="2426"/>
                  </a:cubicBezTo>
                  <a:cubicBezTo>
                    <a:pt x="1663" y="2436"/>
                    <a:pt x="1643" y="2445"/>
                    <a:pt x="1633" y="2443"/>
                  </a:cubicBezTo>
                  <a:cubicBezTo>
                    <a:pt x="1500" y="2410"/>
                    <a:pt x="1394" y="2460"/>
                    <a:pt x="1304" y="2553"/>
                  </a:cubicBezTo>
                  <a:cubicBezTo>
                    <a:pt x="1243" y="2615"/>
                    <a:pt x="1178" y="2662"/>
                    <a:pt x="1085" y="2653"/>
                  </a:cubicBezTo>
                  <a:cubicBezTo>
                    <a:pt x="1057" y="2650"/>
                    <a:pt x="1034" y="2670"/>
                    <a:pt x="1037" y="2697"/>
                  </a:cubicBezTo>
                  <a:cubicBezTo>
                    <a:pt x="1039" y="2716"/>
                    <a:pt x="1057" y="2738"/>
                    <a:pt x="1074" y="2747"/>
                  </a:cubicBezTo>
                  <a:cubicBezTo>
                    <a:pt x="1090" y="2756"/>
                    <a:pt x="1114" y="2754"/>
                    <a:pt x="1134" y="2752"/>
                  </a:cubicBezTo>
                  <a:cubicBezTo>
                    <a:pt x="1223" y="2744"/>
                    <a:pt x="1294" y="2702"/>
                    <a:pt x="1357" y="2641"/>
                  </a:cubicBezTo>
                  <a:cubicBezTo>
                    <a:pt x="1394" y="2606"/>
                    <a:pt x="1436" y="2573"/>
                    <a:pt x="1481" y="2549"/>
                  </a:cubicBezTo>
                  <a:cubicBezTo>
                    <a:pt x="1528" y="2522"/>
                    <a:pt x="1584" y="2522"/>
                    <a:pt x="1631" y="2550"/>
                  </a:cubicBezTo>
                  <a:cubicBezTo>
                    <a:pt x="1656" y="2564"/>
                    <a:pt x="1673" y="2597"/>
                    <a:pt x="1688" y="2624"/>
                  </a:cubicBezTo>
                  <a:cubicBezTo>
                    <a:pt x="1691" y="2630"/>
                    <a:pt x="1665" y="2653"/>
                    <a:pt x="1650" y="2664"/>
                  </a:cubicBezTo>
                  <a:cubicBezTo>
                    <a:pt x="1473" y="2805"/>
                    <a:pt x="1406" y="3044"/>
                    <a:pt x="1488" y="3251"/>
                  </a:cubicBezTo>
                  <a:cubicBezTo>
                    <a:pt x="1500" y="3280"/>
                    <a:pt x="1501" y="3303"/>
                    <a:pt x="1488" y="3332"/>
                  </a:cubicBezTo>
                  <a:cubicBezTo>
                    <a:pt x="1425" y="3469"/>
                    <a:pt x="1410" y="3610"/>
                    <a:pt x="1459" y="3755"/>
                  </a:cubicBezTo>
                  <a:cubicBezTo>
                    <a:pt x="1482" y="3827"/>
                    <a:pt x="1533" y="3869"/>
                    <a:pt x="1607" y="3871"/>
                  </a:cubicBezTo>
                  <a:cubicBezTo>
                    <a:pt x="1729" y="3874"/>
                    <a:pt x="1851" y="3874"/>
                    <a:pt x="1973" y="3871"/>
                  </a:cubicBezTo>
                  <a:cubicBezTo>
                    <a:pt x="2062" y="3868"/>
                    <a:pt x="2123" y="3803"/>
                    <a:pt x="2127" y="3715"/>
                  </a:cubicBezTo>
                  <a:cubicBezTo>
                    <a:pt x="2128" y="3679"/>
                    <a:pt x="2127" y="3644"/>
                    <a:pt x="2127" y="3608"/>
                  </a:cubicBezTo>
                  <a:cubicBezTo>
                    <a:pt x="2126" y="3576"/>
                    <a:pt x="2112" y="3554"/>
                    <a:pt x="2078" y="3554"/>
                  </a:cubicBezTo>
                  <a:cubicBezTo>
                    <a:pt x="2045" y="3553"/>
                    <a:pt x="2030" y="3576"/>
                    <a:pt x="2029" y="3607"/>
                  </a:cubicBezTo>
                  <a:cubicBezTo>
                    <a:pt x="2027" y="3637"/>
                    <a:pt x="2029" y="3667"/>
                    <a:pt x="2028" y="3697"/>
                  </a:cubicBezTo>
                  <a:cubicBezTo>
                    <a:pt x="2027" y="3751"/>
                    <a:pt x="2007" y="3773"/>
                    <a:pt x="1954" y="3773"/>
                  </a:cubicBezTo>
                  <a:cubicBezTo>
                    <a:pt x="1845" y="3774"/>
                    <a:pt x="1737" y="3772"/>
                    <a:pt x="1629" y="3773"/>
                  </a:cubicBezTo>
                  <a:cubicBezTo>
                    <a:pt x="1585" y="3774"/>
                    <a:pt x="1561" y="3754"/>
                    <a:pt x="1548" y="3713"/>
                  </a:cubicBezTo>
                  <a:cubicBezTo>
                    <a:pt x="1511" y="3588"/>
                    <a:pt x="1528" y="3468"/>
                    <a:pt x="1587" y="3355"/>
                  </a:cubicBezTo>
                  <a:cubicBezTo>
                    <a:pt x="1609" y="3311"/>
                    <a:pt x="1608" y="3277"/>
                    <a:pt x="1589" y="3232"/>
                  </a:cubicBezTo>
                  <a:cubicBezTo>
                    <a:pt x="1488" y="3008"/>
                    <a:pt x="1610" y="2738"/>
                    <a:pt x="1844" y="2675"/>
                  </a:cubicBezTo>
                  <a:cubicBezTo>
                    <a:pt x="2060" y="2618"/>
                    <a:pt x="2240" y="2685"/>
                    <a:pt x="2383" y="2855"/>
                  </a:cubicBezTo>
                  <a:cubicBezTo>
                    <a:pt x="2434" y="2916"/>
                    <a:pt x="2436" y="2916"/>
                    <a:pt x="2502" y="2873"/>
                  </a:cubicBezTo>
                  <a:cubicBezTo>
                    <a:pt x="2591" y="2815"/>
                    <a:pt x="2684" y="2779"/>
                    <a:pt x="2793" y="2803"/>
                  </a:cubicBezTo>
                  <a:cubicBezTo>
                    <a:pt x="2818" y="2809"/>
                    <a:pt x="2832" y="2821"/>
                    <a:pt x="2841" y="2846"/>
                  </a:cubicBezTo>
                  <a:cubicBezTo>
                    <a:pt x="2850" y="2875"/>
                    <a:pt x="2866" y="2901"/>
                    <a:pt x="2881" y="2927"/>
                  </a:cubicBezTo>
                  <a:cubicBezTo>
                    <a:pt x="2898" y="2957"/>
                    <a:pt x="2921" y="2973"/>
                    <a:pt x="2955" y="2955"/>
                  </a:cubicBezTo>
                  <a:cubicBezTo>
                    <a:pt x="2984" y="2939"/>
                    <a:pt x="2982" y="2912"/>
                    <a:pt x="2965" y="2873"/>
                  </a:cubicBezTo>
                  <a:cubicBezTo>
                    <a:pt x="2943" y="2823"/>
                    <a:pt x="2921" y="2772"/>
                    <a:pt x="2914" y="2719"/>
                  </a:cubicBezTo>
                  <a:cubicBezTo>
                    <a:pt x="2896" y="2581"/>
                    <a:pt x="2940" y="2459"/>
                    <a:pt x="3032" y="2355"/>
                  </a:cubicBezTo>
                  <a:cubicBezTo>
                    <a:pt x="3057" y="2326"/>
                    <a:pt x="3059" y="2301"/>
                    <a:pt x="3039" y="2267"/>
                  </a:cubicBezTo>
                  <a:cubicBezTo>
                    <a:pt x="3017" y="2228"/>
                    <a:pt x="2997" y="2186"/>
                    <a:pt x="2983" y="2144"/>
                  </a:cubicBezTo>
                  <a:cubicBezTo>
                    <a:pt x="2935" y="2003"/>
                    <a:pt x="2942" y="1866"/>
                    <a:pt x="3033" y="1742"/>
                  </a:cubicBezTo>
                  <a:cubicBezTo>
                    <a:pt x="3073" y="1686"/>
                    <a:pt x="3073" y="1686"/>
                    <a:pt x="3032" y="1628"/>
                  </a:cubicBezTo>
                  <a:cubicBezTo>
                    <a:pt x="2925" y="1475"/>
                    <a:pt x="2900" y="1313"/>
                    <a:pt x="2975" y="1139"/>
                  </a:cubicBezTo>
                  <a:cubicBezTo>
                    <a:pt x="2987" y="1113"/>
                    <a:pt x="3002" y="1098"/>
                    <a:pt x="3029" y="1088"/>
                  </a:cubicBezTo>
                  <a:cubicBezTo>
                    <a:pt x="3200" y="1020"/>
                    <a:pt x="3297" y="887"/>
                    <a:pt x="3344" y="714"/>
                  </a:cubicBezTo>
                  <a:cubicBezTo>
                    <a:pt x="3353" y="682"/>
                    <a:pt x="3342" y="659"/>
                    <a:pt x="3310" y="650"/>
                  </a:cubicBezTo>
                  <a:cubicBezTo>
                    <a:pt x="3278" y="641"/>
                    <a:pt x="3258" y="658"/>
                    <a:pt x="3249" y="689"/>
                  </a:cubicBezTo>
                  <a:cubicBezTo>
                    <a:pt x="3246" y="698"/>
                    <a:pt x="3244" y="707"/>
                    <a:pt x="3241" y="716"/>
                  </a:cubicBezTo>
                  <a:cubicBezTo>
                    <a:pt x="3197" y="848"/>
                    <a:pt x="3119" y="947"/>
                    <a:pt x="2987" y="1000"/>
                  </a:cubicBezTo>
                  <a:cubicBezTo>
                    <a:pt x="2953" y="1013"/>
                    <a:pt x="2921" y="1032"/>
                    <a:pt x="2892" y="1054"/>
                  </a:cubicBezTo>
                  <a:cubicBezTo>
                    <a:pt x="2732" y="1177"/>
                    <a:pt x="2560" y="1254"/>
                    <a:pt x="2351" y="1208"/>
                  </a:cubicBezTo>
                  <a:cubicBezTo>
                    <a:pt x="2336" y="1205"/>
                    <a:pt x="2316" y="1212"/>
                    <a:pt x="2302" y="1221"/>
                  </a:cubicBezTo>
                  <a:cubicBezTo>
                    <a:pt x="2218" y="1277"/>
                    <a:pt x="2125" y="1307"/>
                    <a:pt x="2025" y="1314"/>
                  </a:cubicBezTo>
                  <a:cubicBezTo>
                    <a:pt x="1934" y="1320"/>
                    <a:pt x="1847" y="1305"/>
                    <a:pt x="1767" y="1272"/>
                  </a:cubicBezTo>
                  <a:cubicBezTo>
                    <a:pt x="1784" y="1252"/>
                    <a:pt x="1800" y="1233"/>
                    <a:pt x="1816" y="1214"/>
                  </a:cubicBezTo>
                  <a:cubicBezTo>
                    <a:pt x="1837" y="1190"/>
                    <a:pt x="1842" y="1164"/>
                    <a:pt x="1818" y="1141"/>
                  </a:cubicBezTo>
                  <a:cubicBezTo>
                    <a:pt x="1795" y="1119"/>
                    <a:pt x="1766" y="1121"/>
                    <a:pt x="1745" y="1146"/>
                  </a:cubicBezTo>
                  <a:cubicBezTo>
                    <a:pt x="1616" y="1303"/>
                    <a:pt x="1278" y="1293"/>
                    <a:pt x="1131" y="1134"/>
                  </a:cubicBezTo>
                  <a:cubicBezTo>
                    <a:pt x="1092" y="1091"/>
                    <a:pt x="1078" y="1093"/>
                    <a:pt x="1031" y="1131"/>
                  </a:cubicBezTo>
                  <a:cubicBezTo>
                    <a:pt x="948" y="1200"/>
                    <a:pt x="852" y="1239"/>
                    <a:pt x="743" y="1228"/>
                  </a:cubicBezTo>
                  <a:cubicBezTo>
                    <a:pt x="641" y="1218"/>
                    <a:pt x="556" y="1175"/>
                    <a:pt x="515" y="1073"/>
                  </a:cubicBezTo>
                  <a:cubicBezTo>
                    <a:pt x="498" y="1030"/>
                    <a:pt x="477" y="1016"/>
                    <a:pt x="447" y="1027"/>
                  </a:cubicBezTo>
                  <a:cubicBezTo>
                    <a:pt x="416" y="1039"/>
                    <a:pt x="408" y="1065"/>
                    <a:pt x="423" y="1106"/>
                  </a:cubicBezTo>
                  <a:cubicBezTo>
                    <a:pt x="464" y="1221"/>
                    <a:pt x="551" y="1284"/>
                    <a:pt x="664" y="1314"/>
                  </a:cubicBezTo>
                  <a:cubicBezTo>
                    <a:pt x="695" y="1322"/>
                    <a:pt x="706" y="1336"/>
                    <a:pt x="713" y="1364"/>
                  </a:cubicBezTo>
                  <a:cubicBezTo>
                    <a:pt x="744" y="1492"/>
                    <a:pt x="725" y="1612"/>
                    <a:pt x="655" y="1723"/>
                  </a:cubicBezTo>
                  <a:cubicBezTo>
                    <a:pt x="634" y="1757"/>
                    <a:pt x="637" y="1782"/>
                    <a:pt x="660" y="1815"/>
                  </a:cubicBezTo>
                  <a:cubicBezTo>
                    <a:pt x="692" y="1859"/>
                    <a:pt x="719" y="1907"/>
                    <a:pt x="738" y="1958"/>
                  </a:cubicBezTo>
                  <a:cubicBezTo>
                    <a:pt x="763" y="2025"/>
                    <a:pt x="758" y="2094"/>
                    <a:pt x="726" y="2160"/>
                  </a:cubicBezTo>
                  <a:cubicBezTo>
                    <a:pt x="708" y="2158"/>
                    <a:pt x="693" y="2156"/>
                    <a:pt x="678" y="2155"/>
                  </a:cubicBezTo>
                  <a:cubicBezTo>
                    <a:pt x="663" y="2154"/>
                    <a:pt x="648" y="2153"/>
                    <a:pt x="633" y="2154"/>
                  </a:cubicBezTo>
                  <a:cubicBezTo>
                    <a:pt x="575" y="2155"/>
                    <a:pt x="551" y="2170"/>
                    <a:pt x="551" y="2206"/>
                  </a:cubicBezTo>
                  <a:cubicBezTo>
                    <a:pt x="552" y="2241"/>
                    <a:pt x="575" y="2253"/>
                    <a:pt x="634" y="2253"/>
                  </a:cubicBezTo>
                  <a:cubicBezTo>
                    <a:pt x="677" y="2253"/>
                    <a:pt x="721" y="2250"/>
                    <a:pt x="750" y="2290"/>
                  </a:cubicBezTo>
                  <a:cubicBezTo>
                    <a:pt x="826" y="2395"/>
                    <a:pt x="855" y="2510"/>
                    <a:pt x="819" y="2636"/>
                  </a:cubicBezTo>
                  <a:cubicBezTo>
                    <a:pt x="775" y="2785"/>
                    <a:pt x="626" y="2867"/>
                    <a:pt x="437" y="2833"/>
                  </a:cubicBezTo>
                  <a:cubicBezTo>
                    <a:pt x="238" y="2798"/>
                    <a:pt x="137" y="2534"/>
                    <a:pt x="247" y="2352"/>
                  </a:cubicBezTo>
                  <a:cubicBezTo>
                    <a:pt x="263" y="2327"/>
                    <a:pt x="290" y="2298"/>
                    <a:pt x="288" y="2273"/>
                  </a:cubicBezTo>
                  <a:cubicBezTo>
                    <a:pt x="285" y="2248"/>
                    <a:pt x="253" y="2225"/>
                    <a:pt x="232" y="2201"/>
                  </a:cubicBezTo>
                  <a:cubicBezTo>
                    <a:pt x="135" y="2090"/>
                    <a:pt x="102" y="1891"/>
                    <a:pt x="269" y="1782"/>
                  </a:cubicBezTo>
                  <a:cubicBezTo>
                    <a:pt x="278" y="1776"/>
                    <a:pt x="290" y="1769"/>
                    <a:pt x="293" y="1760"/>
                  </a:cubicBezTo>
                  <a:cubicBezTo>
                    <a:pt x="298" y="1741"/>
                    <a:pt x="306" y="1715"/>
                    <a:pt x="297" y="1702"/>
                  </a:cubicBezTo>
                  <a:cubicBezTo>
                    <a:pt x="288" y="1688"/>
                    <a:pt x="261" y="1685"/>
                    <a:pt x="241" y="1682"/>
                  </a:cubicBezTo>
                  <a:cubicBezTo>
                    <a:pt x="233" y="1681"/>
                    <a:pt x="223" y="1690"/>
                    <a:pt x="214" y="1695"/>
                  </a:cubicBezTo>
                  <a:cubicBezTo>
                    <a:pt x="144" y="1584"/>
                    <a:pt x="150" y="1479"/>
                    <a:pt x="231" y="1405"/>
                  </a:cubicBezTo>
                  <a:cubicBezTo>
                    <a:pt x="284" y="1356"/>
                    <a:pt x="283" y="1356"/>
                    <a:pt x="255" y="1288"/>
                  </a:cubicBezTo>
                  <a:cubicBezTo>
                    <a:pt x="217" y="1196"/>
                    <a:pt x="203" y="1107"/>
                    <a:pt x="286" y="1027"/>
                  </a:cubicBezTo>
                  <a:cubicBezTo>
                    <a:pt x="297" y="1016"/>
                    <a:pt x="297" y="989"/>
                    <a:pt x="294" y="970"/>
                  </a:cubicBezTo>
                  <a:cubicBezTo>
                    <a:pt x="289" y="937"/>
                    <a:pt x="277" y="904"/>
                    <a:pt x="271" y="871"/>
                  </a:cubicBezTo>
                  <a:cubicBezTo>
                    <a:pt x="241" y="702"/>
                    <a:pt x="320" y="558"/>
                    <a:pt x="473" y="502"/>
                  </a:cubicBezTo>
                  <a:cubicBezTo>
                    <a:pt x="565" y="468"/>
                    <a:pt x="676" y="493"/>
                    <a:pt x="719" y="552"/>
                  </a:cubicBezTo>
                  <a:cubicBezTo>
                    <a:pt x="682" y="589"/>
                    <a:pt x="645" y="623"/>
                    <a:pt x="612" y="660"/>
                  </a:cubicBezTo>
                  <a:cubicBezTo>
                    <a:pt x="589" y="685"/>
                    <a:pt x="589" y="715"/>
                    <a:pt x="619" y="735"/>
                  </a:cubicBezTo>
                  <a:cubicBezTo>
                    <a:pt x="645" y="754"/>
                    <a:pt x="669" y="745"/>
                    <a:pt x="690" y="720"/>
                  </a:cubicBezTo>
                  <a:cubicBezTo>
                    <a:pt x="778" y="613"/>
                    <a:pt x="918" y="571"/>
                    <a:pt x="1048" y="612"/>
                  </a:cubicBezTo>
                  <a:cubicBezTo>
                    <a:pt x="1147" y="643"/>
                    <a:pt x="1206" y="715"/>
                    <a:pt x="1250" y="805"/>
                  </a:cubicBezTo>
                  <a:cubicBezTo>
                    <a:pt x="1272" y="851"/>
                    <a:pt x="1291" y="856"/>
                    <a:pt x="1337" y="835"/>
                  </a:cubicBezTo>
                  <a:cubicBezTo>
                    <a:pt x="1377" y="817"/>
                    <a:pt x="1417" y="798"/>
                    <a:pt x="1459" y="787"/>
                  </a:cubicBezTo>
                  <a:cubicBezTo>
                    <a:pt x="1562" y="761"/>
                    <a:pt x="1661" y="764"/>
                    <a:pt x="1742" y="845"/>
                  </a:cubicBezTo>
                  <a:cubicBezTo>
                    <a:pt x="1788" y="890"/>
                    <a:pt x="1807" y="887"/>
                    <a:pt x="1848" y="837"/>
                  </a:cubicBezTo>
                  <a:cubicBezTo>
                    <a:pt x="1943" y="721"/>
                    <a:pt x="2059" y="641"/>
                    <a:pt x="2216" y="645"/>
                  </a:cubicBezTo>
                  <a:cubicBezTo>
                    <a:pt x="2334" y="647"/>
                    <a:pt x="2437" y="693"/>
                    <a:pt x="2523" y="774"/>
                  </a:cubicBezTo>
                  <a:cubicBezTo>
                    <a:pt x="2547" y="797"/>
                    <a:pt x="2575" y="803"/>
                    <a:pt x="2599" y="778"/>
                  </a:cubicBezTo>
                  <a:cubicBezTo>
                    <a:pt x="2623" y="753"/>
                    <a:pt x="2617" y="725"/>
                    <a:pt x="2592" y="703"/>
                  </a:cubicBezTo>
                  <a:cubicBezTo>
                    <a:pt x="2568" y="681"/>
                    <a:pt x="2543" y="660"/>
                    <a:pt x="2517" y="637"/>
                  </a:cubicBezTo>
                  <a:cubicBezTo>
                    <a:pt x="2521" y="630"/>
                    <a:pt x="2524" y="622"/>
                    <a:pt x="2529" y="616"/>
                  </a:cubicBezTo>
                  <a:cubicBezTo>
                    <a:pt x="2603" y="522"/>
                    <a:pt x="2696" y="467"/>
                    <a:pt x="2819" y="479"/>
                  </a:cubicBezTo>
                  <a:cubicBezTo>
                    <a:pt x="2852" y="482"/>
                    <a:pt x="2877" y="478"/>
                    <a:pt x="2892" y="442"/>
                  </a:cubicBezTo>
                  <a:cubicBezTo>
                    <a:pt x="2969" y="247"/>
                    <a:pt x="3089" y="176"/>
                    <a:pt x="3295" y="200"/>
                  </a:cubicBezTo>
                  <a:cubicBezTo>
                    <a:pt x="3455" y="219"/>
                    <a:pt x="3576" y="332"/>
                    <a:pt x="3590" y="478"/>
                  </a:cubicBezTo>
                  <a:cubicBezTo>
                    <a:pt x="3599" y="570"/>
                    <a:pt x="3568" y="654"/>
                    <a:pt x="3523" y="732"/>
                  </a:cubicBezTo>
                  <a:cubicBezTo>
                    <a:pt x="3503" y="768"/>
                    <a:pt x="3503" y="798"/>
                    <a:pt x="3518" y="836"/>
                  </a:cubicBezTo>
                  <a:cubicBezTo>
                    <a:pt x="3613" y="1095"/>
                    <a:pt x="3599" y="1339"/>
                    <a:pt x="3408" y="1554"/>
                  </a:cubicBezTo>
                  <a:cubicBezTo>
                    <a:pt x="3382" y="1583"/>
                    <a:pt x="3386" y="1608"/>
                    <a:pt x="3406" y="1639"/>
                  </a:cubicBezTo>
                  <a:cubicBezTo>
                    <a:pt x="3529" y="1839"/>
                    <a:pt x="3556" y="2044"/>
                    <a:pt x="3429" y="2254"/>
                  </a:cubicBezTo>
                  <a:cubicBezTo>
                    <a:pt x="3406" y="2291"/>
                    <a:pt x="3413" y="2314"/>
                    <a:pt x="3451" y="2335"/>
                  </a:cubicBezTo>
                  <a:cubicBezTo>
                    <a:pt x="3511" y="2369"/>
                    <a:pt x="3550" y="2420"/>
                    <a:pt x="3575" y="2483"/>
                  </a:cubicBezTo>
                  <a:cubicBezTo>
                    <a:pt x="3652" y="2677"/>
                    <a:pt x="3574" y="2937"/>
                    <a:pt x="3403" y="3056"/>
                  </a:cubicBezTo>
                  <a:cubicBezTo>
                    <a:pt x="3384" y="3070"/>
                    <a:pt x="3363" y="3080"/>
                    <a:pt x="3338" y="3093"/>
                  </a:cubicBezTo>
                  <a:cubicBezTo>
                    <a:pt x="3337" y="3072"/>
                    <a:pt x="3336" y="3060"/>
                    <a:pt x="3335" y="3048"/>
                  </a:cubicBezTo>
                  <a:cubicBezTo>
                    <a:pt x="3333" y="3020"/>
                    <a:pt x="3318" y="3002"/>
                    <a:pt x="3289" y="3001"/>
                  </a:cubicBezTo>
                  <a:cubicBezTo>
                    <a:pt x="3257" y="2999"/>
                    <a:pt x="3241" y="3018"/>
                    <a:pt x="3237" y="3048"/>
                  </a:cubicBezTo>
                  <a:cubicBezTo>
                    <a:pt x="3236" y="3063"/>
                    <a:pt x="3235" y="3078"/>
                    <a:pt x="3237" y="3093"/>
                  </a:cubicBezTo>
                  <a:cubicBezTo>
                    <a:pt x="3251" y="3254"/>
                    <a:pt x="3124" y="3367"/>
                    <a:pt x="3012" y="3399"/>
                  </a:cubicBezTo>
                  <a:cubicBezTo>
                    <a:pt x="2838" y="3449"/>
                    <a:pt x="2679" y="3419"/>
                    <a:pt x="2538" y="3304"/>
                  </a:cubicBezTo>
                  <a:cubicBezTo>
                    <a:pt x="2502" y="3274"/>
                    <a:pt x="2477" y="3270"/>
                    <a:pt x="2454" y="3302"/>
                  </a:cubicBezTo>
                  <a:cubicBezTo>
                    <a:pt x="2357" y="3430"/>
                    <a:pt x="2123" y="3398"/>
                    <a:pt x="2036" y="3305"/>
                  </a:cubicBezTo>
                  <a:cubicBezTo>
                    <a:pt x="1973" y="3239"/>
                    <a:pt x="1930" y="3163"/>
                    <a:pt x="1903" y="3077"/>
                  </a:cubicBezTo>
                  <a:cubicBezTo>
                    <a:pt x="1893" y="3044"/>
                    <a:pt x="1876" y="3022"/>
                    <a:pt x="1839" y="3031"/>
                  </a:cubicBezTo>
                  <a:cubicBezTo>
                    <a:pt x="1808" y="3038"/>
                    <a:pt x="1797" y="3067"/>
                    <a:pt x="1809" y="3108"/>
                  </a:cubicBezTo>
                  <a:cubicBezTo>
                    <a:pt x="1835" y="3193"/>
                    <a:pt x="1874" y="3270"/>
                    <a:pt x="1931" y="3338"/>
                  </a:cubicBezTo>
                  <a:cubicBezTo>
                    <a:pt x="1980" y="3396"/>
                    <a:pt x="2037" y="3441"/>
                    <a:pt x="2111" y="3463"/>
                  </a:cubicBezTo>
                  <a:cubicBezTo>
                    <a:pt x="2250" y="3504"/>
                    <a:pt x="2381" y="3496"/>
                    <a:pt x="2499" y="3401"/>
                  </a:cubicBezTo>
                  <a:cubicBezTo>
                    <a:pt x="2614" y="3486"/>
                    <a:pt x="2743" y="3527"/>
                    <a:pt x="2885" y="3520"/>
                  </a:cubicBezTo>
                  <a:cubicBezTo>
                    <a:pt x="3091" y="3510"/>
                    <a:pt x="3247" y="3424"/>
                    <a:pt x="3322" y="3221"/>
                  </a:cubicBezTo>
                  <a:cubicBezTo>
                    <a:pt x="3327" y="3209"/>
                    <a:pt x="3343" y="3197"/>
                    <a:pt x="3357" y="3192"/>
                  </a:cubicBezTo>
                  <a:cubicBezTo>
                    <a:pt x="3426" y="3166"/>
                    <a:pt x="3484" y="3125"/>
                    <a:pt x="3536" y="3072"/>
                  </a:cubicBezTo>
                  <a:cubicBezTo>
                    <a:pt x="3742" y="2860"/>
                    <a:pt x="3776" y="2458"/>
                    <a:pt x="3538" y="2269"/>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45" name="Freeform 6">
              <a:extLst>
                <a:ext uri="{FF2B5EF4-FFF2-40B4-BE49-F238E27FC236}">
                  <a16:creationId xmlns:a16="http://schemas.microsoft.com/office/drawing/2014/main" id="{9E6A5E0B-6C1D-438D-BE18-171C278A2893}"/>
                </a:ext>
              </a:extLst>
            </p:cNvPr>
            <p:cNvSpPr>
              <a:spLocks noEditPoints="1"/>
            </p:cNvSpPr>
            <p:nvPr/>
          </p:nvSpPr>
          <p:spPr bwMode="auto">
            <a:xfrm>
              <a:off x="-3453" y="-77"/>
              <a:ext cx="3152" cy="3255"/>
            </a:xfrm>
            <a:custGeom>
              <a:avLst/>
              <a:gdLst>
                <a:gd name="T0" fmla="*/ 993 w 3679"/>
                <a:gd name="T1" fmla="*/ 2621 h 3798"/>
                <a:gd name="T2" fmla="*/ 1287 w 3679"/>
                <a:gd name="T3" fmla="*/ 2306 h 3798"/>
                <a:gd name="T4" fmla="*/ 1210 w 3679"/>
                <a:gd name="T5" fmla="*/ 1973 h 3798"/>
                <a:gd name="T6" fmla="*/ 1251 w 3679"/>
                <a:gd name="T7" fmla="*/ 1846 h 3798"/>
                <a:gd name="T8" fmla="*/ 2144 w 3679"/>
                <a:gd name="T9" fmla="*/ 1373 h 3798"/>
                <a:gd name="T10" fmla="*/ 2492 w 3679"/>
                <a:gd name="T11" fmla="*/ 2513 h 3798"/>
                <a:gd name="T12" fmla="*/ 1922 w 3679"/>
                <a:gd name="T13" fmla="*/ 2304 h 3798"/>
                <a:gd name="T14" fmla="*/ 2376 w 3679"/>
                <a:gd name="T15" fmla="*/ 2670 h 3798"/>
                <a:gd name="T16" fmla="*/ 2699 w 3679"/>
                <a:gd name="T17" fmla="*/ 1604 h 3798"/>
                <a:gd name="T18" fmla="*/ 2401 w 3679"/>
                <a:gd name="T19" fmla="*/ 1284 h 3798"/>
                <a:gd name="T20" fmla="*/ 1714 w 3679"/>
                <a:gd name="T21" fmla="*/ 1828 h 3798"/>
                <a:gd name="T22" fmla="*/ 722 w 3679"/>
                <a:gd name="T23" fmla="*/ 1657 h 3798"/>
                <a:gd name="T24" fmla="*/ 864 w 3679"/>
                <a:gd name="T25" fmla="*/ 2972 h 3798"/>
                <a:gd name="T26" fmla="*/ 139 w 3679"/>
                <a:gd name="T27" fmla="*/ 916 h 3798"/>
                <a:gd name="T28" fmla="*/ 1774 w 3679"/>
                <a:gd name="T29" fmla="*/ 646 h 3798"/>
                <a:gd name="T30" fmla="*/ 3475 w 3679"/>
                <a:gd name="T31" fmla="*/ 1556 h 3798"/>
                <a:gd name="T32" fmla="*/ 1767 w 3679"/>
                <a:gd name="T33" fmla="*/ 2974 h 3798"/>
                <a:gd name="T34" fmla="*/ 3293 w 3679"/>
                <a:gd name="T35" fmla="*/ 2972 h 3798"/>
                <a:gd name="T36" fmla="*/ 3474 w 3679"/>
                <a:gd name="T37" fmla="*/ 761 h 3798"/>
                <a:gd name="T38" fmla="*/ 2557 w 3679"/>
                <a:gd name="T39" fmla="*/ 703 h 3798"/>
                <a:gd name="T40" fmla="*/ 552 w 3679"/>
                <a:gd name="T41" fmla="*/ 626 h 3798"/>
                <a:gd name="T42" fmla="*/ 179 w 3679"/>
                <a:gd name="T43" fmla="*/ 1613 h 3798"/>
                <a:gd name="T44" fmla="*/ 191 w 3679"/>
                <a:gd name="T45" fmla="*/ 2588 h 3798"/>
                <a:gd name="T46" fmla="*/ 611 w 3679"/>
                <a:gd name="T47" fmla="*/ 1646 h 3798"/>
                <a:gd name="T48" fmla="*/ 1774 w 3679"/>
                <a:gd name="T49" fmla="*/ 1139 h 3798"/>
                <a:gd name="T50" fmla="*/ 3302 w 3679"/>
                <a:gd name="T51" fmla="*/ 638 h 3798"/>
                <a:gd name="T52" fmla="*/ 2923 w 3679"/>
                <a:gd name="T53" fmla="*/ 2796 h 3798"/>
                <a:gd name="T54" fmla="*/ 1585 w 3679"/>
                <a:gd name="T55" fmla="*/ 3696 h 3798"/>
                <a:gd name="T56" fmla="*/ 1512 w 3679"/>
                <a:gd name="T57" fmla="*/ 2452 h 3798"/>
                <a:gd name="T58" fmla="*/ 2035 w 3679"/>
                <a:gd name="T59" fmla="*/ 3479 h 3798"/>
                <a:gd name="T60" fmla="*/ 2750 w 3679"/>
                <a:gd name="T61" fmla="*/ 2726 h 3798"/>
                <a:gd name="T62" fmla="*/ 2990 w 3679"/>
                <a:gd name="T63" fmla="*/ 1555 h 3798"/>
                <a:gd name="T64" fmla="*/ 2308 w 3679"/>
                <a:gd name="T65" fmla="*/ 1133 h 3798"/>
                <a:gd name="T66" fmla="*/ 700 w 3679"/>
                <a:gd name="T67" fmla="*/ 1153 h 3798"/>
                <a:gd name="T68" fmla="*/ 635 w 3679"/>
                <a:gd name="T69" fmla="*/ 2080 h 3798"/>
                <a:gd name="T70" fmla="*/ 189 w 3679"/>
                <a:gd name="T71" fmla="*/ 2126 h 3798"/>
                <a:gd name="T72" fmla="*/ 212 w 3679"/>
                <a:gd name="T73" fmla="*/ 1216 h 3798"/>
                <a:gd name="T74" fmla="*/ 554 w 3679"/>
                <a:gd name="T75" fmla="*/ 625 h 3798"/>
                <a:gd name="T76" fmla="*/ 2555 w 3679"/>
                <a:gd name="T77" fmla="*/ 702 h 3798"/>
                <a:gd name="T78" fmla="*/ 3548 w 3679"/>
                <a:gd name="T79" fmla="*/ 402 h 3798"/>
                <a:gd name="T80" fmla="*/ 3295 w 3679"/>
                <a:gd name="T81" fmla="*/ 3018 h 3798"/>
                <a:gd name="T82" fmla="*/ 2233 w 3679"/>
                <a:gd name="T83" fmla="*/ 3311 h 3798"/>
                <a:gd name="T84" fmla="*/ 3313 w 3679"/>
                <a:gd name="T85" fmla="*/ 3115 h 3798"/>
                <a:gd name="T86" fmla="*/ 3553 w 3679"/>
                <a:gd name="T87" fmla="*/ 176 h 3798"/>
                <a:gd name="T88" fmla="*/ 1276 w 3679"/>
                <a:gd name="T89" fmla="*/ 643 h 3798"/>
                <a:gd name="T90" fmla="*/ 176 w 3679"/>
                <a:gd name="T91" fmla="*/ 517 h 3798"/>
                <a:gd name="T92" fmla="*/ 694 w 3679"/>
                <a:gd name="T93" fmla="*/ 2852 h 3798"/>
                <a:gd name="T94" fmla="*/ 780 w 3679"/>
                <a:gd name="T95" fmla="*/ 2113 h 3798"/>
                <a:gd name="T96" fmla="*/ 1293 w 3679"/>
                <a:gd name="T97" fmla="*/ 1276 h 3798"/>
                <a:gd name="T98" fmla="*/ 1444 w 3679"/>
                <a:gd name="T99" fmla="*/ 1278 h 3798"/>
                <a:gd name="T100" fmla="*/ 2506 w 3679"/>
                <a:gd name="T101" fmla="*/ 1815 h 3798"/>
                <a:gd name="T102" fmla="*/ 2697 w 3679"/>
                <a:gd name="T103" fmla="*/ 1605 h 3798"/>
                <a:gd name="T104" fmla="*/ 2764 w 3679"/>
                <a:gd name="T105" fmla="*/ 2628 h 3798"/>
                <a:gd name="T106" fmla="*/ 1744 w 3679"/>
                <a:gd name="T107" fmla="*/ 2512 h 3798"/>
                <a:gd name="T108" fmla="*/ 1876 w 3679"/>
                <a:gd name="T109" fmla="*/ 2372 h 3798"/>
                <a:gd name="T110" fmla="*/ 2643 w 3679"/>
                <a:gd name="T111" fmla="*/ 2101 h 3798"/>
                <a:gd name="T112" fmla="*/ 2013 w 3679"/>
                <a:gd name="T113" fmla="*/ 1562 h 3798"/>
                <a:gd name="T114" fmla="*/ 1249 w 3679"/>
                <a:gd name="T115" fmla="*/ 1847 h 3798"/>
                <a:gd name="T116" fmla="*/ 955 w 3679"/>
                <a:gd name="T117" fmla="*/ 1874 h 3798"/>
                <a:gd name="T118" fmla="*/ 1287 w 3679"/>
                <a:gd name="T119" fmla="*/ 2346 h 3798"/>
                <a:gd name="T120" fmla="*/ 1626 w 3679"/>
                <a:gd name="T121" fmla="*/ 2351 h 3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79" h="3798">
                  <a:moveTo>
                    <a:pt x="1752" y="3798"/>
                  </a:moveTo>
                  <a:cubicBezTo>
                    <a:pt x="1689" y="3798"/>
                    <a:pt x="1627" y="3797"/>
                    <a:pt x="1564" y="3796"/>
                  </a:cubicBezTo>
                  <a:cubicBezTo>
                    <a:pt x="1491" y="3794"/>
                    <a:pt x="1439" y="3754"/>
                    <a:pt x="1415" y="3680"/>
                  </a:cubicBezTo>
                  <a:cubicBezTo>
                    <a:pt x="1369" y="3542"/>
                    <a:pt x="1378" y="3400"/>
                    <a:pt x="1444" y="3256"/>
                  </a:cubicBezTo>
                  <a:cubicBezTo>
                    <a:pt x="1456" y="3228"/>
                    <a:pt x="1456" y="3206"/>
                    <a:pt x="1445" y="3176"/>
                  </a:cubicBezTo>
                  <a:cubicBezTo>
                    <a:pt x="1404" y="3074"/>
                    <a:pt x="1398" y="2963"/>
                    <a:pt x="1428" y="2856"/>
                  </a:cubicBezTo>
                  <a:cubicBezTo>
                    <a:pt x="1457" y="2750"/>
                    <a:pt x="1519" y="2657"/>
                    <a:pt x="1607" y="2588"/>
                  </a:cubicBezTo>
                  <a:cubicBezTo>
                    <a:pt x="1626" y="2573"/>
                    <a:pt x="1646" y="2553"/>
                    <a:pt x="1644" y="2549"/>
                  </a:cubicBezTo>
                  <a:cubicBezTo>
                    <a:pt x="1631" y="2524"/>
                    <a:pt x="1613" y="2490"/>
                    <a:pt x="1587" y="2474"/>
                  </a:cubicBezTo>
                  <a:cubicBezTo>
                    <a:pt x="1541" y="2448"/>
                    <a:pt x="1485" y="2447"/>
                    <a:pt x="1438" y="2474"/>
                  </a:cubicBezTo>
                  <a:cubicBezTo>
                    <a:pt x="1397" y="2496"/>
                    <a:pt x="1355" y="2528"/>
                    <a:pt x="1315" y="2566"/>
                  </a:cubicBezTo>
                  <a:cubicBezTo>
                    <a:pt x="1243" y="2635"/>
                    <a:pt x="1172" y="2670"/>
                    <a:pt x="1091" y="2677"/>
                  </a:cubicBezTo>
                  <a:cubicBezTo>
                    <a:pt x="1071" y="2679"/>
                    <a:pt x="1047" y="2681"/>
                    <a:pt x="1030" y="2672"/>
                  </a:cubicBezTo>
                  <a:cubicBezTo>
                    <a:pt x="1014" y="2663"/>
                    <a:pt x="996" y="2641"/>
                    <a:pt x="993" y="2621"/>
                  </a:cubicBezTo>
                  <a:cubicBezTo>
                    <a:pt x="992" y="2609"/>
                    <a:pt x="996" y="2597"/>
                    <a:pt x="1004" y="2589"/>
                  </a:cubicBezTo>
                  <a:cubicBezTo>
                    <a:pt x="1013" y="2579"/>
                    <a:pt x="1027" y="2574"/>
                    <a:pt x="1042" y="2576"/>
                  </a:cubicBezTo>
                  <a:cubicBezTo>
                    <a:pt x="1139" y="2585"/>
                    <a:pt x="1204" y="2534"/>
                    <a:pt x="1260" y="2476"/>
                  </a:cubicBezTo>
                  <a:cubicBezTo>
                    <a:pt x="1361" y="2373"/>
                    <a:pt x="1469" y="2336"/>
                    <a:pt x="1590" y="2366"/>
                  </a:cubicBezTo>
                  <a:cubicBezTo>
                    <a:pt x="1600" y="2368"/>
                    <a:pt x="1619" y="2359"/>
                    <a:pt x="1625" y="2350"/>
                  </a:cubicBezTo>
                  <a:cubicBezTo>
                    <a:pt x="1648" y="2313"/>
                    <a:pt x="1656" y="2271"/>
                    <a:pt x="1648" y="2229"/>
                  </a:cubicBezTo>
                  <a:cubicBezTo>
                    <a:pt x="1631" y="2224"/>
                    <a:pt x="1614" y="2220"/>
                    <a:pt x="1597" y="2215"/>
                  </a:cubicBezTo>
                  <a:cubicBezTo>
                    <a:pt x="1558" y="2206"/>
                    <a:pt x="1521" y="2196"/>
                    <a:pt x="1485" y="2183"/>
                  </a:cubicBezTo>
                  <a:cubicBezTo>
                    <a:pt x="1448" y="2168"/>
                    <a:pt x="1413" y="2150"/>
                    <a:pt x="1385" y="2135"/>
                  </a:cubicBezTo>
                  <a:cubicBezTo>
                    <a:pt x="1375" y="2129"/>
                    <a:pt x="1365" y="2124"/>
                    <a:pt x="1357" y="2120"/>
                  </a:cubicBezTo>
                  <a:cubicBezTo>
                    <a:pt x="1252" y="2227"/>
                    <a:pt x="1252" y="2227"/>
                    <a:pt x="1252" y="2227"/>
                  </a:cubicBezTo>
                  <a:cubicBezTo>
                    <a:pt x="1241" y="2215"/>
                    <a:pt x="1241" y="2215"/>
                    <a:pt x="1241" y="2215"/>
                  </a:cubicBezTo>
                  <a:cubicBezTo>
                    <a:pt x="1245" y="2222"/>
                    <a:pt x="1249" y="2230"/>
                    <a:pt x="1253" y="2238"/>
                  </a:cubicBezTo>
                  <a:cubicBezTo>
                    <a:pt x="1265" y="2260"/>
                    <a:pt x="1277" y="2283"/>
                    <a:pt x="1287" y="2306"/>
                  </a:cubicBezTo>
                  <a:cubicBezTo>
                    <a:pt x="1293" y="2321"/>
                    <a:pt x="1294" y="2335"/>
                    <a:pt x="1289" y="2347"/>
                  </a:cubicBezTo>
                  <a:cubicBezTo>
                    <a:pt x="1284" y="2359"/>
                    <a:pt x="1273" y="2368"/>
                    <a:pt x="1258" y="2374"/>
                  </a:cubicBezTo>
                  <a:cubicBezTo>
                    <a:pt x="1244" y="2379"/>
                    <a:pt x="1231" y="2379"/>
                    <a:pt x="1220" y="2374"/>
                  </a:cubicBezTo>
                  <a:cubicBezTo>
                    <a:pt x="1208" y="2369"/>
                    <a:pt x="1199" y="2358"/>
                    <a:pt x="1194" y="2343"/>
                  </a:cubicBezTo>
                  <a:cubicBezTo>
                    <a:pt x="1170" y="2272"/>
                    <a:pt x="1119" y="2236"/>
                    <a:pt x="1029" y="2227"/>
                  </a:cubicBezTo>
                  <a:cubicBezTo>
                    <a:pt x="997" y="2224"/>
                    <a:pt x="963" y="2213"/>
                    <a:pt x="920" y="2193"/>
                  </a:cubicBezTo>
                  <a:cubicBezTo>
                    <a:pt x="906" y="2186"/>
                    <a:pt x="896" y="2176"/>
                    <a:pt x="892" y="2163"/>
                  </a:cubicBezTo>
                  <a:cubicBezTo>
                    <a:pt x="889" y="2150"/>
                    <a:pt x="891" y="2136"/>
                    <a:pt x="900" y="2122"/>
                  </a:cubicBezTo>
                  <a:cubicBezTo>
                    <a:pt x="916" y="2096"/>
                    <a:pt x="940" y="2091"/>
                    <a:pt x="972" y="2106"/>
                  </a:cubicBezTo>
                  <a:cubicBezTo>
                    <a:pt x="1035" y="2137"/>
                    <a:pt x="1097" y="2144"/>
                    <a:pt x="1159" y="2127"/>
                  </a:cubicBezTo>
                  <a:cubicBezTo>
                    <a:pt x="1182" y="2121"/>
                    <a:pt x="1207" y="2106"/>
                    <a:pt x="1227" y="2087"/>
                  </a:cubicBezTo>
                  <a:cubicBezTo>
                    <a:pt x="1263" y="2052"/>
                    <a:pt x="1260" y="2037"/>
                    <a:pt x="1230" y="1999"/>
                  </a:cubicBezTo>
                  <a:cubicBezTo>
                    <a:pt x="1223" y="1991"/>
                    <a:pt x="1217" y="1982"/>
                    <a:pt x="1211" y="1974"/>
                  </a:cubicBezTo>
                  <a:cubicBezTo>
                    <a:pt x="1210" y="1973"/>
                    <a:pt x="1210" y="1973"/>
                    <a:pt x="1210" y="1973"/>
                  </a:cubicBezTo>
                  <a:cubicBezTo>
                    <a:pt x="1142" y="1877"/>
                    <a:pt x="1070" y="1850"/>
                    <a:pt x="955" y="1875"/>
                  </a:cubicBezTo>
                  <a:cubicBezTo>
                    <a:pt x="930" y="1881"/>
                    <a:pt x="911" y="1880"/>
                    <a:pt x="898" y="1872"/>
                  </a:cubicBezTo>
                  <a:cubicBezTo>
                    <a:pt x="888" y="1866"/>
                    <a:pt x="882" y="1856"/>
                    <a:pt x="879" y="1842"/>
                  </a:cubicBezTo>
                  <a:cubicBezTo>
                    <a:pt x="876" y="1827"/>
                    <a:pt x="878" y="1813"/>
                    <a:pt x="885" y="1802"/>
                  </a:cubicBezTo>
                  <a:cubicBezTo>
                    <a:pt x="894" y="1789"/>
                    <a:pt x="910" y="1781"/>
                    <a:pt x="933" y="1778"/>
                  </a:cubicBezTo>
                  <a:cubicBezTo>
                    <a:pt x="971" y="1772"/>
                    <a:pt x="1009" y="1770"/>
                    <a:pt x="1049" y="1767"/>
                  </a:cubicBezTo>
                  <a:cubicBezTo>
                    <a:pt x="1066" y="1766"/>
                    <a:pt x="1083" y="1765"/>
                    <a:pt x="1100" y="1764"/>
                  </a:cubicBezTo>
                  <a:cubicBezTo>
                    <a:pt x="1080" y="1730"/>
                    <a:pt x="1080" y="1730"/>
                    <a:pt x="1080" y="1730"/>
                  </a:cubicBezTo>
                  <a:cubicBezTo>
                    <a:pt x="1064" y="1701"/>
                    <a:pt x="1046" y="1670"/>
                    <a:pt x="1028" y="1640"/>
                  </a:cubicBezTo>
                  <a:cubicBezTo>
                    <a:pt x="1006" y="1601"/>
                    <a:pt x="1009" y="1573"/>
                    <a:pt x="1037" y="1556"/>
                  </a:cubicBezTo>
                  <a:cubicBezTo>
                    <a:pt x="1049" y="1549"/>
                    <a:pt x="1061" y="1547"/>
                    <a:pt x="1073" y="1550"/>
                  </a:cubicBezTo>
                  <a:cubicBezTo>
                    <a:pt x="1089" y="1555"/>
                    <a:pt x="1103" y="1568"/>
                    <a:pt x="1115" y="1589"/>
                  </a:cubicBezTo>
                  <a:cubicBezTo>
                    <a:pt x="1123" y="1604"/>
                    <a:pt x="1131" y="1618"/>
                    <a:pt x="1139" y="1633"/>
                  </a:cubicBezTo>
                  <a:cubicBezTo>
                    <a:pt x="1177" y="1702"/>
                    <a:pt x="1217" y="1774"/>
                    <a:pt x="1251" y="1846"/>
                  </a:cubicBezTo>
                  <a:cubicBezTo>
                    <a:pt x="1340" y="2035"/>
                    <a:pt x="1589" y="2162"/>
                    <a:pt x="1775" y="2113"/>
                  </a:cubicBezTo>
                  <a:cubicBezTo>
                    <a:pt x="1874" y="2087"/>
                    <a:pt x="1950" y="2017"/>
                    <a:pt x="1984" y="1922"/>
                  </a:cubicBezTo>
                  <a:cubicBezTo>
                    <a:pt x="2018" y="1828"/>
                    <a:pt x="2003" y="1725"/>
                    <a:pt x="1943" y="1642"/>
                  </a:cubicBezTo>
                  <a:cubicBezTo>
                    <a:pt x="1904" y="1587"/>
                    <a:pt x="1851" y="1543"/>
                    <a:pt x="1772" y="1498"/>
                  </a:cubicBezTo>
                  <a:cubicBezTo>
                    <a:pt x="1753" y="1486"/>
                    <a:pt x="1740" y="1471"/>
                    <a:pt x="1738" y="1454"/>
                  </a:cubicBezTo>
                  <a:cubicBezTo>
                    <a:pt x="1736" y="1440"/>
                    <a:pt x="1740" y="1427"/>
                    <a:pt x="1752" y="1415"/>
                  </a:cubicBezTo>
                  <a:cubicBezTo>
                    <a:pt x="1771" y="1395"/>
                    <a:pt x="1794" y="1393"/>
                    <a:pt x="1820" y="1409"/>
                  </a:cubicBezTo>
                  <a:cubicBezTo>
                    <a:pt x="1827" y="1414"/>
                    <a:pt x="1834" y="1418"/>
                    <a:pt x="1841" y="1423"/>
                  </a:cubicBezTo>
                  <a:cubicBezTo>
                    <a:pt x="1870" y="1440"/>
                    <a:pt x="1899" y="1459"/>
                    <a:pt x="1925" y="1480"/>
                  </a:cubicBezTo>
                  <a:cubicBezTo>
                    <a:pt x="1948" y="1497"/>
                    <a:pt x="1968" y="1517"/>
                    <a:pt x="1988" y="1537"/>
                  </a:cubicBezTo>
                  <a:cubicBezTo>
                    <a:pt x="1996" y="1545"/>
                    <a:pt x="2004" y="1553"/>
                    <a:pt x="2012" y="1560"/>
                  </a:cubicBezTo>
                  <a:cubicBezTo>
                    <a:pt x="2020" y="1545"/>
                    <a:pt x="2029" y="1529"/>
                    <a:pt x="2038" y="1514"/>
                  </a:cubicBezTo>
                  <a:cubicBezTo>
                    <a:pt x="2058" y="1476"/>
                    <a:pt x="2080" y="1438"/>
                    <a:pt x="2103" y="1401"/>
                  </a:cubicBezTo>
                  <a:cubicBezTo>
                    <a:pt x="2114" y="1384"/>
                    <a:pt x="2129" y="1374"/>
                    <a:pt x="2144" y="1373"/>
                  </a:cubicBezTo>
                  <a:cubicBezTo>
                    <a:pt x="2157" y="1371"/>
                    <a:pt x="2171" y="1376"/>
                    <a:pt x="2181" y="1387"/>
                  </a:cubicBezTo>
                  <a:cubicBezTo>
                    <a:pt x="2204" y="1409"/>
                    <a:pt x="2204" y="1433"/>
                    <a:pt x="2183" y="1462"/>
                  </a:cubicBezTo>
                  <a:cubicBezTo>
                    <a:pt x="2124" y="1540"/>
                    <a:pt x="2096" y="1630"/>
                    <a:pt x="2098" y="1738"/>
                  </a:cubicBezTo>
                  <a:cubicBezTo>
                    <a:pt x="2099" y="1816"/>
                    <a:pt x="2128" y="1890"/>
                    <a:pt x="2180" y="1947"/>
                  </a:cubicBezTo>
                  <a:cubicBezTo>
                    <a:pt x="2232" y="2003"/>
                    <a:pt x="2303" y="2038"/>
                    <a:pt x="2381" y="2046"/>
                  </a:cubicBezTo>
                  <a:cubicBezTo>
                    <a:pt x="2436" y="2052"/>
                    <a:pt x="2482" y="2049"/>
                    <a:pt x="2522" y="2037"/>
                  </a:cubicBezTo>
                  <a:cubicBezTo>
                    <a:pt x="2569" y="2024"/>
                    <a:pt x="2607" y="1998"/>
                    <a:pt x="2640" y="1959"/>
                  </a:cubicBezTo>
                  <a:cubicBezTo>
                    <a:pt x="2659" y="1938"/>
                    <a:pt x="2685" y="1936"/>
                    <a:pt x="2708" y="1955"/>
                  </a:cubicBezTo>
                  <a:cubicBezTo>
                    <a:pt x="2730" y="1973"/>
                    <a:pt x="2733" y="1999"/>
                    <a:pt x="2716" y="2022"/>
                  </a:cubicBezTo>
                  <a:cubicBezTo>
                    <a:pt x="2702" y="2041"/>
                    <a:pt x="2686" y="2059"/>
                    <a:pt x="2669" y="2077"/>
                  </a:cubicBezTo>
                  <a:cubicBezTo>
                    <a:pt x="2661" y="2084"/>
                    <a:pt x="2654" y="2093"/>
                    <a:pt x="2646" y="2101"/>
                  </a:cubicBezTo>
                  <a:cubicBezTo>
                    <a:pt x="2705" y="2142"/>
                    <a:pt x="2738" y="2205"/>
                    <a:pt x="2744" y="2283"/>
                  </a:cubicBezTo>
                  <a:cubicBezTo>
                    <a:pt x="2751" y="2396"/>
                    <a:pt x="2676" y="2506"/>
                    <a:pt x="2569" y="2539"/>
                  </a:cubicBezTo>
                  <a:cubicBezTo>
                    <a:pt x="2540" y="2547"/>
                    <a:pt x="2507" y="2551"/>
                    <a:pt x="2492" y="2513"/>
                  </a:cubicBezTo>
                  <a:cubicBezTo>
                    <a:pt x="2486" y="2499"/>
                    <a:pt x="2486" y="2488"/>
                    <a:pt x="2491" y="2477"/>
                  </a:cubicBezTo>
                  <a:cubicBezTo>
                    <a:pt x="2497" y="2463"/>
                    <a:pt x="2513" y="2451"/>
                    <a:pt x="2537" y="2442"/>
                  </a:cubicBezTo>
                  <a:cubicBezTo>
                    <a:pt x="2609" y="2416"/>
                    <a:pt x="2648" y="2359"/>
                    <a:pt x="2642" y="2286"/>
                  </a:cubicBezTo>
                  <a:cubicBezTo>
                    <a:pt x="2637" y="2213"/>
                    <a:pt x="2595" y="2170"/>
                    <a:pt x="2518" y="2158"/>
                  </a:cubicBezTo>
                  <a:cubicBezTo>
                    <a:pt x="2400" y="2139"/>
                    <a:pt x="2301" y="2155"/>
                    <a:pt x="2216" y="2206"/>
                  </a:cubicBezTo>
                  <a:cubicBezTo>
                    <a:pt x="2177" y="2230"/>
                    <a:pt x="2142" y="2268"/>
                    <a:pt x="2114" y="2299"/>
                  </a:cubicBezTo>
                  <a:cubicBezTo>
                    <a:pt x="2070" y="2348"/>
                    <a:pt x="2016" y="2400"/>
                    <a:pt x="1935" y="2403"/>
                  </a:cubicBezTo>
                  <a:cubicBezTo>
                    <a:pt x="1921" y="2404"/>
                    <a:pt x="1907" y="2403"/>
                    <a:pt x="1890" y="2401"/>
                  </a:cubicBezTo>
                  <a:cubicBezTo>
                    <a:pt x="1882" y="2400"/>
                    <a:pt x="1873" y="2399"/>
                    <a:pt x="1864" y="2398"/>
                  </a:cubicBezTo>
                  <a:cubicBezTo>
                    <a:pt x="1862" y="2398"/>
                    <a:pt x="1862" y="2398"/>
                    <a:pt x="1862" y="2398"/>
                  </a:cubicBezTo>
                  <a:cubicBezTo>
                    <a:pt x="1863" y="2397"/>
                    <a:pt x="1863" y="2397"/>
                    <a:pt x="1863" y="2397"/>
                  </a:cubicBezTo>
                  <a:cubicBezTo>
                    <a:pt x="1867" y="2388"/>
                    <a:pt x="1871" y="2379"/>
                    <a:pt x="1874" y="2371"/>
                  </a:cubicBezTo>
                  <a:cubicBezTo>
                    <a:pt x="1883" y="2352"/>
                    <a:pt x="1891" y="2335"/>
                    <a:pt x="1899" y="2318"/>
                  </a:cubicBezTo>
                  <a:cubicBezTo>
                    <a:pt x="1903" y="2311"/>
                    <a:pt x="1914" y="2304"/>
                    <a:pt x="1922" y="2304"/>
                  </a:cubicBezTo>
                  <a:cubicBezTo>
                    <a:pt x="1963" y="2303"/>
                    <a:pt x="1998" y="2282"/>
                    <a:pt x="2031" y="2240"/>
                  </a:cubicBezTo>
                  <a:cubicBezTo>
                    <a:pt x="2084" y="2171"/>
                    <a:pt x="2137" y="2126"/>
                    <a:pt x="2199" y="2100"/>
                  </a:cubicBezTo>
                  <a:cubicBezTo>
                    <a:pt x="2071" y="1982"/>
                    <a:pt x="2071" y="1982"/>
                    <a:pt x="2071" y="1982"/>
                  </a:cubicBezTo>
                  <a:cubicBezTo>
                    <a:pt x="2011" y="2114"/>
                    <a:pt x="1904" y="2194"/>
                    <a:pt x="1753" y="2221"/>
                  </a:cubicBezTo>
                  <a:cubicBezTo>
                    <a:pt x="1755" y="2337"/>
                    <a:pt x="1724" y="2391"/>
                    <a:pt x="1696" y="2426"/>
                  </a:cubicBezTo>
                  <a:cubicBezTo>
                    <a:pt x="1744" y="2510"/>
                    <a:pt x="1744" y="2510"/>
                    <a:pt x="1744" y="2510"/>
                  </a:cubicBezTo>
                  <a:cubicBezTo>
                    <a:pt x="1875" y="2468"/>
                    <a:pt x="2012" y="2470"/>
                    <a:pt x="2150" y="2518"/>
                  </a:cubicBezTo>
                  <a:cubicBezTo>
                    <a:pt x="2177" y="2396"/>
                    <a:pt x="2249" y="2313"/>
                    <a:pt x="2371" y="2263"/>
                  </a:cubicBezTo>
                  <a:cubicBezTo>
                    <a:pt x="2414" y="2245"/>
                    <a:pt x="2443" y="2252"/>
                    <a:pt x="2456" y="2283"/>
                  </a:cubicBezTo>
                  <a:cubicBezTo>
                    <a:pt x="2462" y="2295"/>
                    <a:pt x="2463" y="2307"/>
                    <a:pt x="2458" y="2318"/>
                  </a:cubicBezTo>
                  <a:cubicBezTo>
                    <a:pt x="2452" y="2333"/>
                    <a:pt x="2436" y="2345"/>
                    <a:pt x="2410" y="2356"/>
                  </a:cubicBezTo>
                  <a:cubicBezTo>
                    <a:pt x="2317" y="2395"/>
                    <a:pt x="2265" y="2454"/>
                    <a:pt x="2252" y="2538"/>
                  </a:cubicBezTo>
                  <a:cubicBezTo>
                    <a:pt x="2250" y="2550"/>
                    <a:pt x="2254" y="2568"/>
                    <a:pt x="2263" y="2575"/>
                  </a:cubicBezTo>
                  <a:cubicBezTo>
                    <a:pt x="2299" y="2607"/>
                    <a:pt x="2337" y="2638"/>
                    <a:pt x="2376" y="2670"/>
                  </a:cubicBezTo>
                  <a:cubicBezTo>
                    <a:pt x="2390" y="2681"/>
                    <a:pt x="2403" y="2692"/>
                    <a:pt x="2417" y="2704"/>
                  </a:cubicBezTo>
                  <a:cubicBezTo>
                    <a:pt x="2533" y="2630"/>
                    <a:pt x="2646" y="2605"/>
                    <a:pt x="2763" y="2626"/>
                  </a:cubicBezTo>
                  <a:cubicBezTo>
                    <a:pt x="2764" y="2612"/>
                    <a:pt x="2765" y="2598"/>
                    <a:pt x="2767" y="2584"/>
                  </a:cubicBezTo>
                  <a:cubicBezTo>
                    <a:pt x="2769" y="2553"/>
                    <a:pt x="2772" y="2524"/>
                    <a:pt x="2776" y="2495"/>
                  </a:cubicBezTo>
                  <a:cubicBezTo>
                    <a:pt x="2790" y="2407"/>
                    <a:pt x="2825" y="2326"/>
                    <a:pt x="2881" y="2252"/>
                  </a:cubicBezTo>
                  <a:cubicBezTo>
                    <a:pt x="2896" y="2233"/>
                    <a:pt x="2897" y="2219"/>
                    <a:pt x="2887" y="2199"/>
                  </a:cubicBezTo>
                  <a:cubicBezTo>
                    <a:pt x="2835" y="2092"/>
                    <a:pt x="2810" y="1987"/>
                    <a:pt x="2811" y="1878"/>
                  </a:cubicBezTo>
                  <a:cubicBezTo>
                    <a:pt x="2812" y="1866"/>
                    <a:pt x="2800" y="1848"/>
                    <a:pt x="2789" y="1844"/>
                  </a:cubicBezTo>
                  <a:cubicBezTo>
                    <a:pt x="2711" y="1813"/>
                    <a:pt x="2653" y="1759"/>
                    <a:pt x="2620" y="1687"/>
                  </a:cubicBezTo>
                  <a:cubicBezTo>
                    <a:pt x="2589" y="1619"/>
                    <a:pt x="2581" y="1539"/>
                    <a:pt x="2599" y="1455"/>
                  </a:cubicBezTo>
                  <a:cubicBezTo>
                    <a:pt x="2606" y="1417"/>
                    <a:pt x="2626" y="1401"/>
                    <a:pt x="2658" y="1405"/>
                  </a:cubicBezTo>
                  <a:cubicBezTo>
                    <a:pt x="2688" y="1408"/>
                    <a:pt x="2701" y="1431"/>
                    <a:pt x="2699" y="1475"/>
                  </a:cubicBezTo>
                  <a:cubicBezTo>
                    <a:pt x="2698" y="1485"/>
                    <a:pt x="2698" y="1485"/>
                    <a:pt x="2698" y="1485"/>
                  </a:cubicBezTo>
                  <a:cubicBezTo>
                    <a:pt x="2695" y="1525"/>
                    <a:pt x="2693" y="1566"/>
                    <a:pt x="2699" y="1604"/>
                  </a:cubicBezTo>
                  <a:cubicBezTo>
                    <a:pt x="2711" y="1671"/>
                    <a:pt x="2753" y="1719"/>
                    <a:pt x="2829" y="1750"/>
                  </a:cubicBezTo>
                  <a:cubicBezTo>
                    <a:pt x="2835" y="1739"/>
                    <a:pt x="2841" y="1727"/>
                    <a:pt x="2847" y="1716"/>
                  </a:cubicBezTo>
                  <a:cubicBezTo>
                    <a:pt x="2865" y="1684"/>
                    <a:pt x="2882" y="1653"/>
                    <a:pt x="2897" y="1622"/>
                  </a:cubicBezTo>
                  <a:cubicBezTo>
                    <a:pt x="2901" y="1613"/>
                    <a:pt x="2898" y="1598"/>
                    <a:pt x="2893" y="1590"/>
                  </a:cubicBezTo>
                  <a:cubicBezTo>
                    <a:pt x="2801" y="1442"/>
                    <a:pt x="2771" y="1294"/>
                    <a:pt x="2802" y="1139"/>
                  </a:cubicBezTo>
                  <a:cubicBezTo>
                    <a:pt x="2780" y="1148"/>
                    <a:pt x="2758" y="1157"/>
                    <a:pt x="2736" y="1166"/>
                  </a:cubicBezTo>
                  <a:cubicBezTo>
                    <a:pt x="2687" y="1186"/>
                    <a:pt x="2640" y="1205"/>
                    <a:pt x="2599" y="1233"/>
                  </a:cubicBezTo>
                  <a:cubicBezTo>
                    <a:pt x="2402" y="1366"/>
                    <a:pt x="2359" y="1569"/>
                    <a:pt x="2484" y="1776"/>
                  </a:cubicBezTo>
                  <a:cubicBezTo>
                    <a:pt x="2487" y="1781"/>
                    <a:pt x="2491" y="1787"/>
                    <a:pt x="2494" y="1792"/>
                  </a:cubicBezTo>
                  <a:cubicBezTo>
                    <a:pt x="2499" y="1799"/>
                    <a:pt x="2504" y="1807"/>
                    <a:pt x="2508" y="1814"/>
                  </a:cubicBezTo>
                  <a:cubicBezTo>
                    <a:pt x="2524" y="1842"/>
                    <a:pt x="2519" y="1867"/>
                    <a:pt x="2494" y="1884"/>
                  </a:cubicBezTo>
                  <a:cubicBezTo>
                    <a:pt x="2468" y="1901"/>
                    <a:pt x="2443" y="1896"/>
                    <a:pt x="2424" y="1869"/>
                  </a:cubicBezTo>
                  <a:cubicBezTo>
                    <a:pt x="2368" y="1789"/>
                    <a:pt x="2333" y="1709"/>
                    <a:pt x="2318" y="1626"/>
                  </a:cubicBezTo>
                  <a:cubicBezTo>
                    <a:pt x="2297" y="1505"/>
                    <a:pt x="2324" y="1394"/>
                    <a:pt x="2401" y="1284"/>
                  </a:cubicBezTo>
                  <a:cubicBezTo>
                    <a:pt x="2406" y="1277"/>
                    <a:pt x="2411" y="1270"/>
                    <a:pt x="2417" y="1261"/>
                  </a:cubicBezTo>
                  <a:cubicBezTo>
                    <a:pt x="2427" y="1247"/>
                    <a:pt x="2427" y="1247"/>
                    <a:pt x="2427" y="1247"/>
                  </a:cubicBezTo>
                  <a:cubicBezTo>
                    <a:pt x="2412" y="1247"/>
                    <a:pt x="2398" y="1246"/>
                    <a:pt x="2384" y="1245"/>
                  </a:cubicBezTo>
                  <a:cubicBezTo>
                    <a:pt x="2339" y="1241"/>
                    <a:pt x="2296" y="1238"/>
                    <a:pt x="2249" y="1264"/>
                  </a:cubicBezTo>
                  <a:cubicBezTo>
                    <a:pt x="2153" y="1316"/>
                    <a:pt x="2052" y="1342"/>
                    <a:pt x="1948" y="1342"/>
                  </a:cubicBezTo>
                  <a:cubicBezTo>
                    <a:pt x="1947" y="1342"/>
                    <a:pt x="1947" y="1342"/>
                    <a:pt x="1946" y="1342"/>
                  </a:cubicBezTo>
                  <a:cubicBezTo>
                    <a:pt x="1848" y="1342"/>
                    <a:pt x="1745" y="1318"/>
                    <a:pt x="1639" y="1272"/>
                  </a:cubicBezTo>
                  <a:cubicBezTo>
                    <a:pt x="1621" y="1264"/>
                    <a:pt x="1596" y="1261"/>
                    <a:pt x="1563" y="1264"/>
                  </a:cubicBezTo>
                  <a:cubicBezTo>
                    <a:pt x="1523" y="1268"/>
                    <a:pt x="1485" y="1274"/>
                    <a:pt x="1444" y="1280"/>
                  </a:cubicBezTo>
                  <a:cubicBezTo>
                    <a:pt x="1428" y="1282"/>
                    <a:pt x="1411" y="1285"/>
                    <a:pt x="1393" y="1287"/>
                  </a:cubicBezTo>
                  <a:cubicBezTo>
                    <a:pt x="1363" y="1432"/>
                    <a:pt x="1393" y="1560"/>
                    <a:pt x="1484" y="1667"/>
                  </a:cubicBezTo>
                  <a:cubicBezTo>
                    <a:pt x="1533" y="1724"/>
                    <a:pt x="1596" y="1771"/>
                    <a:pt x="1685" y="1814"/>
                  </a:cubicBezTo>
                  <a:cubicBezTo>
                    <a:pt x="1688" y="1816"/>
                    <a:pt x="1692" y="1818"/>
                    <a:pt x="1696" y="1819"/>
                  </a:cubicBezTo>
                  <a:cubicBezTo>
                    <a:pt x="1702" y="1822"/>
                    <a:pt x="1708" y="1825"/>
                    <a:pt x="1714" y="1828"/>
                  </a:cubicBezTo>
                  <a:cubicBezTo>
                    <a:pt x="1741" y="1844"/>
                    <a:pt x="1749" y="1867"/>
                    <a:pt x="1737" y="1892"/>
                  </a:cubicBezTo>
                  <a:cubicBezTo>
                    <a:pt x="1724" y="1921"/>
                    <a:pt x="1700" y="1930"/>
                    <a:pt x="1671" y="1918"/>
                  </a:cubicBezTo>
                  <a:cubicBezTo>
                    <a:pt x="1541" y="1863"/>
                    <a:pt x="1436" y="1782"/>
                    <a:pt x="1370" y="1685"/>
                  </a:cubicBezTo>
                  <a:cubicBezTo>
                    <a:pt x="1295" y="1575"/>
                    <a:pt x="1268" y="1445"/>
                    <a:pt x="1290" y="1300"/>
                  </a:cubicBezTo>
                  <a:cubicBezTo>
                    <a:pt x="1290" y="1294"/>
                    <a:pt x="1290" y="1289"/>
                    <a:pt x="1291" y="1283"/>
                  </a:cubicBezTo>
                  <a:cubicBezTo>
                    <a:pt x="1291" y="1281"/>
                    <a:pt x="1291" y="1279"/>
                    <a:pt x="1291" y="1277"/>
                  </a:cubicBezTo>
                  <a:cubicBezTo>
                    <a:pt x="1277" y="1272"/>
                    <a:pt x="1263" y="1267"/>
                    <a:pt x="1249" y="1263"/>
                  </a:cubicBezTo>
                  <a:cubicBezTo>
                    <a:pt x="1217" y="1252"/>
                    <a:pt x="1186" y="1241"/>
                    <a:pt x="1157" y="1227"/>
                  </a:cubicBezTo>
                  <a:cubicBezTo>
                    <a:pt x="1127" y="1212"/>
                    <a:pt x="1098" y="1193"/>
                    <a:pt x="1073" y="1176"/>
                  </a:cubicBezTo>
                  <a:cubicBezTo>
                    <a:pt x="1062" y="1169"/>
                    <a:pt x="1053" y="1163"/>
                    <a:pt x="1043" y="1157"/>
                  </a:cubicBezTo>
                  <a:cubicBezTo>
                    <a:pt x="769" y="1267"/>
                    <a:pt x="769" y="1267"/>
                    <a:pt x="769" y="1267"/>
                  </a:cubicBezTo>
                  <a:cubicBezTo>
                    <a:pt x="770" y="1275"/>
                    <a:pt x="770" y="1275"/>
                    <a:pt x="770" y="1275"/>
                  </a:cubicBezTo>
                  <a:cubicBezTo>
                    <a:pt x="772" y="1285"/>
                    <a:pt x="774" y="1299"/>
                    <a:pt x="776" y="1314"/>
                  </a:cubicBezTo>
                  <a:cubicBezTo>
                    <a:pt x="796" y="1433"/>
                    <a:pt x="778" y="1549"/>
                    <a:pt x="722" y="1657"/>
                  </a:cubicBezTo>
                  <a:cubicBezTo>
                    <a:pt x="710" y="1678"/>
                    <a:pt x="711" y="1693"/>
                    <a:pt x="726" y="1714"/>
                  </a:cubicBezTo>
                  <a:cubicBezTo>
                    <a:pt x="768" y="1778"/>
                    <a:pt x="794" y="1842"/>
                    <a:pt x="804" y="1907"/>
                  </a:cubicBezTo>
                  <a:cubicBezTo>
                    <a:pt x="815" y="1974"/>
                    <a:pt x="807" y="2044"/>
                    <a:pt x="782" y="2114"/>
                  </a:cubicBezTo>
                  <a:cubicBezTo>
                    <a:pt x="778" y="2126"/>
                    <a:pt x="784" y="2146"/>
                    <a:pt x="792" y="2159"/>
                  </a:cubicBezTo>
                  <a:cubicBezTo>
                    <a:pt x="903" y="2326"/>
                    <a:pt x="921" y="2486"/>
                    <a:pt x="848" y="2645"/>
                  </a:cubicBezTo>
                  <a:cubicBezTo>
                    <a:pt x="834" y="2677"/>
                    <a:pt x="812" y="2706"/>
                    <a:pt x="788" y="2736"/>
                  </a:cubicBezTo>
                  <a:cubicBezTo>
                    <a:pt x="778" y="2749"/>
                    <a:pt x="767" y="2763"/>
                    <a:pt x="757" y="2777"/>
                  </a:cubicBezTo>
                  <a:cubicBezTo>
                    <a:pt x="861" y="2888"/>
                    <a:pt x="996" y="2931"/>
                    <a:pt x="1159" y="2906"/>
                  </a:cubicBezTo>
                  <a:cubicBezTo>
                    <a:pt x="1174" y="2903"/>
                    <a:pt x="1190" y="2900"/>
                    <a:pt x="1206" y="2897"/>
                  </a:cubicBezTo>
                  <a:cubicBezTo>
                    <a:pt x="1226" y="2893"/>
                    <a:pt x="1247" y="2890"/>
                    <a:pt x="1268" y="2887"/>
                  </a:cubicBezTo>
                  <a:cubicBezTo>
                    <a:pt x="1297" y="2883"/>
                    <a:pt x="1318" y="2897"/>
                    <a:pt x="1325" y="2925"/>
                  </a:cubicBezTo>
                  <a:cubicBezTo>
                    <a:pt x="1328" y="2939"/>
                    <a:pt x="1327" y="2953"/>
                    <a:pt x="1320" y="2964"/>
                  </a:cubicBezTo>
                  <a:cubicBezTo>
                    <a:pt x="1314" y="2974"/>
                    <a:pt x="1304" y="2981"/>
                    <a:pt x="1291" y="2984"/>
                  </a:cubicBezTo>
                  <a:cubicBezTo>
                    <a:pt x="1145" y="3016"/>
                    <a:pt x="1003" y="3039"/>
                    <a:pt x="864" y="2972"/>
                  </a:cubicBezTo>
                  <a:cubicBezTo>
                    <a:pt x="801" y="2942"/>
                    <a:pt x="745" y="2897"/>
                    <a:pt x="692" y="2854"/>
                  </a:cubicBezTo>
                  <a:cubicBezTo>
                    <a:pt x="666" y="2832"/>
                    <a:pt x="650" y="2829"/>
                    <a:pt x="622" y="2839"/>
                  </a:cubicBezTo>
                  <a:cubicBezTo>
                    <a:pt x="551" y="2866"/>
                    <a:pt x="472" y="2872"/>
                    <a:pt x="387" y="2858"/>
                  </a:cubicBezTo>
                  <a:cubicBezTo>
                    <a:pt x="209" y="2829"/>
                    <a:pt x="83" y="2692"/>
                    <a:pt x="68" y="2509"/>
                  </a:cubicBezTo>
                  <a:cubicBezTo>
                    <a:pt x="58" y="2395"/>
                    <a:pt x="74" y="2304"/>
                    <a:pt x="116" y="2225"/>
                  </a:cubicBezTo>
                  <a:cubicBezTo>
                    <a:pt x="121" y="2216"/>
                    <a:pt x="116" y="2195"/>
                    <a:pt x="108" y="2186"/>
                  </a:cubicBezTo>
                  <a:cubicBezTo>
                    <a:pt x="55" y="2120"/>
                    <a:pt x="21" y="2042"/>
                    <a:pt x="11" y="1964"/>
                  </a:cubicBezTo>
                  <a:cubicBezTo>
                    <a:pt x="0" y="1871"/>
                    <a:pt x="23" y="1780"/>
                    <a:pt x="80" y="1702"/>
                  </a:cubicBezTo>
                  <a:cubicBezTo>
                    <a:pt x="86" y="1693"/>
                    <a:pt x="82" y="1672"/>
                    <a:pt x="76" y="1661"/>
                  </a:cubicBezTo>
                  <a:cubicBezTo>
                    <a:pt x="52" y="1614"/>
                    <a:pt x="37" y="1575"/>
                    <a:pt x="29" y="1538"/>
                  </a:cubicBezTo>
                  <a:cubicBezTo>
                    <a:pt x="18" y="1492"/>
                    <a:pt x="19" y="1449"/>
                    <a:pt x="30" y="1407"/>
                  </a:cubicBezTo>
                  <a:cubicBezTo>
                    <a:pt x="43" y="1361"/>
                    <a:pt x="71" y="1318"/>
                    <a:pt x="98" y="1278"/>
                  </a:cubicBezTo>
                  <a:cubicBezTo>
                    <a:pt x="112" y="1259"/>
                    <a:pt x="117" y="1245"/>
                    <a:pt x="108" y="1221"/>
                  </a:cubicBezTo>
                  <a:cubicBezTo>
                    <a:pt x="65" y="1099"/>
                    <a:pt x="75" y="1001"/>
                    <a:pt x="139" y="916"/>
                  </a:cubicBezTo>
                  <a:cubicBezTo>
                    <a:pt x="147" y="905"/>
                    <a:pt x="142" y="882"/>
                    <a:pt x="141" y="875"/>
                  </a:cubicBezTo>
                  <a:cubicBezTo>
                    <a:pt x="107" y="733"/>
                    <a:pt x="118" y="619"/>
                    <a:pt x="174" y="516"/>
                  </a:cubicBezTo>
                  <a:cubicBezTo>
                    <a:pt x="221" y="431"/>
                    <a:pt x="301" y="364"/>
                    <a:pt x="394" y="332"/>
                  </a:cubicBezTo>
                  <a:cubicBezTo>
                    <a:pt x="489" y="299"/>
                    <a:pt x="587" y="305"/>
                    <a:pt x="669" y="347"/>
                  </a:cubicBezTo>
                  <a:cubicBezTo>
                    <a:pt x="690" y="358"/>
                    <a:pt x="709" y="373"/>
                    <a:pt x="727" y="388"/>
                  </a:cubicBezTo>
                  <a:cubicBezTo>
                    <a:pt x="739" y="398"/>
                    <a:pt x="751" y="409"/>
                    <a:pt x="764" y="418"/>
                  </a:cubicBezTo>
                  <a:cubicBezTo>
                    <a:pt x="771" y="422"/>
                    <a:pt x="792" y="436"/>
                    <a:pt x="809" y="433"/>
                  </a:cubicBezTo>
                  <a:cubicBezTo>
                    <a:pt x="915" y="415"/>
                    <a:pt x="1002" y="422"/>
                    <a:pt x="1077" y="454"/>
                  </a:cubicBezTo>
                  <a:cubicBezTo>
                    <a:pt x="1151" y="487"/>
                    <a:pt x="1215" y="546"/>
                    <a:pt x="1271" y="636"/>
                  </a:cubicBezTo>
                  <a:cubicBezTo>
                    <a:pt x="1272" y="638"/>
                    <a:pt x="1273" y="640"/>
                    <a:pt x="1274" y="641"/>
                  </a:cubicBezTo>
                  <a:cubicBezTo>
                    <a:pt x="1300" y="637"/>
                    <a:pt x="1326" y="631"/>
                    <a:pt x="1351" y="627"/>
                  </a:cubicBezTo>
                  <a:cubicBezTo>
                    <a:pt x="1409" y="615"/>
                    <a:pt x="1463" y="605"/>
                    <a:pt x="1519" y="600"/>
                  </a:cubicBezTo>
                  <a:cubicBezTo>
                    <a:pt x="1598" y="592"/>
                    <a:pt x="1673" y="617"/>
                    <a:pt x="1743" y="674"/>
                  </a:cubicBezTo>
                  <a:cubicBezTo>
                    <a:pt x="1754" y="665"/>
                    <a:pt x="1764" y="655"/>
                    <a:pt x="1774" y="646"/>
                  </a:cubicBezTo>
                  <a:cubicBezTo>
                    <a:pt x="1795" y="626"/>
                    <a:pt x="1816" y="607"/>
                    <a:pt x="1839" y="589"/>
                  </a:cubicBezTo>
                  <a:cubicBezTo>
                    <a:pt x="1918" y="528"/>
                    <a:pt x="2000" y="489"/>
                    <a:pt x="2084" y="475"/>
                  </a:cubicBezTo>
                  <a:cubicBezTo>
                    <a:pt x="2170" y="459"/>
                    <a:pt x="2261" y="469"/>
                    <a:pt x="2352" y="504"/>
                  </a:cubicBezTo>
                  <a:cubicBezTo>
                    <a:pt x="2374" y="512"/>
                    <a:pt x="2385" y="509"/>
                    <a:pt x="2399" y="490"/>
                  </a:cubicBezTo>
                  <a:cubicBezTo>
                    <a:pt x="2491" y="366"/>
                    <a:pt x="2603" y="304"/>
                    <a:pt x="2742" y="300"/>
                  </a:cubicBezTo>
                  <a:cubicBezTo>
                    <a:pt x="2754" y="300"/>
                    <a:pt x="2771" y="284"/>
                    <a:pt x="2777" y="272"/>
                  </a:cubicBezTo>
                  <a:cubicBezTo>
                    <a:pt x="2843" y="131"/>
                    <a:pt x="2964" y="42"/>
                    <a:pt x="3118" y="22"/>
                  </a:cubicBezTo>
                  <a:cubicBezTo>
                    <a:pt x="3282" y="0"/>
                    <a:pt x="3461" y="63"/>
                    <a:pt x="3554" y="175"/>
                  </a:cubicBezTo>
                  <a:cubicBezTo>
                    <a:pt x="3662" y="304"/>
                    <a:pt x="3679" y="453"/>
                    <a:pt x="3606" y="618"/>
                  </a:cubicBezTo>
                  <a:cubicBezTo>
                    <a:pt x="3578" y="683"/>
                    <a:pt x="3575" y="738"/>
                    <a:pt x="3597" y="814"/>
                  </a:cubicBezTo>
                  <a:cubicBezTo>
                    <a:pt x="3632" y="941"/>
                    <a:pt x="3641" y="1062"/>
                    <a:pt x="3622" y="1174"/>
                  </a:cubicBezTo>
                  <a:cubicBezTo>
                    <a:pt x="3603" y="1291"/>
                    <a:pt x="3553" y="1402"/>
                    <a:pt x="3474" y="1503"/>
                  </a:cubicBezTo>
                  <a:cubicBezTo>
                    <a:pt x="3458" y="1524"/>
                    <a:pt x="3465" y="1537"/>
                    <a:pt x="3475" y="1556"/>
                  </a:cubicBezTo>
                  <a:cubicBezTo>
                    <a:pt x="3475" y="1556"/>
                    <a:pt x="3475" y="1556"/>
                    <a:pt x="3475" y="1556"/>
                  </a:cubicBezTo>
                  <a:cubicBezTo>
                    <a:pt x="3575" y="1741"/>
                    <a:pt x="3594" y="1918"/>
                    <a:pt x="3536" y="2095"/>
                  </a:cubicBezTo>
                  <a:cubicBezTo>
                    <a:pt x="3528" y="2118"/>
                    <a:pt x="3518" y="2141"/>
                    <a:pt x="3509" y="2163"/>
                  </a:cubicBezTo>
                  <a:cubicBezTo>
                    <a:pt x="3504" y="2172"/>
                    <a:pt x="3500" y="2182"/>
                    <a:pt x="3496" y="2192"/>
                  </a:cubicBezTo>
                  <a:cubicBezTo>
                    <a:pt x="3593" y="2270"/>
                    <a:pt x="3652" y="2390"/>
                    <a:pt x="3660" y="2531"/>
                  </a:cubicBezTo>
                  <a:cubicBezTo>
                    <a:pt x="3671" y="2701"/>
                    <a:pt x="3607" y="2880"/>
                    <a:pt x="3494" y="2997"/>
                  </a:cubicBezTo>
                  <a:cubicBezTo>
                    <a:pt x="3439" y="3053"/>
                    <a:pt x="3380" y="3092"/>
                    <a:pt x="3314" y="3117"/>
                  </a:cubicBezTo>
                  <a:cubicBezTo>
                    <a:pt x="3301" y="3122"/>
                    <a:pt x="3285" y="3133"/>
                    <a:pt x="3280" y="3145"/>
                  </a:cubicBezTo>
                  <a:cubicBezTo>
                    <a:pt x="3244" y="3243"/>
                    <a:pt x="3187" y="3318"/>
                    <a:pt x="3110" y="3368"/>
                  </a:cubicBezTo>
                  <a:cubicBezTo>
                    <a:pt x="3039" y="3414"/>
                    <a:pt x="2949" y="3440"/>
                    <a:pt x="2842" y="3445"/>
                  </a:cubicBezTo>
                  <a:cubicBezTo>
                    <a:pt x="2702" y="3452"/>
                    <a:pt x="2572" y="3412"/>
                    <a:pt x="2456" y="3326"/>
                  </a:cubicBezTo>
                  <a:cubicBezTo>
                    <a:pt x="2348" y="3413"/>
                    <a:pt x="2221" y="3433"/>
                    <a:pt x="2067" y="3388"/>
                  </a:cubicBezTo>
                  <a:cubicBezTo>
                    <a:pt x="2001" y="3368"/>
                    <a:pt x="1942" y="3327"/>
                    <a:pt x="1888" y="3263"/>
                  </a:cubicBezTo>
                  <a:cubicBezTo>
                    <a:pt x="1833" y="3197"/>
                    <a:pt x="1791" y="3120"/>
                    <a:pt x="1766" y="3032"/>
                  </a:cubicBezTo>
                  <a:cubicBezTo>
                    <a:pt x="1758" y="3008"/>
                    <a:pt x="1759" y="2988"/>
                    <a:pt x="1767" y="2974"/>
                  </a:cubicBezTo>
                  <a:cubicBezTo>
                    <a:pt x="1773" y="2963"/>
                    <a:pt x="1783" y="2957"/>
                    <a:pt x="1795" y="2954"/>
                  </a:cubicBezTo>
                  <a:cubicBezTo>
                    <a:pt x="1838" y="2944"/>
                    <a:pt x="1853" y="2973"/>
                    <a:pt x="1861" y="3000"/>
                  </a:cubicBezTo>
                  <a:cubicBezTo>
                    <a:pt x="1889" y="3090"/>
                    <a:pt x="1932" y="3165"/>
                    <a:pt x="1993" y="3229"/>
                  </a:cubicBezTo>
                  <a:cubicBezTo>
                    <a:pt x="2043" y="3281"/>
                    <a:pt x="2142" y="3314"/>
                    <a:pt x="2233" y="3309"/>
                  </a:cubicBezTo>
                  <a:cubicBezTo>
                    <a:pt x="2309" y="3305"/>
                    <a:pt x="2372" y="3275"/>
                    <a:pt x="2410" y="3225"/>
                  </a:cubicBezTo>
                  <a:cubicBezTo>
                    <a:pt x="2420" y="3212"/>
                    <a:pt x="2430" y="3204"/>
                    <a:pt x="2442" y="3203"/>
                  </a:cubicBezTo>
                  <a:cubicBezTo>
                    <a:pt x="2457" y="3201"/>
                    <a:pt x="2474" y="3209"/>
                    <a:pt x="2496" y="3227"/>
                  </a:cubicBezTo>
                  <a:cubicBezTo>
                    <a:pt x="2566" y="3284"/>
                    <a:pt x="2641" y="3320"/>
                    <a:pt x="2720" y="3336"/>
                  </a:cubicBezTo>
                  <a:cubicBezTo>
                    <a:pt x="2798" y="3352"/>
                    <a:pt x="2882" y="3347"/>
                    <a:pt x="2969" y="3322"/>
                  </a:cubicBezTo>
                  <a:cubicBezTo>
                    <a:pt x="3029" y="3305"/>
                    <a:pt x="3087" y="3267"/>
                    <a:pt x="3128" y="3218"/>
                  </a:cubicBezTo>
                  <a:cubicBezTo>
                    <a:pt x="3162" y="3177"/>
                    <a:pt x="3201" y="3109"/>
                    <a:pt x="3193" y="3017"/>
                  </a:cubicBezTo>
                  <a:cubicBezTo>
                    <a:pt x="3192" y="3002"/>
                    <a:pt x="3192" y="2987"/>
                    <a:pt x="3193" y="2972"/>
                  </a:cubicBezTo>
                  <a:cubicBezTo>
                    <a:pt x="3197" y="2939"/>
                    <a:pt x="3215" y="2923"/>
                    <a:pt x="3246" y="2924"/>
                  </a:cubicBezTo>
                  <a:cubicBezTo>
                    <a:pt x="3274" y="2925"/>
                    <a:pt x="3290" y="2941"/>
                    <a:pt x="3293" y="2972"/>
                  </a:cubicBezTo>
                  <a:cubicBezTo>
                    <a:pt x="3294" y="2980"/>
                    <a:pt x="3294" y="2988"/>
                    <a:pt x="3295" y="2998"/>
                  </a:cubicBezTo>
                  <a:cubicBezTo>
                    <a:pt x="3295" y="3003"/>
                    <a:pt x="3295" y="3009"/>
                    <a:pt x="3296" y="3016"/>
                  </a:cubicBezTo>
                  <a:cubicBezTo>
                    <a:pt x="3303" y="3011"/>
                    <a:pt x="3311" y="3008"/>
                    <a:pt x="3318" y="3004"/>
                  </a:cubicBezTo>
                  <a:cubicBezTo>
                    <a:pt x="3333" y="2996"/>
                    <a:pt x="3347" y="2988"/>
                    <a:pt x="3360" y="2979"/>
                  </a:cubicBezTo>
                  <a:cubicBezTo>
                    <a:pt x="3442" y="2922"/>
                    <a:pt x="3505" y="2830"/>
                    <a:pt x="3538" y="2721"/>
                  </a:cubicBezTo>
                  <a:cubicBezTo>
                    <a:pt x="3571" y="2612"/>
                    <a:pt x="3568" y="2501"/>
                    <a:pt x="3531" y="2407"/>
                  </a:cubicBezTo>
                  <a:cubicBezTo>
                    <a:pt x="3504" y="2340"/>
                    <a:pt x="3464" y="2292"/>
                    <a:pt x="3407" y="2260"/>
                  </a:cubicBezTo>
                  <a:cubicBezTo>
                    <a:pt x="3387" y="2249"/>
                    <a:pt x="3376" y="2238"/>
                    <a:pt x="3373" y="2225"/>
                  </a:cubicBezTo>
                  <a:cubicBezTo>
                    <a:pt x="3369" y="2212"/>
                    <a:pt x="3373" y="2197"/>
                    <a:pt x="3385" y="2178"/>
                  </a:cubicBezTo>
                  <a:cubicBezTo>
                    <a:pt x="3446" y="2077"/>
                    <a:pt x="3474" y="1972"/>
                    <a:pt x="3467" y="1867"/>
                  </a:cubicBezTo>
                  <a:cubicBezTo>
                    <a:pt x="3461" y="1769"/>
                    <a:pt x="3426" y="1667"/>
                    <a:pt x="3362" y="1563"/>
                  </a:cubicBezTo>
                  <a:cubicBezTo>
                    <a:pt x="3344" y="1534"/>
                    <a:pt x="3337" y="1508"/>
                    <a:pt x="3364" y="1477"/>
                  </a:cubicBezTo>
                  <a:cubicBezTo>
                    <a:pt x="3456" y="1374"/>
                    <a:pt x="3510" y="1259"/>
                    <a:pt x="3526" y="1135"/>
                  </a:cubicBezTo>
                  <a:cubicBezTo>
                    <a:pt x="3541" y="1021"/>
                    <a:pt x="3523" y="895"/>
                    <a:pt x="3474" y="761"/>
                  </a:cubicBezTo>
                  <a:cubicBezTo>
                    <a:pt x="3458" y="719"/>
                    <a:pt x="3460" y="690"/>
                    <a:pt x="3479" y="656"/>
                  </a:cubicBezTo>
                  <a:cubicBezTo>
                    <a:pt x="3532" y="562"/>
                    <a:pt x="3553" y="482"/>
                    <a:pt x="3546" y="402"/>
                  </a:cubicBezTo>
                  <a:cubicBezTo>
                    <a:pt x="3539" y="331"/>
                    <a:pt x="3507" y="267"/>
                    <a:pt x="3454" y="216"/>
                  </a:cubicBezTo>
                  <a:cubicBezTo>
                    <a:pt x="3400" y="166"/>
                    <a:pt x="3330" y="135"/>
                    <a:pt x="3252" y="125"/>
                  </a:cubicBezTo>
                  <a:cubicBezTo>
                    <a:pt x="3148" y="113"/>
                    <a:pt x="3067" y="126"/>
                    <a:pt x="3003" y="164"/>
                  </a:cubicBezTo>
                  <a:cubicBezTo>
                    <a:pt x="2939" y="202"/>
                    <a:pt x="2889" y="268"/>
                    <a:pt x="2850" y="366"/>
                  </a:cubicBezTo>
                  <a:cubicBezTo>
                    <a:pt x="2835" y="402"/>
                    <a:pt x="2810" y="407"/>
                    <a:pt x="2776" y="404"/>
                  </a:cubicBezTo>
                  <a:cubicBezTo>
                    <a:pt x="2662" y="393"/>
                    <a:pt x="2567" y="438"/>
                    <a:pt x="2487" y="541"/>
                  </a:cubicBezTo>
                  <a:cubicBezTo>
                    <a:pt x="2483" y="545"/>
                    <a:pt x="2481" y="550"/>
                    <a:pt x="2478" y="554"/>
                  </a:cubicBezTo>
                  <a:cubicBezTo>
                    <a:pt x="2477" y="556"/>
                    <a:pt x="2476" y="559"/>
                    <a:pt x="2475" y="561"/>
                  </a:cubicBezTo>
                  <a:cubicBezTo>
                    <a:pt x="2483" y="567"/>
                    <a:pt x="2490" y="574"/>
                    <a:pt x="2498" y="581"/>
                  </a:cubicBezTo>
                  <a:cubicBezTo>
                    <a:pt x="2516" y="596"/>
                    <a:pt x="2533" y="611"/>
                    <a:pt x="2549" y="626"/>
                  </a:cubicBezTo>
                  <a:cubicBezTo>
                    <a:pt x="2564" y="639"/>
                    <a:pt x="2572" y="654"/>
                    <a:pt x="2572" y="668"/>
                  </a:cubicBezTo>
                  <a:cubicBezTo>
                    <a:pt x="2573" y="680"/>
                    <a:pt x="2567" y="692"/>
                    <a:pt x="2557" y="703"/>
                  </a:cubicBezTo>
                  <a:cubicBezTo>
                    <a:pt x="2534" y="726"/>
                    <a:pt x="2507" y="724"/>
                    <a:pt x="2479" y="698"/>
                  </a:cubicBezTo>
                  <a:cubicBezTo>
                    <a:pt x="2391" y="615"/>
                    <a:pt x="2288" y="572"/>
                    <a:pt x="2173" y="570"/>
                  </a:cubicBezTo>
                  <a:cubicBezTo>
                    <a:pt x="2098" y="568"/>
                    <a:pt x="2031" y="585"/>
                    <a:pt x="1966" y="621"/>
                  </a:cubicBezTo>
                  <a:cubicBezTo>
                    <a:pt x="1910" y="653"/>
                    <a:pt x="1857" y="699"/>
                    <a:pt x="1805" y="762"/>
                  </a:cubicBezTo>
                  <a:cubicBezTo>
                    <a:pt x="1786" y="785"/>
                    <a:pt x="1770" y="801"/>
                    <a:pt x="1753" y="802"/>
                  </a:cubicBezTo>
                  <a:cubicBezTo>
                    <a:pt x="1738" y="802"/>
                    <a:pt x="1723" y="793"/>
                    <a:pt x="1699" y="770"/>
                  </a:cubicBezTo>
                  <a:cubicBezTo>
                    <a:pt x="1628" y="700"/>
                    <a:pt x="1538" y="681"/>
                    <a:pt x="1416" y="712"/>
                  </a:cubicBezTo>
                  <a:cubicBezTo>
                    <a:pt x="1379" y="722"/>
                    <a:pt x="1343" y="738"/>
                    <a:pt x="1309" y="754"/>
                  </a:cubicBezTo>
                  <a:cubicBezTo>
                    <a:pt x="1304" y="756"/>
                    <a:pt x="1299" y="758"/>
                    <a:pt x="1295" y="760"/>
                  </a:cubicBezTo>
                  <a:cubicBezTo>
                    <a:pt x="1247" y="782"/>
                    <a:pt x="1228" y="775"/>
                    <a:pt x="1206" y="729"/>
                  </a:cubicBezTo>
                  <a:cubicBezTo>
                    <a:pt x="1155" y="625"/>
                    <a:pt x="1091" y="564"/>
                    <a:pt x="1005" y="537"/>
                  </a:cubicBezTo>
                  <a:cubicBezTo>
                    <a:pt x="875" y="496"/>
                    <a:pt x="735" y="539"/>
                    <a:pt x="648" y="645"/>
                  </a:cubicBezTo>
                  <a:cubicBezTo>
                    <a:pt x="625" y="673"/>
                    <a:pt x="600" y="678"/>
                    <a:pt x="575" y="660"/>
                  </a:cubicBezTo>
                  <a:cubicBezTo>
                    <a:pt x="561" y="651"/>
                    <a:pt x="553" y="639"/>
                    <a:pt x="552" y="626"/>
                  </a:cubicBezTo>
                  <a:cubicBezTo>
                    <a:pt x="550" y="612"/>
                    <a:pt x="556" y="597"/>
                    <a:pt x="568" y="584"/>
                  </a:cubicBezTo>
                  <a:cubicBezTo>
                    <a:pt x="592" y="558"/>
                    <a:pt x="617" y="532"/>
                    <a:pt x="642" y="508"/>
                  </a:cubicBezTo>
                  <a:cubicBezTo>
                    <a:pt x="653" y="498"/>
                    <a:pt x="664" y="487"/>
                    <a:pt x="674" y="476"/>
                  </a:cubicBezTo>
                  <a:cubicBezTo>
                    <a:pt x="631" y="417"/>
                    <a:pt x="519" y="394"/>
                    <a:pt x="430" y="427"/>
                  </a:cubicBezTo>
                  <a:cubicBezTo>
                    <a:pt x="355" y="454"/>
                    <a:pt x="297" y="503"/>
                    <a:pt x="261" y="568"/>
                  </a:cubicBezTo>
                  <a:cubicBezTo>
                    <a:pt x="225" y="634"/>
                    <a:pt x="214" y="712"/>
                    <a:pt x="229" y="795"/>
                  </a:cubicBezTo>
                  <a:cubicBezTo>
                    <a:pt x="231" y="810"/>
                    <a:pt x="236" y="826"/>
                    <a:pt x="240" y="841"/>
                  </a:cubicBezTo>
                  <a:cubicBezTo>
                    <a:pt x="245" y="858"/>
                    <a:pt x="250" y="876"/>
                    <a:pt x="252" y="894"/>
                  </a:cubicBezTo>
                  <a:cubicBezTo>
                    <a:pt x="255" y="914"/>
                    <a:pt x="255" y="941"/>
                    <a:pt x="244" y="952"/>
                  </a:cubicBezTo>
                  <a:cubicBezTo>
                    <a:pt x="156" y="1036"/>
                    <a:pt x="179" y="1130"/>
                    <a:pt x="213" y="1212"/>
                  </a:cubicBezTo>
                  <a:cubicBezTo>
                    <a:pt x="214" y="1215"/>
                    <a:pt x="214" y="1215"/>
                    <a:pt x="214" y="1215"/>
                  </a:cubicBezTo>
                  <a:cubicBezTo>
                    <a:pt x="241" y="1280"/>
                    <a:pt x="241" y="1281"/>
                    <a:pt x="188" y="1330"/>
                  </a:cubicBezTo>
                  <a:cubicBezTo>
                    <a:pt x="109" y="1404"/>
                    <a:pt x="102" y="1508"/>
                    <a:pt x="171" y="1617"/>
                  </a:cubicBezTo>
                  <a:cubicBezTo>
                    <a:pt x="174" y="1616"/>
                    <a:pt x="176" y="1614"/>
                    <a:pt x="179" y="1613"/>
                  </a:cubicBezTo>
                  <a:cubicBezTo>
                    <a:pt x="185" y="1608"/>
                    <a:pt x="192" y="1604"/>
                    <a:pt x="198" y="1605"/>
                  </a:cubicBezTo>
                  <a:cubicBezTo>
                    <a:pt x="200" y="1605"/>
                    <a:pt x="202" y="1606"/>
                    <a:pt x="204" y="1606"/>
                  </a:cubicBezTo>
                  <a:cubicBezTo>
                    <a:pt x="223" y="1609"/>
                    <a:pt x="246" y="1613"/>
                    <a:pt x="255" y="1625"/>
                  </a:cubicBezTo>
                  <a:cubicBezTo>
                    <a:pt x="263" y="1638"/>
                    <a:pt x="257" y="1662"/>
                    <a:pt x="252" y="1681"/>
                  </a:cubicBezTo>
                  <a:cubicBezTo>
                    <a:pt x="251" y="1685"/>
                    <a:pt x="251" y="1685"/>
                    <a:pt x="251" y="1685"/>
                  </a:cubicBezTo>
                  <a:cubicBezTo>
                    <a:pt x="249" y="1692"/>
                    <a:pt x="239" y="1698"/>
                    <a:pt x="231" y="1704"/>
                  </a:cubicBezTo>
                  <a:cubicBezTo>
                    <a:pt x="229" y="1705"/>
                    <a:pt x="228" y="1706"/>
                    <a:pt x="226" y="1707"/>
                  </a:cubicBezTo>
                  <a:cubicBezTo>
                    <a:pt x="161" y="1749"/>
                    <a:pt x="122" y="1809"/>
                    <a:pt x="112" y="1881"/>
                  </a:cubicBezTo>
                  <a:cubicBezTo>
                    <a:pt x="101" y="1963"/>
                    <a:pt x="131" y="2057"/>
                    <a:pt x="190" y="2125"/>
                  </a:cubicBezTo>
                  <a:cubicBezTo>
                    <a:pt x="196" y="2131"/>
                    <a:pt x="202" y="2138"/>
                    <a:pt x="209" y="2144"/>
                  </a:cubicBezTo>
                  <a:cubicBezTo>
                    <a:pt x="226" y="2161"/>
                    <a:pt x="244" y="2178"/>
                    <a:pt x="246" y="2197"/>
                  </a:cubicBezTo>
                  <a:cubicBezTo>
                    <a:pt x="248" y="2216"/>
                    <a:pt x="233" y="2236"/>
                    <a:pt x="219" y="2256"/>
                  </a:cubicBezTo>
                  <a:cubicBezTo>
                    <a:pt x="214" y="2263"/>
                    <a:pt x="209" y="2270"/>
                    <a:pt x="205" y="2277"/>
                  </a:cubicBezTo>
                  <a:cubicBezTo>
                    <a:pt x="150" y="2367"/>
                    <a:pt x="145" y="2486"/>
                    <a:pt x="191" y="2588"/>
                  </a:cubicBezTo>
                  <a:cubicBezTo>
                    <a:pt x="232" y="2679"/>
                    <a:pt x="307" y="2741"/>
                    <a:pt x="395" y="2756"/>
                  </a:cubicBezTo>
                  <a:cubicBezTo>
                    <a:pt x="486" y="2773"/>
                    <a:pt x="571" y="2762"/>
                    <a:pt x="639" y="2726"/>
                  </a:cubicBezTo>
                  <a:cubicBezTo>
                    <a:pt x="707" y="2691"/>
                    <a:pt x="753" y="2633"/>
                    <a:pt x="775" y="2559"/>
                  </a:cubicBezTo>
                  <a:cubicBezTo>
                    <a:pt x="809" y="2440"/>
                    <a:pt x="786" y="2324"/>
                    <a:pt x="706" y="2215"/>
                  </a:cubicBezTo>
                  <a:cubicBezTo>
                    <a:pt x="679" y="2177"/>
                    <a:pt x="638" y="2177"/>
                    <a:pt x="598" y="2178"/>
                  </a:cubicBezTo>
                  <a:cubicBezTo>
                    <a:pt x="591" y="2178"/>
                    <a:pt x="591" y="2178"/>
                    <a:pt x="591" y="2178"/>
                  </a:cubicBezTo>
                  <a:cubicBezTo>
                    <a:pt x="530" y="2178"/>
                    <a:pt x="508" y="2165"/>
                    <a:pt x="507" y="2130"/>
                  </a:cubicBezTo>
                  <a:cubicBezTo>
                    <a:pt x="507" y="2094"/>
                    <a:pt x="532" y="2078"/>
                    <a:pt x="590" y="2077"/>
                  </a:cubicBezTo>
                  <a:cubicBezTo>
                    <a:pt x="606" y="2076"/>
                    <a:pt x="622" y="2077"/>
                    <a:pt x="635" y="2078"/>
                  </a:cubicBezTo>
                  <a:cubicBezTo>
                    <a:pt x="645" y="2079"/>
                    <a:pt x="656" y="2080"/>
                    <a:pt x="667" y="2081"/>
                  </a:cubicBezTo>
                  <a:cubicBezTo>
                    <a:pt x="672" y="2082"/>
                    <a:pt x="677" y="2082"/>
                    <a:pt x="682" y="2083"/>
                  </a:cubicBezTo>
                  <a:cubicBezTo>
                    <a:pt x="714" y="2016"/>
                    <a:pt x="718" y="1947"/>
                    <a:pt x="694" y="1882"/>
                  </a:cubicBezTo>
                  <a:cubicBezTo>
                    <a:pt x="676" y="1835"/>
                    <a:pt x="650" y="1787"/>
                    <a:pt x="616" y="1739"/>
                  </a:cubicBezTo>
                  <a:cubicBezTo>
                    <a:pt x="592" y="1704"/>
                    <a:pt x="590" y="1680"/>
                    <a:pt x="611" y="1646"/>
                  </a:cubicBezTo>
                  <a:cubicBezTo>
                    <a:pt x="680" y="1536"/>
                    <a:pt x="700" y="1415"/>
                    <a:pt x="669" y="1288"/>
                  </a:cubicBezTo>
                  <a:cubicBezTo>
                    <a:pt x="662" y="1262"/>
                    <a:pt x="653" y="1247"/>
                    <a:pt x="621" y="1239"/>
                  </a:cubicBezTo>
                  <a:cubicBezTo>
                    <a:pt x="562" y="1223"/>
                    <a:pt x="512" y="1199"/>
                    <a:pt x="473" y="1167"/>
                  </a:cubicBezTo>
                  <a:cubicBezTo>
                    <a:pt x="430" y="1132"/>
                    <a:pt x="398" y="1086"/>
                    <a:pt x="379" y="1031"/>
                  </a:cubicBezTo>
                  <a:cubicBezTo>
                    <a:pt x="364" y="989"/>
                    <a:pt x="372" y="962"/>
                    <a:pt x="404" y="950"/>
                  </a:cubicBezTo>
                  <a:cubicBezTo>
                    <a:pt x="434" y="939"/>
                    <a:pt x="456" y="953"/>
                    <a:pt x="473" y="996"/>
                  </a:cubicBezTo>
                  <a:cubicBezTo>
                    <a:pt x="510" y="1089"/>
                    <a:pt x="585" y="1139"/>
                    <a:pt x="700" y="1151"/>
                  </a:cubicBezTo>
                  <a:cubicBezTo>
                    <a:pt x="801" y="1161"/>
                    <a:pt x="897" y="1128"/>
                    <a:pt x="988" y="1054"/>
                  </a:cubicBezTo>
                  <a:cubicBezTo>
                    <a:pt x="1033" y="1017"/>
                    <a:pt x="1048" y="1013"/>
                    <a:pt x="1089" y="1057"/>
                  </a:cubicBezTo>
                  <a:cubicBezTo>
                    <a:pt x="1163" y="1137"/>
                    <a:pt x="1293" y="1185"/>
                    <a:pt x="1428" y="1181"/>
                  </a:cubicBezTo>
                  <a:cubicBezTo>
                    <a:pt x="1546" y="1178"/>
                    <a:pt x="1645" y="1137"/>
                    <a:pt x="1702" y="1069"/>
                  </a:cubicBezTo>
                  <a:cubicBezTo>
                    <a:pt x="1712" y="1057"/>
                    <a:pt x="1725" y="1049"/>
                    <a:pt x="1738" y="1049"/>
                  </a:cubicBezTo>
                  <a:cubicBezTo>
                    <a:pt x="1751" y="1048"/>
                    <a:pt x="1764" y="1053"/>
                    <a:pt x="1776" y="1065"/>
                  </a:cubicBezTo>
                  <a:cubicBezTo>
                    <a:pt x="1798" y="1086"/>
                    <a:pt x="1797" y="1112"/>
                    <a:pt x="1774" y="1139"/>
                  </a:cubicBezTo>
                  <a:cubicBezTo>
                    <a:pt x="1763" y="1152"/>
                    <a:pt x="1752" y="1164"/>
                    <a:pt x="1740" y="1178"/>
                  </a:cubicBezTo>
                  <a:cubicBezTo>
                    <a:pt x="1736" y="1184"/>
                    <a:pt x="1731" y="1190"/>
                    <a:pt x="1726" y="1195"/>
                  </a:cubicBezTo>
                  <a:cubicBezTo>
                    <a:pt x="1806" y="1229"/>
                    <a:pt x="1892" y="1243"/>
                    <a:pt x="1982" y="1237"/>
                  </a:cubicBezTo>
                  <a:cubicBezTo>
                    <a:pt x="2083" y="1230"/>
                    <a:pt x="2176" y="1199"/>
                    <a:pt x="2259" y="1144"/>
                  </a:cubicBezTo>
                  <a:cubicBezTo>
                    <a:pt x="2272" y="1135"/>
                    <a:pt x="2293" y="1127"/>
                    <a:pt x="2308" y="1131"/>
                  </a:cubicBezTo>
                  <a:cubicBezTo>
                    <a:pt x="2407" y="1153"/>
                    <a:pt x="2501" y="1148"/>
                    <a:pt x="2596" y="1117"/>
                  </a:cubicBezTo>
                  <a:cubicBezTo>
                    <a:pt x="2677" y="1091"/>
                    <a:pt x="2760" y="1045"/>
                    <a:pt x="2849" y="977"/>
                  </a:cubicBezTo>
                  <a:cubicBezTo>
                    <a:pt x="2879" y="954"/>
                    <a:pt x="2911" y="935"/>
                    <a:pt x="2943" y="923"/>
                  </a:cubicBezTo>
                  <a:cubicBezTo>
                    <a:pt x="3067" y="873"/>
                    <a:pt x="3150" y="781"/>
                    <a:pt x="3197" y="640"/>
                  </a:cubicBezTo>
                  <a:cubicBezTo>
                    <a:pt x="3199" y="633"/>
                    <a:pt x="3201" y="627"/>
                    <a:pt x="3203" y="620"/>
                  </a:cubicBezTo>
                  <a:cubicBezTo>
                    <a:pt x="3204" y="617"/>
                    <a:pt x="3204" y="615"/>
                    <a:pt x="3205" y="613"/>
                  </a:cubicBezTo>
                  <a:cubicBezTo>
                    <a:pt x="3214" y="579"/>
                    <a:pt x="3236" y="565"/>
                    <a:pt x="3267" y="573"/>
                  </a:cubicBezTo>
                  <a:cubicBezTo>
                    <a:pt x="3282" y="577"/>
                    <a:pt x="3293" y="585"/>
                    <a:pt x="3299" y="596"/>
                  </a:cubicBezTo>
                  <a:cubicBezTo>
                    <a:pt x="3306" y="607"/>
                    <a:pt x="3307" y="622"/>
                    <a:pt x="3302" y="638"/>
                  </a:cubicBezTo>
                  <a:cubicBezTo>
                    <a:pt x="3277" y="728"/>
                    <a:pt x="3240" y="804"/>
                    <a:pt x="3191" y="865"/>
                  </a:cubicBezTo>
                  <a:cubicBezTo>
                    <a:pt x="3138" y="930"/>
                    <a:pt x="3069" y="980"/>
                    <a:pt x="2986" y="1013"/>
                  </a:cubicBezTo>
                  <a:cubicBezTo>
                    <a:pt x="2960" y="1023"/>
                    <a:pt x="2944" y="1038"/>
                    <a:pt x="2933" y="1063"/>
                  </a:cubicBezTo>
                  <a:cubicBezTo>
                    <a:pt x="2896" y="1148"/>
                    <a:pt x="2883" y="1233"/>
                    <a:pt x="2893" y="1315"/>
                  </a:cubicBezTo>
                  <a:cubicBezTo>
                    <a:pt x="2903" y="1395"/>
                    <a:pt x="2936" y="1474"/>
                    <a:pt x="2990" y="1551"/>
                  </a:cubicBezTo>
                  <a:cubicBezTo>
                    <a:pt x="2991" y="1553"/>
                    <a:pt x="2991" y="1553"/>
                    <a:pt x="2991" y="1553"/>
                  </a:cubicBezTo>
                  <a:cubicBezTo>
                    <a:pt x="3031" y="1610"/>
                    <a:pt x="3031" y="1610"/>
                    <a:pt x="2991" y="1666"/>
                  </a:cubicBezTo>
                  <a:cubicBezTo>
                    <a:pt x="2990" y="1666"/>
                    <a:pt x="2990" y="1666"/>
                    <a:pt x="2990" y="1666"/>
                  </a:cubicBezTo>
                  <a:cubicBezTo>
                    <a:pt x="2947" y="1726"/>
                    <a:pt x="2921" y="1792"/>
                    <a:pt x="2914" y="1861"/>
                  </a:cubicBezTo>
                  <a:cubicBezTo>
                    <a:pt x="2907" y="1925"/>
                    <a:pt x="2916" y="1995"/>
                    <a:pt x="2941" y="2068"/>
                  </a:cubicBezTo>
                  <a:cubicBezTo>
                    <a:pt x="2955" y="2108"/>
                    <a:pt x="2974" y="2149"/>
                    <a:pt x="2997" y="2190"/>
                  </a:cubicBezTo>
                  <a:cubicBezTo>
                    <a:pt x="3017" y="2225"/>
                    <a:pt x="3015" y="2251"/>
                    <a:pt x="2989" y="2280"/>
                  </a:cubicBezTo>
                  <a:cubicBezTo>
                    <a:pt x="2895" y="2388"/>
                    <a:pt x="2855" y="2510"/>
                    <a:pt x="2872" y="2643"/>
                  </a:cubicBezTo>
                  <a:cubicBezTo>
                    <a:pt x="2878" y="2695"/>
                    <a:pt x="2901" y="2746"/>
                    <a:pt x="2923" y="2796"/>
                  </a:cubicBezTo>
                  <a:cubicBezTo>
                    <a:pt x="2923" y="2796"/>
                    <a:pt x="2923" y="2796"/>
                    <a:pt x="2923" y="2796"/>
                  </a:cubicBezTo>
                  <a:cubicBezTo>
                    <a:pt x="2942" y="2841"/>
                    <a:pt x="2939" y="2865"/>
                    <a:pt x="2913" y="2880"/>
                  </a:cubicBezTo>
                  <a:cubicBezTo>
                    <a:pt x="2882" y="2896"/>
                    <a:pt x="2857" y="2887"/>
                    <a:pt x="2837" y="2851"/>
                  </a:cubicBezTo>
                  <a:cubicBezTo>
                    <a:pt x="2834" y="2846"/>
                    <a:pt x="2832" y="2842"/>
                    <a:pt x="2829" y="2837"/>
                  </a:cubicBezTo>
                  <a:cubicBezTo>
                    <a:pt x="2817" y="2816"/>
                    <a:pt x="2804" y="2794"/>
                    <a:pt x="2797" y="2771"/>
                  </a:cubicBezTo>
                  <a:cubicBezTo>
                    <a:pt x="2789" y="2746"/>
                    <a:pt x="2775" y="2734"/>
                    <a:pt x="2750" y="2728"/>
                  </a:cubicBezTo>
                  <a:cubicBezTo>
                    <a:pt x="2656" y="2707"/>
                    <a:pt x="2564" y="2729"/>
                    <a:pt x="2460" y="2798"/>
                  </a:cubicBezTo>
                  <a:cubicBezTo>
                    <a:pt x="2393" y="2841"/>
                    <a:pt x="2390" y="2841"/>
                    <a:pt x="2339" y="2780"/>
                  </a:cubicBezTo>
                  <a:cubicBezTo>
                    <a:pt x="2192" y="2605"/>
                    <a:pt x="2011" y="2544"/>
                    <a:pt x="1801" y="2600"/>
                  </a:cubicBezTo>
                  <a:cubicBezTo>
                    <a:pt x="1692" y="2629"/>
                    <a:pt x="1601" y="2706"/>
                    <a:pt x="1551" y="2812"/>
                  </a:cubicBezTo>
                  <a:cubicBezTo>
                    <a:pt x="1499" y="2921"/>
                    <a:pt x="1497" y="3047"/>
                    <a:pt x="1546" y="3156"/>
                  </a:cubicBezTo>
                  <a:cubicBezTo>
                    <a:pt x="1567" y="3202"/>
                    <a:pt x="1567" y="3236"/>
                    <a:pt x="1544" y="3279"/>
                  </a:cubicBezTo>
                  <a:cubicBezTo>
                    <a:pt x="1483" y="3398"/>
                    <a:pt x="1471" y="3518"/>
                    <a:pt x="1506" y="3636"/>
                  </a:cubicBezTo>
                  <a:cubicBezTo>
                    <a:pt x="1519" y="3678"/>
                    <a:pt x="1543" y="3696"/>
                    <a:pt x="1585" y="3696"/>
                  </a:cubicBezTo>
                  <a:cubicBezTo>
                    <a:pt x="1585" y="3696"/>
                    <a:pt x="1586" y="3696"/>
                    <a:pt x="1586" y="3696"/>
                  </a:cubicBezTo>
                  <a:cubicBezTo>
                    <a:pt x="1641" y="3696"/>
                    <a:pt x="1696" y="3696"/>
                    <a:pt x="1750" y="3696"/>
                  </a:cubicBezTo>
                  <a:cubicBezTo>
                    <a:pt x="1803" y="3696"/>
                    <a:pt x="1857" y="3696"/>
                    <a:pt x="1910" y="3696"/>
                  </a:cubicBezTo>
                  <a:cubicBezTo>
                    <a:pt x="1963" y="3696"/>
                    <a:pt x="1983" y="3675"/>
                    <a:pt x="1984" y="3621"/>
                  </a:cubicBezTo>
                  <a:cubicBezTo>
                    <a:pt x="1984" y="3609"/>
                    <a:pt x="1984" y="3596"/>
                    <a:pt x="1984" y="3584"/>
                  </a:cubicBezTo>
                  <a:cubicBezTo>
                    <a:pt x="1984" y="3567"/>
                    <a:pt x="1984" y="3549"/>
                    <a:pt x="1985" y="3531"/>
                  </a:cubicBezTo>
                  <a:cubicBezTo>
                    <a:pt x="1986" y="3496"/>
                    <a:pt x="2004" y="3476"/>
                    <a:pt x="2035" y="3477"/>
                  </a:cubicBezTo>
                  <a:cubicBezTo>
                    <a:pt x="2067" y="3477"/>
                    <a:pt x="2084" y="3497"/>
                    <a:pt x="2085" y="3532"/>
                  </a:cubicBezTo>
                  <a:cubicBezTo>
                    <a:pt x="2085" y="3544"/>
                    <a:pt x="2085" y="3544"/>
                    <a:pt x="2085" y="3544"/>
                  </a:cubicBezTo>
                  <a:cubicBezTo>
                    <a:pt x="2086" y="3575"/>
                    <a:pt x="2086" y="3607"/>
                    <a:pt x="2085" y="3639"/>
                  </a:cubicBezTo>
                  <a:cubicBezTo>
                    <a:pt x="2083" y="3682"/>
                    <a:pt x="2067" y="3722"/>
                    <a:pt x="2039" y="3750"/>
                  </a:cubicBezTo>
                  <a:cubicBezTo>
                    <a:pt x="2011" y="3779"/>
                    <a:pt x="1973" y="3795"/>
                    <a:pt x="1930" y="3796"/>
                  </a:cubicBezTo>
                  <a:cubicBezTo>
                    <a:pt x="1871" y="3797"/>
                    <a:pt x="1812" y="3798"/>
                    <a:pt x="1752" y="3798"/>
                  </a:cubicBezTo>
                  <a:close/>
                  <a:moveTo>
                    <a:pt x="1512" y="2452"/>
                  </a:moveTo>
                  <a:cubicBezTo>
                    <a:pt x="1538" y="2452"/>
                    <a:pt x="1564" y="2459"/>
                    <a:pt x="1588" y="2473"/>
                  </a:cubicBezTo>
                  <a:cubicBezTo>
                    <a:pt x="1615" y="2488"/>
                    <a:pt x="1633" y="2523"/>
                    <a:pt x="1646" y="2548"/>
                  </a:cubicBezTo>
                  <a:cubicBezTo>
                    <a:pt x="1650" y="2556"/>
                    <a:pt x="1608" y="2589"/>
                    <a:pt x="1608" y="2589"/>
                  </a:cubicBezTo>
                  <a:cubicBezTo>
                    <a:pt x="1521" y="2658"/>
                    <a:pt x="1459" y="2750"/>
                    <a:pt x="1430" y="2857"/>
                  </a:cubicBezTo>
                  <a:cubicBezTo>
                    <a:pt x="1400" y="2963"/>
                    <a:pt x="1406" y="3074"/>
                    <a:pt x="1446" y="3175"/>
                  </a:cubicBezTo>
                  <a:cubicBezTo>
                    <a:pt x="1459" y="3205"/>
                    <a:pt x="1458" y="3228"/>
                    <a:pt x="1445" y="3256"/>
                  </a:cubicBezTo>
                  <a:cubicBezTo>
                    <a:pt x="1380" y="3400"/>
                    <a:pt x="1371" y="3542"/>
                    <a:pt x="1417" y="3679"/>
                  </a:cubicBezTo>
                  <a:cubicBezTo>
                    <a:pt x="1441" y="3752"/>
                    <a:pt x="1492" y="3792"/>
                    <a:pt x="1564" y="3794"/>
                  </a:cubicBezTo>
                  <a:cubicBezTo>
                    <a:pt x="1687" y="3797"/>
                    <a:pt x="1810" y="3797"/>
                    <a:pt x="1930" y="3794"/>
                  </a:cubicBezTo>
                  <a:cubicBezTo>
                    <a:pt x="1973" y="3793"/>
                    <a:pt x="2010" y="3777"/>
                    <a:pt x="2038" y="3748"/>
                  </a:cubicBezTo>
                  <a:cubicBezTo>
                    <a:pt x="2065" y="3721"/>
                    <a:pt x="2081" y="3682"/>
                    <a:pt x="2083" y="3639"/>
                  </a:cubicBezTo>
                  <a:cubicBezTo>
                    <a:pt x="2084" y="3607"/>
                    <a:pt x="2084" y="3575"/>
                    <a:pt x="2083" y="3544"/>
                  </a:cubicBezTo>
                  <a:cubicBezTo>
                    <a:pt x="2083" y="3532"/>
                    <a:pt x="2083" y="3532"/>
                    <a:pt x="2083" y="3532"/>
                  </a:cubicBezTo>
                  <a:cubicBezTo>
                    <a:pt x="2083" y="3508"/>
                    <a:pt x="2074" y="3479"/>
                    <a:pt x="2035" y="3479"/>
                  </a:cubicBezTo>
                  <a:cubicBezTo>
                    <a:pt x="2005" y="3478"/>
                    <a:pt x="1988" y="3497"/>
                    <a:pt x="1987" y="3531"/>
                  </a:cubicBezTo>
                  <a:cubicBezTo>
                    <a:pt x="1986" y="3549"/>
                    <a:pt x="1986" y="3567"/>
                    <a:pt x="1986" y="3584"/>
                  </a:cubicBezTo>
                  <a:cubicBezTo>
                    <a:pt x="1986" y="3596"/>
                    <a:pt x="1986" y="3609"/>
                    <a:pt x="1986" y="3621"/>
                  </a:cubicBezTo>
                  <a:cubicBezTo>
                    <a:pt x="1985" y="3676"/>
                    <a:pt x="1964" y="3698"/>
                    <a:pt x="1911" y="3698"/>
                  </a:cubicBezTo>
                  <a:cubicBezTo>
                    <a:pt x="1857" y="3698"/>
                    <a:pt x="1803" y="3698"/>
                    <a:pt x="1750" y="3698"/>
                  </a:cubicBezTo>
                  <a:cubicBezTo>
                    <a:pt x="1696" y="3698"/>
                    <a:pt x="1641" y="3698"/>
                    <a:pt x="1586" y="3698"/>
                  </a:cubicBezTo>
                  <a:cubicBezTo>
                    <a:pt x="1542" y="3699"/>
                    <a:pt x="1517" y="3680"/>
                    <a:pt x="1504" y="3637"/>
                  </a:cubicBezTo>
                  <a:cubicBezTo>
                    <a:pt x="1468" y="3518"/>
                    <a:pt x="1481" y="3397"/>
                    <a:pt x="1543" y="3278"/>
                  </a:cubicBezTo>
                  <a:cubicBezTo>
                    <a:pt x="1564" y="3236"/>
                    <a:pt x="1565" y="3202"/>
                    <a:pt x="1545" y="3157"/>
                  </a:cubicBezTo>
                  <a:cubicBezTo>
                    <a:pt x="1495" y="3047"/>
                    <a:pt x="1497" y="2921"/>
                    <a:pt x="1550" y="2811"/>
                  </a:cubicBezTo>
                  <a:cubicBezTo>
                    <a:pt x="1600" y="2705"/>
                    <a:pt x="1691" y="2628"/>
                    <a:pt x="1800" y="2598"/>
                  </a:cubicBezTo>
                  <a:cubicBezTo>
                    <a:pt x="2011" y="2542"/>
                    <a:pt x="2193" y="2603"/>
                    <a:pt x="2340" y="2779"/>
                  </a:cubicBezTo>
                  <a:cubicBezTo>
                    <a:pt x="2391" y="2839"/>
                    <a:pt x="2393" y="2839"/>
                    <a:pt x="2459" y="2796"/>
                  </a:cubicBezTo>
                  <a:cubicBezTo>
                    <a:pt x="2563" y="2727"/>
                    <a:pt x="2656" y="2705"/>
                    <a:pt x="2750" y="2726"/>
                  </a:cubicBezTo>
                  <a:cubicBezTo>
                    <a:pt x="2776" y="2732"/>
                    <a:pt x="2790" y="2745"/>
                    <a:pt x="2799" y="2770"/>
                  </a:cubicBezTo>
                  <a:cubicBezTo>
                    <a:pt x="2806" y="2793"/>
                    <a:pt x="2819" y="2815"/>
                    <a:pt x="2831" y="2836"/>
                  </a:cubicBezTo>
                  <a:cubicBezTo>
                    <a:pt x="2833" y="2841"/>
                    <a:pt x="2836" y="2845"/>
                    <a:pt x="2839" y="2850"/>
                  </a:cubicBezTo>
                  <a:cubicBezTo>
                    <a:pt x="2858" y="2885"/>
                    <a:pt x="2882" y="2894"/>
                    <a:pt x="2912" y="2878"/>
                  </a:cubicBezTo>
                  <a:cubicBezTo>
                    <a:pt x="2937" y="2864"/>
                    <a:pt x="2940" y="2841"/>
                    <a:pt x="2921" y="2797"/>
                  </a:cubicBezTo>
                  <a:cubicBezTo>
                    <a:pt x="2921" y="2797"/>
                    <a:pt x="2921" y="2797"/>
                    <a:pt x="2921" y="2797"/>
                  </a:cubicBezTo>
                  <a:cubicBezTo>
                    <a:pt x="2899" y="2747"/>
                    <a:pt x="2877" y="2696"/>
                    <a:pt x="2870" y="2643"/>
                  </a:cubicBezTo>
                  <a:cubicBezTo>
                    <a:pt x="2853" y="2510"/>
                    <a:pt x="2893" y="2387"/>
                    <a:pt x="2988" y="2279"/>
                  </a:cubicBezTo>
                  <a:cubicBezTo>
                    <a:pt x="3013" y="2250"/>
                    <a:pt x="3015" y="2225"/>
                    <a:pt x="2996" y="2191"/>
                  </a:cubicBezTo>
                  <a:cubicBezTo>
                    <a:pt x="2972" y="2150"/>
                    <a:pt x="2953" y="2109"/>
                    <a:pt x="2939" y="2068"/>
                  </a:cubicBezTo>
                  <a:cubicBezTo>
                    <a:pt x="2914" y="1995"/>
                    <a:pt x="2905" y="1925"/>
                    <a:pt x="2912" y="1860"/>
                  </a:cubicBezTo>
                  <a:cubicBezTo>
                    <a:pt x="2919" y="1791"/>
                    <a:pt x="2945" y="1725"/>
                    <a:pt x="2989" y="1665"/>
                  </a:cubicBezTo>
                  <a:cubicBezTo>
                    <a:pt x="2989" y="1665"/>
                    <a:pt x="2989" y="1665"/>
                    <a:pt x="2989" y="1665"/>
                  </a:cubicBezTo>
                  <a:cubicBezTo>
                    <a:pt x="3029" y="1610"/>
                    <a:pt x="3029" y="1610"/>
                    <a:pt x="2990" y="1555"/>
                  </a:cubicBezTo>
                  <a:cubicBezTo>
                    <a:pt x="2988" y="1553"/>
                    <a:pt x="2988" y="1553"/>
                    <a:pt x="2988" y="1553"/>
                  </a:cubicBezTo>
                  <a:cubicBezTo>
                    <a:pt x="2934" y="1475"/>
                    <a:pt x="2901" y="1395"/>
                    <a:pt x="2891" y="1316"/>
                  </a:cubicBezTo>
                  <a:cubicBezTo>
                    <a:pt x="2881" y="1233"/>
                    <a:pt x="2894" y="1148"/>
                    <a:pt x="2932" y="1063"/>
                  </a:cubicBezTo>
                  <a:cubicBezTo>
                    <a:pt x="2943" y="1037"/>
                    <a:pt x="2958" y="1022"/>
                    <a:pt x="2985" y="1011"/>
                  </a:cubicBezTo>
                  <a:cubicBezTo>
                    <a:pt x="3146" y="947"/>
                    <a:pt x="3249" y="825"/>
                    <a:pt x="3300" y="638"/>
                  </a:cubicBezTo>
                  <a:cubicBezTo>
                    <a:pt x="3305" y="622"/>
                    <a:pt x="3304" y="607"/>
                    <a:pt x="3298" y="597"/>
                  </a:cubicBezTo>
                  <a:cubicBezTo>
                    <a:pt x="3292" y="586"/>
                    <a:pt x="3281" y="579"/>
                    <a:pt x="3267" y="575"/>
                  </a:cubicBezTo>
                  <a:cubicBezTo>
                    <a:pt x="3229" y="565"/>
                    <a:pt x="3213" y="590"/>
                    <a:pt x="3207" y="613"/>
                  </a:cubicBezTo>
                  <a:cubicBezTo>
                    <a:pt x="3206" y="616"/>
                    <a:pt x="3206" y="618"/>
                    <a:pt x="3205" y="620"/>
                  </a:cubicBezTo>
                  <a:cubicBezTo>
                    <a:pt x="3203" y="627"/>
                    <a:pt x="3201" y="634"/>
                    <a:pt x="3199" y="641"/>
                  </a:cubicBezTo>
                  <a:cubicBezTo>
                    <a:pt x="3152" y="782"/>
                    <a:pt x="3069" y="875"/>
                    <a:pt x="2944" y="924"/>
                  </a:cubicBezTo>
                  <a:cubicBezTo>
                    <a:pt x="2912" y="937"/>
                    <a:pt x="2880" y="956"/>
                    <a:pt x="2850" y="979"/>
                  </a:cubicBezTo>
                  <a:cubicBezTo>
                    <a:pt x="2761" y="1047"/>
                    <a:pt x="2678" y="1093"/>
                    <a:pt x="2597" y="1119"/>
                  </a:cubicBezTo>
                  <a:cubicBezTo>
                    <a:pt x="2501" y="1150"/>
                    <a:pt x="2407" y="1155"/>
                    <a:pt x="2308" y="1133"/>
                  </a:cubicBezTo>
                  <a:cubicBezTo>
                    <a:pt x="2293" y="1129"/>
                    <a:pt x="2272" y="1137"/>
                    <a:pt x="2260" y="1145"/>
                  </a:cubicBezTo>
                  <a:cubicBezTo>
                    <a:pt x="2177" y="1201"/>
                    <a:pt x="2084" y="1232"/>
                    <a:pt x="1982" y="1239"/>
                  </a:cubicBezTo>
                  <a:cubicBezTo>
                    <a:pt x="1892" y="1245"/>
                    <a:pt x="1805" y="1231"/>
                    <a:pt x="1724" y="1197"/>
                  </a:cubicBezTo>
                  <a:cubicBezTo>
                    <a:pt x="1722" y="1196"/>
                    <a:pt x="1722" y="1196"/>
                    <a:pt x="1722" y="1196"/>
                  </a:cubicBezTo>
                  <a:cubicBezTo>
                    <a:pt x="1723" y="1195"/>
                    <a:pt x="1723" y="1195"/>
                    <a:pt x="1723" y="1195"/>
                  </a:cubicBezTo>
                  <a:cubicBezTo>
                    <a:pt x="1729" y="1189"/>
                    <a:pt x="1734" y="1183"/>
                    <a:pt x="1739" y="1177"/>
                  </a:cubicBezTo>
                  <a:cubicBezTo>
                    <a:pt x="1750" y="1163"/>
                    <a:pt x="1761" y="1150"/>
                    <a:pt x="1772" y="1138"/>
                  </a:cubicBezTo>
                  <a:cubicBezTo>
                    <a:pt x="1788" y="1119"/>
                    <a:pt x="1802" y="1092"/>
                    <a:pt x="1774" y="1066"/>
                  </a:cubicBezTo>
                  <a:cubicBezTo>
                    <a:pt x="1763" y="1055"/>
                    <a:pt x="1751" y="1050"/>
                    <a:pt x="1738" y="1051"/>
                  </a:cubicBezTo>
                  <a:cubicBezTo>
                    <a:pt x="1725" y="1051"/>
                    <a:pt x="1713" y="1058"/>
                    <a:pt x="1703" y="1070"/>
                  </a:cubicBezTo>
                  <a:cubicBezTo>
                    <a:pt x="1647" y="1139"/>
                    <a:pt x="1547" y="1180"/>
                    <a:pt x="1428" y="1183"/>
                  </a:cubicBezTo>
                  <a:cubicBezTo>
                    <a:pt x="1293" y="1187"/>
                    <a:pt x="1162" y="1139"/>
                    <a:pt x="1088" y="1058"/>
                  </a:cubicBezTo>
                  <a:cubicBezTo>
                    <a:pt x="1050" y="1018"/>
                    <a:pt x="1036" y="1017"/>
                    <a:pt x="989" y="1056"/>
                  </a:cubicBezTo>
                  <a:cubicBezTo>
                    <a:pt x="898" y="1130"/>
                    <a:pt x="801" y="1163"/>
                    <a:pt x="700" y="1153"/>
                  </a:cubicBezTo>
                  <a:cubicBezTo>
                    <a:pt x="584" y="1141"/>
                    <a:pt x="509" y="1090"/>
                    <a:pt x="471" y="997"/>
                  </a:cubicBezTo>
                  <a:cubicBezTo>
                    <a:pt x="454" y="955"/>
                    <a:pt x="434" y="941"/>
                    <a:pt x="404" y="952"/>
                  </a:cubicBezTo>
                  <a:cubicBezTo>
                    <a:pt x="374" y="964"/>
                    <a:pt x="366" y="990"/>
                    <a:pt x="380" y="1030"/>
                  </a:cubicBezTo>
                  <a:cubicBezTo>
                    <a:pt x="400" y="1085"/>
                    <a:pt x="432" y="1130"/>
                    <a:pt x="474" y="1165"/>
                  </a:cubicBezTo>
                  <a:cubicBezTo>
                    <a:pt x="513" y="1197"/>
                    <a:pt x="563" y="1221"/>
                    <a:pt x="622" y="1237"/>
                  </a:cubicBezTo>
                  <a:cubicBezTo>
                    <a:pt x="654" y="1245"/>
                    <a:pt x="664" y="1261"/>
                    <a:pt x="671" y="1288"/>
                  </a:cubicBezTo>
                  <a:cubicBezTo>
                    <a:pt x="702" y="1415"/>
                    <a:pt x="682" y="1536"/>
                    <a:pt x="613" y="1647"/>
                  </a:cubicBezTo>
                  <a:cubicBezTo>
                    <a:pt x="592" y="1680"/>
                    <a:pt x="594" y="1704"/>
                    <a:pt x="618" y="1738"/>
                  </a:cubicBezTo>
                  <a:cubicBezTo>
                    <a:pt x="652" y="1786"/>
                    <a:pt x="678" y="1834"/>
                    <a:pt x="696" y="1881"/>
                  </a:cubicBezTo>
                  <a:cubicBezTo>
                    <a:pt x="720" y="1947"/>
                    <a:pt x="716" y="2017"/>
                    <a:pt x="684" y="2084"/>
                  </a:cubicBezTo>
                  <a:cubicBezTo>
                    <a:pt x="684" y="2085"/>
                    <a:pt x="684" y="2085"/>
                    <a:pt x="684" y="2085"/>
                  </a:cubicBezTo>
                  <a:cubicBezTo>
                    <a:pt x="683" y="2085"/>
                    <a:pt x="683" y="2085"/>
                    <a:pt x="683" y="2085"/>
                  </a:cubicBezTo>
                  <a:cubicBezTo>
                    <a:pt x="677" y="2084"/>
                    <a:pt x="672" y="2084"/>
                    <a:pt x="667" y="2083"/>
                  </a:cubicBezTo>
                  <a:cubicBezTo>
                    <a:pt x="656" y="2082"/>
                    <a:pt x="645" y="2081"/>
                    <a:pt x="635" y="2080"/>
                  </a:cubicBezTo>
                  <a:cubicBezTo>
                    <a:pt x="622" y="2079"/>
                    <a:pt x="606" y="2078"/>
                    <a:pt x="590" y="2079"/>
                  </a:cubicBezTo>
                  <a:cubicBezTo>
                    <a:pt x="533" y="2080"/>
                    <a:pt x="509" y="2095"/>
                    <a:pt x="509" y="2130"/>
                  </a:cubicBezTo>
                  <a:cubicBezTo>
                    <a:pt x="509" y="2164"/>
                    <a:pt x="532" y="2176"/>
                    <a:pt x="591" y="2176"/>
                  </a:cubicBezTo>
                  <a:cubicBezTo>
                    <a:pt x="598" y="2176"/>
                    <a:pt x="598" y="2176"/>
                    <a:pt x="598" y="2176"/>
                  </a:cubicBezTo>
                  <a:cubicBezTo>
                    <a:pt x="638" y="2175"/>
                    <a:pt x="680" y="2175"/>
                    <a:pt x="708" y="2214"/>
                  </a:cubicBezTo>
                  <a:cubicBezTo>
                    <a:pt x="788" y="2324"/>
                    <a:pt x="811" y="2440"/>
                    <a:pt x="777" y="2560"/>
                  </a:cubicBezTo>
                  <a:cubicBezTo>
                    <a:pt x="755" y="2634"/>
                    <a:pt x="708" y="2692"/>
                    <a:pt x="640" y="2728"/>
                  </a:cubicBezTo>
                  <a:cubicBezTo>
                    <a:pt x="571" y="2764"/>
                    <a:pt x="486" y="2775"/>
                    <a:pt x="394" y="2758"/>
                  </a:cubicBezTo>
                  <a:cubicBezTo>
                    <a:pt x="306" y="2742"/>
                    <a:pt x="231" y="2681"/>
                    <a:pt x="189" y="2588"/>
                  </a:cubicBezTo>
                  <a:cubicBezTo>
                    <a:pt x="143" y="2486"/>
                    <a:pt x="148" y="2366"/>
                    <a:pt x="203" y="2276"/>
                  </a:cubicBezTo>
                  <a:cubicBezTo>
                    <a:pt x="207" y="2269"/>
                    <a:pt x="212" y="2262"/>
                    <a:pt x="217" y="2255"/>
                  </a:cubicBezTo>
                  <a:cubicBezTo>
                    <a:pt x="231" y="2235"/>
                    <a:pt x="246" y="2215"/>
                    <a:pt x="244" y="2197"/>
                  </a:cubicBezTo>
                  <a:cubicBezTo>
                    <a:pt x="242" y="2179"/>
                    <a:pt x="224" y="2162"/>
                    <a:pt x="207" y="2145"/>
                  </a:cubicBezTo>
                  <a:cubicBezTo>
                    <a:pt x="201" y="2139"/>
                    <a:pt x="194" y="2133"/>
                    <a:pt x="189" y="2126"/>
                  </a:cubicBezTo>
                  <a:cubicBezTo>
                    <a:pt x="129" y="2057"/>
                    <a:pt x="99" y="1963"/>
                    <a:pt x="110" y="1880"/>
                  </a:cubicBezTo>
                  <a:cubicBezTo>
                    <a:pt x="120" y="1808"/>
                    <a:pt x="160" y="1748"/>
                    <a:pt x="225" y="1705"/>
                  </a:cubicBezTo>
                  <a:cubicBezTo>
                    <a:pt x="226" y="1704"/>
                    <a:pt x="228" y="1703"/>
                    <a:pt x="230" y="1702"/>
                  </a:cubicBezTo>
                  <a:cubicBezTo>
                    <a:pt x="238" y="1697"/>
                    <a:pt x="247" y="1691"/>
                    <a:pt x="249" y="1684"/>
                  </a:cubicBezTo>
                  <a:cubicBezTo>
                    <a:pt x="250" y="1681"/>
                    <a:pt x="250" y="1681"/>
                    <a:pt x="250" y="1681"/>
                  </a:cubicBezTo>
                  <a:cubicBezTo>
                    <a:pt x="255" y="1662"/>
                    <a:pt x="261" y="1638"/>
                    <a:pt x="253" y="1626"/>
                  </a:cubicBezTo>
                  <a:cubicBezTo>
                    <a:pt x="245" y="1615"/>
                    <a:pt x="222" y="1611"/>
                    <a:pt x="204" y="1608"/>
                  </a:cubicBezTo>
                  <a:cubicBezTo>
                    <a:pt x="202" y="1608"/>
                    <a:pt x="200" y="1607"/>
                    <a:pt x="198" y="1607"/>
                  </a:cubicBezTo>
                  <a:cubicBezTo>
                    <a:pt x="193" y="1606"/>
                    <a:pt x="186" y="1610"/>
                    <a:pt x="180" y="1614"/>
                  </a:cubicBezTo>
                  <a:cubicBezTo>
                    <a:pt x="177" y="1616"/>
                    <a:pt x="174" y="1618"/>
                    <a:pt x="171" y="1620"/>
                  </a:cubicBezTo>
                  <a:cubicBezTo>
                    <a:pt x="170" y="1620"/>
                    <a:pt x="170" y="1620"/>
                    <a:pt x="170" y="1620"/>
                  </a:cubicBezTo>
                  <a:cubicBezTo>
                    <a:pt x="170" y="1619"/>
                    <a:pt x="170" y="1619"/>
                    <a:pt x="170" y="1619"/>
                  </a:cubicBezTo>
                  <a:cubicBezTo>
                    <a:pt x="100" y="1509"/>
                    <a:pt x="106" y="1403"/>
                    <a:pt x="187" y="1329"/>
                  </a:cubicBezTo>
                  <a:cubicBezTo>
                    <a:pt x="239" y="1280"/>
                    <a:pt x="239" y="1280"/>
                    <a:pt x="212" y="1216"/>
                  </a:cubicBezTo>
                  <a:cubicBezTo>
                    <a:pt x="211" y="1213"/>
                    <a:pt x="211" y="1213"/>
                    <a:pt x="211" y="1213"/>
                  </a:cubicBezTo>
                  <a:cubicBezTo>
                    <a:pt x="177" y="1130"/>
                    <a:pt x="154" y="1035"/>
                    <a:pt x="242" y="950"/>
                  </a:cubicBezTo>
                  <a:cubicBezTo>
                    <a:pt x="252" y="941"/>
                    <a:pt x="253" y="915"/>
                    <a:pt x="250" y="895"/>
                  </a:cubicBezTo>
                  <a:cubicBezTo>
                    <a:pt x="248" y="877"/>
                    <a:pt x="243" y="859"/>
                    <a:pt x="238" y="842"/>
                  </a:cubicBezTo>
                  <a:cubicBezTo>
                    <a:pt x="234" y="827"/>
                    <a:pt x="229" y="811"/>
                    <a:pt x="227" y="795"/>
                  </a:cubicBezTo>
                  <a:cubicBezTo>
                    <a:pt x="212" y="712"/>
                    <a:pt x="223" y="633"/>
                    <a:pt x="259" y="568"/>
                  </a:cubicBezTo>
                  <a:cubicBezTo>
                    <a:pt x="295" y="502"/>
                    <a:pt x="354" y="453"/>
                    <a:pt x="430" y="425"/>
                  </a:cubicBezTo>
                  <a:cubicBezTo>
                    <a:pt x="474" y="409"/>
                    <a:pt x="524" y="405"/>
                    <a:pt x="572" y="415"/>
                  </a:cubicBezTo>
                  <a:cubicBezTo>
                    <a:pt x="617" y="425"/>
                    <a:pt x="656" y="447"/>
                    <a:pt x="676" y="476"/>
                  </a:cubicBezTo>
                  <a:cubicBezTo>
                    <a:pt x="677" y="477"/>
                    <a:pt x="677" y="477"/>
                    <a:pt x="677" y="477"/>
                  </a:cubicBezTo>
                  <a:cubicBezTo>
                    <a:pt x="676" y="477"/>
                    <a:pt x="676" y="477"/>
                    <a:pt x="676" y="477"/>
                  </a:cubicBezTo>
                  <a:cubicBezTo>
                    <a:pt x="665" y="488"/>
                    <a:pt x="654" y="499"/>
                    <a:pt x="644" y="510"/>
                  </a:cubicBezTo>
                  <a:cubicBezTo>
                    <a:pt x="619" y="534"/>
                    <a:pt x="593" y="559"/>
                    <a:pt x="570" y="585"/>
                  </a:cubicBezTo>
                  <a:cubicBezTo>
                    <a:pt x="558" y="598"/>
                    <a:pt x="552" y="612"/>
                    <a:pt x="554" y="625"/>
                  </a:cubicBezTo>
                  <a:cubicBezTo>
                    <a:pt x="555" y="638"/>
                    <a:pt x="563" y="649"/>
                    <a:pt x="576" y="658"/>
                  </a:cubicBezTo>
                  <a:cubicBezTo>
                    <a:pt x="600" y="675"/>
                    <a:pt x="624" y="670"/>
                    <a:pt x="646" y="643"/>
                  </a:cubicBezTo>
                  <a:cubicBezTo>
                    <a:pt x="734" y="537"/>
                    <a:pt x="875" y="494"/>
                    <a:pt x="1006" y="535"/>
                  </a:cubicBezTo>
                  <a:cubicBezTo>
                    <a:pt x="1093" y="562"/>
                    <a:pt x="1157" y="623"/>
                    <a:pt x="1207" y="728"/>
                  </a:cubicBezTo>
                  <a:cubicBezTo>
                    <a:pt x="1229" y="774"/>
                    <a:pt x="1247" y="780"/>
                    <a:pt x="1294" y="758"/>
                  </a:cubicBezTo>
                  <a:cubicBezTo>
                    <a:pt x="1299" y="756"/>
                    <a:pt x="1303" y="754"/>
                    <a:pt x="1308" y="752"/>
                  </a:cubicBezTo>
                  <a:cubicBezTo>
                    <a:pt x="1343" y="736"/>
                    <a:pt x="1379" y="720"/>
                    <a:pt x="1416" y="710"/>
                  </a:cubicBezTo>
                  <a:cubicBezTo>
                    <a:pt x="1538" y="679"/>
                    <a:pt x="1629" y="698"/>
                    <a:pt x="1700" y="768"/>
                  </a:cubicBezTo>
                  <a:cubicBezTo>
                    <a:pt x="1723" y="791"/>
                    <a:pt x="1739" y="800"/>
                    <a:pt x="1753" y="800"/>
                  </a:cubicBezTo>
                  <a:cubicBezTo>
                    <a:pt x="1767" y="799"/>
                    <a:pt x="1781" y="788"/>
                    <a:pt x="1804" y="761"/>
                  </a:cubicBezTo>
                  <a:cubicBezTo>
                    <a:pt x="1856" y="697"/>
                    <a:pt x="1909" y="651"/>
                    <a:pt x="1965" y="619"/>
                  </a:cubicBezTo>
                  <a:cubicBezTo>
                    <a:pt x="2030" y="583"/>
                    <a:pt x="2098" y="566"/>
                    <a:pt x="2173" y="568"/>
                  </a:cubicBezTo>
                  <a:cubicBezTo>
                    <a:pt x="2288" y="570"/>
                    <a:pt x="2392" y="614"/>
                    <a:pt x="2481" y="697"/>
                  </a:cubicBezTo>
                  <a:cubicBezTo>
                    <a:pt x="2500" y="715"/>
                    <a:pt x="2528" y="730"/>
                    <a:pt x="2555" y="702"/>
                  </a:cubicBezTo>
                  <a:cubicBezTo>
                    <a:pt x="2566" y="691"/>
                    <a:pt x="2571" y="680"/>
                    <a:pt x="2570" y="668"/>
                  </a:cubicBezTo>
                  <a:cubicBezTo>
                    <a:pt x="2570" y="654"/>
                    <a:pt x="2562" y="640"/>
                    <a:pt x="2548" y="627"/>
                  </a:cubicBezTo>
                  <a:cubicBezTo>
                    <a:pt x="2531" y="612"/>
                    <a:pt x="2515" y="598"/>
                    <a:pt x="2497" y="582"/>
                  </a:cubicBezTo>
                  <a:cubicBezTo>
                    <a:pt x="2489" y="575"/>
                    <a:pt x="2481" y="569"/>
                    <a:pt x="2473" y="561"/>
                  </a:cubicBezTo>
                  <a:cubicBezTo>
                    <a:pt x="2472" y="561"/>
                    <a:pt x="2472" y="561"/>
                    <a:pt x="2472" y="561"/>
                  </a:cubicBezTo>
                  <a:cubicBezTo>
                    <a:pt x="2473" y="560"/>
                    <a:pt x="2473" y="560"/>
                    <a:pt x="2473" y="560"/>
                  </a:cubicBezTo>
                  <a:cubicBezTo>
                    <a:pt x="2474" y="558"/>
                    <a:pt x="2475" y="556"/>
                    <a:pt x="2476" y="553"/>
                  </a:cubicBezTo>
                  <a:cubicBezTo>
                    <a:pt x="2479" y="549"/>
                    <a:pt x="2482" y="544"/>
                    <a:pt x="2485" y="539"/>
                  </a:cubicBezTo>
                  <a:cubicBezTo>
                    <a:pt x="2566" y="436"/>
                    <a:pt x="2662" y="391"/>
                    <a:pt x="2777" y="402"/>
                  </a:cubicBezTo>
                  <a:cubicBezTo>
                    <a:pt x="2809" y="405"/>
                    <a:pt x="2834" y="400"/>
                    <a:pt x="2848" y="365"/>
                  </a:cubicBezTo>
                  <a:cubicBezTo>
                    <a:pt x="2887" y="267"/>
                    <a:pt x="2937" y="201"/>
                    <a:pt x="3002" y="162"/>
                  </a:cubicBezTo>
                  <a:cubicBezTo>
                    <a:pt x="3066" y="124"/>
                    <a:pt x="3148" y="111"/>
                    <a:pt x="3252" y="123"/>
                  </a:cubicBezTo>
                  <a:cubicBezTo>
                    <a:pt x="3331" y="133"/>
                    <a:pt x="3401" y="164"/>
                    <a:pt x="3455" y="215"/>
                  </a:cubicBezTo>
                  <a:cubicBezTo>
                    <a:pt x="3509" y="265"/>
                    <a:pt x="3541" y="330"/>
                    <a:pt x="3548" y="402"/>
                  </a:cubicBezTo>
                  <a:cubicBezTo>
                    <a:pt x="3555" y="482"/>
                    <a:pt x="3534" y="563"/>
                    <a:pt x="3481" y="657"/>
                  </a:cubicBezTo>
                  <a:cubicBezTo>
                    <a:pt x="3462" y="690"/>
                    <a:pt x="3460" y="719"/>
                    <a:pt x="3475" y="760"/>
                  </a:cubicBezTo>
                  <a:cubicBezTo>
                    <a:pt x="3525" y="895"/>
                    <a:pt x="3543" y="1021"/>
                    <a:pt x="3528" y="1135"/>
                  </a:cubicBezTo>
                  <a:cubicBezTo>
                    <a:pt x="3512" y="1260"/>
                    <a:pt x="3458" y="1375"/>
                    <a:pt x="3366" y="1479"/>
                  </a:cubicBezTo>
                  <a:cubicBezTo>
                    <a:pt x="3339" y="1508"/>
                    <a:pt x="3346" y="1534"/>
                    <a:pt x="3363" y="1562"/>
                  </a:cubicBezTo>
                  <a:cubicBezTo>
                    <a:pt x="3428" y="1666"/>
                    <a:pt x="3463" y="1769"/>
                    <a:pt x="3469" y="1867"/>
                  </a:cubicBezTo>
                  <a:cubicBezTo>
                    <a:pt x="3476" y="1972"/>
                    <a:pt x="3448" y="2077"/>
                    <a:pt x="3387" y="2179"/>
                  </a:cubicBezTo>
                  <a:cubicBezTo>
                    <a:pt x="3375" y="2197"/>
                    <a:pt x="3372" y="2212"/>
                    <a:pt x="3375" y="2224"/>
                  </a:cubicBezTo>
                  <a:cubicBezTo>
                    <a:pt x="3378" y="2237"/>
                    <a:pt x="3389" y="2248"/>
                    <a:pt x="3408" y="2259"/>
                  </a:cubicBezTo>
                  <a:cubicBezTo>
                    <a:pt x="3465" y="2290"/>
                    <a:pt x="3506" y="2339"/>
                    <a:pt x="3533" y="2407"/>
                  </a:cubicBezTo>
                  <a:cubicBezTo>
                    <a:pt x="3570" y="2501"/>
                    <a:pt x="3573" y="2613"/>
                    <a:pt x="3540" y="2722"/>
                  </a:cubicBezTo>
                  <a:cubicBezTo>
                    <a:pt x="3507" y="2831"/>
                    <a:pt x="3444" y="2923"/>
                    <a:pt x="3361" y="2981"/>
                  </a:cubicBezTo>
                  <a:cubicBezTo>
                    <a:pt x="3348" y="2990"/>
                    <a:pt x="3334" y="2998"/>
                    <a:pt x="3319" y="3006"/>
                  </a:cubicBezTo>
                  <a:cubicBezTo>
                    <a:pt x="3311" y="3010"/>
                    <a:pt x="3303" y="3014"/>
                    <a:pt x="3295" y="3018"/>
                  </a:cubicBezTo>
                  <a:cubicBezTo>
                    <a:pt x="3294" y="3019"/>
                    <a:pt x="3294" y="3019"/>
                    <a:pt x="3294" y="3019"/>
                  </a:cubicBezTo>
                  <a:cubicBezTo>
                    <a:pt x="3294" y="3017"/>
                    <a:pt x="3294" y="3017"/>
                    <a:pt x="3294" y="3017"/>
                  </a:cubicBezTo>
                  <a:cubicBezTo>
                    <a:pt x="3293" y="3010"/>
                    <a:pt x="3293" y="3004"/>
                    <a:pt x="3293" y="2998"/>
                  </a:cubicBezTo>
                  <a:cubicBezTo>
                    <a:pt x="3292" y="2988"/>
                    <a:pt x="3292" y="2980"/>
                    <a:pt x="3291" y="2972"/>
                  </a:cubicBezTo>
                  <a:cubicBezTo>
                    <a:pt x="3288" y="2943"/>
                    <a:pt x="3273" y="2926"/>
                    <a:pt x="3246" y="2926"/>
                  </a:cubicBezTo>
                  <a:cubicBezTo>
                    <a:pt x="3216" y="2924"/>
                    <a:pt x="3199" y="2941"/>
                    <a:pt x="3195" y="2972"/>
                  </a:cubicBezTo>
                  <a:cubicBezTo>
                    <a:pt x="3194" y="2987"/>
                    <a:pt x="3194" y="3002"/>
                    <a:pt x="3195" y="3017"/>
                  </a:cubicBezTo>
                  <a:cubicBezTo>
                    <a:pt x="3203" y="3110"/>
                    <a:pt x="3164" y="3178"/>
                    <a:pt x="3130" y="3219"/>
                  </a:cubicBezTo>
                  <a:cubicBezTo>
                    <a:pt x="3088" y="3268"/>
                    <a:pt x="3030" y="3307"/>
                    <a:pt x="2970" y="3324"/>
                  </a:cubicBezTo>
                  <a:cubicBezTo>
                    <a:pt x="2882" y="3349"/>
                    <a:pt x="2798" y="3354"/>
                    <a:pt x="2720" y="3338"/>
                  </a:cubicBezTo>
                  <a:cubicBezTo>
                    <a:pt x="2640" y="3322"/>
                    <a:pt x="2565" y="3285"/>
                    <a:pt x="2495" y="3228"/>
                  </a:cubicBezTo>
                  <a:cubicBezTo>
                    <a:pt x="2473" y="3211"/>
                    <a:pt x="2457" y="3203"/>
                    <a:pt x="2442" y="3205"/>
                  </a:cubicBezTo>
                  <a:cubicBezTo>
                    <a:pt x="2431" y="3206"/>
                    <a:pt x="2421" y="3213"/>
                    <a:pt x="2411" y="3226"/>
                  </a:cubicBezTo>
                  <a:cubicBezTo>
                    <a:pt x="2373" y="3277"/>
                    <a:pt x="2310" y="3307"/>
                    <a:pt x="2233" y="3311"/>
                  </a:cubicBezTo>
                  <a:cubicBezTo>
                    <a:pt x="2141" y="3316"/>
                    <a:pt x="2042" y="3283"/>
                    <a:pt x="1992" y="3230"/>
                  </a:cubicBezTo>
                  <a:cubicBezTo>
                    <a:pt x="1931" y="3166"/>
                    <a:pt x="1887" y="3091"/>
                    <a:pt x="1859" y="3001"/>
                  </a:cubicBezTo>
                  <a:cubicBezTo>
                    <a:pt x="1847" y="2962"/>
                    <a:pt x="1828" y="2948"/>
                    <a:pt x="1796" y="2956"/>
                  </a:cubicBezTo>
                  <a:cubicBezTo>
                    <a:pt x="1784" y="2959"/>
                    <a:pt x="1774" y="2965"/>
                    <a:pt x="1769" y="2975"/>
                  </a:cubicBezTo>
                  <a:cubicBezTo>
                    <a:pt x="1761" y="2988"/>
                    <a:pt x="1760" y="3008"/>
                    <a:pt x="1767" y="3031"/>
                  </a:cubicBezTo>
                  <a:cubicBezTo>
                    <a:pt x="1793" y="3119"/>
                    <a:pt x="1834" y="3196"/>
                    <a:pt x="1889" y="3262"/>
                  </a:cubicBezTo>
                  <a:cubicBezTo>
                    <a:pt x="1943" y="3326"/>
                    <a:pt x="2002" y="3366"/>
                    <a:pt x="2068" y="3386"/>
                  </a:cubicBezTo>
                  <a:cubicBezTo>
                    <a:pt x="2221" y="3431"/>
                    <a:pt x="2348" y="3411"/>
                    <a:pt x="2455" y="3324"/>
                  </a:cubicBezTo>
                  <a:cubicBezTo>
                    <a:pt x="2456" y="3323"/>
                    <a:pt x="2456" y="3323"/>
                    <a:pt x="2456" y="3323"/>
                  </a:cubicBezTo>
                  <a:cubicBezTo>
                    <a:pt x="2456" y="3324"/>
                    <a:pt x="2456" y="3324"/>
                    <a:pt x="2456" y="3324"/>
                  </a:cubicBezTo>
                  <a:cubicBezTo>
                    <a:pt x="2572" y="3410"/>
                    <a:pt x="2702" y="3450"/>
                    <a:pt x="2841" y="3443"/>
                  </a:cubicBezTo>
                  <a:cubicBezTo>
                    <a:pt x="2948" y="3438"/>
                    <a:pt x="3038" y="3412"/>
                    <a:pt x="3109" y="3366"/>
                  </a:cubicBezTo>
                  <a:cubicBezTo>
                    <a:pt x="3185" y="3317"/>
                    <a:pt x="3242" y="3242"/>
                    <a:pt x="3278" y="3145"/>
                  </a:cubicBezTo>
                  <a:cubicBezTo>
                    <a:pt x="3283" y="3132"/>
                    <a:pt x="3299" y="3120"/>
                    <a:pt x="3313" y="3115"/>
                  </a:cubicBezTo>
                  <a:cubicBezTo>
                    <a:pt x="3379" y="3090"/>
                    <a:pt x="3438" y="3051"/>
                    <a:pt x="3492" y="2995"/>
                  </a:cubicBezTo>
                  <a:cubicBezTo>
                    <a:pt x="3606" y="2879"/>
                    <a:pt x="3669" y="2701"/>
                    <a:pt x="3658" y="2531"/>
                  </a:cubicBezTo>
                  <a:cubicBezTo>
                    <a:pt x="3650" y="2391"/>
                    <a:pt x="3591" y="2271"/>
                    <a:pt x="3494" y="2194"/>
                  </a:cubicBezTo>
                  <a:cubicBezTo>
                    <a:pt x="3493" y="2193"/>
                    <a:pt x="3493" y="2193"/>
                    <a:pt x="3493" y="2193"/>
                  </a:cubicBezTo>
                  <a:cubicBezTo>
                    <a:pt x="3494" y="2192"/>
                    <a:pt x="3494" y="2192"/>
                    <a:pt x="3494" y="2192"/>
                  </a:cubicBezTo>
                  <a:cubicBezTo>
                    <a:pt x="3498" y="2182"/>
                    <a:pt x="3502" y="2172"/>
                    <a:pt x="3507" y="2162"/>
                  </a:cubicBezTo>
                  <a:cubicBezTo>
                    <a:pt x="3516" y="2140"/>
                    <a:pt x="3526" y="2117"/>
                    <a:pt x="3534" y="2095"/>
                  </a:cubicBezTo>
                  <a:cubicBezTo>
                    <a:pt x="3592" y="1918"/>
                    <a:pt x="3573" y="1742"/>
                    <a:pt x="3473" y="1557"/>
                  </a:cubicBezTo>
                  <a:cubicBezTo>
                    <a:pt x="3473" y="1557"/>
                    <a:pt x="3473" y="1557"/>
                    <a:pt x="3473" y="1557"/>
                  </a:cubicBezTo>
                  <a:cubicBezTo>
                    <a:pt x="3463" y="1538"/>
                    <a:pt x="3455" y="1524"/>
                    <a:pt x="3473" y="1502"/>
                  </a:cubicBezTo>
                  <a:cubicBezTo>
                    <a:pt x="3551" y="1401"/>
                    <a:pt x="3601" y="1291"/>
                    <a:pt x="3620" y="1173"/>
                  </a:cubicBezTo>
                  <a:cubicBezTo>
                    <a:pt x="3638" y="1062"/>
                    <a:pt x="3630" y="941"/>
                    <a:pt x="3595" y="815"/>
                  </a:cubicBezTo>
                  <a:cubicBezTo>
                    <a:pt x="3573" y="738"/>
                    <a:pt x="3576" y="682"/>
                    <a:pt x="3605" y="618"/>
                  </a:cubicBezTo>
                  <a:cubicBezTo>
                    <a:pt x="3677" y="453"/>
                    <a:pt x="3660" y="304"/>
                    <a:pt x="3553" y="176"/>
                  </a:cubicBezTo>
                  <a:cubicBezTo>
                    <a:pt x="3460" y="65"/>
                    <a:pt x="3281" y="2"/>
                    <a:pt x="3118" y="24"/>
                  </a:cubicBezTo>
                  <a:cubicBezTo>
                    <a:pt x="2965" y="44"/>
                    <a:pt x="2845" y="132"/>
                    <a:pt x="2779" y="272"/>
                  </a:cubicBezTo>
                  <a:cubicBezTo>
                    <a:pt x="2773" y="286"/>
                    <a:pt x="2755" y="302"/>
                    <a:pt x="2742" y="302"/>
                  </a:cubicBezTo>
                  <a:cubicBezTo>
                    <a:pt x="2604" y="306"/>
                    <a:pt x="2492" y="368"/>
                    <a:pt x="2400" y="491"/>
                  </a:cubicBezTo>
                  <a:cubicBezTo>
                    <a:pt x="2386" y="511"/>
                    <a:pt x="2374" y="514"/>
                    <a:pt x="2352" y="506"/>
                  </a:cubicBezTo>
                  <a:cubicBezTo>
                    <a:pt x="2260" y="471"/>
                    <a:pt x="2170" y="461"/>
                    <a:pt x="2084" y="477"/>
                  </a:cubicBezTo>
                  <a:cubicBezTo>
                    <a:pt x="2001" y="491"/>
                    <a:pt x="1918" y="530"/>
                    <a:pt x="1840" y="591"/>
                  </a:cubicBezTo>
                  <a:cubicBezTo>
                    <a:pt x="1818" y="609"/>
                    <a:pt x="1797" y="628"/>
                    <a:pt x="1775" y="648"/>
                  </a:cubicBezTo>
                  <a:cubicBezTo>
                    <a:pt x="1765" y="657"/>
                    <a:pt x="1755" y="667"/>
                    <a:pt x="1744" y="676"/>
                  </a:cubicBezTo>
                  <a:cubicBezTo>
                    <a:pt x="1744" y="677"/>
                    <a:pt x="1744" y="677"/>
                    <a:pt x="1744" y="677"/>
                  </a:cubicBezTo>
                  <a:cubicBezTo>
                    <a:pt x="1743" y="676"/>
                    <a:pt x="1743" y="676"/>
                    <a:pt x="1743" y="676"/>
                  </a:cubicBezTo>
                  <a:cubicBezTo>
                    <a:pt x="1673" y="619"/>
                    <a:pt x="1598" y="594"/>
                    <a:pt x="1519" y="602"/>
                  </a:cubicBezTo>
                  <a:cubicBezTo>
                    <a:pt x="1463" y="607"/>
                    <a:pt x="1409" y="617"/>
                    <a:pt x="1351" y="629"/>
                  </a:cubicBezTo>
                  <a:cubicBezTo>
                    <a:pt x="1327" y="633"/>
                    <a:pt x="1301" y="638"/>
                    <a:pt x="1276" y="643"/>
                  </a:cubicBezTo>
                  <a:cubicBezTo>
                    <a:pt x="1276" y="643"/>
                    <a:pt x="1276" y="643"/>
                    <a:pt x="1275" y="644"/>
                  </a:cubicBezTo>
                  <a:cubicBezTo>
                    <a:pt x="1275" y="644"/>
                    <a:pt x="1275" y="644"/>
                    <a:pt x="1275" y="644"/>
                  </a:cubicBezTo>
                  <a:cubicBezTo>
                    <a:pt x="1275" y="644"/>
                    <a:pt x="1275" y="644"/>
                    <a:pt x="1275" y="644"/>
                  </a:cubicBezTo>
                  <a:cubicBezTo>
                    <a:pt x="1274" y="644"/>
                    <a:pt x="1274" y="644"/>
                    <a:pt x="1274" y="644"/>
                  </a:cubicBezTo>
                  <a:cubicBezTo>
                    <a:pt x="1274" y="644"/>
                    <a:pt x="1274" y="644"/>
                    <a:pt x="1274" y="644"/>
                  </a:cubicBezTo>
                  <a:cubicBezTo>
                    <a:pt x="1274" y="644"/>
                    <a:pt x="1274" y="644"/>
                    <a:pt x="1274" y="644"/>
                  </a:cubicBezTo>
                  <a:cubicBezTo>
                    <a:pt x="1272" y="642"/>
                    <a:pt x="1270" y="640"/>
                    <a:pt x="1269" y="637"/>
                  </a:cubicBezTo>
                  <a:cubicBezTo>
                    <a:pt x="1213" y="548"/>
                    <a:pt x="1150" y="488"/>
                    <a:pt x="1076" y="456"/>
                  </a:cubicBezTo>
                  <a:cubicBezTo>
                    <a:pt x="1002" y="424"/>
                    <a:pt x="915" y="417"/>
                    <a:pt x="809" y="435"/>
                  </a:cubicBezTo>
                  <a:cubicBezTo>
                    <a:pt x="792" y="438"/>
                    <a:pt x="770" y="424"/>
                    <a:pt x="763" y="419"/>
                  </a:cubicBezTo>
                  <a:cubicBezTo>
                    <a:pt x="750" y="410"/>
                    <a:pt x="738" y="400"/>
                    <a:pt x="726" y="390"/>
                  </a:cubicBezTo>
                  <a:cubicBezTo>
                    <a:pt x="708" y="375"/>
                    <a:pt x="689" y="359"/>
                    <a:pt x="669" y="349"/>
                  </a:cubicBezTo>
                  <a:cubicBezTo>
                    <a:pt x="587" y="307"/>
                    <a:pt x="489" y="301"/>
                    <a:pt x="395" y="334"/>
                  </a:cubicBezTo>
                  <a:cubicBezTo>
                    <a:pt x="302" y="365"/>
                    <a:pt x="222" y="432"/>
                    <a:pt x="176" y="517"/>
                  </a:cubicBezTo>
                  <a:cubicBezTo>
                    <a:pt x="120" y="619"/>
                    <a:pt x="110" y="733"/>
                    <a:pt x="143" y="875"/>
                  </a:cubicBezTo>
                  <a:cubicBezTo>
                    <a:pt x="145" y="884"/>
                    <a:pt x="149" y="906"/>
                    <a:pt x="141" y="917"/>
                  </a:cubicBezTo>
                  <a:cubicBezTo>
                    <a:pt x="77" y="1002"/>
                    <a:pt x="68" y="1099"/>
                    <a:pt x="110" y="1221"/>
                  </a:cubicBezTo>
                  <a:cubicBezTo>
                    <a:pt x="119" y="1246"/>
                    <a:pt x="114" y="1259"/>
                    <a:pt x="100" y="1279"/>
                  </a:cubicBezTo>
                  <a:cubicBezTo>
                    <a:pt x="73" y="1319"/>
                    <a:pt x="45" y="1362"/>
                    <a:pt x="32" y="1408"/>
                  </a:cubicBezTo>
                  <a:cubicBezTo>
                    <a:pt x="19" y="1458"/>
                    <a:pt x="11" y="1532"/>
                    <a:pt x="78" y="1660"/>
                  </a:cubicBezTo>
                  <a:cubicBezTo>
                    <a:pt x="84" y="1671"/>
                    <a:pt x="88" y="1693"/>
                    <a:pt x="82" y="1703"/>
                  </a:cubicBezTo>
                  <a:cubicBezTo>
                    <a:pt x="25" y="1782"/>
                    <a:pt x="2" y="1870"/>
                    <a:pt x="13" y="1964"/>
                  </a:cubicBezTo>
                  <a:cubicBezTo>
                    <a:pt x="23" y="2041"/>
                    <a:pt x="57" y="2120"/>
                    <a:pt x="110" y="2185"/>
                  </a:cubicBezTo>
                  <a:cubicBezTo>
                    <a:pt x="118" y="2195"/>
                    <a:pt x="124" y="2216"/>
                    <a:pt x="118" y="2226"/>
                  </a:cubicBezTo>
                  <a:cubicBezTo>
                    <a:pt x="76" y="2305"/>
                    <a:pt x="61" y="2395"/>
                    <a:pt x="70" y="2509"/>
                  </a:cubicBezTo>
                  <a:cubicBezTo>
                    <a:pt x="85" y="2691"/>
                    <a:pt x="210" y="2827"/>
                    <a:pt x="387" y="2856"/>
                  </a:cubicBezTo>
                  <a:cubicBezTo>
                    <a:pt x="472" y="2870"/>
                    <a:pt x="551" y="2864"/>
                    <a:pt x="622" y="2837"/>
                  </a:cubicBezTo>
                  <a:cubicBezTo>
                    <a:pt x="650" y="2827"/>
                    <a:pt x="667" y="2830"/>
                    <a:pt x="694" y="2852"/>
                  </a:cubicBezTo>
                  <a:cubicBezTo>
                    <a:pt x="746" y="2895"/>
                    <a:pt x="802" y="2940"/>
                    <a:pt x="865" y="2970"/>
                  </a:cubicBezTo>
                  <a:cubicBezTo>
                    <a:pt x="1003" y="3037"/>
                    <a:pt x="1145" y="3014"/>
                    <a:pt x="1290" y="2982"/>
                  </a:cubicBezTo>
                  <a:cubicBezTo>
                    <a:pt x="1303" y="2979"/>
                    <a:pt x="1312" y="2973"/>
                    <a:pt x="1318" y="2963"/>
                  </a:cubicBezTo>
                  <a:cubicBezTo>
                    <a:pt x="1325" y="2953"/>
                    <a:pt x="1326" y="2939"/>
                    <a:pt x="1323" y="2925"/>
                  </a:cubicBezTo>
                  <a:cubicBezTo>
                    <a:pt x="1316" y="2898"/>
                    <a:pt x="1296" y="2885"/>
                    <a:pt x="1268" y="2889"/>
                  </a:cubicBezTo>
                  <a:cubicBezTo>
                    <a:pt x="1247" y="2891"/>
                    <a:pt x="1227" y="2895"/>
                    <a:pt x="1206" y="2899"/>
                  </a:cubicBezTo>
                  <a:cubicBezTo>
                    <a:pt x="1191" y="2902"/>
                    <a:pt x="1175" y="2905"/>
                    <a:pt x="1159" y="2908"/>
                  </a:cubicBezTo>
                  <a:cubicBezTo>
                    <a:pt x="995" y="2933"/>
                    <a:pt x="860" y="2890"/>
                    <a:pt x="755" y="2778"/>
                  </a:cubicBezTo>
                  <a:cubicBezTo>
                    <a:pt x="755" y="2777"/>
                    <a:pt x="755" y="2777"/>
                    <a:pt x="755" y="2777"/>
                  </a:cubicBezTo>
                  <a:cubicBezTo>
                    <a:pt x="755" y="2777"/>
                    <a:pt x="755" y="2777"/>
                    <a:pt x="755" y="2777"/>
                  </a:cubicBezTo>
                  <a:cubicBezTo>
                    <a:pt x="765" y="2762"/>
                    <a:pt x="776" y="2748"/>
                    <a:pt x="787" y="2735"/>
                  </a:cubicBezTo>
                  <a:cubicBezTo>
                    <a:pt x="810" y="2705"/>
                    <a:pt x="832" y="2676"/>
                    <a:pt x="847" y="2644"/>
                  </a:cubicBezTo>
                  <a:cubicBezTo>
                    <a:pt x="919" y="2485"/>
                    <a:pt x="901" y="2327"/>
                    <a:pt x="790" y="2160"/>
                  </a:cubicBezTo>
                  <a:cubicBezTo>
                    <a:pt x="782" y="2147"/>
                    <a:pt x="776" y="2126"/>
                    <a:pt x="780" y="2113"/>
                  </a:cubicBezTo>
                  <a:cubicBezTo>
                    <a:pt x="805" y="2044"/>
                    <a:pt x="813" y="1974"/>
                    <a:pt x="802" y="1907"/>
                  </a:cubicBezTo>
                  <a:cubicBezTo>
                    <a:pt x="792" y="1843"/>
                    <a:pt x="766" y="1779"/>
                    <a:pt x="724" y="1716"/>
                  </a:cubicBezTo>
                  <a:cubicBezTo>
                    <a:pt x="709" y="1693"/>
                    <a:pt x="708" y="1678"/>
                    <a:pt x="720" y="1656"/>
                  </a:cubicBezTo>
                  <a:cubicBezTo>
                    <a:pt x="776" y="1548"/>
                    <a:pt x="794" y="1433"/>
                    <a:pt x="775" y="1314"/>
                  </a:cubicBezTo>
                  <a:cubicBezTo>
                    <a:pt x="772" y="1300"/>
                    <a:pt x="770" y="1285"/>
                    <a:pt x="768" y="1275"/>
                  </a:cubicBezTo>
                  <a:cubicBezTo>
                    <a:pt x="767" y="1266"/>
                    <a:pt x="767" y="1266"/>
                    <a:pt x="767" y="1266"/>
                  </a:cubicBezTo>
                  <a:cubicBezTo>
                    <a:pt x="767" y="1265"/>
                    <a:pt x="767" y="1265"/>
                    <a:pt x="767" y="1265"/>
                  </a:cubicBezTo>
                  <a:cubicBezTo>
                    <a:pt x="1044" y="1155"/>
                    <a:pt x="1044" y="1155"/>
                    <a:pt x="1044" y="1155"/>
                  </a:cubicBezTo>
                  <a:cubicBezTo>
                    <a:pt x="1044" y="1155"/>
                    <a:pt x="1044" y="1155"/>
                    <a:pt x="1044" y="1155"/>
                  </a:cubicBezTo>
                  <a:cubicBezTo>
                    <a:pt x="1053" y="1161"/>
                    <a:pt x="1063" y="1168"/>
                    <a:pt x="1074" y="1175"/>
                  </a:cubicBezTo>
                  <a:cubicBezTo>
                    <a:pt x="1099" y="1191"/>
                    <a:pt x="1128" y="1210"/>
                    <a:pt x="1158" y="1225"/>
                  </a:cubicBezTo>
                  <a:cubicBezTo>
                    <a:pt x="1187" y="1239"/>
                    <a:pt x="1218" y="1250"/>
                    <a:pt x="1250" y="1261"/>
                  </a:cubicBezTo>
                  <a:cubicBezTo>
                    <a:pt x="1264" y="1265"/>
                    <a:pt x="1278" y="1270"/>
                    <a:pt x="1292" y="1276"/>
                  </a:cubicBezTo>
                  <a:cubicBezTo>
                    <a:pt x="1293" y="1276"/>
                    <a:pt x="1293" y="1276"/>
                    <a:pt x="1293" y="1276"/>
                  </a:cubicBezTo>
                  <a:cubicBezTo>
                    <a:pt x="1293" y="1277"/>
                    <a:pt x="1293" y="1277"/>
                    <a:pt x="1293" y="1277"/>
                  </a:cubicBezTo>
                  <a:cubicBezTo>
                    <a:pt x="1293" y="1279"/>
                    <a:pt x="1293" y="1281"/>
                    <a:pt x="1293" y="1283"/>
                  </a:cubicBezTo>
                  <a:cubicBezTo>
                    <a:pt x="1292" y="1289"/>
                    <a:pt x="1292" y="1294"/>
                    <a:pt x="1291" y="1300"/>
                  </a:cubicBezTo>
                  <a:cubicBezTo>
                    <a:pt x="1270" y="1445"/>
                    <a:pt x="1297" y="1574"/>
                    <a:pt x="1372" y="1684"/>
                  </a:cubicBezTo>
                  <a:cubicBezTo>
                    <a:pt x="1438" y="1781"/>
                    <a:pt x="1542" y="1861"/>
                    <a:pt x="1672" y="1916"/>
                  </a:cubicBezTo>
                  <a:cubicBezTo>
                    <a:pt x="1700" y="1928"/>
                    <a:pt x="1722" y="1919"/>
                    <a:pt x="1735" y="1891"/>
                  </a:cubicBezTo>
                  <a:cubicBezTo>
                    <a:pt x="1746" y="1867"/>
                    <a:pt x="1739" y="1845"/>
                    <a:pt x="1713" y="1830"/>
                  </a:cubicBezTo>
                  <a:cubicBezTo>
                    <a:pt x="1707" y="1826"/>
                    <a:pt x="1701" y="1824"/>
                    <a:pt x="1695" y="1821"/>
                  </a:cubicBezTo>
                  <a:cubicBezTo>
                    <a:pt x="1691" y="1819"/>
                    <a:pt x="1687" y="1818"/>
                    <a:pt x="1684" y="1816"/>
                  </a:cubicBezTo>
                  <a:cubicBezTo>
                    <a:pt x="1595" y="1773"/>
                    <a:pt x="1532" y="1726"/>
                    <a:pt x="1483" y="1668"/>
                  </a:cubicBezTo>
                  <a:cubicBezTo>
                    <a:pt x="1391" y="1560"/>
                    <a:pt x="1361" y="1432"/>
                    <a:pt x="1392" y="1286"/>
                  </a:cubicBezTo>
                  <a:cubicBezTo>
                    <a:pt x="1392" y="1285"/>
                    <a:pt x="1392" y="1285"/>
                    <a:pt x="1392" y="1285"/>
                  </a:cubicBezTo>
                  <a:cubicBezTo>
                    <a:pt x="1392" y="1285"/>
                    <a:pt x="1392" y="1285"/>
                    <a:pt x="1392" y="1285"/>
                  </a:cubicBezTo>
                  <a:cubicBezTo>
                    <a:pt x="1410" y="1283"/>
                    <a:pt x="1427" y="1280"/>
                    <a:pt x="1444" y="1278"/>
                  </a:cubicBezTo>
                  <a:cubicBezTo>
                    <a:pt x="1485" y="1272"/>
                    <a:pt x="1523" y="1266"/>
                    <a:pt x="1562" y="1262"/>
                  </a:cubicBezTo>
                  <a:cubicBezTo>
                    <a:pt x="1596" y="1259"/>
                    <a:pt x="1621" y="1262"/>
                    <a:pt x="1640" y="1270"/>
                  </a:cubicBezTo>
                  <a:cubicBezTo>
                    <a:pt x="1745" y="1316"/>
                    <a:pt x="1848" y="1340"/>
                    <a:pt x="1946" y="1340"/>
                  </a:cubicBezTo>
                  <a:cubicBezTo>
                    <a:pt x="1947" y="1340"/>
                    <a:pt x="1947" y="1340"/>
                    <a:pt x="1948" y="1340"/>
                  </a:cubicBezTo>
                  <a:cubicBezTo>
                    <a:pt x="2051" y="1340"/>
                    <a:pt x="2152" y="1314"/>
                    <a:pt x="2248" y="1262"/>
                  </a:cubicBezTo>
                  <a:cubicBezTo>
                    <a:pt x="2296" y="1236"/>
                    <a:pt x="2339" y="1239"/>
                    <a:pt x="2385" y="1243"/>
                  </a:cubicBezTo>
                  <a:cubicBezTo>
                    <a:pt x="2399" y="1244"/>
                    <a:pt x="2414" y="1245"/>
                    <a:pt x="2429" y="1245"/>
                  </a:cubicBezTo>
                  <a:cubicBezTo>
                    <a:pt x="2431" y="1245"/>
                    <a:pt x="2431" y="1245"/>
                    <a:pt x="2431" y="1245"/>
                  </a:cubicBezTo>
                  <a:cubicBezTo>
                    <a:pt x="2419" y="1262"/>
                    <a:pt x="2419" y="1262"/>
                    <a:pt x="2419" y="1262"/>
                  </a:cubicBezTo>
                  <a:cubicBezTo>
                    <a:pt x="2413" y="1271"/>
                    <a:pt x="2408" y="1278"/>
                    <a:pt x="2403" y="1285"/>
                  </a:cubicBezTo>
                  <a:cubicBezTo>
                    <a:pt x="2326" y="1394"/>
                    <a:pt x="2299" y="1506"/>
                    <a:pt x="2320" y="1626"/>
                  </a:cubicBezTo>
                  <a:cubicBezTo>
                    <a:pt x="2335" y="1709"/>
                    <a:pt x="2370" y="1788"/>
                    <a:pt x="2426" y="1868"/>
                  </a:cubicBezTo>
                  <a:cubicBezTo>
                    <a:pt x="2444" y="1893"/>
                    <a:pt x="2468" y="1898"/>
                    <a:pt x="2493" y="1882"/>
                  </a:cubicBezTo>
                  <a:cubicBezTo>
                    <a:pt x="2517" y="1866"/>
                    <a:pt x="2522" y="1842"/>
                    <a:pt x="2506" y="1815"/>
                  </a:cubicBezTo>
                  <a:cubicBezTo>
                    <a:pt x="2502" y="1808"/>
                    <a:pt x="2497" y="1800"/>
                    <a:pt x="2493" y="1793"/>
                  </a:cubicBezTo>
                  <a:cubicBezTo>
                    <a:pt x="2489" y="1788"/>
                    <a:pt x="2486" y="1783"/>
                    <a:pt x="2482" y="1777"/>
                  </a:cubicBezTo>
                  <a:cubicBezTo>
                    <a:pt x="2357" y="1569"/>
                    <a:pt x="2400" y="1365"/>
                    <a:pt x="2598" y="1231"/>
                  </a:cubicBezTo>
                  <a:cubicBezTo>
                    <a:pt x="2639" y="1203"/>
                    <a:pt x="2686" y="1184"/>
                    <a:pt x="2735" y="1164"/>
                  </a:cubicBezTo>
                  <a:cubicBezTo>
                    <a:pt x="2757" y="1155"/>
                    <a:pt x="2780" y="1146"/>
                    <a:pt x="2803" y="1136"/>
                  </a:cubicBezTo>
                  <a:cubicBezTo>
                    <a:pt x="2804" y="1135"/>
                    <a:pt x="2804" y="1135"/>
                    <a:pt x="2804" y="1135"/>
                  </a:cubicBezTo>
                  <a:cubicBezTo>
                    <a:pt x="2804" y="1137"/>
                    <a:pt x="2804" y="1137"/>
                    <a:pt x="2804" y="1137"/>
                  </a:cubicBezTo>
                  <a:cubicBezTo>
                    <a:pt x="2773" y="1293"/>
                    <a:pt x="2802" y="1441"/>
                    <a:pt x="2895" y="1589"/>
                  </a:cubicBezTo>
                  <a:cubicBezTo>
                    <a:pt x="2900" y="1598"/>
                    <a:pt x="2903" y="1614"/>
                    <a:pt x="2899" y="1623"/>
                  </a:cubicBezTo>
                  <a:cubicBezTo>
                    <a:pt x="2883" y="1654"/>
                    <a:pt x="2867" y="1685"/>
                    <a:pt x="2849" y="1717"/>
                  </a:cubicBezTo>
                  <a:cubicBezTo>
                    <a:pt x="2843" y="1728"/>
                    <a:pt x="2837" y="1740"/>
                    <a:pt x="2830" y="1752"/>
                  </a:cubicBezTo>
                  <a:cubicBezTo>
                    <a:pt x="2830" y="1753"/>
                    <a:pt x="2830" y="1753"/>
                    <a:pt x="2830" y="1753"/>
                  </a:cubicBezTo>
                  <a:cubicBezTo>
                    <a:pt x="2829" y="1752"/>
                    <a:pt x="2829" y="1752"/>
                    <a:pt x="2829" y="1752"/>
                  </a:cubicBezTo>
                  <a:cubicBezTo>
                    <a:pt x="2753" y="1721"/>
                    <a:pt x="2709" y="1671"/>
                    <a:pt x="2697" y="1605"/>
                  </a:cubicBezTo>
                  <a:cubicBezTo>
                    <a:pt x="2691" y="1566"/>
                    <a:pt x="2693" y="1525"/>
                    <a:pt x="2696" y="1485"/>
                  </a:cubicBezTo>
                  <a:cubicBezTo>
                    <a:pt x="2697" y="1474"/>
                    <a:pt x="2697" y="1474"/>
                    <a:pt x="2697" y="1474"/>
                  </a:cubicBezTo>
                  <a:cubicBezTo>
                    <a:pt x="2699" y="1432"/>
                    <a:pt x="2687" y="1410"/>
                    <a:pt x="2658" y="1407"/>
                  </a:cubicBezTo>
                  <a:cubicBezTo>
                    <a:pt x="2626" y="1403"/>
                    <a:pt x="2608" y="1419"/>
                    <a:pt x="2600" y="1455"/>
                  </a:cubicBezTo>
                  <a:cubicBezTo>
                    <a:pt x="2583" y="1539"/>
                    <a:pt x="2591" y="1619"/>
                    <a:pt x="2622" y="1686"/>
                  </a:cubicBezTo>
                  <a:cubicBezTo>
                    <a:pt x="2654" y="1757"/>
                    <a:pt x="2713" y="1811"/>
                    <a:pt x="2790" y="1842"/>
                  </a:cubicBezTo>
                  <a:cubicBezTo>
                    <a:pt x="2801" y="1846"/>
                    <a:pt x="2814" y="1866"/>
                    <a:pt x="2813" y="1878"/>
                  </a:cubicBezTo>
                  <a:cubicBezTo>
                    <a:pt x="2812" y="1987"/>
                    <a:pt x="2837" y="2091"/>
                    <a:pt x="2889" y="2198"/>
                  </a:cubicBezTo>
                  <a:cubicBezTo>
                    <a:pt x="2900" y="2219"/>
                    <a:pt x="2898" y="2233"/>
                    <a:pt x="2883" y="2253"/>
                  </a:cubicBezTo>
                  <a:cubicBezTo>
                    <a:pt x="2827" y="2326"/>
                    <a:pt x="2792" y="2408"/>
                    <a:pt x="2778" y="2495"/>
                  </a:cubicBezTo>
                  <a:cubicBezTo>
                    <a:pt x="2774" y="2524"/>
                    <a:pt x="2771" y="2553"/>
                    <a:pt x="2769" y="2584"/>
                  </a:cubicBezTo>
                  <a:cubicBezTo>
                    <a:pt x="2767" y="2598"/>
                    <a:pt x="2766" y="2613"/>
                    <a:pt x="2765" y="2627"/>
                  </a:cubicBezTo>
                  <a:cubicBezTo>
                    <a:pt x="2765" y="2628"/>
                    <a:pt x="2765" y="2628"/>
                    <a:pt x="2765" y="2628"/>
                  </a:cubicBezTo>
                  <a:cubicBezTo>
                    <a:pt x="2764" y="2628"/>
                    <a:pt x="2764" y="2628"/>
                    <a:pt x="2764" y="2628"/>
                  </a:cubicBezTo>
                  <a:cubicBezTo>
                    <a:pt x="2647" y="2606"/>
                    <a:pt x="2534" y="2632"/>
                    <a:pt x="2418" y="2706"/>
                  </a:cubicBezTo>
                  <a:cubicBezTo>
                    <a:pt x="2417" y="2706"/>
                    <a:pt x="2417" y="2706"/>
                    <a:pt x="2417" y="2706"/>
                  </a:cubicBezTo>
                  <a:cubicBezTo>
                    <a:pt x="2416" y="2706"/>
                    <a:pt x="2416" y="2706"/>
                    <a:pt x="2416" y="2706"/>
                  </a:cubicBezTo>
                  <a:cubicBezTo>
                    <a:pt x="2402" y="2694"/>
                    <a:pt x="2389" y="2683"/>
                    <a:pt x="2375" y="2672"/>
                  </a:cubicBezTo>
                  <a:cubicBezTo>
                    <a:pt x="2335" y="2639"/>
                    <a:pt x="2298" y="2609"/>
                    <a:pt x="2262" y="2577"/>
                  </a:cubicBezTo>
                  <a:cubicBezTo>
                    <a:pt x="2252" y="2569"/>
                    <a:pt x="2248" y="2550"/>
                    <a:pt x="2250" y="2538"/>
                  </a:cubicBezTo>
                  <a:cubicBezTo>
                    <a:pt x="2263" y="2453"/>
                    <a:pt x="2315" y="2393"/>
                    <a:pt x="2409" y="2354"/>
                  </a:cubicBezTo>
                  <a:cubicBezTo>
                    <a:pt x="2435" y="2344"/>
                    <a:pt x="2451" y="2331"/>
                    <a:pt x="2456" y="2317"/>
                  </a:cubicBezTo>
                  <a:cubicBezTo>
                    <a:pt x="2461" y="2307"/>
                    <a:pt x="2460" y="2296"/>
                    <a:pt x="2455" y="2283"/>
                  </a:cubicBezTo>
                  <a:cubicBezTo>
                    <a:pt x="2442" y="2254"/>
                    <a:pt x="2414" y="2248"/>
                    <a:pt x="2371" y="2265"/>
                  </a:cubicBezTo>
                  <a:cubicBezTo>
                    <a:pt x="2250" y="2314"/>
                    <a:pt x="2179" y="2398"/>
                    <a:pt x="2152" y="2519"/>
                  </a:cubicBezTo>
                  <a:cubicBezTo>
                    <a:pt x="2151" y="2520"/>
                    <a:pt x="2151" y="2520"/>
                    <a:pt x="2151" y="2520"/>
                  </a:cubicBezTo>
                  <a:cubicBezTo>
                    <a:pt x="2150" y="2520"/>
                    <a:pt x="2150" y="2520"/>
                    <a:pt x="2150" y="2520"/>
                  </a:cubicBezTo>
                  <a:cubicBezTo>
                    <a:pt x="2012" y="2472"/>
                    <a:pt x="1875" y="2469"/>
                    <a:pt x="1744" y="2512"/>
                  </a:cubicBezTo>
                  <a:cubicBezTo>
                    <a:pt x="1743" y="2512"/>
                    <a:pt x="1743" y="2512"/>
                    <a:pt x="1743" y="2512"/>
                  </a:cubicBezTo>
                  <a:cubicBezTo>
                    <a:pt x="1694" y="2426"/>
                    <a:pt x="1694" y="2426"/>
                    <a:pt x="1694" y="2426"/>
                  </a:cubicBezTo>
                  <a:cubicBezTo>
                    <a:pt x="1694" y="2425"/>
                    <a:pt x="1694" y="2425"/>
                    <a:pt x="1694" y="2425"/>
                  </a:cubicBezTo>
                  <a:cubicBezTo>
                    <a:pt x="1747" y="2360"/>
                    <a:pt x="1752" y="2282"/>
                    <a:pt x="1751" y="2221"/>
                  </a:cubicBezTo>
                  <a:cubicBezTo>
                    <a:pt x="1751" y="2220"/>
                    <a:pt x="1751" y="2220"/>
                    <a:pt x="1751" y="2220"/>
                  </a:cubicBezTo>
                  <a:cubicBezTo>
                    <a:pt x="1752" y="2220"/>
                    <a:pt x="1752" y="2220"/>
                    <a:pt x="1752" y="2220"/>
                  </a:cubicBezTo>
                  <a:cubicBezTo>
                    <a:pt x="1903" y="2193"/>
                    <a:pt x="2010" y="2112"/>
                    <a:pt x="2069" y="1980"/>
                  </a:cubicBezTo>
                  <a:cubicBezTo>
                    <a:pt x="2070" y="1979"/>
                    <a:pt x="2070" y="1979"/>
                    <a:pt x="2070" y="1979"/>
                  </a:cubicBezTo>
                  <a:cubicBezTo>
                    <a:pt x="2203" y="2100"/>
                    <a:pt x="2203" y="2100"/>
                    <a:pt x="2203" y="2100"/>
                  </a:cubicBezTo>
                  <a:cubicBezTo>
                    <a:pt x="2201" y="2101"/>
                    <a:pt x="2201" y="2101"/>
                    <a:pt x="2201" y="2101"/>
                  </a:cubicBezTo>
                  <a:cubicBezTo>
                    <a:pt x="2139" y="2127"/>
                    <a:pt x="2085" y="2172"/>
                    <a:pt x="2032" y="2241"/>
                  </a:cubicBezTo>
                  <a:cubicBezTo>
                    <a:pt x="1988" y="2298"/>
                    <a:pt x="1948" y="2305"/>
                    <a:pt x="1922" y="2306"/>
                  </a:cubicBezTo>
                  <a:cubicBezTo>
                    <a:pt x="1915" y="2306"/>
                    <a:pt x="1905" y="2312"/>
                    <a:pt x="1901" y="2319"/>
                  </a:cubicBezTo>
                  <a:cubicBezTo>
                    <a:pt x="1892" y="2335"/>
                    <a:pt x="1885" y="2352"/>
                    <a:pt x="1876" y="2372"/>
                  </a:cubicBezTo>
                  <a:cubicBezTo>
                    <a:pt x="1873" y="2380"/>
                    <a:pt x="1869" y="2388"/>
                    <a:pt x="1865" y="2396"/>
                  </a:cubicBezTo>
                  <a:cubicBezTo>
                    <a:pt x="1874" y="2397"/>
                    <a:pt x="1882" y="2398"/>
                    <a:pt x="1890" y="2399"/>
                  </a:cubicBezTo>
                  <a:cubicBezTo>
                    <a:pt x="1907" y="2401"/>
                    <a:pt x="1921" y="2402"/>
                    <a:pt x="1935" y="2401"/>
                  </a:cubicBezTo>
                  <a:cubicBezTo>
                    <a:pt x="2016" y="2398"/>
                    <a:pt x="2069" y="2346"/>
                    <a:pt x="2113" y="2297"/>
                  </a:cubicBezTo>
                  <a:cubicBezTo>
                    <a:pt x="2141" y="2267"/>
                    <a:pt x="2175" y="2228"/>
                    <a:pt x="2215" y="2204"/>
                  </a:cubicBezTo>
                  <a:cubicBezTo>
                    <a:pt x="2300" y="2153"/>
                    <a:pt x="2399" y="2137"/>
                    <a:pt x="2518" y="2156"/>
                  </a:cubicBezTo>
                  <a:cubicBezTo>
                    <a:pt x="2596" y="2168"/>
                    <a:pt x="2639" y="2212"/>
                    <a:pt x="2644" y="2286"/>
                  </a:cubicBezTo>
                  <a:cubicBezTo>
                    <a:pt x="2650" y="2360"/>
                    <a:pt x="2611" y="2417"/>
                    <a:pt x="2538" y="2444"/>
                  </a:cubicBezTo>
                  <a:cubicBezTo>
                    <a:pt x="2514" y="2453"/>
                    <a:pt x="2499" y="2464"/>
                    <a:pt x="2493" y="2478"/>
                  </a:cubicBezTo>
                  <a:cubicBezTo>
                    <a:pt x="2488" y="2488"/>
                    <a:pt x="2489" y="2499"/>
                    <a:pt x="2494" y="2512"/>
                  </a:cubicBezTo>
                  <a:cubicBezTo>
                    <a:pt x="2509" y="2549"/>
                    <a:pt x="2540" y="2545"/>
                    <a:pt x="2568" y="2537"/>
                  </a:cubicBezTo>
                  <a:cubicBezTo>
                    <a:pt x="2675" y="2505"/>
                    <a:pt x="2749" y="2396"/>
                    <a:pt x="2742" y="2283"/>
                  </a:cubicBezTo>
                  <a:cubicBezTo>
                    <a:pt x="2736" y="2205"/>
                    <a:pt x="2703" y="2143"/>
                    <a:pt x="2644" y="2102"/>
                  </a:cubicBezTo>
                  <a:cubicBezTo>
                    <a:pt x="2643" y="2101"/>
                    <a:pt x="2643" y="2101"/>
                    <a:pt x="2643" y="2101"/>
                  </a:cubicBezTo>
                  <a:cubicBezTo>
                    <a:pt x="2644" y="2100"/>
                    <a:pt x="2644" y="2100"/>
                    <a:pt x="2644" y="2100"/>
                  </a:cubicBezTo>
                  <a:cubicBezTo>
                    <a:pt x="2652" y="2092"/>
                    <a:pt x="2660" y="2083"/>
                    <a:pt x="2667" y="2075"/>
                  </a:cubicBezTo>
                  <a:cubicBezTo>
                    <a:pt x="2684" y="2057"/>
                    <a:pt x="2700" y="2040"/>
                    <a:pt x="2714" y="2021"/>
                  </a:cubicBezTo>
                  <a:cubicBezTo>
                    <a:pt x="2731" y="1999"/>
                    <a:pt x="2728" y="1974"/>
                    <a:pt x="2706" y="1957"/>
                  </a:cubicBezTo>
                  <a:cubicBezTo>
                    <a:pt x="2684" y="1938"/>
                    <a:pt x="2659" y="1940"/>
                    <a:pt x="2642" y="1961"/>
                  </a:cubicBezTo>
                  <a:cubicBezTo>
                    <a:pt x="2581" y="2032"/>
                    <a:pt x="2498" y="2060"/>
                    <a:pt x="2380" y="2048"/>
                  </a:cubicBezTo>
                  <a:cubicBezTo>
                    <a:pt x="2302" y="2040"/>
                    <a:pt x="2231" y="2005"/>
                    <a:pt x="2179" y="1948"/>
                  </a:cubicBezTo>
                  <a:cubicBezTo>
                    <a:pt x="2127" y="1891"/>
                    <a:pt x="2097" y="1817"/>
                    <a:pt x="2096" y="1738"/>
                  </a:cubicBezTo>
                  <a:cubicBezTo>
                    <a:pt x="2094" y="1630"/>
                    <a:pt x="2122" y="1539"/>
                    <a:pt x="2181" y="1460"/>
                  </a:cubicBezTo>
                  <a:cubicBezTo>
                    <a:pt x="2202" y="1433"/>
                    <a:pt x="2201" y="1409"/>
                    <a:pt x="2180" y="1388"/>
                  </a:cubicBezTo>
                  <a:cubicBezTo>
                    <a:pt x="2170" y="1378"/>
                    <a:pt x="2157" y="1373"/>
                    <a:pt x="2144" y="1375"/>
                  </a:cubicBezTo>
                  <a:cubicBezTo>
                    <a:pt x="2129" y="1376"/>
                    <a:pt x="2115" y="1386"/>
                    <a:pt x="2105" y="1402"/>
                  </a:cubicBezTo>
                  <a:cubicBezTo>
                    <a:pt x="2081" y="1439"/>
                    <a:pt x="2060" y="1477"/>
                    <a:pt x="2039" y="1515"/>
                  </a:cubicBezTo>
                  <a:cubicBezTo>
                    <a:pt x="2031" y="1530"/>
                    <a:pt x="2022" y="1546"/>
                    <a:pt x="2013" y="1562"/>
                  </a:cubicBezTo>
                  <a:cubicBezTo>
                    <a:pt x="2012" y="1563"/>
                    <a:pt x="2012" y="1563"/>
                    <a:pt x="2012" y="1563"/>
                  </a:cubicBezTo>
                  <a:cubicBezTo>
                    <a:pt x="2011" y="1562"/>
                    <a:pt x="2011" y="1562"/>
                    <a:pt x="2011" y="1562"/>
                  </a:cubicBezTo>
                  <a:cubicBezTo>
                    <a:pt x="2003" y="1555"/>
                    <a:pt x="1995" y="1547"/>
                    <a:pt x="1986" y="1538"/>
                  </a:cubicBezTo>
                  <a:cubicBezTo>
                    <a:pt x="1967" y="1519"/>
                    <a:pt x="1947" y="1499"/>
                    <a:pt x="1924" y="1481"/>
                  </a:cubicBezTo>
                  <a:cubicBezTo>
                    <a:pt x="1898" y="1460"/>
                    <a:pt x="1869" y="1442"/>
                    <a:pt x="1840" y="1424"/>
                  </a:cubicBezTo>
                  <a:cubicBezTo>
                    <a:pt x="1833" y="1420"/>
                    <a:pt x="1826" y="1415"/>
                    <a:pt x="1819" y="1411"/>
                  </a:cubicBezTo>
                  <a:cubicBezTo>
                    <a:pt x="1794" y="1395"/>
                    <a:pt x="1771" y="1397"/>
                    <a:pt x="1753" y="1417"/>
                  </a:cubicBezTo>
                  <a:cubicBezTo>
                    <a:pt x="1742" y="1428"/>
                    <a:pt x="1738" y="1441"/>
                    <a:pt x="1740" y="1454"/>
                  </a:cubicBezTo>
                  <a:cubicBezTo>
                    <a:pt x="1742" y="1470"/>
                    <a:pt x="1754" y="1485"/>
                    <a:pt x="1773" y="1496"/>
                  </a:cubicBezTo>
                  <a:cubicBezTo>
                    <a:pt x="1853" y="1541"/>
                    <a:pt x="1906" y="1586"/>
                    <a:pt x="1945" y="1641"/>
                  </a:cubicBezTo>
                  <a:cubicBezTo>
                    <a:pt x="2005" y="1725"/>
                    <a:pt x="2020" y="1828"/>
                    <a:pt x="1986" y="1923"/>
                  </a:cubicBezTo>
                  <a:cubicBezTo>
                    <a:pt x="1952" y="2019"/>
                    <a:pt x="1875" y="2088"/>
                    <a:pt x="1775" y="2115"/>
                  </a:cubicBezTo>
                  <a:cubicBezTo>
                    <a:pt x="1686" y="2138"/>
                    <a:pt x="1577" y="2122"/>
                    <a:pt x="1475" y="2070"/>
                  </a:cubicBezTo>
                  <a:cubicBezTo>
                    <a:pt x="1374" y="2018"/>
                    <a:pt x="1292" y="1937"/>
                    <a:pt x="1249" y="1847"/>
                  </a:cubicBezTo>
                  <a:cubicBezTo>
                    <a:pt x="1215" y="1774"/>
                    <a:pt x="1176" y="1703"/>
                    <a:pt x="1137" y="1634"/>
                  </a:cubicBezTo>
                  <a:cubicBezTo>
                    <a:pt x="1129" y="1619"/>
                    <a:pt x="1121" y="1605"/>
                    <a:pt x="1113" y="1590"/>
                  </a:cubicBezTo>
                  <a:cubicBezTo>
                    <a:pt x="1102" y="1569"/>
                    <a:pt x="1088" y="1556"/>
                    <a:pt x="1073" y="1552"/>
                  </a:cubicBezTo>
                  <a:cubicBezTo>
                    <a:pt x="1061" y="1549"/>
                    <a:pt x="1050" y="1551"/>
                    <a:pt x="1038" y="1558"/>
                  </a:cubicBezTo>
                  <a:cubicBezTo>
                    <a:pt x="1011" y="1574"/>
                    <a:pt x="1008" y="1601"/>
                    <a:pt x="1030" y="1639"/>
                  </a:cubicBezTo>
                  <a:cubicBezTo>
                    <a:pt x="1048" y="1669"/>
                    <a:pt x="1065" y="1700"/>
                    <a:pt x="1082" y="1729"/>
                  </a:cubicBezTo>
                  <a:cubicBezTo>
                    <a:pt x="1103" y="1766"/>
                    <a:pt x="1103" y="1766"/>
                    <a:pt x="1103" y="1766"/>
                  </a:cubicBezTo>
                  <a:cubicBezTo>
                    <a:pt x="1102" y="1766"/>
                    <a:pt x="1102" y="1766"/>
                    <a:pt x="1102" y="1766"/>
                  </a:cubicBezTo>
                  <a:cubicBezTo>
                    <a:pt x="1084" y="1767"/>
                    <a:pt x="1066" y="1768"/>
                    <a:pt x="1049" y="1769"/>
                  </a:cubicBezTo>
                  <a:cubicBezTo>
                    <a:pt x="1009" y="1772"/>
                    <a:pt x="971" y="1774"/>
                    <a:pt x="933" y="1780"/>
                  </a:cubicBezTo>
                  <a:cubicBezTo>
                    <a:pt x="911" y="1783"/>
                    <a:pt x="896" y="1791"/>
                    <a:pt x="887" y="1803"/>
                  </a:cubicBezTo>
                  <a:cubicBezTo>
                    <a:pt x="880" y="1814"/>
                    <a:pt x="878" y="1827"/>
                    <a:pt x="881" y="1842"/>
                  </a:cubicBezTo>
                  <a:cubicBezTo>
                    <a:pt x="884" y="1855"/>
                    <a:pt x="890" y="1864"/>
                    <a:pt x="899" y="1870"/>
                  </a:cubicBezTo>
                  <a:cubicBezTo>
                    <a:pt x="911" y="1878"/>
                    <a:pt x="930" y="1879"/>
                    <a:pt x="955" y="1874"/>
                  </a:cubicBezTo>
                  <a:cubicBezTo>
                    <a:pt x="1071" y="1848"/>
                    <a:pt x="1143" y="1875"/>
                    <a:pt x="1212" y="1972"/>
                  </a:cubicBezTo>
                  <a:cubicBezTo>
                    <a:pt x="1212" y="1972"/>
                    <a:pt x="1212" y="1972"/>
                    <a:pt x="1212" y="1972"/>
                  </a:cubicBezTo>
                  <a:cubicBezTo>
                    <a:pt x="1218" y="1981"/>
                    <a:pt x="1225" y="1990"/>
                    <a:pt x="1231" y="1998"/>
                  </a:cubicBezTo>
                  <a:cubicBezTo>
                    <a:pt x="1263" y="2037"/>
                    <a:pt x="1266" y="2052"/>
                    <a:pt x="1229" y="2088"/>
                  </a:cubicBezTo>
                  <a:cubicBezTo>
                    <a:pt x="1208" y="2108"/>
                    <a:pt x="1183" y="2123"/>
                    <a:pt x="1159" y="2129"/>
                  </a:cubicBezTo>
                  <a:cubicBezTo>
                    <a:pt x="1097" y="2146"/>
                    <a:pt x="1034" y="2139"/>
                    <a:pt x="971" y="2108"/>
                  </a:cubicBezTo>
                  <a:cubicBezTo>
                    <a:pt x="939" y="2093"/>
                    <a:pt x="917" y="2097"/>
                    <a:pt x="901" y="2123"/>
                  </a:cubicBezTo>
                  <a:cubicBezTo>
                    <a:pt x="893" y="2136"/>
                    <a:pt x="891" y="2150"/>
                    <a:pt x="894" y="2162"/>
                  </a:cubicBezTo>
                  <a:cubicBezTo>
                    <a:pt x="898" y="2175"/>
                    <a:pt x="907" y="2185"/>
                    <a:pt x="921" y="2191"/>
                  </a:cubicBezTo>
                  <a:cubicBezTo>
                    <a:pt x="963" y="2211"/>
                    <a:pt x="998" y="2222"/>
                    <a:pt x="1029" y="2225"/>
                  </a:cubicBezTo>
                  <a:cubicBezTo>
                    <a:pt x="1120" y="2235"/>
                    <a:pt x="1171" y="2271"/>
                    <a:pt x="1196" y="2343"/>
                  </a:cubicBezTo>
                  <a:cubicBezTo>
                    <a:pt x="1201" y="2357"/>
                    <a:pt x="1210" y="2367"/>
                    <a:pt x="1221" y="2372"/>
                  </a:cubicBezTo>
                  <a:cubicBezTo>
                    <a:pt x="1232" y="2377"/>
                    <a:pt x="1244" y="2377"/>
                    <a:pt x="1258" y="2372"/>
                  </a:cubicBezTo>
                  <a:cubicBezTo>
                    <a:pt x="1272" y="2367"/>
                    <a:pt x="1282" y="2358"/>
                    <a:pt x="1287" y="2346"/>
                  </a:cubicBezTo>
                  <a:cubicBezTo>
                    <a:pt x="1292" y="2335"/>
                    <a:pt x="1291" y="2321"/>
                    <a:pt x="1285" y="2307"/>
                  </a:cubicBezTo>
                  <a:cubicBezTo>
                    <a:pt x="1275" y="2284"/>
                    <a:pt x="1263" y="2261"/>
                    <a:pt x="1251" y="2239"/>
                  </a:cubicBezTo>
                  <a:cubicBezTo>
                    <a:pt x="1246" y="2229"/>
                    <a:pt x="1241" y="2219"/>
                    <a:pt x="1236" y="2209"/>
                  </a:cubicBezTo>
                  <a:cubicBezTo>
                    <a:pt x="1233" y="2203"/>
                    <a:pt x="1233" y="2203"/>
                    <a:pt x="1233" y="2203"/>
                  </a:cubicBezTo>
                  <a:cubicBezTo>
                    <a:pt x="1252" y="2224"/>
                    <a:pt x="1252" y="2224"/>
                    <a:pt x="1252" y="2224"/>
                  </a:cubicBezTo>
                  <a:cubicBezTo>
                    <a:pt x="1356" y="2117"/>
                    <a:pt x="1356" y="2117"/>
                    <a:pt x="1356" y="2117"/>
                  </a:cubicBezTo>
                  <a:cubicBezTo>
                    <a:pt x="1357" y="2118"/>
                    <a:pt x="1357" y="2118"/>
                    <a:pt x="1357" y="2118"/>
                  </a:cubicBezTo>
                  <a:cubicBezTo>
                    <a:pt x="1365" y="2122"/>
                    <a:pt x="1375" y="2127"/>
                    <a:pt x="1386" y="2133"/>
                  </a:cubicBezTo>
                  <a:cubicBezTo>
                    <a:pt x="1414" y="2148"/>
                    <a:pt x="1449" y="2167"/>
                    <a:pt x="1486" y="2181"/>
                  </a:cubicBezTo>
                  <a:cubicBezTo>
                    <a:pt x="1521" y="2194"/>
                    <a:pt x="1558" y="2204"/>
                    <a:pt x="1597" y="2214"/>
                  </a:cubicBezTo>
                  <a:cubicBezTo>
                    <a:pt x="1614" y="2218"/>
                    <a:pt x="1632" y="2222"/>
                    <a:pt x="1649" y="2227"/>
                  </a:cubicBezTo>
                  <a:cubicBezTo>
                    <a:pt x="1650" y="2227"/>
                    <a:pt x="1650" y="2227"/>
                    <a:pt x="1650" y="2227"/>
                  </a:cubicBezTo>
                  <a:cubicBezTo>
                    <a:pt x="1650" y="2228"/>
                    <a:pt x="1650" y="2228"/>
                    <a:pt x="1650" y="2228"/>
                  </a:cubicBezTo>
                  <a:cubicBezTo>
                    <a:pt x="1658" y="2271"/>
                    <a:pt x="1650" y="2314"/>
                    <a:pt x="1626" y="2351"/>
                  </a:cubicBezTo>
                  <a:cubicBezTo>
                    <a:pt x="1620" y="2361"/>
                    <a:pt x="1600" y="2370"/>
                    <a:pt x="1590" y="2368"/>
                  </a:cubicBezTo>
                  <a:cubicBezTo>
                    <a:pt x="1469" y="2338"/>
                    <a:pt x="1362" y="2375"/>
                    <a:pt x="1261" y="2478"/>
                  </a:cubicBezTo>
                  <a:cubicBezTo>
                    <a:pt x="1210" y="2531"/>
                    <a:pt x="1151" y="2579"/>
                    <a:pt x="1065" y="2579"/>
                  </a:cubicBezTo>
                  <a:cubicBezTo>
                    <a:pt x="1058" y="2579"/>
                    <a:pt x="1050" y="2578"/>
                    <a:pt x="1042" y="2578"/>
                  </a:cubicBezTo>
                  <a:cubicBezTo>
                    <a:pt x="1028" y="2576"/>
                    <a:pt x="1014" y="2581"/>
                    <a:pt x="1005" y="2590"/>
                  </a:cubicBezTo>
                  <a:cubicBezTo>
                    <a:pt x="997" y="2598"/>
                    <a:pt x="994" y="2609"/>
                    <a:pt x="995" y="2621"/>
                  </a:cubicBezTo>
                  <a:cubicBezTo>
                    <a:pt x="997" y="2640"/>
                    <a:pt x="1016" y="2661"/>
                    <a:pt x="1031" y="2670"/>
                  </a:cubicBezTo>
                  <a:cubicBezTo>
                    <a:pt x="1047" y="2679"/>
                    <a:pt x="1071" y="2677"/>
                    <a:pt x="1091" y="2675"/>
                  </a:cubicBezTo>
                  <a:cubicBezTo>
                    <a:pt x="1171" y="2668"/>
                    <a:pt x="1242" y="2633"/>
                    <a:pt x="1313" y="2565"/>
                  </a:cubicBezTo>
                  <a:cubicBezTo>
                    <a:pt x="1354" y="2526"/>
                    <a:pt x="1395" y="2495"/>
                    <a:pt x="1437" y="2472"/>
                  </a:cubicBezTo>
                  <a:cubicBezTo>
                    <a:pt x="1461" y="2459"/>
                    <a:pt x="1487" y="2452"/>
                    <a:pt x="1512" y="2452"/>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grpSp>
      <p:cxnSp>
        <p:nvCxnSpPr>
          <p:cNvPr id="54" name="Connector: Elbow 53">
            <a:extLst>
              <a:ext uri="{FF2B5EF4-FFF2-40B4-BE49-F238E27FC236}">
                <a16:creationId xmlns:a16="http://schemas.microsoft.com/office/drawing/2014/main" id="{EDD9DBBC-B150-4EF3-A7CC-437BC4C78365}"/>
              </a:ext>
            </a:extLst>
          </p:cNvPr>
          <p:cNvCxnSpPr>
            <a:cxnSpLocks/>
            <a:stCxn id="7" idx="2"/>
            <a:endCxn id="19" idx="2"/>
          </p:cNvCxnSpPr>
          <p:nvPr/>
        </p:nvCxnSpPr>
        <p:spPr>
          <a:xfrm rot="10800000" flipH="1">
            <a:off x="4277905" y="2890354"/>
            <a:ext cx="944796" cy="1040416"/>
          </a:xfrm>
          <a:prstGeom prst="bentConnector5">
            <a:avLst>
              <a:gd name="adj1" fmla="val 718"/>
              <a:gd name="adj2" fmla="val 67"/>
              <a:gd name="adj3" fmla="val 54546"/>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1437CE3B-D988-4F1E-AFFB-7308A596A2DD}"/>
              </a:ext>
            </a:extLst>
          </p:cNvPr>
          <p:cNvSpPr txBox="1">
            <a:spLocks/>
          </p:cNvSpPr>
          <p:nvPr/>
        </p:nvSpPr>
        <p:spPr>
          <a:xfrm>
            <a:off x="7182182" y="4569659"/>
            <a:ext cx="1881298" cy="830997"/>
          </a:xfrm>
          <a:prstGeom prst="rect">
            <a:avLst/>
          </a:prstGeom>
          <a:noFill/>
        </p:spPr>
        <p:txBody>
          <a:bodyPr wrap="square" lIns="91440" tIns="45720" rIns="91440" bIns="45720" rtlCol="0" anchor="t">
            <a:spAutoFit/>
          </a:bodyPr>
          <a:lstStyle/>
          <a:p>
            <a:pPr marL="285750" marR="0" lvl="0" indent="-285750" algn="l" defTabSz="121908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effectLst/>
                <a:uLnTx/>
                <a:uFillTx/>
                <a:latin typeface="Arial" panose="020B0604020202020204"/>
                <a:ea typeface="+mn-ea"/>
                <a:cs typeface="Arial" charset="0"/>
              </a:rPr>
              <a:t>Hormonal</a:t>
            </a:r>
          </a:p>
          <a:p>
            <a:pPr marL="285750" indent="-285750" defTabSz="1219080" fontAlgn="base">
              <a:spcBef>
                <a:spcPct val="0"/>
              </a:spcBef>
              <a:spcAft>
                <a:spcPct val="0"/>
              </a:spcAft>
              <a:buFont typeface="Arial" panose="020B0604020202020204" pitchFamily="34" charset="0"/>
              <a:buChar char="•"/>
              <a:defRPr/>
            </a:pPr>
            <a:r>
              <a:rPr kumimoji="0" lang="en-US" sz="1200" b="0" i="0" u="none" strike="noStrike" kern="1200" cap="none" spc="0" normalizeH="0" baseline="0" noProof="0">
                <a:ln>
                  <a:noFill/>
                </a:ln>
                <a:effectLst/>
                <a:uLnTx/>
                <a:uFillTx/>
                <a:latin typeface="Arial" panose="020B0604020202020204"/>
                <a:ea typeface="+mn-ea"/>
                <a:cs typeface="Arial"/>
              </a:rPr>
              <a:t>Neuronal</a:t>
            </a:r>
            <a:r>
              <a:rPr lang="en-US" sz="1200">
                <a:latin typeface="Arial" panose="020B0604020202020204"/>
                <a:cs typeface="Arial"/>
              </a:rPr>
              <a:t> – </a:t>
            </a:r>
            <a:r>
              <a:rPr lang="en-US" sz="1200" err="1">
                <a:latin typeface="Arial" panose="020B0604020202020204"/>
                <a:cs typeface="Arial"/>
              </a:rPr>
              <a:t>vagus</a:t>
            </a:r>
            <a:endParaRPr lang="en-US" sz="1200">
              <a:latin typeface="Arial" panose="020B0604020202020204"/>
              <a:cs typeface="Arial"/>
            </a:endParaRPr>
          </a:p>
          <a:p>
            <a:pPr marL="285750" marR="0" lvl="0" indent="-285750" algn="l" defTabSz="121908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Arial" charset="0"/>
              </a:rPr>
              <a:t>Orexigenic</a:t>
            </a:r>
            <a:r>
              <a:rPr lang="en-US" sz="1200" baseline="30000">
                <a:solidFill>
                  <a:prstClr val="black"/>
                </a:solidFill>
                <a:latin typeface="Arial" panose="020B0604020202020204"/>
                <a:cs typeface="Arial" charset="0"/>
              </a:rPr>
              <a:t>†</a:t>
            </a:r>
            <a:endParaRPr kumimoji="0" lang="en-US" sz="1200" b="0" i="0" u="none" strike="noStrike" kern="1200" cap="none" spc="0" normalizeH="0" baseline="30000" noProof="0">
              <a:ln>
                <a:noFill/>
              </a:ln>
              <a:solidFill>
                <a:prstClr val="black"/>
              </a:solidFill>
              <a:effectLst/>
              <a:uLnTx/>
              <a:uFillTx/>
              <a:latin typeface="Arial" panose="020B0604020202020204"/>
              <a:ea typeface="+mn-ea"/>
              <a:cs typeface="Arial" charset="0"/>
            </a:endParaRPr>
          </a:p>
          <a:p>
            <a:pPr marL="285750" marR="0" lvl="0" indent="-285750" algn="l" defTabSz="121908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Arial" charset="0"/>
              </a:rPr>
              <a:t>Anorexigenic</a:t>
            </a:r>
            <a:r>
              <a:rPr lang="en-US" sz="1200" baseline="30000">
                <a:solidFill>
                  <a:prstClr val="black"/>
                </a:solidFill>
                <a:latin typeface="Times New Roman" panose="02020603050405020304" pitchFamily="18" charset="0"/>
                <a:cs typeface="Times New Roman" panose="02020603050405020304" pitchFamily="18" charset="0"/>
              </a:rPr>
              <a:t>‡</a:t>
            </a:r>
            <a:endParaRPr kumimoji="0" lang="en-US" sz="1200" b="0" i="0" u="none" strike="noStrike" kern="1200" cap="none" spc="0" normalizeH="0" baseline="0" noProof="0">
              <a:ln>
                <a:noFill/>
              </a:ln>
              <a:solidFill>
                <a:prstClr val="black"/>
              </a:solidFill>
              <a:effectLst/>
              <a:uLnTx/>
              <a:uFillTx/>
              <a:latin typeface="Arial" panose="020B0604020202020204"/>
              <a:ea typeface="+mn-ea"/>
              <a:cs typeface="Arial" charset="0"/>
            </a:endParaRPr>
          </a:p>
        </p:txBody>
      </p:sp>
      <p:sp>
        <p:nvSpPr>
          <p:cNvPr id="58" name="TextBox 57">
            <a:extLst>
              <a:ext uri="{FF2B5EF4-FFF2-40B4-BE49-F238E27FC236}">
                <a16:creationId xmlns:a16="http://schemas.microsoft.com/office/drawing/2014/main" id="{B82E22F6-891B-4824-97C6-A9BC14BDA4C0}"/>
              </a:ext>
            </a:extLst>
          </p:cNvPr>
          <p:cNvSpPr txBox="1">
            <a:spLocks/>
          </p:cNvSpPr>
          <p:nvPr/>
        </p:nvSpPr>
        <p:spPr>
          <a:xfrm>
            <a:off x="537292" y="1586994"/>
            <a:ext cx="5341872" cy="584775"/>
          </a:xfrm>
          <a:prstGeom prst="rect">
            <a:avLst/>
          </a:prstGeom>
          <a:solidFill>
            <a:schemeClr val="accent3">
              <a:lumMod val="20000"/>
              <a:lumOff val="80000"/>
            </a:schemeClr>
          </a:solidFill>
          <a:ln>
            <a:noFill/>
          </a:ln>
        </p:spPr>
        <p:txBody>
          <a:bodyPr wrap="square" rtlCol="0">
            <a:spAutoFit/>
          </a:bodyPr>
          <a:lstStyle/>
          <a:p>
            <a:pPr marL="0" marR="0" lvl="0" indent="0" algn="ctr" defTabSz="121908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Arial" charset="0"/>
              </a:rPr>
              <a:t>Short-term regulation: influences quantity of food intake</a:t>
            </a:r>
          </a:p>
          <a:p>
            <a:pPr marL="0" marR="0" lvl="0" indent="0" algn="ctr" defTabSz="121908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Arial" charset="0"/>
              </a:rPr>
              <a:t>Long-term regulation: maintains constant nutrient stores</a:t>
            </a:r>
          </a:p>
        </p:txBody>
      </p:sp>
      <p:sp>
        <p:nvSpPr>
          <p:cNvPr id="59" name="Rectangle 58">
            <a:extLst>
              <a:ext uri="{FF2B5EF4-FFF2-40B4-BE49-F238E27FC236}">
                <a16:creationId xmlns:a16="http://schemas.microsoft.com/office/drawing/2014/main" id="{ECD7C557-1671-4144-8957-8D0C4AC8678D}"/>
              </a:ext>
            </a:extLst>
          </p:cNvPr>
          <p:cNvSpPr/>
          <p:nvPr/>
        </p:nvSpPr>
        <p:spPr>
          <a:xfrm>
            <a:off x="6026061" y="1586994"/>
            <a:ext cx="5628648" cy="584776"/>
          </a:xfrm>
          <a:prstGeom prst="rect">
            <a:avLst/>
          </a:prstGeom>
          <a:solidFill>
            <a:schemeClr val="accent3">
              <a:lumMod val="20000"/>
              <a:lumOff val="80000"/>
            </a:schemeClr>
          </a:solidFill>
          <a:ln>
            <a:noFill/>
          </a:ln>
          <a:effectLst/>
          <a:scene3d>
            <a:camera prst="orthographicFront">
              <a:rot lat="0" lon="0" rev="0"/>
            </a:camera>
            <a:lightRig rig="threePt" dir="t">
              <a:rot lat="0" lon="0" rev="0"/>
            </a:lightRig>
          </a:scene3d>
          <a:sp3d prstMaterial="flat">
            <a:contourClr>
              <a:srgbClr val="000000"/>
            </a:contourClr>
          </a:sp3d>
        </p:spPr>
        <p:txBody>
          <a:bodyPr wrap="square" lIns="91440" tIns="91440" rIns="91440" bIns="91440" anchor="ctr" anchorCtr="0">
            <a:noAutofit/>
          </a:bodyPr>
          <a:lstStyle/>
          <a:p>
            <a:pPr marL="0" marR="0" lvl="0" indent="0" algn="ctr" defTabSz="121908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Arial" charset="0"/>
              </a:rPr>
              <a:t>Obesity may result from a dysregulated system secondary to various physiological, genetic</a:t>
            </a:r>
            <a:r>
              <a:rPr kumimoji="0" lang="en-US" sz="1600" b="0" i="0" u="none" strike="noStrike" kern="1200" cap="none" spc="0" normalizeH="0" baseline="30000" noProof="0">
                <a:ln>
                  <a:noFill/>
                </a:ln>
                <a:solidFill>
                  <a:prstClr val="black"/>
                </a:solidFill>
                <a:effectLst/>
                <a:uLnTx/>
                <a:uFillTx/>
                <a:latin typeface="Arial" panose="020B0604020202020204"/>
                <a:ea typeface="+mn-ea"/>
                <a:cs typeface="Arial" charset="0"/>
              </a:rPr>
              <a:t>*</a:t>
            </a:r>
            <a:r>
              <a:rPr kumimoji="0" lang="en-US" sz="1600" b="0" i="0" u="none" strike="noStrike" kern="1200" cap="none" spc="0" normalizeH="0" baseline="0" noProof="0">
                <a:ln>
                  <a:noFill/>
                </a:ln>
                <a:solidFill>
                  <a:prstClr val="black"/>
                </a:solidFill>
                <a:effectLst/>
                <a:uLnTx/>
                <a:uFillTx/>
                <a:latin typeface="Arial" panose="020B0604020202020204"/>
                <a:ea typeface="+mn-ea"/>
                <a:cs typeface="Arial" charset="0"/>
              </a:rPr>
              <a:t>, and environmental factors</a:t>
            </a:r>
          </a:p>
        </p:txBody>
      </p:sp>
      <p:pic>
        <p:nvPicPr>
          <p:cNvPr id="51" name="Graphic 50" descr="Brain with solid fill">
            <a:extLst>
              <a:ext uri="{FF2B5EF4-FFF2-40B4-BE49-F238E27FC236}">
                <a16:creationId xmlns:a16="http://schemas.microsoft.com/office/drawing/2014/main" id="{BCD8CDBF-7920-4801-85A9-1FF7602036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79727" y="3443297"/>
            <a:ext cx="1365964" cy="1365964"/>
          </a:xfrm>
          <a:prstGeom prst="rect">
            <a:avLst/>
          </a:prstGeom>
        </p:spPr>
      </p:pic>
      <p:sp>
        <p:nvSpPr>
          <p:cNvPr id="6" name="Arrow: Right 5">
            <a:extLst>
              <a:ext uri="{FF2B5EF4-FFF2-40B4-BE49-F238E27FC236}">
                <a16:creationId xmlns:a16="http://schemas.microsoft.com/office/drawing/2014/main" id="{7E24C3BE-F1AD-6599-C753-6A8B9949D5E6}"/>
              </a:ext>
            </a:extLst>
          </p:cNvPr>
          <p:cNvSpPr/>
          <p:nvPr/>
        </p:nvSpPr>
        <p:spPr>
          <a:xfrm>
            <a:off x="6322182" y="3854910"/>
            <a:ext cx="3601298" cy="298508"/>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D97134CE-A3C6-4F5F-AC31-3BCB72B05DC6}"/>
              </a:ext>
            </a:extLst>
          </p:cNvPr>
          <p:cNvSpPr txBox="1"/>
          <p:nvPr/>
        </p:nvSpPr>
        <p:spPr>
          <a:xfrm>
            <a:off x="9628214" y="5312237"/>
            <a:ext cx="2563786" cy="430887"/>
          </a:xfrm>
          <a:prstGeom prst="rect">
            <a:avLst/>
          </a:prstGeom>
          <a:solidFill>
            <a:schemeClr val="accent5">
              <a:lumMod val="20000"/>
              <a:lumOff val="80000"/>
            </a:schemeClr>
          </a:solidFill>
        </p:spPr>
        <p:txBody>
          <a:bodyPr wrap="square">
            <a:spAutoFit/>
          </a:bodyPr>
          <a:lstStyle/>
          <a:p>
            <a:pPr marR="0" lvl="0" algn="l" defTabSz="1219080" rtl="0" eaLnBrk="1" fontAlgn="base" latinLnBrk="0" hangingPunct="1">
              <a:lnSpc>
                <a:spcPct val="100000"/>
              </a:lnSpc>
              <a:spcBef>
                <a:spcPct val="0"/>
              </a:spcBef>
              <a:spcAft>
                <a:spcPct val="0"/>
              </a:spcAft>
              <a:buClrTx/>
              <a:buSzTx/>
              <a:tabLst/>
              <a:defRPr/>
            </a:pPr>
            <a:r>
              <a:rPr lang="en-US" sz="1100" baseline="30000">
                <a:solidFill>
                  <a:prstClr val="black"/>
                </a:solidFill>
                <a:latin typeface="Arial" panose="020B0604020202020204"/>
                <a:cs typeface="Arial" charset="0"/>
              </a:rPr>
              <a:t>†</a:t>
            </a:r>
            <a:r>
              <a:rPr kumimoji="0" lang="en-US" sz="1100" b="0" i="0" u="none" strike="noStrike" kern="1200" cap="none" spc="0" normalizeH="0" baseline="0" noProof="0">
                <a:ln>
                  <a:noFill/>
                </a:ln>
                <a:solidFill>
                  <a:prstClr val="black"/>
                </a:solidFill>
                <a:effectLst/>
                <a:uLnTx/>
                <a:uFillTx/>
                <a:latin typeface="Arial" panose="020B0604020202020204"/>
                <a:ea typeface="+mn-ea"/>
                <a:cs typeface="Arial" charset="0"/>
              </a:rPr>
              <a:t>Orexigenic: Appetite stimulant</a:t>
            </a:r>
          </a:p>
          <a:p>
            <a:pPr marR="0" lvl="0" algn="l" defTabSz="1219080" rtl="0" eaLnBrk="1" fontAlgn="base" latinLnBrk="0" hangingPunct="1">
              <a:lnSpc>
                <a:spcPct val="100000"/>
              </a:lnSpc>
              <a:spcBef>
                <a:spcPct val="0"/>
              </a:spcBef>
              <a:spcAft>
                <a:spcPct val="0"/>
              </a:spcAft>
              <a:buClrTx/>
              <a:buSzTx/>
              <a:tabLst/>
              <a:defRPr/>
            </a:pPr>
            <a:r>
              <a:rPr lang="en-US" sz="1100" baseline="30000">
                <a:solidFill>
                  <a:prstClr val="black"/>
                </a:solidFill>
                <a:latin typeface="Times New Roman" panose="02020603050405020304" pitchFamily="18" charset="0"/>
                <a:cs typeface="Times New Roman" panose="02020603050405020304" pitchFamily="18" charset="0"/>
              </a:rPr>
              <a:t>‡</a:t>
            </a:r>
            <a:r>
              <a:rPr kumimoji="0" lang="en-US" sz="1100" b="0" i="0" u="none" strike="noStrike" kern="1200" cap="none" spc="0" normalizeH="0" baseline="0" noProof="0">
                <a:ln>
                  <a:noFill/>
                </a:ln>
                <a:solidFill>
                  <a:prstClr val="black"/>
                </a:solidFill>
                <a:effectLst/>
                <a:uLnTx/>
                <a:uFillTx/>
                <a:latin typeface="Arial" panose="020B0604020202020204"/>
                <a:ea typeface="+mn-ea"/>
                <a:cs typeface="Arial" charset="0"/>
              </a:rPr>
              <a:t>Anorexigenic: Appetite suppressant</a:t>
            </a:r>
          </a:p>
        </p:txBody>
      </p:sp>
    </p:spTree>
    <p:extLst>
      <p:ext uri="{BB962C8B-B14F-4D97-AF65-F5344CB8AC3E}">
        <p14:creationId xmlns:p14="http://schemas.microsoft.com/office/powerpoint/2010/main" val="336922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34">
            <a:extLst>
              <a:ext uri="{FF2B5EF4-FFF2-40B4-BE49-F238E27FC236}">
                <a16:creationId xmlns:a16="http://schemas.microsoft.com/office/drawing/2014/main" id="{DE1F3EDD-B961-45A9-9CDB-708EBED99C18}"/>
              </a:ext>
            </a:extLst>
          </p:cNvPr>
          <p:cNvSpPr>
            <a:spLocks/>
          </p:cNvSpPr>
          <p:nvPr/>
        </p:nvSpPr>
        <p:spPr bwMode="auto">
          <a:xfrm>
            <a:off x="5219030" y="1394601"/>
            <a:ext cx="2739995" cy="4586909"/>
          </a:xfrm>
          <a:custGeom>
            <a:avLst/>
            <a:gdLst>
              <a:gd name="T0" fmla="*/ 444 w 704"/>
              <a:gd name="T1" fmla="*/ 1189 h 1218"/>
              <a:gd name="T2" fmla="*/ 418 w 704"/>
              <a:gd name="T3" fmla="*/ 1135 h 1218"/>
              <a:gd name="T4" fmla="*/ 412 w 704"/>
              <a:gd name="T5" fmla="*/ 1008 h 1218"/>
              <a:gd name="T6" fmla="*/ 402 w 704"/>
              <a:gd name="T7" fmla="*/ 876 h 1218"/>
              <a:gd name="T8" fmla="*/ 361 w 704"/>
              <a:gd name="T9" fmla="*/ 645 h 1218"/>
              <a:gd name="T10" fmla="*/ 326 w 704"/>
              <a:gd name="T11" fmla="*/ 736 h 1218"/>
              <a:gd name="T12" fmla="*/ 301 w 704"/>
              <a:gd name="T13" fmla="*/ 877 h 1218"/>
              <a:gd name="T14" fmla="*/ 289 w 704"/>
              <a:gd name="T15" fmla="*/ 1014 h 1218"/>
              <a:gd name="T16" fmla="*/ 285 w 704"/>
              <a:gd name="T17" fmla="*/ 1128 h 1218"/>
              <a:gd name="T18" fmla="*/ 254 w 704"/>
              <a:gd name="T19" fmla="*/ 1195 h 1218"/>
              <a:gd name="T20" fmla="*/ 210 w 704"/>
              <a:gd name="T21" fmla="*/ 1209 h 1218"/>
              <a:gd name="T22" fmla="*/ 193 w 704"/>
              <a:gd name="T23" fmla="*/ 1186 h 1218"/>
              <a:gd name="T24" fmla="*/ 234 w 704"/>
              <a:gd name="T25" fmla="*/ 1015 h 1218"/>
              <a:gd name="T26" fmla="*/ 232 w 704"/>
              <a:gd name="T27" fmla="*/ 791 h 1218"/>
              <a:gd name="T28" fmla="*/ 251 w 704"/>
              <a:gd name="T29" fmla="*/ 545 h 1218"/>
              <a:gd name="T30" fmla="*/ 261 w 704"/>
              <a:gd name="T31" fmla="*/ 407 h 1218"/>
              <a:gd name="T32" fmla="*/ 209 w 704"/>
              <a:gd name="T33" fmla="*/ 383 h 1218"/>
              <a:gd name="T34" fmla="*/ 102 w 704"/>
              <a:gd name="T35" fmla="*/ 561 h 1218"/>
              <a:gd name="T36" fmla="*/ 76 w 704"/>
              <a:gd name="T37" fmla="*/ 651 h 1218"/>
              <a:gd name="T38" fmla="*/ 74 w 704"/>
              <a:gd name="T39" fmla="*/ 616 h 1218"/>
              <a:gd name="T40" fmla="*/ 49 w 704"/>
              <a:gd name="T41" fmla="*/ 660 h 1218"/>
              <a:gd name="T42" fmla="*/ 56 w 704"/>
              <a:gd name="T43" fmla="*/ 616 h 1218"/>
              <a:gd name="T44" fmla="*/ 27 w 704"/>
              <a:gd name="T45" fmla="*/ 663 h 1218"/>
              <a:gd name="T46" fmla="*/ 43 w 704"/>
              <a:gd name="T47" fmla="*/ 603 h 1218"/>
              <a:gd name="T48" fmla="*/ 15 w 704"/>
              <a:gd name="T49" fmla="*/ 646 h 1218"/>
              <a:gd name="T50" fmla="*/ 36 w 704"/>
              <a:gd name="T51" fmla="*/ 575 h 1218"/>
              <a:gd name="T52" fmla="*/ 6 w 704"/>
              <a:gd name="T53" fmla="*/ 591 h 1218"/>
              <a:gd name="T54" fmla="*/ 38 w 704"/>
              <a:gd name="T55" fmla="*/ 553 h 1218"/>
              <a:gd name="T56" fmla="*/ 101 w 704"/>
              <a:gd name="T57" fmla="*/ 469 h 1218"/>
              <a:gd name="T58" fmla="*/ 173 w 704"/>
              <a:gd name="T59" fmla="*/ 317 h 1218"/>
              <a:gd name="T60" fmla="*/ 250 w 704"/>
              <a:gd name="T61" fmla="*/ 213 h 1218"/>
              <a:gd name="T62" fmla="*/ 311 w 704"/>
              <a:gd name="T63" fmla="*/ 132 h 1218"/>
              <a:gd name="T64" fmla="*/ 293 w 704"/>
              <a:gd name="T65" fmla="*/ 88 h 1218"/>
              <a:gd name="T66" fmla="*/ 360 w 704"/>
              <a:gd name="T67" fmla="*/ 5 h 1218"/>
              <a:gd name="T68" fmla="*/ 412 w 704"/>
              <a:gd name="T69" fmla="*/ 88 h 1218"/>
              <a:gd name="T70" fmla="*/ 392 w 704"/>
              <a:gd name="T71" fmla="*/ 174 h 1218"/>
              <a:gd name="T72" fmla="*/ 519 w 704"/>
              <a:gd name="T73" fmla="*/ 273 h 1218"/>
              <a:gd name="T74" fmla="*/ 569 w 704"/>
              <a:gd name="T75" fmla="*/ 393 h 1218"/>
              <a:gd name="T76" fmla="*/ 634 w 704"/>
              <a:gd name="T77" fmla="*/ 537 h 1218"/>
              <a:gd name="T78" fmla="*/ 701 w 704"/>
              <a:gd name="T79" fmla="*/ 582 h 1218"/>
              <a:gd name="T80" fmla="*/ 671 w 704"/>
              <a:gd name="T81" fmla="*/ 574 h 1218"/>
              <a:gd name="T82" fmla="*/ 698 w 704"/>
              <a:gd name="T83" fmla="*/ 641 h 1218"/>
              <a:gd name="T84" fmla="*/ 665 w 704"/>
              <a:gd name="T85" fmla="*/ 605 h 1218"/>
              <a:gd name="T86" fmla="*/ 682 w 704"/>
              <a:gd name="T87" fmla="*/ 655 h 1218"/>
              <a:gd name="T88" fmla="*/ 650 w 704"/>
              <a:gd name="T89" fmla="*/ 612 h 1218"/>
              <a:gd name="T90" fmla="*/ 663 w 704"/>
              <a:gd name="T91" fmla="*/ 664 h 1218"/>
              <a:gd name="T92" fmla="*/ 635 w 704"/>
              <a:gd name="T93" fmla="*/ 618 h 1218"/>
              <a:gd name="T94" fmla="*/ 635 w 704"/>
              <a:gd name="T95" fmla="*/ 656 h 1218"/>
              <a:gd name="T96" fmla="*/ 604 w 704"/>
              <a:gd name="T97" fmla="*/ 568 h 1218"/>
              <a:gd name="T98" fmla="*/ 510 w 704"/>
              <a:gd name="T99" fmla="*/ 415 h 1218"/>
              <a:gd name="T100" fmla="*/ 448 w 704"/>
              <a:gd name="T101" fmla="*/ 388 h 1218"/>
              <a:gd name="T102" fmla="*/ 448 w 704"/>
              <a:gd name="T103" fmla="*/ 516 h 1218"/>
              <a:gd name="T104" fmla="*/ 476 w 704"/>
              <a:gd name="T105" fmla="*/ 762 h 1218"/>
              <a:gd name="T106" fmla="*/ 473 w 704"/>
              <a:gd name="T107" fmla="*/ 918 h 1218"/>
              <a:gd name="T108" fmla="*/ 466 w 704"/>
              <a:gd name="T109" fmla="*/ 1108 h 1218"/>
              <a:gd name="T110" fmla="*/ 504 w 704"/>
              <a:gd name="T111" fmla="*/ 1203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4" h="1218">
                <a:moveTo>
                  <a:pt x="483" y="1210"/>
                </a:moveTo>
                <a:cubicBezTo>
                  <a:pt x="475" y="1218"/>
                  <a:pt x="463" y="1216"/>
                  <a:pt x="457" y="1207"/>
                </a:cubicBezTo>
                <a:cubicBezTo>
                  <a:pt x="456" y="1205"/>
                  <a:pt x="455" y="1204"/>
                  <a:pt x="454" y="1203"/>
                </a:cubicBezTo>
                <a:cubicBezTo>
                  <a:pt x="448" y="1200"/>
                  <a:pt x="445" y="1195"/>
                  <a:pt x="444" y="1189"/>
                </a:cubicBezTo>
                <a:cubicBezTo>
                  <a:pt x="442" y="1183"/>
                  <a:pt x="441" y="1177"/>
                  <a:pt x="440" y="1171"/>
                </a:cubicBezTo>
                <a:cubicBezTo>
                  <a:pt x="440" y="1168"/>
                  <a:pt x="438" y="1167"/>
                  <a:pt x="435" y="1166"/>
                </a:cubicBezTo>
                <a:cubicBezTo>
                  <a:pt x="421" y="1161"/>
                  <a:pt x="418" y="1150"/>
                  <a:pt x="418" y="1136"/>
                </a:cubicBezTo>
                <a:cubicBezTo>
                  <a:pt x="418" y="1136"/>
                  <a:pt x="418" y="1135"/>
                  <a:pt x="418" y="1135"/>
                </a:cubicBezTo>
                <a:cubicBezTo>
                  <a:pt x="421" y="1126"/>
                  <a:pt x="423" y="1117"/>
                  <a:pt x="421" y="1107"/>
                </a:cubicBezTo>
                <a:cubicBezTo>
                  <a:pt x="420" y="1104"/>
                  <a:pt x="422" y="1100"/>
                  <a:pt x="423" y="1096"/>
                </a:cubicBezTo>
                <a:cubicBezTo>
                  <a:pt x="426" y="1085"/>
                  <a:pt x="425" y="1073"/>
                  <a:pt x="422" y="1062"/>
                </a:cubicBezTo>
                <a:cubicBezTo>
                  <a:pt x="419" y="1044"/>
                  <a:pt x="415" y="1026"/>
                  <a:pt x="412" y="1008"/>
                </a:cubicBezTo>
                <a:cubicBezTo>
                  <a:pt x="408" y="988"/>
                  <a:pt x="403" y="968"/>
                  <a:pt x="400" y="949"/>
                </a:cubicBezTo>
                <a:cubicBezTo>
                  <a:pt x="398" y="938"/>
                  <a:pt x="399" y="928"/>
                  <a:pt x="400" y="917"/>
                </a:cubicBezTo>
                <a:cubicBezTo>
                  <a:pt x="401" y="906"/>
                  <a:pt x="402" y="894"/>
                  <a:pt x="403" y="882"/>
                </a:cubicBezTo>
                <a:cubicBezTo>
                  <a:pt x="403" y="880"/>
                  <a:pt x="402" y="878"/>
                  <a:pt x="402" y="876"/>
                </a:cubicBezTo>
                <a:cubicBezTo>
                  <a:pt x="398" y="863"/>
                  <a:pt x="395" y="849"/>
                  <a:pt x="392" y="836"/>
                </a:cubicBezTo>
                <a:cubicBezTo>
                  <a:pt x="385" y="814"/>
                  <a:pt x="387" y="790"/>
                  <a:pt x="382" y="767"/>
                </a:cubicBezTo>
                <a:cubicBezTo>
                  <a:pt x="377" y="746"/>
                  <a:pt x="372" y="726"/>
                  <a:pt x="369" y="705"/>
                </a:cubicBezTo>
                <a:cubicBezTo>
                  <a:pt x="365" y="685"/>
                  <a:pt x="364" y="665"/>
                  <a:pt x="361" y="645"/>
                </a:cubicBezTo>
                <a:cubicBezTo>
                  <a:pt x="360" y="639"/>
                  <a:pt x="362" y="632"/>
                  <a:pt x="358" y="627"/>
                </a:cubicBezTo>
                <a:cubicBezTo>
                  <a:pt x="355" y="622"/>
                  <a:pt x="350" y="622"/>
                  <a:pt x="346" y="626"/>
                </a:cubicBezTo>
                <a:cubicBezTo>
                  <a:pt x="341" y="632"/>
                  <a:pt x="342" y="639"/>
                  <a:pt x="342" y="646"/>
                </a:cubicBezTo>
                <a:cubicBezTo>
                  <a:pt x="340" y="676"/>
                  <a:pt x="334" y="706"/>
                  <a:pt x="326" y="736"/>
                </a:cubicBezTo>
                <a:cubicBezTo>
                  <a:pt x="321" y="757"/>
                  <a:pt x="318" y="779"/>
                  <a:pt x="316" y="802"/>
                </a:cubicBezTo>
                <a:cubicBezTo>
                  <a:pt x="315" y="813"/>
                  <a:pt x="313" y="825"/>
                  <a:pt x="311" y="837"/>
                </a:cubicBezTo>
                <a:cubicBezTo>
                  <a:pt x="310" y="842"/>
                  <a:pt x="309" y="848"/>
                  <a:pt x="307" y="854"/>
                </a:cubicBezTo>
                <a:cubicBezTo>
                  <a:pt x="305" y="862"/>
                  <a:pt x="302" y="869"/>
                  <a:pt x="301" y="877"/>
                </a:cubicBezTo>
                <a:cubicBezTo>
                  <a:pt x="300" y="881"/>
                  <a:pt x="301" y="886"/>
                  <a:pt x="301" y="890"/>
                </a:cubicBezTo>
                <a:cubicBezTo>
                  <a:pt x="302" y="906"/>
                  <a:pt x="304" y="921"/>
                  <a:pt x="304" y="937"/>
                </a:cubicBezTo>
                <a:cubicBezTo>
                  <a:pt x="305" y="951"/>
                  <a:pt x="302" y="966"/>
                  <a:pt x="297" y="980"/>
                </a:cubicBezTo>
                <a:cubicBezTo>
                  <a:pt x="294" y="991"/>
                  <a:pt x="292" y="1003"/>
                  <a:pt x="289" y="1014"/>
                </a:cubicBezTo>
                <a:cubicBezTo>
                  <a:pt x="286" y="1030"/>
                  <a:pt x="283" y="1046"/>
                  <a:pt x="280" y="1062"/>
                </a:cubicBezTo>
                <a:cubicBezTo>
                  <a:pt x="277" y="1076"/>
                  <a:pt x="278" y="1090"/>
                  <a:pt x="281" y="1104"/>
                </a:cubicBezTo>
                <a:cubicBezTo>
                  <a:pt x="282" y="1108"/>
                  <a:pt x="281" y="1112"/>
                  <a:pt x="282" y="1116"/>
                </a:cubicBezTo>
                <a:cubicBezTo>
                  <a:pt x="282" y="1120"/>
                  <a:pt x="283" y="1124"/>
                  <a:pt x="285" y="1128"/>
                </a:cubicBezTo>
                <a:cubicBezTo>
                  <a:pt x="289" y="1140"/>
                  <a:pt x="285" y="1154"/>
                  <a:pt x="276" y="1161"/>
                </a:cubicBezTo>
                <a:cubicBezTo>
                  <a:pt x="274" y="1163"/>
                  <a:pt x="271" y="1164"/>
                  <a:pt x="268" y="1164"/>
                </a:cubicBezTo>
                <a:cubicBezTo>
                  <a:pt x="263" y="1165"/>
                  <a:pt x="261" y="1169"/>
                  <a:pt x="260" y="1173"/>
                </a:cubicBezTo>
                <a:cubicBezTo>
                  <a:pt x="258" y="1181"/>
                  <a:pt x="256" y="1188"/>
                  <a:pt x="254" y="1195"/>
                </a:cubicBezTo>
                <a:cubicBezTo>
                  <a:pt x="254" y="1195"/>
                  <a:pt x="254" y="1195"/>
                  <a:pt x="253" y="1195"/>
                </a:cubicBezTo>
                <a:cubicBezTo>
                  <a:pt x="246" y="1202"/>
                  <a:pt x="240" y="1211"/>
                  <a:pt x="229" y="1213"/>
                </a:cubicBezTo>
                <a:cubicBezTo>
                  <a:pt x="228" y="1213"/>
                  <a:pt x="226" y="1213"/>
                  <a:pt x="224" y="1213"/>
                </a:cubicBezTo>
                <a:cubicBezTo>
                  <a:pt x="219" y="1212"/>
                  <a:pt x="215" y="1209"/>
                  <a:pt x="210" y="1209"/>
                </a:cubicBezTo>
                <a:cubicBezTo>
                  <a:pt x="206" y="1209"/>
                  <a:pt x="202" y="1205"/>
                  <a:pt x="199" y="1202"/>
                </a:cubicBezTo>
                <a:cubicBezTo>
                  <a:pt x="198" y="1202"/>
                  <a:pt x="198" y="1201"/>
                  <a:pt x="197" y="1201"/>
                </a:cubicBezTo>
                <a:cubicBezTo>
                  <a:pt x="195" y="1199"/>
                  <a:pt x="192" y="1198"/>
                  <a:pt x="192" y="1196"/>
                </a:cubicBezTo>
                <a:cubicBezTo>
                  <a:pt x="191" y="1193"/>
                  <a:pt x="191" y="1189"/>
                  <a:pt x="193" y="1186"/>
                </a:cubicBezTo>
                <a:cubicBezTo>
                  <a:pt x="196" y="1176"/>
                  <a:pt x="203" y="1168"/>
                  <a:pt x="211" y="1161"/>
                </a:cubicBezTo>
                <a:cubicBezTo>
                  <a:pt x="221" y="1153"/>
                  <a:pt x="226" y="1141"/>
                  <a:pt x="233" y="1130"/>
                </a:cubicBezTo>
                <a:cubicBezTo>
                  <a:pt x="239" y="1121"/>
                  <a:pt x="236" y="1111"/>
                  <a:pt x="237" y="1101"/>
                </a:cubicBezTo>
                <a:cubicBezTo>
                  <a:pt x="240" y="1072"/>
                  <a:pt x="237" y="1044"/>
                  <a:pt x="234" y="1015"/>
                </a:cubicBezTo>
                <a:cubicBezTo>
                  <a:pt x="231" y="991"/>
                  <a:pt x="229" y="967"/>
                  <a:pt x="228" y="943"/>
                </a:cubicBezTo>
                <a:cubicBezTo>
                  <a:pt x="228" y="928"/>
                  <a:pt x="230" y="913"/>
                  <a:pt x="233" y="898"/>
                </a:cubicBezTo>
                <a:cubicBezTo>
                  <a:pt x="238" y="875"/>
                  <a:pt x="239" y="853"/>
                  <a:pt x="239" y="831"/>
                </a:cubicBezTo>
                <a:cubicBezTo>
                  <a:pt x="239" y="817"/>
                  <a:pt x="237" y="804"/>
                  <a:pt x="232" y="791"/>
                </a:cubicBezTo>
                <a:cubicBezTo>
                  <a:pt x="227" y="778"/>
                  <a:pt x="224" y="763"/>
                  <a:pt x="224" y="749"/>
                </a:cubicBezTo>
                <a:cubicBezTo>
                  <a:pt x="224" y="721"/>
                  <a:pt x="223" y="694"/>
                  <a:pt x="224" y="666"/>
                </a:cubicBezTo>
                <a:cubicBezTo>
                  <a:pt x="225" y="649"/>
                  <a:pt x="229" y="632"/>
                  <a:pt x="232" y="615"/>
                </a:cubicBezTo>
                <a:cubicBezTo>
                  <a:pt x="238" y="592"/>
                  <a:pt x="245" y="568"/>
                  <a:pt x="251" y="545"/>
                </a:cubicBezTo>
                <a:cubicBezTo>
                  <a:pt x="253" y="534"/>
                  <a:pt x="254" y="522"/>
                  <a:pt x="256" y="510"/>
                </a:cubicBezTo>
                <a:cubicBezTo>
                  <a:pt x="257" y="502"/>
                  <a:pt x="259" y="494"/>
                  <a:pt x="259" y="486"/>
                </a:cubicBezTo>
                <a:cubicBezTo>
                  <a:pt x="259" y="474"/>
                  <a:pt x="260" y="462"/>
                  <a:pt x="262" y="449"/>
                </a:cubicBezTo>
                <a:cubicBezTo>
                  <a:pt x="265" y="435"/>
                  <a:pt x="263" y="421"/>
                  <a:pt x="261" y="407"/>
                </a:cubicBezTo>
                <a:cubicBezTo>
                  <a:pt x="259" y="395"/>
                  <a:pt x="255" y="383"/>
                  <a:pt x="250" y="371"/>
                </a:cubicBezTo>
                <a:cubicBezTo>
                  <a:pt x="246" y="360"/>
                  <a:pt x="243" y="348"/>
                  <a:pt x="239" y="335"/>
                </a:cubicBezTo>
                <a:cubicBezTo>
                  <a:pt x="237" y="340"/>
                  <a:pt x="235" y="344"/>
                  <a:pt x="232" y="348"/>
                </a:cubicBezTo>
                <a:cubicBezTo>
                  <a:pt x="224" y="360"/>
                  <a:pt x="216" y="371"/>
                  <a:pt x="209" y="383"/>
                </a:cubicBezTo>
                <a:cubicBezTo>
                  <a:pt x="203" y="394"/>
                  <a:pt x="198" y="406"/>
                  <a:pt x="194" y="418"/>
                </a:cubicBezTo>
                <a:cubicBezTo>
                  <a:pt x="185" y="443"/>
                  <a:pt x="173" y="466"/>
                  <a:pt x="156" y="487"/>
                </a:cubicBezTo>
                <a:cubicBezTo>
                  <a:pt x="142" y="503"/>
                  <a:pt x="129" y="519"/>
                  <a:pt x="117" y="535"/>
                </a:cubicBezTo>
                <a:cubicBezTo>
                  <a:pt x="111" y="543"/>
                  <a:pt x="106" y="552"/>
                  <a:pt x="102" y="561"/>
                </a:cubicBezTo>
                <a:cubicBezTo>
                  <a:pt x="100" y="567"/>
                  <a:pt x="101" y="574"/>
                  <a:pt x="99" y="580"/>
                </a:cubicBezTo>
                <a:cubicBezTo>
                  <a:pt x="96" y="592"/>
                  <a:pt x="92" y="603"/>
                  <a:pt x="88" y="614"/>
                </a:cubicBezTo>
                <a:cubicBezTo>
                  <a:pt x="86" y="619"/>
                  <a:pt x="84" y="624"/>
                  <a:pt x="83" y="629"/>
                </a:cubicBezTo>
                <a:cubicBezTo>
                  <a:pt x="80" y="636"/>
                  <a:pt x="78" y="644"/>
                  <a:pt x="76" y="651"/>
                </a:cubicBezTo>
                <a:cubicBezTo>
                  <a:pt x="75" y="654"/>
                  <a:pt x="73" y="656"/>
                  <a:pt x="70" y="655"/>
                </a:cubicBezTo>
                <a:cubicBezTo>
                  <a:pt x="67" y="654"/>
                  <a:pt x="66" y="651"/>
                  <a:pt x="67" y="649"/>
                </a:cubicBezTo>
                <a:cubicBezTo>
                  <a:pt x="68" y="642"/>
                  <a:pt x="70" y="635"/>
                  <a:pt x="71" y="628"/>
                </a:cubicBezTo>
                <a:cubicBezTo>
                  <a:pt x="72" y="624"/>
                  <a:pt x="73" y="620"/>
                  <a:pt x="74" y="616"/>
                </a:cubicBezTo>
                <a:cubicBezTo>
                  <a:pt x="73" y="616"/>
                  <a:pt x="73" y="616"/>
                  <a:pt x="73" y="615"/>
                </a:cubicBezTo>
                <a:cubicBezTo>
                  <a:pt x="72" y="616"/>
                  <a:pt x="70" y="617"/>
                  <a:pt x="70" y="618"/>
                </a:cubicBezTo>
                <a:cubicBezTo>
                  <a:pt x="65" y="629"/>
                  <a:pt x="60" y="639"/>
                  <a:pt x="55" y="650"/>
                </a:cubicBezTo>
                <a:cubicBezTo>
                  <a:pt x="53" y="654"/>
                  <a:pt x="52" y="657"/>
                  <a:pt x="49" y="660"/>
                </a:cubicBezTo>
                <a:cubicBezTo>
                  <a:pt x="48" y="662"/>
                  <a:pt x="45" y="663"/>
                  <a:pt x="43" y="663"/>
                </a:cubicBezTo>
                <a:cubicBezTo>
                  <a:pt x="40" y="662"/>
                  <a:pt x="39" y="660"/>
                  <a:pt x="40" y="657"/>
                </a:cubicBezTo>
                <a:cubicBezTo>
                  <a:pt x="41" y="653"/>
                  <a:pt x="42" y="649"/>
                  <a:pt x="44" y="645"/>
                </a:cubicBezTo>
                <a:cubicBezTo>
                  <a:pt x="48" y="635"/>
                  <a:pt x="52" y="625"/>
                  <a:pt x="56" y="616"/>
                </a:cubicBezTo>
                <a:cubicBezTo>
                  <a:pt x="56" y="614"/>
                  <a:pt x="56" y="613"/>
                  <a:pt x="55" y="611"/>
                </a:cubicBezTo>
                <a:cubicBezTo>
                  <a:pt x="52" y="618"/>
                  <a:pt x="49" y="625"/>
                  <a:pt x="46" y="631"/>
                </a:cubicBezTo>
                <a:cubicBezTo>
                  <a:pt x="42" y="641"/>
                  <a:pt x="38" y="650"/>
                  <a:pt x="33" y="660"/>
                </a:cubicBezTo>
                <a:cubicBezTo>
                  <a:pt x="33" y="662"/>
                  <a:pt x="29" y="663"/>
                  <a:pt x="27" y="663"/>
                </a:cubicBezTo>
                <a:cubicBezTo>
                  <a:pt x="25" y="663"/>
                  <a:pt x="24" y="660"/>
                  <a:pt x="23" y="658"/>
                </a:cubicBezTo>
                <a:cubicBezTo>
                  <a:pt x="22" y="657"/>
                  <a:pt x="23" y="655"/>
                  <a:pt x="23" y="654"/>
                </a:cubicBezTo>
                <a:cubicBezTo>
                  <a:pt x="29" y="639"/>
                  <a:pt x="35" y="624"/>
                  <a:pt x="41" y="609"/>
                </a:cubicBezTo>
                <a:cubicBezTo>
                  <a:pt x="42" y="607"/>
                  <a:pt x="43" y="605"/>
                  <a:pt x="43" y="603"/>
                </a:cubicBezTo>
                <a:cubicBezTo>
                  <a:pt x="43" y="603"/>
                  <a:pt x="42" y="603"/>
                  <a:pt x="42" y="603"/>
                </a:cubicBezTo>
                <a:cubicBezTo>
                  <a:pt x="40" y="606"/>
                  <a:pt x="38" y="609"/>
                  <a:pt x="36" y="612"/>
                </a:cubicBezTo>
                <a:cubicBezTo>
                  <a:pt x="31" y="622"/>
                  <a:pt x="25" y="632"/>
                  <a:pt x="20" y="642"/>
                </a:cubicBezTo>
                <a:cubicBezTo>
                  <a:pt x="19" y="644"/>
                  <a:pt x="16" y="646"/>
                  <a:pt x="15" y="646"/>
                </a:cubicBezTo>
                <a:cubicBezTo>
                  <a:pt x="10" y="648"/>
                  <a:pt x="7" y="643"/>
                  <a:pt x="8" y="638"/>
                </a:cubicBezTo>
                <a:cubicBezTo>
                  <a:pt x="10" y="633"/>
                  <a:pt x="12" y="628"/>
                  <a:pt x="14" y="623"/>
                </a:cubicBezTo>
                <a:cubicBezTo>
                  <a:pt x="20" y="609"/>
                  <a:pt x="27" y="596"/>
                  <a:pt x="33" y="583"/>
                </a:cubicBezTo>
                <a:cubicBezTo>
                  <a:pt x="34" y="580"/>
                  <a:pt x="35" y="578"/>
                  <a:pt x="36" y="575"/>
                </a:cubicBezTo>
                <a:cubicBezTo>
                  <a:pt x="36" y="575"/>
                  <a:pt x="36" y="575"/>
                  <a:pt x="35" y="574"/>
                </a:cubicBezTo>
                <a:cubicBezTo>
                  <a:pt x="32" y="577"/>
                  <a:pt x="29" y="581"/>
                  <a:pt x="25" y="583"/>
                </a:cubicBezTo>
                <a:cubicBezTo>
                  <a:pt x="21" y="586"/>
                  <a:pt x="16" y="589"/>
                  <a:pt x="12" y="591"/>
                </a:cubicBezTo>
                <a:cubicBezTo>
                  <a:pt x="10" y="592"/>
                  <a:pt x="8" y="592"/>
                  <a:pt x="6" y="591"/>
                </a:cubicBezTo>
                <a:cubicBezTo>
                  <a:pt x="4" y="590"/>
                  <a:pt x="2" y="588"/>
                  <a:pt x="1" y="586"/>
                </a:cubicBezTo>
                <a:cubicBezTo>
                  <a:pt x="0" y="585"/>
                  <a:pt x="3" y="582"/>
                  <a:pt x="5" y="581"/>
                </a:cubicBezTo>
                <a:cubicBezTo>
                  <a:pt x="12" y="574"/>
                  <a:pt x="19" y="567"/>
                  <a:pt x="27" y="560"/>
                </a:cubicBezTo>
                <a:cubicBezTo>
                  <a:pt x="30" y="557"/>
                  <a:pt x="34" y="554"/>
                  <a:pt x="38" y="553"/>
                </a:cubicBezTo>
                <a:cubicBezTo>
                  <a:pt x="46" y="549"/>
                  <a:pt x="55" y="548"/>
                  <a:pt x="63" y="545"/>
                </a:cubicBezTo>
                <a:cubicBezTo>
                  <a:pt x="65" y="544"/>
                  <a:pt x="68" y="542"/>
                  <a:pt x="69" y="540"/>
                </a:cubicBezTo>
                <a:cubicBezTo>
                  <a:pt x="74" y="531"/>
                  <a:pt x="79" y="521"/>
                  <a:pt x="84" y="512"/>
                </a:cubicBezTo>
                <a:cubicBezTo>
                  <a:pt x="91" y="499"/>
                  <a:pt x="97" y="484"/>
                  <a:pt x="101" y="469"/>
                </a:cubicBezTo>
                <a:cubicBezTo>
                  <a:pt x="108" y="449"/>
                  <a:pt x="114" y="428"/>
                  <a:pt x="125" y="409"/>
                </a:cubicBezTo>
                <a:cubicBezTo>
                  <a:pt x="130" y="401"/>
                  <a:pt x="136" y="394"/>
                  <a:pt x="140" y="386"/>
                </a:cubicBezTo>
                <a:cubicBezTo>
                  <a:pt x="145" y="377"/>
                  <a:pt x="150" y="367"/>
                  <a:pt x="154" y="358"/>
                </a:cubicBezTo>
                <a:cubicBezTo>
                  <a:pt x="160" y="344"/>
                  <a:pt x="165" y="330"/>
                  <a:pt x="173" y="317"/>
                </a:cubicBezTo>
                <a:cubicBezTo>
                  <a:pt x="178" y="309"/>
                  <a:pt x="182" y="301"/>
                  <a:pt x="182" y="291"/>
                </a:cubicBezTo>
                <a:cubicBezTo>
                  <a:pt x="182" y="279"/>
                  <a:pt x="187" y="268"/>
                  <a:pt x="192" y="257"/>
                </a:cubicBezTo>
                <a:cubicBezTo>
                  <a:pt x="198" y="243"/>
                  <a:pt x="207" y="231"/>
                  <a:pt x="221" y="224"/>
                </a:cubicBezTo>
                <a:cubicBezTo>
                  <a:pt x="230" y="219"/>
                  <a:pt x="240" y="215"/>
                  <a:pt x="250" y="213"/>
                </a:cubicBezTo>
                <a:cubicBezTo>
                  <a:pt x="264" y="210"/>
                  <a:pt x="277" y="205"/>
                  <a:pt x="289" y="198"/>
                </a:cubicBezTo>
                <a:cubicBezTo>
                  <a:pt x="294" y="195"/>
                  <a:pt x="299" y="192"/>
                  <a:pt x="304" y="189"/>
                </a:cubicBezTo>
                <a:cubicBezTo>
                  <a:pt x="310" y="186"/>
                  <a:pt x="313" y="181"/>
                  <a:pt x="313" y="175"/>
                </a:cubicBezTo>
                <a:cubicBezTo>
                  <a:pt x="313" y="160"/>
                  <a:pt x="312" y="146"/>
                  <a:pt x="311" y="132"/>
                </a:cubicBezTo>
                <a:cubicBezTo>
                  <a:pt x="311" y="127"/>
                  <a:pt x="309" y="122"/>
                  <a:pt x="308" y="118"/>
                </a:cubicBezTo>
                <a:cubicBezTo>
                  <a:pt x="305" y="118"/>
                  <a:pt x="303" y="119"/>
                  <a:pt x="301" y="119"/>
                </a:cubicBezTo>
                <a:cubicBezTo>
                  <a:pt x="299" y="118"/>
                  <a:pt x="298" y="115"/>
                  <a:pt x="297" y="112"/>
                </a:cubicBezTo>
                <a:cubicBezTo>
                  <a:pt x="293" y="105"/>
                  <a:pt x="291" y="97"/>
                  <a:pt x="293" y="88"/>
                </a:cubicBezTo>
                <a:cubicBezTo>
                  <a:pt x="294" y="83"/>
                  <a:pt x="297" y="82"/>
                  <a:pt x="301" y="84"/>
                </a:cubicBezTo>
                <a:cubicBezTo>
                  <a:pt x="301" y="80"/>
                  <a:pt x="302" y="75"/>
                  <a:pt x="301" y="71"/>
                </a:cubicBezTo>
                <a:cubicBezTo>
                  <a:pt x="300" y="55"/>
                  <a:pt x="303" y="41"/>
                  <a:pt x="311" y="28"/>
                </a:cubicBezTo>
                <a:cubicBezTo>
                  <a:pt x="323" y="11"/>
                  <a:pt x="343" y="0"/>
                  <a:pt x="360" y="5"/>
                </a:cubicBezTo>
                <a:cubicBezTo>
                  <a:pt x="382" y="11"/>
                  <a:pt x="395" y="26"/>
                  <a:pt x="401" y="47"/>
                </a:cubicBezTo>
                <a:cubicBezTo>
                  <a:pt x="405" y="58"/>
                  <a:pt x="404" y="70"/>
                  <a:pt x="403" y="81"/>
                </a:cubicBezTo>
                <a:cubicBezTo>
                  <a:pt x="403" y="82"/>
                  <a:pt x="403" y="83"/>
                  <a:pt x="403" y="84"/>
                </a:cubicBezTo>
                <a:cubicBezTo>
                  <a:pt x="408" y="81"/>
                  <a:pt x="411" y="83"/>
                  <a:pt x="412" y="88"/>
                </a:cubicBezTo>
                <a:cubicBezTo>
                  <a:pt x="413" y="99"/>
                  <a:pt x="411" y="110"/>
                  <a:pt x="403" y="118"/>
                </a:cubicBezTo>
                <a:cubicBezTo>
                  <a:pt x="403" y="119"/>
                  <a:pt x="399" y="118"/>
                  <a:pt x="396" y="118"/>
                </a:cubicBezTo>
                <a:cubicBezTo>
                  <a:pt x="395" y="125"/>
                  <a:pt x="393" y="134"/>
                  <a:pt x="392" y="143"/>
                </a:cubicBezTo>
                <a:cubicBezTo>
                  <a:pt x="391" y="153"/>
                  <a:pt x="392" y="163"/>
                  <a:pt x="392" y="174"/>
                </a:cubicBezTo>
                <a:cubicBezTo>
                  <a:pt x="391" y="180"/>
                  <a:pt x="394" y="184"/>
                  <a:pt x="399" y="187"/>
                </a:cubicBezTo>
                <a:cubicBezTo>
                  <a:pt x="416" y="198"/>
                  <a:pt x="433" y="208"/>
                  <a:pt x="453" y="212"/>
                </a:cubicBezTo>
                <a:cubicBezTo>
                  <a:pt x="474" y="216"/>
                  <a:pt x="492" y="224"/>
                  <a:pt x="504" y="242"/>
                </a:cubicBezTo>
                <a:cubicBezTo>
                  <a:pt x="510" y="251"/>
                  <a:pt x="515" y="262"/>
                  <a:pt x="519" y="273"/>
                </a:cubicBezTo>
                <a:cubicBezTo>
                  <a:pt x="522" y="280"/>
                  <a:pt x="522" y="288"/>
                  <a:pt x="523" y="296"/>
                </a:cubicBezTo>
                <a:cubicBezTo>
                  <a:pt x="524" y="305"/>
                  <a:pt x="530" y="312"/>
                  <a:pt x="534" y="320"/>
                </a:cubicBezTo>
                <a:cubicBezTo>
                  <a:pt x="540" y="333"/>
                  <a:pt x="546" y="346"/>
                  <a:pt x="551" y="359"/>
                </a:cubicBezTo>
                <a:cubicBezTo>
                  <a:pt x="556" y="371"/>
                  <a:pt x="562" y="382"/>
                  <a:pt x="569" y="393"/>
                </a:cubicBezTo>
                <a:cubicBezTo>
                  <a:pt x="578" y="406"/>
                  <a:pt x="586" y="420"/>
                  <a:pt x="591" y="435"/>
                </a:cubicBezTo>
                <a:cubicBezTo>
                  <a:pt x="599" y="456"/>
                  <a:pt x="606" y="478"/>
                  <a:pt x="615" y="498"/>
                </a:cubicBezTo>
                <a:cubicBezTo>
                  <a:pt x="619" y="510"/>
                  <a:pt x="626" y="521"/>
                  <a:pt x="632" y="533"/>
                </a:cubicBezTo>
                <a:cubicBezTo>
                  <a:pt x="633" y="534"/>
                  <a:pt x="634" y="535"/>
                  <a:pt x="634" y="537"/>
                </a:cubicBezTo>
                <a:cubicBezTo>
                  <a:pt x="636" y="542"/>
                  <a:pt x="640" y="544"/>
                  <a:pt x="645" y="546"/>
                </a:cubicBezTo>
                <a:cubicBezTo>
                  <a:pt x="654" y="548"/>
                  <a:pt x="663" y="552"/>
                  <a:pt x="672" y="556"/>
                </a:cubicBezTo>
                <a:cubicBezTo>
                  <a:pt x="675" y="557"/>
                  <a:pt x="677" y="560"/>
                  <a:pt x="679" y="562"/>
                </a:cubicBezTo>
                <a:cubicBezTo>
                  <a:pt x="686" y="570"/>
                  <a:pt x="693" y="577"/>
                  <a:pt x="701" y="582"/>
                </a:cubicBezTo>
                <a:cubicBezTo>
                  <a:pt x="703" y="583"/>
                  <a:pt x="704" y="586"/>
                  <a:pt x="704" y="587"/>
                </a:cubicBezTo>
                <a:cubicBezTo>
                  <a:pt x="703" y="589"/>
                  <a:pt x="701" y="591"/>
                  <a:pt x="700" y="592"/>
                </a:cubicBezTo>
                <a:cubicBezTo>
                  <a:pt x="692" y="594"/>
                  <a:pt x="686" y="591"/>
                  <a:pt x="681" y="586"/>
                </a:cubicBezTo>
                <a:cubicBezTo>
                  <a:pt x="678" y="582"/>
                  <a:pt x="675" y="578"/>
                  <a:pt x="671" y="574"/>
                </a:cubicBezTo>
                <a:cubicBezTo>
                  <a:pt x="671" y="575"/>
                  <a:pt x="670" y="575"/>
                  <a:pt x="670" y="576"/>
                </a:cubicBezTo>
                <a:cubicBezTo>
                  <a:pt x="672" y="583"/>
                  <a:pt x="675" y="590"/>
                  <a:pt x="678" y="597"/>
                </a:cubicBezTo>
                <a:cubicBezTo>
                  <a:pt x="684" y="609"/>
                  <a:pt x="690" y="622"/>
                  <a:pt x="696" y="634"/>
                </a:cubicBezTo>
                <a:cubicBezTo>
                  <a:pt x="697" y="636"/>
                  <a:pt x="698" y="639"/>
                  <a:pt x="698" y="641"/>
                </a:cubicBezTo>
                <a:cubicBezTo>
                  <a:pt x="698" y="643"/>
                  <a:pt x="697" y="647"/>
                  <a:pt x="695" y="647"/>
                </a:cubicBezTo>
                <a:cubicBezTo>
                  <a:pt x="693" y="648"/>
                  <a:pt x="690" y="647"/>
                  <a:pt x="688" y="646"/>
                </a:cubicBezTo>
                <a:cubicBezTo>
                  <a:pt x="686" y="644"/>
                  <a:pt x="685" y="641"/>
                  <a:pt x="683" y="639"/>
                </a:cubicBezTo>
                <a:cubicBezTo>
                  <a:pt x="677" y="628"/>
                  <a:pt x="671" y="617"/>
                  <a:pt x="665" y="605"/>
                </a:cubicBezTo>
                <a:cubicBezTo>
                  <a:pt x="665" y="605"/>
                  <a:pt x="664" y="604"/>
                  <a:pt x="663" y="604"/>
                </a:cubicBezTo>
                <a:cubicBezTo>
                  <a:pt x="664" y="608"/>
                  <a:pt x="666" y="613"/>
                  <a:pt x="668" y="617"/>
                </a:cubicBezTo>
                <a:cubicBezTo>
                  <a:pt x="670" y="623"/>
                  <a:pt x="673" y="630"/>
                  <a:pt x="676" y="637"/>
                </a:cubicBezTo>
                <a:cubicBezTo>
                  <a:pt x="678" y="643"/>
                  <a:pt x="680" y="649"/>
                  <a:pt x="682" y="655"/>
                </a:cubicBezTo>
                <a:cubicBezTo>
                  <a:pt x="683" y="658"/>
                  <a:pt x="684" y="662"/>
                  <a:pt x="680" y="664"/>
                </a:cubicBezTo>
                <a:cubicBezTo>
                  <a:pt x="677" y="666"/>
                  <a:pt x="673" y="664"/>
                  <a:pt x="671" y="659"/>
                </a:cubicBezTo>
                <a:cubicBezTo>
                  <a:pt x="666" y="649"/>
                  <a:pt x="662" y="638"/>
                  <a:pt x="657" y="627"/>
                </a:cubicBezTo>
                <a:cubicBezTo>
                  <a:pt x="655" y="622"/>
                  <a:pt x="652" y="617"/>
                  <a:pt x="650" y="612"/>
                </a:cubicBezTo>
                <a:cubicBezTo>
                  <a:pt x="649" y="612"/>
                  <a:pt x="649" y="612"/>
                  <a:pt x="649" y="612"/>
                </a:cubicBezTo>
                <a:cubicBezTo>
                  <a:pt x="650" y="615"/>
                  <a:pt x="650" y="618"/>
                  <a:pt x="652" y="621"/>
                </a:cubicBezTo>
                <a:cubicBezTo>
                  <a:pt x="656" y="633"/>
                  <a:pt x="661" y="644"/>
                  <a:pt x="665" y="655"/>
                </a:cubicBezTo>
                <a:cubicBezTo>
                  <a:pt x="667" y="659"/>
                  <a:pt x="667" y="662"/>
                  <a:pt x="663" y="664"/>
                </a:cubicBezTo>
                <a:cubicBezTo>
                  <a:pt x="660" y="666"/>
                  <a:pt x="658" y="664"/>
                  <a:pt x="656" y="661"/>
                </a:cubicBezTo>
                <a:cubicBezTo>
                  <a:pt x="654" y="659"/>
                  <a:pt x="653" y="657"/>
                  <a:pt x="652" y="655"/>
                </a:cubicBezTo>
                <a:cubicBezTo>
                  <a:pt x="648" y="646"/>
                  <a:pt x="645" y="638"/>
                  <a:pt x="641" y="629"/>
                </a:cubicBezTo>
                <a:cubicBezTo>
                  <a:pt x="639" y="626"/>
                  <a:pt x="637" y="622"/>
                  <a:pt x="635" y="618"/>
                </a:cubicBezTo>
                <a:cubicBezTo>
                  <a:pt x="635" y="617"/>
                  <a:pt x="633" y="617"/>
                  <a:pt x="631" y="616"/>
                </a:cubicBezTo>
                <a:cubicBezTo>
                  <a:pt x="634" y="627"/>
                  <a:pt x="636" y="637"/>
                  <a:pt x="638" y="648"/>
                </a:cubicBezTo>
                <a:cubicBezTo>
                  <a:pt x="638" y="649"/>
                  <a:pt x="639" y="651"/>
                  <a:pt x="638" y="652"/>
                </a:cubicBezTo>
                <a:cubicBezTo>
                  <a:pt x="638" y="654"/>
                  <a:pt x="636" y="656"/>
                  <a:pt x="635" y="656"/>
                </a:cubicBezTo>
                <a:cubicBezTo>
                  <a:pt x="633" y="656"/>
                  <a:pt x="631" y="655"/>
                  <a:pt x="630" y="653"/>
                </a:cubicBezTo>
                <a:cubicBezTo>
                  <a:pt x="627" y="644"/>
                  <a:pt x="624" y="635"/>
                  <a:pt x="621" y="627"/>
                </a:cubicBezTo>
                <a:cubicBezTo>
                  <a:pt x="618" y="619"/>
                  <a:pt x="615" y="612"/>
                  <a:pt x="613" y="604"/>
                </a:cubicBezTo>
                <a:cubicBezTo>
                  <a:pt x="609" y="592"/>
                  <a:pt x="604" y="581"/>
                  <a:pt x="604" y="568"/>
                </a:cubicBezTo>
                <a:cubicBezTo>
                  <a:pt x="604" y="564"/>
                  <a:pt x="602" y="561"/>
                  <a:pt x="601" y="558"/>
                </a:cubicBezTo>
                <a:cubicBezTo>
                  <a:pt x="593" y="541"/>
                  <a:pt x="582" y="526"/>
                  <a:pt x="569" y="512"/>
                </a:cubicBezTo>
                <a:cubicBezTo>
                  <a:pt x="557" y="498"/>
                  <a:pt x="546" y="484"/>
                  <a:pt x="535" y="469"/>
                </a:cubicBezTo>
                <a:cubicBezTo>
                  <a:pt x="523" y="453"/>
                  <a:pt x="516" y="434"/>
                  <a:pt x="510" y="415"/>
                </a:cubicBezTo>
                <a:cubicBezTo>
                  <a:pt x="504" y="398"/>
                  <a:pt x="496" y="382"/>
                  <a:pt x="485" y="368"/>
                </a:cubicBezTo>
                <a:cubicBezTo>
                  <a:pt x="478" y="357"/>
                  <a:pt x="472" y="346"/>
                  <a:pt x="465" y="335"/>
                </a:cubicBezTo>
                <a:cubicBezTo>
                  <a:pt x="463" y="344"/>
                  <a:pt x="460" y="353"/>
                  <a:pt x="457" y="362"/>
                </a:cubicBezTo>
                <a:cubicBezTo>
                  <a:pt x="454" y="371"/>
                  <a:pt x="450" y="379"/>
                  <a:pt x="448" y="388"/>
                </a:cubicBezTo>
                <a:cubicBezTo>
                  <a:pt x="444" y="399"/>
                  <a:pt x="442" y="411"/>
                  <a:pt x="440" y="423"/>
                </a:cubicBezTo>
                <a:cubicBezTo>
                  <a:pt x="437" y="436"/>
                  <a:pt x="441" y="450"/>
                  <a:pt x="443" y="463"/>
                </a:cubicBezTo>
                <a:cubicBezTo>
                  <a:pt x="444" y="467"/>
                  <a:pt x="444" y="471"/>
                  <a:pt x="444" y="475"/>
                </a:cubicBezTo>
                <a:cubicBezTo>
                  <a:pt x="442" y="489"/>
                  <a:pt x="446" y="503"/>
                  <a:pt x="448" y="516"/>
                </a:cubicBezTo>
                <a:cubicBezTo>
                  <a:pt x="450" y="527"/>
                  <a:pt x="451" y="538"/>
                  <a:pt x="453" y="548"/>
                </a:cubicBezTo>
                <a:cubicBezTo>
                  <a:pt x="456" y="562"/>
                  <a:pt x="461" y="577"/>
                  <a:pt x="465" y="591"/>
                </a:cubicBezTo>
                <a:cubicBezTo>
                  <a:pt x="472" y="618"/>
                  <a:pt x="477" y="646"/>
                  <a:pt x="479" y="674"/>
                </a:cubicBezTo>
                <a:cubicBezTo>
                  <a:pt x="481" y="704"/>
                  <a:pt x="478" y="733"/>
                  <a:pt x="476" y="762"/>
                </a:cubicBezTo>
                <a:cubicBezTo>
                  <a:pt x="475" y="775"/>
                  <a:pt x="470" y="787"/>
                  <a:pt x="468" y="800"/>
                </a:cubicBezTo>
                <a:cubicBezTo>
                  <a:pt x="466" y="808"/>
                  <a:pt x="464" y="817"/>
                  <a:pt x="464" y="825"/>
                </a:cubicBezTo>
                <a:cubicBezTo>
                  <a:pt x="465" y="844"/>
                  <a:pt x="465" y="862"/>
                  <a:pt x="467" y="881"/>
                </a:cubicBezTo>
                <a:cubicBezTo>
                  <a:pt x="468" y="893"/>
                  <a:pt x="471" y="906"/>
                  <a:pt x="473" y="918"/>
                </a:cubicBezTo>
                <a:cubicBezTo>
                  <a:pt x="477" y="944"/>
                  <a:pt x="475" y="970"/>
                  <a:pt x="471" y="996"/>
                </a:cubicBezTo>
                <a:cubicBezTo>
                  <a:pt x="468" y="1016"/>
                  <a:pt x="467" y="1036"/>
                  <a:pt x="465" y="1056"/>
                </a:cubicBezTo>
                <a:cubicBezTo>
                  <a:pt x="463" y="1073"/>
                  <a:pt x="463" y="1089"/>
                  <a:pt x="466" y="1106"/>
                </a:cubicBezTo>
                <a:cubicBezTo>
                  <a:pt x="466" y="1107"/>
                  <a:pt x="466" y="1107"/>
                  <a:pt x="466" y="1108"/>
                </a:cubicBezTo>
                <a:cubicBezTo>
                  <a:pt x="465" y="1129"/>
                  <a:pt x="476" y="1145"/>
                  <a:pt x="488" y="1160"/>
                </a:cubicBezTo>
                <a:cubicBezTo>
                  <a:pt x="492" y="1165"/>
                  <a:pt x="497" y="1168"/>
                  <a:pt x="501" y="1173"/>
                </a:cubicBezTo>
                <a:cubicBezTo>
                  <a:pt x="505" y="1180"/>
                  <a:pt x="510" y="1186"/>
                  <a:pt x="510" y="1195"/>
                </a:cubicBezTo>
                <a:cubicBezTo>
                  <a:pt x="510" y="1199"/>
                  <a:pt x="509" y="1202"/>
                  <a:pt x="504" y="1203"/>
                </a:cubicBezTo>
                <a:cubicBezTo>
                  <a:pt x="500" y="1204"/>
                  <a:pt x="496" y="1208"/>
                  <a:pt x="492" y="1210"/>
                </a:cubicBezTo>
                <a:cubicBezTo>
                  <a:pt x="489" y="1212"/>
                  <a:pt x="486" y="1213"/>
                  <a:pt x="483" y="1210"/>
                </a:cubicBezTo>
                <a:close/>
              </a:path>
            </a:pathLst>
          </a:custGeom>
          <a:solidFill>
            <a:schemeClr val="tx2">
              <a:lumMod val="40000"/>
              <a:lumOff val="60000"/>
            </a:schemeClr>
          </a:solidFill>
          <a:ln>
            <a:noFill/>
          </a:ln>
          <a:effectLst/>
          <a:scene3d>
            <a:camera prst="orthographicFront">
              <a:rot lat="0" lon="0" rev="0"/>
            </a:camera>
            <a:lightRig rig="threePt" dir="t">
              <a:rot lat="0" lon="0" rev="0"/>
            </a:lightRig>
          </a:scene3d>
          <a:sp3d prstMaterial="flat">
            <a:contourClr>
              <a:srgbClr val="000000"/>
            </a:contourClr>
          </a:sp3d>
        </p:spPr>
        <p:txBody>
          <a:bodyPr vert="horz" wrap="square" lIns="121920" tIns="60960" rIns="121920" bIns="60960" numCol="1" anchor="t" anchorCtr="0" compatLnSpc="1">
            <a:prstTxWarp prst="textNoShape">
              <a:avLst/>
            </a:prstTxWarp>
          </a:bodyP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1965"/>
              </a:solidFill>
              <a:effectLst/>
              <a:uLnTx/>
              <a:uFillTx/>
              <a:latin typeface="Arial" panose="020B0604020202020204"/>
              <a:ea typeface="+mn-ea"/>
              <a:cs typeface="Arial" charset="0"/>
            </a:endParaRPr>
          </a:p>
        </p:txBody>
      </p:sp>
      <p:sp>
        <p:nvSpPr>
          <p:cNvPr id="2" name="Title 1">
            <a:extLst>
              <a:ext uri="{FF2B5EF4-FFF2-40B4-BE49-F238E27FC236}">
                <a16:creationId xmlns:a16="http://schemas.microsoft.com/office/drawing/2014/main" id="{769CC305-6EBC-4406-B3F6-CA8DC649AB68}"/>
              </a:ext>
            </a:extLst>
          </p:cNvPr>
          <p:cNvSpPr>
            <a:spLocks noGrp="1"/>
          </p:cNvSpPr>
          <p:nvPr>
            <p:ph type="title"/>
          </p:nvPr>
        </p:nvSpPr>
        <p:spPr/>
        <p:txBody>
          <a:bodyPr>
            <a:normAutofit/>
          </a:bodyPr>
          <a:lstStyle/>
          <a:p>
            <a:r>
              <a:rPr lang="en-CA"/>
              <a:t>Role of the brain in appetite regulation</a:t>
            </a:r>
          </a:p>
        </p:txBody>
      </p:sp>
      <p:sp>
        <p:nvSpPr>
          <p:cNvPr id="3" name="Text Placeholder 2">
            <a:extLst>
              <a:ext uri="{FF2B5EF4-FFF2-40B4-BE49-F238E27FC236}">
                <a16:creationId xmlns:a16="http://schemas.microsoft.com/office/drawing/2014/main" id="{CC9B6354-EFD1-49B0-870D-19962FB1B903}"/>
              </a:ext>
            </a:extLst>
          </p:cNvPr>
          <p:cNvSpPr>
            <a:spLocks noGrp="1"/>
          </p:cNvSpPr>
          <p:nvPr>
            <p:ph type="body" sz="quarter" idx="13"/>
          </p:nvPr>
        </p:nvSpPr>
        <p:spPr>
          <a:xfrm>
            <a:off x="647998" y="6146908"/>
            <a:ext cx="11006369" cy="536114"/>
          </a:xfrm>
        </p:spPr>
        <p:txBody>
          <a:bodyPr/>
          <a:lstStyle/>
          <a:p>
            <a:r>
              <a:rPr lang="en-GB" sz="1050" i="0" dirty="0"/>
              <a:t>CCK, cholecystokinin; GIP, gastric inhibitory polypeptide; GLP-1, glucagon-like peptide-1; POMC, pro-opiomelanocortin; PP, pancreatic polypeptide; PYY, peptide YY; OXM, oxyntomodulin. </a:t>
            </a:r>
            <a:br>
              <a:rPr lang="en-GB" sz="1050" i="0" dirty="0"/>
            </a:br>
            <a:r>
              <a:rPr lang="en-GB" sz="1050" i="0" dirty="0" err="1"/>
              <a:t>Jastreboff</a:t>
            </a:r>
            <a:r>
              <a:rPr lang="en-GB" sz="1050" i="0" dirty="0"/>
              <a:t> AM &amp; Kushner RF. Annu. Rev. Med. 2023;74:125–139.</a:t>
            </a:r>
          </a:p>
        </p:txBody>
      </p:sp>
      <p:grpSp>
        <p:nvGrpSpPr>
          <p:cNvPr id="4" name="Group 3">
            <a:extLst>
              <a:ext uri="{FF2B5EF4-FFF2-40B4-BE49-F238E27FC236}">
                <a16:creationId xmlns:a16="http://schemas.microsoft.com/office/drawing/2014/main" id="{84B45CA9-3ED4-4A37-A837-AFAB3D05456F}"/>
              </a:ext>
            </a:extLst>
          </p:cNvPr>
          <p:cNvGrpSpPr/>
          <p:nvPr/>
        </p:nvGrpSpPr>
        <p:grpSpPr>
          <a:xfrm>
            <a:off x="778933" y="1831842"/>
            <a:ext cx="1942760" cy="2918205"/>
            <a:chOff x="584200" y="1373881"/>
            <a:chExt cx="1457070" cy="2188654"/>
          </a:xfrm>
        </p:grpSpPr>
        <p:pic>
          <p:nvPicPr>
            <p:cNvPr id="5" name="Picture 4">
              <a:extLst>
                <a:ext uri="{FF2B5EF4-FFF2-40B4-BE49-F238E27FC236}">
                  <a16:creationId xmlns:a16="http://schemas.microsoft.com/office/drawing/2014/main" id="{F8EE5086-66D8-4DC3-A233-ABDE3FE8A14A}"/>
                </a:ext>
              </a:extLst>
            </p:cNvPr>
            <p:cNvPicPr>
              <a:picLocks noChangeAspect="1"/>
            </p:cNvPicPr>
            <p:nvPr/>
          </p:nvPicPr>
          <p:blipFill>
            <a:blip r:embed="rId3">
              <a:grayscl/>
            </a:blip>
            <a:stretch>
              <a:fillRect/>
            </a:stretch>
          </p:blipFill>
          <p:spPr>
            <a:xfrm>
              <a:off x="584200" y="1373881"/>
              <a:ext cx="1457070" cy="2188654"/>
            </a:xfrm>
            <a:prstGeom prst="rect">
              <a:avLst/>
            </a:prstGeom>
          </p:spPr>
        </p:pic>
        <p:sp>
          <p:nvSpPr>
            <p:cNvPr id="6" name="TextBox 5">
              <a:extLst>
                <a:ext uri="{FF2B5EF4-FFF2-40B4-BE49-F238E27FC236}">
                  <a16:creationId xmlns:a16="http://schemas.microsoft.com/office/drawing/2014/main" id="{B660BE83-0DBB-400B-BB5C-4E71280C5FBD}"/>
                </a:ext>
              </a:extLst>
            </p:cNvPr>
            <p:cNvSpPr txBox="1"/>
            <p:nvPr/>
          </p:nvSpPr>
          <p:spPr>
            <a:xfrm>
              <a:off x="714504" y="2294505"/>
              <a:ext cx="1278961" cy="548640"/>
            </a:xfrm>
            <a:prstGeom prst="rect">
              <a:avLst/>
            </a:prstGeom>
            <a:noFill/>
            <a:ln>
              <a:noFill/>
            </a:ln>
          </p:spPr>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600" b="1" i="1" u="none" strike="noStrike" kern="1200" cap="none" spc="0" normalizeH="0" baseline="0" noProof="0">
                  <a:ln>
                    <a:noFill/>
                  </a:ln>
                  <a:solidFill>
                    <a:srgbClr val="FFFFFF"/>
                  </a:solidFill>
                  <a:effectLst/>
                  <a:uLnTx/>
                  <a:uFillTx/>
                  <a:latin typeface="Arial" panose="020B0604020202020204"/>
                  <a:ea typeface="+mn-ea"/>
                  <a:cs typeface="+mn-cs"/>
                </a:rPr>
                <a:t>Homeostatic eating</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533" b="1" i="1"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467" b="0" i="0" u="none" strike="noStrike" kern="1200" cap="none" spc="0" normalizeH="0" baseline="0" noProof="0">
                  <a:ln>
                    <a:noFill/>
                  </a:ln>
                  <a:solidFill>
                    <a:srgbClr val="FFFFFF"/>
                  </a:solidFill>
                  <a:effectLst/>
                  <a:uLnTx/>
                  <a:uFillTx/>
                  <a:latin typeface="Arial" panose="020B0604020202020204"/>
                  <a:ea typeface="+mn-ea"/>
                  <a:cs typeface="+mn-cs"/>
                </a:rPr>
                <a:t>‘eating for hunger’</a:t>
              </a:r>
            </a:p>
          </p:txBody>
        </p:sp>
      </p:grpSp>
      <p:sp>
        <p:nvSpPr>
          <p:cNvPr id="8" name="TextBox 7">
            <a:extLst>
              <a:ext uri="{FF2B5EF4-FFF2-40B4-BE49-F238E27FC236}">
                <a16:creationId xmlns:a16="http://schemas.microsoft.com/office/drawing/2014/main" id="{8515D739-32A9-41B6-83D1-895DCC84EC2D}"/>
              </a:ext>
            </a:extLst>
          </p:cNvPr>
          <p:cNvSpPr txBox="1"/>
          <p:nvPr/>
        </p:nvSpPr>
        <p:spPr>
          <a:xfrm>
            <a:off x="4508159" y="2640865"/>
            <a:ext cx="4082122" cy="954300"/>
          </a:xfrm>
          <a:prstGeom prst="rect">
            <a:avLst/>
          </a:prstGeom>
          <a:solidFill>
            <a:schemeClr val="bg1">
              <a:alpha val="89000"/>
            </a:schemeClr>
          </a:solidFill>
          <a:ln>
            <a:solidFill>
              <a:schemeClr val="tx1"/>
            </a:solidFill>
          </a:ln>
        </p:spPr>
        <p:txBody>
          <a:bodyPr wrap="square" rtlCol="0">
            <a:spAutoFit/>
          </a:bodyPr>
          <a:lstStyle>
            <a:defPPr>
              <a:defRPr lang="en-US"/>
            </a:defPPr>
            <a:lvl1pPr>
              <a:defRPr sz="1400" b="1">
                <a:solidFill>
                  <a:schemeClr val="accent1"/>
                </a:solidFill>
              </a:defRPr>
            </a:lvl1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a:ln>
                  <a:noFill/>
                </a:ln>
                <a:solidFill>
                  <a:srgbClr val="4472C4"/>
                </a:solidFill>
                <a:effectLst/>
                <a:uLnTx/>
                <a:uFillTx/>
                <a:latin typeface="Arial" panose="020B0604020202020204"/>
                <a:ea typeface="+mn-ea"/>
                <a:cs typeface="+mn-cs"/>
              </a:rPr>
              <a:t>CCK, GIP, GLP-1, PYY, OXM, PP, amylin, insulin</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867" b="0" i="0" u="none" strike="noStrike" kern="1200" cap="none" spc="0" normalizeH="0" baseline="0" noProof="0">
                <a:ln>
                  <a:noFill/>
                </a:ln>
                <a:solidFill>
                  <a:prstClr val="black"/>
                </a:solidFill>
                <a:effectLst/>
                <a:uLnTx/>
                <a:uFillTx/>
                <a:latin typeface="Arial" panose="020B0604020202020204"/>
                <a:ea typeface="+mn-ea"/>
                <a:cs typeface="+mn-cs"/>
              </a:rPr>
              <a:t>increase satiety</a:t>
            </a:r>
            <a:endParaRPr kumimoji="0" lang="en-CA" sz="1867" b="0" i="0" u="none" strike="noStrike" kern="1200" cap="none" spc="0" normalizeH="0" baseline="30000" noProof="0">
              <a:ln>
                <a:noFill/>
              </a:ln>
              <a:solidFill>
                <a:prstClr val="black"/>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76390803-3B13-4C86-BF1D-FA2143F870A3}"/>
              </a:ext>
            </a:extLst>
          </p:cNvPr>
          <p:cNvSpPr txBox="1"/>
          <p:nvPr/>
        </p:nvSpPr>
        <p:spPr>
          <a:xfrm>
            <a:off x="4508160" y="3760563"/>
            <a:ext cx="4073964" cy="666977"/>
          </a:xfrm>
          <a:prstGeom prst="rect">
            <a:avLst/>
          </a:prstGeom>
          <a:solidFill>
            <a:schemeClr val="bg1">
              <a:alpha val="89000"/>
            </a:schemeClr>
          </a:solidFill>
          <a:ln>
            <a:solidFill>
              <a:schemeClr val="tx1"/>
            </a:solidFill>
          </a:ln>
        </p:spPr>
        <p:txBody>
          <a:bodyPr wrap="square" rtlCol="0">
            <a:spAutoFit/>
          </a:bodyPr>
          <a:lstStyle>
            <a:defPPr>
              <a:defRPr lang="en-US"/>
            </a:defPPr>
            <a:lvl1pPr algn="ctr">
              <a:defRPr sz="1400" b="1">
                <a:solidFill>
                  <a:schemeClr val="accent1"/>
                </a:solidFill>
              </a:defRPr>
            </a:lvl1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867" b="1" i="0" u="none" strike="noStrike" kern="1200" cap="none" spc="0" normalizeH="0" baseline="0" noProof="0">
                <a:ln>
                  <a:noFill/>
                </a:ln>
                <a:solidFill>
                  <a:srgbClr val="4472C4"/>
                </a:solidFill>
                <a:effectLst/>
                <a:uLnTx/>
                <a:uFillTx/>
                <a:latin typeface="Arial" panose="020B0604020202020204"/>
                <a:ea typeface="+mn-ea"/>
                <a:cs typeface="+mn-cs"/>
              </a:rPr>
              <a:t>Ghrelin</a:t>
            </a:r>
            <a:br>
              <a:rPr kumimoji="0" lang="en-CA" sz="1867" b="1" i="0" u="none" strike="noStrike" kern="1200" cap="none" spc="0" normalizeH="0" baseline="0" noProof="0">
                <a:ln>
                  <a:noFill/>
                </a:ln>
                <a:solidFill>
                  <a:srgbClr val="009FDA"/>
                </a:solidFill>
                <a:effectLst/>
                <a:uLnTx/>
                <a:uFillTx/>
                <a:latin typeface="Arial" panose="020B0604020202020204"/>
                <a:ea typeface="+mn-ea"/>
                <a:cs typeface="+mn-cs"/>
              </a:rPr>
            </a:br>
            <a:r>
              <a:rPr kumimoji="0" lang="en-CA" sz="1867" b="0" i="0" u="none" strike="noStrike" kern="1200" cap="none" spc="0" normalizeH="0" baseline="0" noProof="0">
                <a:ln>
                  <a:noFill/>
                </a:ln>
                <a:solidFill>
                  <a:prstClr val="black"/>
                </a:solidFill>
                <a:effectLst/>
                <a:uLnTx/>
                <a:uFillTx/>
                <a:latin typeface="Arial" panose="020B0604020202020204"/>
                <a:ea typeface="+mn-ea"/>
                <a:cs typeface="+mn-cs"/>
              </a:rPr>
              <a:t>increases hunger</a:t>
            </a:r>
          </a:p>
        </p:txBody>
      </p:sp>
      <p:pic>
        <p:nvPicPr>
          <p:cNvPr id="7" name="Graphic 6" descr="Brain with solid fill">
            <a:extLst>
              <a:ext uri="{FF2B5EF4-FFF2-40B4-BE49-F238E27FC236}">
                <a16:creationId xmlns:a16="http://schemas.microsoft.com/office/drawing/2014/main" id="{BA017557-FFA5-D3C5-DAA2-BAA86A1586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30029" y="3097437"/>
            <a:ext cx="1031142" cy="1031142"/>
          </a:xfrm>
          <a:prstGeom prst="rect">
            <a:avLst/>
          </a:prstGeom>
        </p:spPr>
      </p:pic>
      <p:sp>
        <p:nvSpPr>
          <p:cNvPr id="12" name="TextBox 11">
            <a:extLst>
              <a:ext uri="{FF2B5EF4-FFF2-40B4-BE49-F238E27FC236}">
                <a16:creationId xmlns:a16="http://schemas.microsoft.com/office/drawing/2014/main" id="{FB835343-B638-69A6-0E89-09EA4CC16A13}"/>
              </a:ext>
            </a:extLst>
          </p:cNvPr>
          <p:cNvSpPr txBox="1"/>
          <p:nvPr/>
        </p:nvSpPr>
        <p:spPr>
          <a:xfrm>
            <a:off x="9668037" y="2743863"/>
            <a:ext cx="1986330" cy="1600438"/>
          </a:xfrm>
          <a:prstGeom prst="rect">
            <a:avLst/>
          </a:prstGeom>
          <a:noFill/>
        </p:spPr>
        <p:txBody>
          <a:bodyPr wrap="square">
            <a:spAutoFit/>
          </a:bodyPr>
          <a:lstStyle/>
          <a:p>
            <a:r>
              <a:rPr lang="en-US" sz="1400">
                <a:effectLst/>
              </a:rPr>
              <a:t>Though signals originate in the GI tract, it is the handling of these signals in the </a:t>
            </a:r>
            <a:r>
              <a:rPr lang="en-US" sz="1400">
                <a:solidFill>
                  <a:schemeClr val="accent2">
                    <a:lumMod val="75000"/>
                  </a:schemeClr>
                </a:solidFill>
                <a:effectLst/>
              </a:rPr>
              <a:t>hypothalamus</a:t>
            </a:r>
            <a:r>
              <a:rPr lang="en-US" sz="1400">
                <a:effectLst/>
              </a:rPr>
              <a:t> and </a:t>
            </a:r>
            <a:r>
              <a:rPr lang="en-US" sz="1400">
                <a:solidFill>
                  <a:schemeClr val="accent6">
                    <a:lumMod val="50000"/>
                  </a:schemeClr>
                </a:solidFill>
                <a:effectLst/>
              </a:rPr>
              <a:t>hindbrain</a:t>
            </a:r>
            <a:r>
              <a:rPr lang="en-US" sz="1400">
                <a:effectLst/>
              </a:rPr>
              <a:t> that affects appetite regulation</a:t>
            </a:r>
            <a:endParaRPr lang="en-US" sz="1600">
              <a:effectLst/>
            </a:endParaRPr>
          </a:p>
        </p:txBody>
      </p:sp>
      <p:sp>
        <p:nvSpPr>
          <p:cNvPr id="14" name="Rectangle 13">
            <a:extLst>
              <a:ext uri="{FF2B5EF4-FFF2-40B4-BE49-F238E27FC236}">
                <a16:creationId xmlns:a16="http://schemas.microsoft.com/office/drawing/2014/main" id="{53B5D4B1-4407-D16F-F229-3DAC107AB804}"/>
              </a:ext>
            </a:extLst>
          </p:cNvPr>
          <p:cNvSpPr/>
          <p:nvPr/>
        </p:nvSpPr>
        <p:spPr>
          <a:xfrm>
            <a:off x="8738362" y="2640865"/>
            <a:ext cx="2916006" cy="17866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Connector: Elbow 15">
            <a:extLst>
              <a:ext uri="{FF2B5EF4-FFF2-40B4-BE49-F238E27FC236}">
                <a16:creationId xmlns:a16="http://schemas.microsoft.com/office/drawing/2014/main" id="{C9722269-E39B-7CF9-6AFF-013DDC926411}"/>
              </a:ext>
            </a:extLst>
          </p:cNvPr>
          <p:cNvCxnSpPr>
            <a:cxnSpLocks/>
          </p:cNvCxnSpPr>
          <p:nvPr/>
        </p:nvCxnSpPr>
        <p:spPr>
          <a:xfrm rot="16200000" flipV="1">
            <a:off x="8864601" y="2729137"/>
            <a:ext cx="182880" cy="731520"/>
          </a:xfrm>
          <a:prstGeom prst="bentConnector2">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2983B280-CB31-BD87-7984-1A9BE31233EF}"/>
              </a:ext>
            </a:extLst>
          </p:cNvPr>
          <p:cNvCxnSpPr>
            <a:cxnSpLocks/>
          </p:cNvCxnSpPr>
          <p:nvPr/>
        </p:nvCxnSpPr>
        <p:spPr>
          <a:xfrm rot="5400000">
            <a:off x="8864601" y="3728291"/>
            <a:ext cx="182880" cy="731520"/>
          </a:xfrm>
          <a:prstGeom prst="bentConnector2">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BD3B2E00-C917-3A57-0A57-887A214B98A1}"/>
              </a:ext>
            </a:extLst>
          </p:cNvPr>
          <p:cNvSpPr/>
          <p:nvPr/>
        </p:nvSpPr>
        <p:spPr>
          <a:xfrm>
            <a:off x="9152082" y="3532128"/>
            <a:ext cx="187036" cy="124691"/>
          </a:xfrm>
          <a:prstGeom prst="ellipse">
            <a:avLst/>
          </a:prstGeom>
          <a:solidFill>
            <a:schemeClr val="accent2">
              <a:lumMod val="40000"/>
              <a:lumOff val="60000"/>
              <a:alpha val="6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9D3B845-DC4B-4F8A-B233-B73E3E94D5F8}"/>
              </a:ext>
            </a:extLst>
          </p:cNvPr>
          <p:cNvSpPr/>
          <p:nvPr/>
        </p:nvSpPr>
        <p:spPr>
          <a:xfrm rot="19413501">
            <a:off x="9334668" y="3634967"/>
            <a:ext cx="309496" cy="232287"/>
          </a:xfrm>
          <a:prstGeom prst="ellipse">
            <a:avLst/>
          </a:prstGeom>
          <a:solidFill>
            <a:schemeClr val="accent6">
              <a:lumMod val="40000"/>
              <a:lumOff val="60000"/>
              <a:alpha val="6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3682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descr="Brain with solid fill">
            <a:extLst>
              <a:ext uri="{FF2B5EF4-FFF2-40B4-BE49-F238E27FC236}">
                <a16:creationId xmlns:a16="http://schemas.microsoft.com/office/drawing/2014/main" id="{D63591C4-80AD-4BA7-9395-07683B90E8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96039" y="1113561"/>
            <a:ext cx="4731187" cy="4731187"/>
          </a:xfrm>
          <a:prstGeom prst="rect">
            <a:avLst/>
          </a:prstGeom>
        </p:spPr>
      </p:pic>
      <p:sp>
        <p:nvSpPr>
          <p:cNvPr id="2" name="Title 1">
            <a:extLst>
              <a:ext uri="{FF2B5EF4-FFF2-40B4-BE49-F238E27FC236}">
                <a16:creationId xmlns:a16="http://schemas.microsoft.com/office/drawing/2014/main" id="{9F0E7071-10F4-4078-88DE-BED2A5CF1E25}"/>
              </a:ext>
            </a:extLst>
          </p:cNvPr>
          <p:cNvSpPr>
            <a:spLocks noGrp="1"/>
          </p:cNvSpPr>
          <p:nvPr>
            <p:ph type="title"/>
          </p:nvPr>
        </p:nvSpPr>
        <p:spPr/>
        <p:txBody>
          <a:bodyPr>
            <a:normAutofit/>
          </a:bodyPr>
          <a:lstStyle/>
          <a:p>
            <a:r>
              <a:rPr lang="en-CA"/>
              <a:t>Role of the brain in appetite regulation</a:t>
            </a:r>
          </a:p>
        </p:txBody>
      </p:sp>
      <p:sp>
        <p:nvSpPr>
          <p:cNvPr id="3" name="Text Placeholder 2">
            <a:extLst>
              <a:ext uri="{FF2B5EF4-FFF2-40B4-BE49-F238E27FC236}">
                <a16:creationId xmlns:a16="http://schemas.microsoft.com/office/drawing/2014/main" id="{22D2CCD2-E003-4FD3-913B-BDE60D50E6E4}"/>
              </a:ext>
            </a:extLst>
          </p:cNvPr>
          <p:cNvSpPr>
            <a:spLocks noGrp="1"/>
          </p:cNvSpPr>
          <p:nvPr>
            <p:ph type="body" sz="quarter" idx="13"/>
          </p:nvPr>
        </p:nvSpPr>
        <p:spPr/>
        <p:txBody>
          <a:bodyPr/>
          <a:lstStyle/>
          <a:p>
            <a:r>
              <a:rPr lang="fr-FR" sz="1050" i="0" dirty="0" err="1"/>
              <a:t>Berridge</a:t>
            </a:r>
            <a:r>
              <a:rPr lang="fr-FR" sz="1050" i="0" dirty="0"/>
              <a:t> KC et al. Brain </a:t>
            </a:r>
            <a:r>
              <a:rPr lang="fr-FR" sz="1050" i="0" dirty="0" err="1"/>
              <a:t>Res</a:t>
            </a:r>
            <a:r>
              <a:rPr lang="fr-FR" sz="1050" i="0" dirty="0"/>
              <a:t>. 2010;1350:43–64</a:t>
            </a:r>
            <a:r>
              <a:rPr lang="fr-FR" sz="1000" i="0" dirty="0"/>
              <a:t>.</a:t>
            </a:r>
          </a:p>
        </p:txBody>
      </p:sp>
      <p:grpSp>
        <p:nvGrpSpPr>
          <p:cNvPr id="4" name="Group 3">
            <a:extLst>
              <a:ext uri="{FF2B5EF4-FFF2-40B4-BE49-F238E27FC236}">
                <a16:creationId xmlns:a16="http://schemas.microsoft.com/office/drawing/2014/main" id="{EE29A58B-0764-4A59-AC53-B63BA2222D28}"/>
              </a:ext>
            </a:extLst>
          </p:cNvPr>
          <p:cNvGrpSpPr/>
          <p:nvPr/>
        </p:nvGrpSpPr>
        <p:grpSpPr>
          <a:xfrm>
            <a:off x="778933" y="1831842"/>
            <a:ext cx="1942760" cy="2918205"/>
            <a:chOff x="584200" y="1373881"/>
            <a:chExt cx="1457070" cy="2188654"/>
          </a:xfrm>
        </p:grpSpPr>
        <p:pic>
          <p:nvPicPr>
            <p:cNvPr id="5" name="Picture 4">
              <a:extLst>
                <a:ext uri="{FF2B5EF4-FFF2-40B4-BE49-F238E27FC236}">
                  <a16:creationId xmlns:a16="http://schemas.microsoft.com/office/drawing/2014/main" id="{C1EC3D9D-9F5B-409C-9078-D7BEFE46DE04}"/>
                </a:ext>
              </a:extLst>
            </p:cNvPr>
            <p:cNvPicPr>
              <a:picLocks noChangeAspect="1"/>
            </p:cNvPicPr>
            <p:nvPr/>
          </p:nvPicPr>
          <p:blipFill>
            <a:blip r:embed="rId5">
              <a:grayscl/>
            </a:blip>
            <a:stretch>
              <a:fillRect/>
            </a:stretch>
          </p:blipFill>
          <p:spPr>
            <a:xfrm>
              <a:off x="584200" y="1373881"/>
              <a:ext cx="1457070" cy="2188654"/>
            </a:xfrm>
            <a:prstGeom prst="rect">
              <a:avLst/>
            </a:prstGeom>
            <a:solidFill>
              <a:schemeClr val="bg1"/>
            </a:solidFill>
          </p:spPr>
        </p:pic>
        <p:sp>
          <p:nvSpPr>
            <p:cNvPr id="6" name="TextBox 5">
              <a:extLst>
                <a:ext uri="{FF2B5EF4-FFF2-40B4-BE49-F238E27FC236}">
                  <a16:creationId xmlns:a16="http://schemas.microsoft.com/office/drawing/2014/main" id="{F9DD7EAA-4D72-43A0-9DAF-3675EB070B47}"/>
                </a:ext>
              </a:extLst>
            </p:cNvPr>
            <p:cNvSpPr txBox="1"/>
            <p:nvPr/>
          </p:nvSpPr>
          <p:spPr>
            <a:xfrm>
              <a:off x="714504" y="2294505"/>
              <a:ext cx="1278961" cy="548640"/>
            </a:xfrm>
            <a:prstGeom prst="rect">
              <a:avLst/>
            </a:prstGeom>
            <a:noFill/>
            <a:ln>
              <a:noFill/>
            </a:ln>
          </p:spPr>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600" b="1" i="1" u="none" strike="noStrike" kern="1200" cap="none" spc="0" normalizeH="0" baseline="0" noProof="0">
                  <a:ln>
                    <a:noFill/>
                  </a:ln>
                  <a:solidFill>
                    <a:srgbClr val="FFFFFF"/>
                  </a:solidFill>
                  <a:effectLst/>
                  <a:uLnTx/>
                  <a:uFillTx/>
                  <a:latin typeface="Arial" panose="020B0604020202020204"/>
                  <a:ea typeface="+mn-ea"/>
                  <a:cs typeface="+mn-cs"/>
                </a:rPr>
                <a:t>Homeostatic eating</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533" b="1" i="1"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467" b="0" i="0" u="none" strike="noStrike" kern="1200" cap="none" spc="0" normalizeH="0" baseline="0" noProof="0">
                  <a:ln>
                    <a:noFill/>
                  </a:ln>
                  <a:solidFill>
                    <a:srgbClr val="FFFFFF"/>
                  </a:solidFill>
                  <a:effectLst/>
                  <a:uLnTx/>
                  <a:uFillTx/>
                  <a:latin typeface="Arial" panose="020B0604020202020204"/>
                  <a:ea typeface="+mn-ea"/>
                  <a:cs typeface="+mn-cs"/>
                </a:rPr>
                <a:t>‘eating for hunger’</a:t>
              </a:r>
            </a:p>
          </p:txBody>
        </p:sp>
      </p:grpSp>
      <p:grpSp>
        <p:nvGrpSpPr>
          <p:cNvPr id="7" name="Group 6">
            <a:extLst>
              <a:ext uri="{FF2B5EF4-FFF2-40B4-BE49-F238E27FC236}">
                <a16:creationId xmlns:a16="http://schemas.microsoft.com/office/drawing/2014/main" id="{0392DF6B-20B3-44F8-809D-B8703C4BF2DB}"/>
              </a:ext>
            </a:extLst>
          </p:cNvPr>
          <p:cNvGrpSpPr/>
          <p:nvPr/>
        </p:nvGrpSpPr>
        <p:grpSpPr>
          <a:xfrm>
            <a:off x="2728729" y="1831841"/>
            <a:ext cx="1959017" cy="2893819"/>
            <a:chOff x="2046546" y="1373881"/>
            <a:chExt cx="1469263" cy="2170364"/>
          </a:xfrm>
        </p:grpSpPr>
        <p:pic>
          <p:nvPicPr>
            <p:cNvPr id="8" name="Picture 7">
              <a:extLst>
                <a:ext uri="{FF2B5EF4-FFF2-40B4-BE49-F238E27FC236}">
                  <a16:creationId xmlns:a16="http://schemas.microsoft.com/office/drawing/2014/main" id="{F2B919D3-C7EA-472D-B1C2-F9F2F4F5282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7200"/>
                      </a14:imgEffect>
                      <a14:imgEffect>
                        <a14:saturation sat="400000"/>
                      </a14:imgEffect>
                    </a14:imgLayer>
                  </a14:imgProps>
                </a:ext>
              </a:extLst>
            </a:blip>
            <a:stretch>
              <a:fillRect/>
            </a:stretch>
          </p:blipFill>
          <p:spPr>
            <a:xfrm>
              <a:off x="2046546" y="1373881"/>
              <a:ext cx="1469263" cy="2170364"/>
            </a:xfrm>
            <a:prstGeom prst="rect">
              <a:avLst/>
            </a:prstGeom>
          </p:spPr>
        </p:pic>
        <p:sp>
          <p:nvSpPr>
            <p:cNvPr id="9" name="TextBox 8">
              <a:extLst>
                <a:ext uri="{FF2B5EF4-FFF2-40B4-BE49-F238E27FC236}">
                  <a16:creationId xmlns:a16="http://schemas.microsoft.com/office/drawing/2014/main" id="{AEAA2169-0DD1-404F-A1B5-8F639DC5751B}"/>
                </a:ext>
              </a:extLst>
            </p:cNvPr>
            <p:cNvSpPr txBox="1"/>
            <p:nvPr/>
          </p:nvSpPr>
          <p:spPr>
            <a:xfrm>
              <a:off x="2073607" y="2288408"/>
              <a:ext cx="1278961" cy="548640"/>
            </a:xfrm>
            <a:prstGeom prst="rect">
              <a:avLst/>
            </a:prstGeom>
            <a:noFill/>
            <a:ln>
              <a:noFill/>
            </a:ln>
          </p:spPr>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600" b="1" i="1" u="none" strike="noStrike" kern="1200" cap="none" spc="0" normalizeH="0" baseline="0" noProof="0">
                  <a:ln>
                    <a:noFill/>
                  </a:ln>
                  <a:solidFill>
                    <a:srgbClr val="FFFFFF"/>
                  </a:solidFill>
                  <a:effectLst/>
                  <a:uLnTx/>
                  <a:uFillTx/>
                  <a:latin typeface="Arial" panose="020B0604020202020204"/>
                  <a:ea typeface="+mn-ea"/>
                  <a:cs typeface="+mn-cs"/>
                </a:rPr>
                <a:t>Hedonic</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600" b="1" i="1" u="none" strike="noStrike" kern="1200" cap="none" spc="0" normalizeH="0" baseline="0" noProof="0">
                  <a:ln>
                    <a:noFill/>
                  </a:ln>
                  <a:solidFill>
                    <a:srgbClr val="FFFFFF"/>
                  </a:solidFill>
                  <a:effectLst/>
                  <a:uLnTx/>
                  <a:uFillTx/>
                  <a:latin typeface="Arial" panose="020B0604020202020204"/>
                  <a:ea typeface="+mn-ea"/>
                  <a:cs typeface="+mn-cs"/>
                </a:rPr>
                <a:t>e</a:t>
              </a:r>
              <a:r>
                <a:rPr kumimoji="0" lang="en-CA" sz="1600" b="1" i="1" u="none" strike="noStrike" kern="1200" cap="none" spc="0" normalizeH="0" baseline="0" noProof="0" err="1">
                  <a:ln>
                    <a:noFill/>
                  </a:ln>
                  <a:solidFill>
                    <a:srgbClr val="FFFFFF"/>
                  </a:solidFill>
                  <a:effectLst/>
                  <a:uLnTx/>
                  <a:uFillTx/>
                  <a:latin typeface="Arial" panose="020B0604020202020204"/>
                  <a:ea typeface="+mn-ea"/>
                  <a:cs typeface="+mn-cs"/>
                </a:rPr>
                <a:t>ating</a:t>
              </a:r>
              <a:endParaRPr kumimoji="0" lang="en-CA" sz="1600" b="1" i="1"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533" b="1" i="1"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467" b="0" i="0" u="none" strike="noStrike" kern="1200" cap="none" spc="0" normalizeH="0" baseline="0" noProof="0">
                  <a:ln>
                    <a:noFill/>
                  </a:ln>
                  <a:solidFill>
                    <a:srgbClr val="FFFFFF"/>
                  </a:solidFill>
                  <a:effectLst/>
                  <a:uLnTx/>
                  <a:uFillTx/>
                  <a:latin typeface="Arial" panose="020B0604020202020204"/>
                  <a:ea typeface="+mn-ea"/>
                  <a:cs typeface="+mn-cs"/>
                </a:rPr>
                <a:t>‘eating for pleasure’</a:t>
              </a:r>
            </a:p>
          </p:txBody>
        </p:sp>
      </p:grpSp>
      <p:sp>
        <p:nvSpPr>
          <p:cNvPr id="11" name="TextBox 10">
            <a:extLst>
              <a:ext uri="{FF2B5EF4-FFF2-40B4-BE49-F238E27FC236}">
                <a16:creationId xmlns:a16="http://schemas.microsoft.com/office/drawing/2014/main" id="{AFF6C67C-C041-4072-8D8D-D9CDBAC0EBDB}"/>
              </a:ext>
            </a:extLst>
          </p:cNvPr>
          <p:cNvSpPr txBox="1"/>
          <p:nvPr/>
        </p:nvSpPr>
        <p:spPr>
          <a:xfrm>
            <a:off x="6730657" y="2392287"/>
            <a:ext cx="4161739" cy="1241622"/>
          </a:xfrm>
          <a:prstGeom prst="rect">
            <a:avLst/>
          </a:prstGeom>
          <a:solidFill>
            <a:schemeClr val="bg1">
              <a:alpha val="89000"/>
            </a:schemeClr>
          </a:solidFill>
          <a:ln>
            <a:solidFill>
              <a:schemeClr val="tx1"/>
            </a:solidFill>
          </a:ln>
        </p:spPr>
        <p:txBody>
          <a:bodyPr wrap="square" rtlCol="0">
            <a:spAutoFit/>
          </a:bodyPr>
          <a:lstStyle/>
          <a:p>
            <a:pPr lvl="0" algn="ctr" defTabSz="914377">
              <a:defRPr/>
            </a:pPr>
            <a:r>
              <a:rPr lang="en-CA" sz="1867" b="1">
                <a:solidFill>
                  <a:srgbClr val="4472C4"/>
                </a:solidFill>
              </a:rPr>
              <a:t>Dopamine </a:t>
            </a:r>
            <a:r>
              <a:rPr lang="en-CA" sz="1867"/>
              <a:t>and</a:t>
            </a:r>
            <a:r>
              <a:rPr lang="en-CA" sz="1867" b="1">
                <a:solidFill>
                  <a:srgbClr val="4472C4"/>
                </a:solidFill>
              </a:rPr>
              <a:t> opioid </a:t>
            </a:r>
            <a:r>
              <a:rPr kumimoji="0" lang="en-CA" sz="1867" b="0" i="0" u="none" strike="noStrike" kern="1200" cap="none" spc="0" normalizeH="0" baseline="0" noProof="0">
                <a:ln>
                  <a:noFill/>
                </a:ln>
                <a:solidFill>
                  <a:prstClr val="black"/>
                </a:solidFill>
                <a:effectLst/>
                <a:uLnTx/>
                <a:uFillTx/>
                <a:latin typeface="Arial" panose="020B0604020202020204"/>
                <a:ea typeface="+mn-ea"/>
                <a:cs typeface="+mn-cs"/>
              </a:rPr>
              <a:t>and</a:t>
            </a:r>
            <a:r>
              <a:rPr kumimoji="0" lang="en-CA" sz="1867" b="1" i="0" u="none" strike="noStrike" kern="1200" cap="none" spc="0" normalizeH="0" baseline="0" noProof="0">
                <a:ln>
                  <a:noFill/>
                </a:ln>
                <a:solidFill>
                  <a:srgbClr val="4472C4"/>
                </a:solidFill>
                <a:effectLst/>
                <a:uLnTx/>
                <a:uFillTx/>
                <a:latin typeface="Arial" panose="020B0604020202020204"/>
                <a:ea typeface="+mn-ea"/>
                <a:cs typeface="+mn-cs"/>
              </a:rPr>
              <a:t> cannabinoid receptors </a:t>
            </a:r>
            <a:r>
              <a:rPr kumimoji="0" lang="en-CA" sz="1867" b="0" i="0" u="none" strike="noStrike" kern="1200" cap="none" spc="0" normalizeH="0" baseline="0" noProof="0">
                <a:ln>
                  <a:noFill/>
                </a:ln>
                <a:solidFill>
                  <a:srgbClr val="001965">
                    <a:lumMod val="75000"/>
                  </a:srgbClr>
                </a:solidFill>
                <a:effectLst/>
                <a:uLnTx/>
                <a:uFillTx/>
                <a:latin typeface="Arial" panose="020B0604020202020204"/>
                <a:ea typeface="+mn-ea"/>
                <a:cs typeface="+mn-cs"/>
              </a:rPr>
              <a:t>control </a:t>
            </a:r>
            <a:r>
              <a:rPr kumimoji="0" lang="en-CA" sz="1867" b="0" i="0" u="none" strike="noStrike" kern="1200" cap="none" spc="0" normalizeH="0" baseline="0" noProof="0">
                <a:ln>
                  <a:noFill/>
                </a:ln>
                <a:solidFill>
                  <a:prstClr val="black"/>
                </a:solidFill>
                <a:effectLst/>
                <a:uLnTx/>
                <a:uFillTx/>
                <a:latin typeface="Arial" panose="020B0604020202020204"/>
                <a:ea typeface="+mn-ea"/>
                <a:cs typeface="+mn-cs"/>
              </a:rPr>
              <a:t>the motivation/drive to eat and the pleasure associated with food</a:t>
            </a:r>
          </a:p>
        </p:txBody>
      </p:sp>
    </p:spTree>
    <p:extLst>
      <p:ext uri="{BB962C8B-B14F-4D97-AF65-F5344CB8AC3E}">
        <p14:creationId xmlns:p14="http://schemas.microsoft.com/office/powerpoint/2010/main" val="750158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picture containing sky, hanger, lamp, line&#10;&#10;Description automatically generated">
            <a:extLst>
              <a:ext uri="{FF2B5EF4-FFF2-40B4-BE49-F238E27FC236}">
                <a16:creationId xmlns:a16="http://schemas.microsoft.com/office/drawing/2014/main" id="{9B31472C-B373-4119-8325-D6754853BC23}"/>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6052" t="13559" r="17460" b="13559"/>
          <a:stretch/>
        </p:blipFill>
        <p:spPr>
          <a:xfrm flipH="1">
            <a:off x="6986827" y="2052139"/>
            <a:ext cx="3123500" cy="3423872"/>
          </a:xfrm>
          <a:prstGeom prst="rect">
            <a:avLst/>
          </a:prstGeom>
        </p:spPr>
      </p:pic>
      <p:sp>
        <p:nvSpPr>
          <p:cNvPr id="2" name="Title 1">
            <a:extLst>
              <a:ext uri="{FF2B5EF4-FFF2-40B4-BE49-F238E27FC236}">
                <a16:creationId xmlns:a16="http://schemas.microsoft.com/office/drawing/2014/main" id="{0865B5E5-48BA-41DA-A525-D3AAB6B63771}"/>
              </a:ext>
            </a:extLst>
          </p:cNvPr>
          <p:cNvSpPr>
            <a:spLocks noGrp="1"/>
          </p:cNvSpPr>
          <p:nvPr>
            <p:ph type="title"/>
          </p:nvPr>
        </p:nvSpPr>
        <p:spPr/>
        <p:txBody>
          <a:bodyPr>
            <a:normAutofit/>
          </a:bodyPr>
          <a:lstStyle/>
          <a:p>
            <a:r>
              <a:rPr lang="en-CA"/>
              <a:t>Role of the brain in appetite regulation</a:t>
            </a:r>
          </a:p>
        </p:txBody>
      </p:sp>
      <p:sp>
        <p:nvSpPr>
          <p:cNvPr id="3" name="Text Placeholder 2">
            <a:extLst>
              <a:ext uri="{FF2B5EF4-FFF2-40B4-BE49-F238E27FC236}">
                <a16:creationId xmlns:a16="http://schemas.microsoft.com/office/drawing/2014/main" id="{48842FCB-9821-4501-9D91-4D706DFE7E89}"/>
              </a:ext>
            </a:extLst>
          </p:cNvPr>
          <p:cNvSpPr>
            <a:spLocks noGrp="1"/>
          </p:cNvSpPr>
          <p:nvPr>
            <p:ph type="body" sz="quarter" idx="13"/>
          </p:nvPr>
        </p:nvSpPr>
        <p:spPr>
          <a:xfrm>
            <a:off x="647999" y="6222029"/>
            <a:ext cx="8652000" cy="324000"/>
          </a:xfrm>
        </p:spPr>
        <p:txBody>
          <a:bodyPr/>
          <a:lstStyle/>
          <a:p>
            <a:r>
              <a:rPr lang="pt-BR" sz="1100" i="0" dirty="0"/>
              <a:t>Vallis M. Clin </a:t>
            </a:r>
            <a:r>
              <a:rPr lang="pt-BR" sz="1100" i="0" dirty="0" err="1"/>
              <a:t>Obes</a:t>
            </a:r>
            <a:r>
              <a:rPr lang="pt-BR" sz="1100" i="0" dirty="0"/>
              <a:t>. 2019;9:e12299</a:t>
            </a:r>
            <a:r>
              <a:rPr lang="en-CA" sz="1100" i="0" dirty="0"/>
              <a:t>.</a:t>
            </a:r>
            <a:endParaRPr lang="pt-BR" sz="1100" i="0" dirty="0"/>
          </a:p>
        </p:txBody>
      </p:sp>
      <p:grpSp>
        <p:nvGrpSpPr>
          <p:cNvPr id="5" name="Group 4">
            <a:extLst>
              <a:ext uri="{FF2B5EF4-FFF2-40B4-BE49-F238E27FC236}">
                <a16:creationId xmlns:a16="http://schemas.microsoft.com/office/drawing/2014/main" id="{A5185B82-5540-43AD-AB79-3B6715E3EEEA}"/>
              </a:ext>
            </a:extLst>
          </p:cNvPr>
          <p:cNvGrpSpPr/>
          <p:nvPr/>
        </p:nvGrpSpPr>
        <p:grpSpPr>
          <a:xfrm>
            <a:off x="778933" y="1831842"/>
            <a:ext cx="1942760" cy="2918205"/>
            <a:chOff x="584200" y="1373881"/>
            <a:chExt cx="1457070" cy="2188654"/>
          </a:xfrm>
        </p:grpSpPr>
        <p:pic>
          <p:nvPicPr>
            <p:cNvPr id="6" name="Picture 5">
              <a:extLst>
                <a:ext uri="{FF2B5EF4-FFF2-40B4-BE49-F238E27FC236}">
                  <a16:creationId xmlns:a16="http://schemas.microsoft.com/office/drawing/2014/main" id="{5F5BB715-87AA-495D-9675-EDB3AE8058F4}"/>
                </a:ext>
              </a:extLst>
            </p:cNvPr>
            <p:cNvPicPr>
              <a:picLocks noChangeAspect="1"/>
            </p:cNvPicPr>
            <p:nvPr/>
          </p:nvPicPr>
          <p:blipFill>
            <a:blip r:embed="rId4">
              <a:grayscl/>
            </a:blip>
            <a:stretch>
              <a:fillRect/>
            </a:stretch>
          </p:blipFill>
          <p:spPr>
            <a:xfrm>
              <a:off x="584200" y="1373881"/>
              <a:ext cx="1457070" cy="2188654"/>
            </a:xfrm>
            <a:prstGeom prst="rect">
              <a:avLst/>
            </a:prstGeom>
          </p:spPr>
        </p:pic>
        <p:sp>
          <p:nvSpPr>
            <p:cNvPr id="7" name="TextBox 6">
              <a:extLst>
                <a:ext uri="{FF2B5EF4-FFF2-40B4-BE49-F238E27FC236}">
                  <a16:creationId xmlns:a16="http://schemas.microsoft.com/office/drawing/2014/main" id="{55D2D1A1-1E92-4B8A-9241-037597217FA9}"/>
                </a:ext>
              </a:extLst>
            </p:cNvPr>
            <p:cNvSpPr txBox="1"/>
            <p:nvPr/>
          </p:nvSpPr>
          <p:spPr>
            <a:xfrm>
              <a:off x="714504" y="2294505"/>
              <a:ext cx="1278961" cy="548640"/>
            </a:xfrm>
            <a:prstGeom prst="rect">
              <a:avLst/>
            </a:prstGeom>
            <a:noFill/>
            <a:ln>
              <a:noFill/>
            </a:ln>
          </p:spPr>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600" b="1" i="1" u="none" strike="noStrike" kern="1200" cap="none" spc="0" normalizeH="0" baseline="0" noProof="0">
                  <a:ln>
                    <a:noFill/>
                  </a:ln>
                  <a:solidFill>
                    <a:srgbClr val="FFFFFF"/>
                  </a:solidFill>
                  <a:effectLst/>
                  <a:uLnTx/>
                  <a:uFillTx/>
                  <a:latin typeface="Arial" panose="020B0604020202020204"/>
                  <a:ea typeface="+mn-ea"/>
                  <a:cs typeface="+mn-cs"/>
                </a:rPr>
                <a:t>Homeostatic eating</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533" b="1" i="1"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467" b="0" i="0" u="none" strike="noStrike" kern="1200" cap="none" spc="0" normalizeH="0" baseline="0" noProof="0">
                  <a:ln>
                    <a:noFill/>
                  </a:ln>
                  <a:solidFill>
                    <a:srgbClr val="FFFFFF"/>
                  </a:solidFill>
                  <a:effectLst/>
                  <a:uLnTx/>
                  <a:uFillTx/>
                  <a:latin typeface="Arial" panose="020B0604020202020204"/>
                  <a:ea typeface="+mn-ea"/>
                  <a:cs typeface="+mn-cs"/>
                </a:rPr>
                <a:t>‘eating for hunger’</a:t>
              </a:r>
            </a:p>
          </p:txBody>
        </p:sp>
      </p:grpSp>
      <p:grpSp>
        <p:nvGrpSpPr>
          <p:cNvPr id="8" name="Group 7">
            <a:extLst>
              <a:ext uri="{FF2B5EF4-FFF2-40B4-BE49-F238E27FC236}">
                <a16:creationId xmlns:a16="http://schemas.microsoft.com/office/drawing/2014/main" id="{0F796758-C730-4A56-AA4F-ED98CA2C4A8F}"/>
              </a:ext>
            </a:extLst>
          </p:cNvPr>
          <p:cNvGrpSpPr/>
          <p:nvPr/>
        </p:nvGrpSpPr>
        <p:grpSpPr>
          <a:xfrm>
            <a:off x="2728729" y="1831841"/>
            <a:ext cx="1959017" cy="2893819"/>
            <a:chOff x="2046546" y="1373881"/>
            <a:chExt cx="1469263" cy="2170364"/>
          </a:xfrm>
        </p:grpSpPr>
        <p:pic>
          <p:nvPicPr>
            <p:cNvPr id="9" name="Picture 8">
              <a:extLst>
                <a:ext uri="{FF2B5EF4-FFF2-40B4-BE49-F238E27FC236}">
                  <a16:creationId xmlns:a16="http://schemas.microsoft.com/office/drawing/2014/main" id="{33C494F4-F022-4750-A57F-F5F02FE241AC}"/>
                </a:ext>
              </a:extLst>
            </p:cNvPr>
            <p:cNvPicPr>
              <a:picLocks noChangeAspect="1"/>
            </p:cNvPicPr>
            <p:nvPr/>
          </p:nvPicPr>
          <p:blipFill>
            <a:blip r:embed="rId5"/>
            <a:stretch>
              <a:fillRect/>
            </a:stretch>
          </p:blipFill>
          <p:spPr>
            <a:xfrm>
              <a:off x="2046546" y="1373881"/>
              <a:ext cx="1469263" cy="2170364"/>
            </a:xfrm>
            <a:prstGeom prst="rect">
              <a:avLst/>
            </a:prstGeom>
          </p:spPr>
        </p:pic>
        <p:sp>
          <p:nvSpPr>
            <p:cNvPr id="10" name="TextBox 9">
              <a:extLst>
                <a:ext uri="{FF2B5EF4-FFF2-40B4-BE49-F238E27FC236}">
                  <a16:creationId xmlns:a16="http://schemas.microsoft.com/office/drawing/2014/main" id="{DE0FE508-6B3C-409F-8F39-467AAF01F6A3}"/>
                </a:ext>
              </a:extLst>
            </p:cNvPr>
            <p:cNvSpPr txBox="1"/>
            <p:nvPr/>
          </p:nvSpPr>
          <p:spPr>
            <a:xfrm>
              <a:off x="2073607" y="2288408"/>
              <a:ext cx="1278961" cy="548640"/>
            </a:xfrm>
            <a:prstGeom prst="rect">
              <a:avLst/>
            </a:prstGeom>
            <a:noFill/>
            <a:ln>
              <a:noFill/>
            </a:ln>
          </p:spPr>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600" b="1" i="1" u="none" strike="noStrike" kern="1200" cap="none" spc="0" normalizeH="0" baseline="0" noProof="0">
                  <a:ln>
                    <a:noFill/>
                  </a:ln>
                  <a:solidFill>
                    <a:srgbClr val="FFFFFF"/>
                  </a:solidFill>
                  <a:effectLst/>
                  <a:uLnTx/>
                  <a:uFillTx/>
                  <a:latin typeface="Arial" panose="020B0604020202020204"/>
                  <a:ea typeface="+mn-ea"/>
                  <a:cs typeface="+mn-cs"/>
                </a:rPr>
                <a:t>Hedonic</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600" b="1" i="1" u="none" strike="noStrike" kern="1200" cap="none" spc="0" normalizeH="0" baseline="0" noProof="0">
                  <a:ln>
                    <a:noFill/>
                  </a:ln>
                  <a:solidFill>
                    <a:srgbClr val="FFFFFF"/>
                  </a:solidFill>
                  <a:effectLst/>
                  <a:uLnTx/>
                  <a:uFillTx/>
                  <a:latin typeface="Arial" panose="020B0604020202020204"/>
                  <a:ea typeface="+mn-ea"/>
                  <a:cs typeface="+mn-cs"/>
                </a:rPr>
                <a:t>e</a:t>
              </a:r>
              <a:r>
                <a:rPr kumimoji="0" lang="en-CA" sz="1600" b="1" i="1" u="none" strike="noStrike" kern="1200" cap="none" spc="0" normalizeH="0" baseline="0" noProof="0" err="1">
                  <a:ln>
                    <a:noFill/>
                  </a:ln>
                  <a:solidFill>
                    <a:srgbClr val="FFFFFF"/>
                  </a:solidFill>
                  <a:effectLst/>
                  <a:uLnTx/>
                  <a:uFillTx/>
                  <a:latin typeface="Arial" panose="020B0604020202020204"/>
                  <a:ea typeface="+mn-ea"/>
                  <a:cs typeface="+mn-cs"/>
                </a:rPr>
                <a:t>ating</a:t>
              </a:r>
              <a:endParaRPr kumimoji="0" lang="en-CA" sz="1600" b="1" i="1"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533" b="1" i="1"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467" b="0" i="0" u="none" strike="noStrike" kern="1200" cap="none" spc="0" normalizeH="0" baseline="0" noProof="0">
                  <a:ln>
                    <a:noFill/>
                  </a:ln>
                  <a:solidFill>
                    <a:srgbClr val="FFFFFF"/>
                  </a:solidFill>
                  <a:effectLst/>
                  <a:uLnTx/>
                  <a:uFillTx/>
                  <a:latin typeface="Arial" panose="020B0604020202020204"/>
                  <a:ea typeface="+mn-ea"/>
                  <a:cs typeface="+mn-cs"/>
                </a:rPr>
                <a:t>‘eating for pleasure’</a:t>
              </a:r>
            </a:p>
          </p:txBody>
        </p:sp>
      </p:grpSp>
      <p:grpSp>
        <p:nvGrpSpPr>
          <p:cNvPr id="11" name="Group 10">
            <a:extLst>
              <a:ext uri="{FF2B5EF4-FFF2-40B4-BE49-F238E27FC236}">
                <a16:creationId xmlns:a16="http://schemas.microsoft.com/office/drawing/2014/main" id="{17177C65-8511-4151-9F5A-2AAB3DC63DC2}"/>
              </a:ext>
            </a:extLst>
          </p:cNvPr>
          <p:cNvGrpSpPr/>
          <p:nvPr/>
        </p:nvGrpSpPr>
        <p:grpSpPr>
          <a:xfrm>
            <a:off x="1069578" y="3790860"/>
            <a:ext cx="3340897" cy="1942760"/>
            <a:chOff x="802183" y="2843145"/>
            <a:chExt cx="2505673" cy="1457070"/>
          </a:xfrm>
        </p:grpSpPr>
        <p:pic>
          <p:nvPicPr>
            <p:cNvPr id="12" name="Picture 11">
              <a:extLst>
                <a:ext uri="{FF2B5EF4-FFF2-40B4-BE49-F238E27FC236}">
                  <a16:creationId xmlns:a16="http://schemas.microsoft.com/office/drawing/2014/main" id="{AC271562-A876-41E9-84F1-BD49B5AE0B15}"/>
                </a:ext>
              </a:extLst>
            </p:cNvPr>
            <p:cNvPicPr>
              <a:picLocks noChangeAspect="1"/>
            </p:cNvPicPr>
            <p:nvPr/>
          </p:nvPicPr>
          <p:blipFill>
            <a:blip r:embed="rId6"/>
            <a:stretch>
              <a:fillRect/>
            </a:stretch>
          </p:blipFill>
          <p:spPr>
            <a:xfrm>
              <a:off x="802183" y="2843145"/>
              <a:ext cx="2505673" cy="1457070"/>
            </a:xfrm>
            <a:prstGeom prst="rect">
              <a:avLst/>
            </a:prstGeom>
          </p:spPr>
        </p:pic>
        <p:sp>
          <p:nvSpPr>
            <p:cNvPr id="13" name="TextBox 12">
              <a:extLst>
                <a:ext uri="{FF2B5EF4-FFF2-40B4-BE49-F238E27FC236}">
                  <a16:creationId xmlns:a16="http://schemas.microsoft.com/office/drawing/2014/main" id="{E524CF44-0DB6-4C79-87BD-DC6011244E87}"/>
                </a:ext>
              </a:extLst>
            </p:cNvPr>
            <p:cNvSpPr txBox="1"/>
            <p:nvPr/>
          </p:nvSpPr>
          <p:spPr>
            <a:xfrm>
              <a:off x="1404428" y="3382735"/>
              <a:ext cx="1278961" cy="548640"/>
            </a:xfrm>
            <a:prstGeom prst="rect">
              <a:avLst/>
            </a:prstGeom>
            <a:noFill/>
            <a:ln>
              <a:noFill/>
            </a:ln>
          </p:spPr>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600" b="1" i="1" u="none" strike="noStrike" kern="1200" cap="none" spc="0" normalizeH="0" baseline="0" noProof="0">
                  <a:ln>
                    <a:noFill/>
                  </a:ln>
                  <a:solidFill>
                    <a:srgbClr val="FFFFFF"/>
                  </a:solidFill>
                  <a:effectLst/>
                  <a:uLnTx/>
                  <a:uFillTx/>
                  <a:latin typeface="Arial" panose="020B0604020202020204"/>
                  <a:ea typeface="+mn-ea"/>
                  <a:cs typeface="+mn-cs"/>
                </a:rPr>
                <a:t>Executive function</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533" b="1" i="1"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467" b="0" i="0" u="none" strike="noStrike" kern="1200" cap="none" spc="0" normalizeH="0" baseline="0" noProof="0">
                  <a:ln>
                    <a:noFill/>
                  </a:ln>
                  <a:solidFill>
                    <a:srgbClr val="FFFFFF"/>
                  </a:solidFill>
                  <a:effectLst/>
                  <a:uLnTx/>
                  <a:uFillTx/>
                  <a:latin typeface="Arial" panose="020B0604020202020204"/>
                  <a:ea typeface="+mn-ea"/>
                  <a:cs typeface="+mn-cs"/>
                </a:rPr>
                <a:t>‘deciding to eat’</a:t>
              </a:r>
            </a:p>
          </p:txBody>
        </p:sp>
      </p:grpSp>
      <p:cxnSp>
        <p:nvCxnSpPr>
          <p:cNvPr id="15" name="Straight Arrow Connector 14">
            <a:extLst>
              <a:ext uri="{FF2B5EF4-FFF2-40B4-BE49-F238E27FC236}">
                <a16:creationId xmlns:a16="http://schemas.microsoft.com/office/drawing/2014/main" id="{1CBFD4BF-3874-4FCC-AC79-0AF1B179A0F9}"/>
              </a:ext>
            </a:extLst>
          </p:cNvPr>
          <p:cNvCxnSpPr>
            <a:cxnSpLocks/>
          </p:cNvCxnSpPr>
          <p:nvPr/>
        </p:nvCxnSpPr>
        <p:spPr>
          <a:xfrm flipV="1">
            <a:off x="5743353" y="1624023"/>
            <a:ext cx="1899537" cy="3527807"/>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5FCDBB8-5D11-401F-AAC3-A434B905F13F}"/>
              </a:ext>
            </a:extLst>
          </p:cNvPr>
          <p:cNvCxnSpPr>
            <a:cxnSpLocks/>
          </p:cNvCxnSpPr>
          <p:nvPr/>
        </p:nvCxnSpPr>
        <p:spPr>
          <a:xfrm>
            <a:off x="6112191" y="5509281"/>
            <a:ext cx="4545281" cy="0"/>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CB83C70-316D-4035-9A46-33780D5322E2}"/>
              </a:ext>
            </a:extLst>
          </p:cNvPr>
          <p:cNvSpPr txBox="1"/>
          <p:nvPr/>
        </p:nvSpPr>
        <p:spPr>
          <a:xfrm>
            <a:off x="8147309" y="1399522"/>
            <a:ext cx="910698" cy="318100"/>
          </a:xfrm>
          <a:prstGeom prst="rect">
            <a:avLst/>
          </a:prstGeom>
          <a:noFill/>
        </p:spPr>
        <p:txBody>
          <a:bodyPr wrap="non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467" b="1" i="0" u="none" strike="noStrike" kern="1200" cap="none" spc="0" normalizeH="0" baseline="0" noProof="0">
                <a:ln>
                  <a:noFill/>
                </a:ln>
                <a:solidFill>
                  <a:prstClr val="black"/>
                </a:solidFill>
                <a:effectLst/>
                <a:uLnTx/>
                <a:uFillTx/>
                <a:latin typeface="Arial" panose="020B0604020202020204"/>
                <a:ea typeface="+mn-ea"/>
                <a:cs typeface="+mn-cs"/>
              </a:rPr>
              <a:t>Thoughts</a:t>
            </a:r>
          </a:p>
        </p:txBody>
      </p:sp>
      <p:sp>
        <p:nvSpPr>
          <p:cNvPr id="18" name="TextBox 17">
            <a:extLst>
              <a:ext uri="{FF2B5EF4-FFF2-40B4-BE49-F238E27FC236}">
                <a16:creationId xmlns:a16="http://schemas.microsoft.com/office/drawing/2014/main" id="{E44EE705-D4F6-4E5D-837D-505F9406EB64}"/>
              </a:ext>
            </a:extLst>
          </p:cNvPr>
          <p:cNvSpPr txBox="1"/>
          <p:nvPr/>
        </p:nvSpPr>
        <p:spPr>
          <a:xfrm>
            <a:off x="5147100" y="5350231"/>
            <a:ext cx="816698" cy="318100"/>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CA" sz="1467" b="1" i="0" u="none" strike="noStrike" kern="1200" cap="none" spc="0" normalizeH="0" baseline="0" noProof="0">
                <a:ln>
                  <a:noFill/>
                </a:ln>
                <a:solidFill>
                  <a:prstClr val="black"/>
                </a:solidFill>
                <a:effectLst/>
                <a:uLnTx/>
                <a:uFillTx/>
                <a:latin typeface="Arial" panose="020B0604020202020204"/>
                <a:ea typeface="+mn-ea"/>
                <a:cs typeface="+mn-cs"/>
              </a:rPr>
              <a:t>Feelings</a:t>
            </a:r>
          </a:p>
        </p:txBody>
      </p:sp>
      <p:sp>
        <p:nvSpPr>
          <p:cNvPr id="19" name="TextBox 18">
            <a:extLst>
              <a:ext uri="{FF2B5EF4-FFF2-40B4-BE49-F238E27FC236}">
                <a16:creationId xmlns:a16="http://schemas.microsoft.com/office/drawing/2014/main" id="{144640E6-2584-458A-9DC1-00BE372C9CA6}"/>
              </a:ext>
            </a:extLst>
          </p:cNvPr>
          <p:cNvSpPr txBox="1"/>
          <p:nvPr/>
        </p:nvSpPr>
        <p:spPr>
          <a:xfrm>
            <a:off x="10805866" y="5350231"/>
            <a:ext cx="981872" cy="318100"/>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CA" sz="1467" b="1" i="0" u="none" strike="noStrike" kern="1200" cap="none" spc="0" normalizeH="0" baseline="0" noProof="0">
                <a:ln>
                  <a:noFill/>
                </a:ln>
                <a:solidFill>
                  <a:prstClr val="black"/>
                </a:solidFill>
                <a:effectLst/>
                <a:uLnTx/>
                <a:uFillTx/>
                <a:latin typeface="Arial" panose="020B0604020202020204"/>
                <a:ea typeface="+mn-ea"/>
                <a:cs typeface="+mn-cs"/>
              </a:rPr>
              <a:t>Behaviour</a:t>
            </a:r>
          </a:p>
        </p:txBody>
      </p:sp>
      <p:cxnSp>
        <p:nvCxnSpPr>
          <p:cNvPr id="20" name="Straight Arrow Connector 19">
            <a:extLst>
              <a:ext uri="{FF2B5EF4-FFF2-40B4-BE49-F238E27FC236}">
                <a16:creationId xmlns:a16="http://schemas.microsoft.com/office/drawing/2014/main" id="{CCF0251C-770D-41F5-BA67-D48E05F2244C}"/>
              </a:ext>
            </a:extLst>
          </p:cNvPr>
          <p:cNvCxnSpPr>
            <a:cxnSpLocks/>
          </p:cNvCxnSpPr>
          <p:nvPr/>
        </p:nvCxnSpPr>
        <p:spPr>
          <a:xfrm flipH="1" flipV="1">
            <a:off x="9454264" y="1624023"/>
            <a:ext cx="1899537" cy="3527807"/>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5CB3292-F0FC-488B-8322-6B0B51A3D411}"/>
              </a:ext>
            </a:extLst>
          </p:cNvPr>
          <p:cNvSpPr txBox="1"/>
          <p:nvPr/>
        </p:nvSpPr>
        <p:spPr>
          <a:xfrm>
            <a:off x="6247605" y="4423239"/>
            <a:ext cx="4601944" cy="666977"/>
          </a:xfrm>
          <a:prstGeom prst="rect">
            <a:avLst/>
          </a:prstGeom>
          <a:solidFill>
            <a:schemeClr val="bg1">
              <a:alpha val="89000"/>
            </a:schemeClr>
          </a:solidFill>
          <a:ln>
            <a:solidFill>
              <a:schemeClr val="tx1"/>
            </a:solidFill>
          </a:ln>
        </p:spPr>
        <p:txBody>
          <a:bodyPr wrap="square" rtlCol="0">
            <a:spAutoFit/>
          </a:bodyPr>
          <a:lstStyle/>
          <a:p>
            <a:pPr lvl="0" algn="ctr" defTabSz="914377">
              <a:defRPr/>
            </a:pPr>
            <a:r>
              <a:rPr kumimoji="0" lang="en-CA" sz="1867" b="0" i="0" u="none" strike="noStrike" kern="1200" cap="none" spc="0" normalizeH="0" baseline="0" noProof="0">
                <a:ln>
                  <a:noFill/>
                </a:ln>
                <a:solidFill>
                  <a:prstClr val="black"/>
                </a:solidFill>
                <a:effectLst/>
                <a:uLnTx/>
                <a:uFillTx/>
                <a:latin typeface="Arial" panose="020B0604020202020204"/>
                <a:ea typeface="+mn-ea"/>
                <a:cs typeface="+mn-cs"/>
              </a:rPr>
              <a:t>Executive function is where </a:t>
            </a:r>
            <a:br>
              <a:rPr kumimoji="0" lang="en-CA" sz="1867" b="1" i="0" u="none" strike="noStrike" kern="1200" cap="none" spc="0" normalizeH="0" baseline="0" noProof="0">
                <a:ln>
                  <a:noFill/>
                </a:ln>
                <a:solidFill>
                  <a:srgbClr val="4472C4"/>
                </a:solidFill>
                <a:effectLst/>
                <a:uLnTx/>
                <a:uFillTx/>
                <a:latin typeface="Arial" panose="020B0604020202020204"/>
                <a:ea typeface="+mn-ea"/>
                <a:cs typeface="+mn-cs"/>
              </a:rPr>
            </a:br>
            <a:r>
              <a:rPr lang="en-CA" sz="1867" b="1">
                <a:solidFill>
                  <a:srgbClr val="4472C4"/>
                </a:solidFill>
              </a:rPr>
              <a:t>lifestyle counseling </a:t>
            </a:r>
            <a:r>
              <a:rPr kumimoji="0" lang="en-CA" sz="1867" b="0" i="0" u="none" strike="noStrike" kern="1200" cap="none" spc="0" normalizeH="0" baseline="0" noProof="0">
                <a:ln>
                  <a:noFill/>
                </a:ln>
                <a:solidFill>
                  <a:prstClr val="black"/>
                </a:solidFill>
                <a:effectLst/>
                <a:uLnTx/>
                <a:uFillTx/>
                <a:latin typeface="Arial" panose="020B0604020202020204"/>
                <a:ea typeface="+mn-ea"/>
                <a:cs typeface="+mn-cs"/>
              </a:rPr>
              <a:t>resides</a:t>
            </a:r>
          </a:p>
        </p:txBody>
      </p:sp>
      <p:pic>
        <p:nvPicPr>
          <p:cNvPr id="23" name="Graphic 22" descr="Brain with solid fill">
            <a:extLst>
              <a:ext uri="{FF2B5EF4-FFF2-40B4-BE49-F238E27FC236}">
                <a16:creationId xmlns:a16="http://schemas.microsoft.com/office/drawing/2014/main" id="{EF9B467D-F598-4167-9A5E-78E539ADB08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17924" y="1986627"/>
            <a:ext cx="2461307" cy="2461307"/>
          </a:xfrm>
          <a:prstGeom prst="rect">
            <a:avLst/>
          </a:prstGeom>
        </p:spPr>
      </p:pic>
      <p:sp>
        <p:nvSpPr>
          <p:cNvPr id="4" name="TextBox 3">
            <a:extLst>
              <a:ext uri="{FF2B5EF4-FFF2-40B4-BE49-F238E27FC236}">
                <a16:creationId xmlns:a16="http://schemas.microsoft.com/office/drawing/2014/main" id="{6EA4FD41-3786-CA54-7B54-F14F68901E67}"/>
              </a:ext>
            </a:extLst>
          </p:cNvPr>
          <p:cNvSpPr txBox="1"/>
          <p:nvPr/>
        </p:nvSpPr>
        <p:spPr>
          <a:xfrm>
            <a:off x="6286158" y="5547210"/>
            <a:ext cx="4633000" cy="1056764"/>
          </a:xfrm>
          <a:prstGeom prst="rect">
            <a:avLst/>
          </a:prstGeom>
          <a:noFill/>
        </p:spPr>
        <p:txBody>
          <a:bodyPr wrap="non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a:ln>
                  <a:noFill/>
                </a:ln>
                <a:solidFill>
                  <a:prstClr val="black"/>
                </a:solidFill>
                <a:effectLst/>
                <a:uLnTx/>
                <a:uFillTx/>
                <a:latin typeface="Arial" panose="020B0604020202020204"/>
                <a:ea typeface="+mn-ea"/>
                <a:cs typeface="+mn-cs"/>
              </a:rPr>
              <a:t>Examples: </a:t>
            </a:r>
          </a:p>
          <a:p>
            <a:pPr marL="0" marR="0" lvl="0" indent="0" algn="ctr" defTabSz="914377" rtl="0" eaLnBrk="1" fontAlgn="auto" latinLnBrk="0" hangingPunct="1">
              <a:lnSpc>
                <a:spcPct val="100000"/>
              </a:lnSpc>
              <a:spcBef>
                <a:spcPts val="0"/>
              </a:spcBef>
              <a:spcAft>
                <a:spcPts val="0"/>
              </a:spcAft>
              <a:buClrTx/>
              <a:buSzTx/>
              <a:buFontTx/>
              <a:buNone/>
              <a:tabLst/>
              <a:defRPr/>
            </a:pPr>
            <a:r>
              <a:rPr lang="en-CA" sz="1200">
                <a:solidFill>
                  <a:prstClr val="black"/>
                </a:solidFill>
                <a:latin typeface="Arial" panose="020B0604020202020204"/>
              </a:rPr>
              <a:t>Knowing your daily caloric target</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200" i="0" u="none" strike="noStrike" kern="1200" cap="none" spc="0" normalizeH="0" baseline="0" noProof="0">
                <a:ln>
                  <a:noFill/>
                </a:ln>
                <a:solidFill>
                  <a:prstClr val="black"/>
                </a:solidFill>
                <a:effectLst/>
                <a:uLnTx/>
                <a:uFillTx/>
                <a:latin typeface="Arial" panose="020B0604020202020204"/>
                <a:ea typeface="+mn-ea"/>
                <a:cs typeface="+mn-cs"/>
              </a:rPr>
              <a:t>Counting your calories</a:t>
            </a:r>
          </a:p>
          <a:p>
            <a:pPr marL="0" marR="0" lvl="0" indent="0" algn="ctr" defTabSz="914377" rtl="0" eaLnBrk="1" fontAlgn="auto" latinLnBrk="0" hangingPunct="1">
              <a:lnSpc>
                <a:spcPct val="100000"/>
              </a:lnSpc>
              <a:spcBef>
                <a:spcPts val="0"/>
              </a:spcBef>
              <a:spcAft>
                <a:spcPts val="0"/>
              </a:spcAft>
              <a:buClrTx/>
              <a:buSzTx/>
              <a:buFontTx/>
              <a:buNone/>
              <a:tabLst/>
              <a:defRPr/>
            </a:pPr>
            <a:r>
              <a:rPr lang="en-CA" sz="1200">
                <a:solidFill>
                  <a:prstClr val="black"/>
                </a:solidFill>
                <a:latin typeface="Arial" panose="020B0604020202020204"/>
              </a:rPr>
              <a:t>Delaying eating for future gain</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200" i="0" u="none" strike="noStrike" kern="1200" cap="none" spc="0" normalizeH="0" baseline="0" noProof="0">
                <a:ln>
                  <a:noFill/>
                </a:ln>
                <a:solidFill>
                  <a:prstClr val="black"/>
                </a:solidFill>
                <a:effectLst/>
                <a:uLnTx/>
                <a:uFillTx/>
                <a:latin typeface="Arial" panose="020B0604020202020204"/>
                <a:ea typeface="+mn-ea"/>
                <a:cs typeface="+mn-cs"/>
              </a:rPr>
              <a:t>Conscious control of eliminating mindless eating when not hungry</a:t>
            </a:r>
          </a:p>
        </p:txBody>
      </p:sp>
    </p:spTree>
    <p:extLst>
      <p:ext uri="{BB962C8B-B14F-4D97-AF65-F5344CB8AC3E}">
        <p14:creationId xmlns:p14="http://schemas.microsoft.com/office/powerpoint/2010/main" val="3590681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2B031B-1700-485A-956D-02562C9293A7}"/>
              </a:ext>
            </a:extLst>
          </p:cNvPr>
          <p:cNvSpPr>
            <a:spLocks noGrp="1"/>
          </p:cNvSpPr>
          <p:nvPr>
            <p:ph type="title"/>
          </p:nvPr>
        </p:nvSpPr>
        <p:spPr/>
        <p:txBody>
          <a:bodyPr>
            <a:normAutofit fontScale="90000"/>
          </a:bodyPr>
          <a:lstStyle/>
          <a:p>
            <a:r>
              <a:rPr lang="en-CA"/>
              <a:t>Physiological responses to caloric restriction and weight loss favor weight regain</a:t>
            </a:r>
            <a:r>
              <a:rPr lang="en-CA" baseline="30000"/>
              <a:t>1–4</a:t>
            </a:r>
            <a:r>
              <a:rPr lang="en-CA"/>
              <a:t> </a:t>
            </a:r>
          </a:p>
        </p:txBody>
      </p:sp>
      <p:sp>
        <p:nvSpPr>
          <p:cNvPr id="5" name="Text Placeholder 4">
            <a:extLst>
              <a:ext uri="{FF2B5EF4-FFF2-40B4-BE49-F238E27FC236}">
                <a16:creationId xmlns:a16="http://schemas.microsoft.com/office/drawing/2014/main" id="{EB1864DE-ACC6-417F-BAC4-3AD2FB36FA87}"/>
              </a:ext>
            </a:extLst>
          </p:cNvPr>
          <p:cNvSpPr>
            <a:spLocks noGrp="1"/>
          </p:cNvSpPr>
          <p:nvPr>
            <p:ph type="body" sz="quarter" idx="13"/>
          </p:nvPr>
        </p:nvSpPr>
        <p:spPr>
          <a:xfrm>
            <a:off x="647998" y="6210000"/>
            <a:ext cx="10333854" cy="324000"/>
          </a:xfrm>
        </p:spPr>
        <p:txBody>
          <a:bodyPr/>
          <a:lstStyle/>
          <a:p>
            <a:r>
              <a:rPr lang="en-US" sz="1000" i="0"/>
              <a:t>*Anti-obesity medications can aid in achieving and maintaining weight loss </a:t>
            </a:r>
            <a:r>
              <a:rPr lang="en-US" sz="1000"/>
              <a:t>while the suppressive effects of the molecule are engaged</a:t>
            </a:r>
            <a:r>
              <a:rPr lang="en-US" sz="1000" i="0"/>
              <a:t>; however, when these medications are discontinued, set-point mechanisms remain active, leading to weight gain that may surpass the initial weight.</a:t>
            </a:r>
            <a:br>
              <a:rPr lang="en-GB" sz="1000" i="0"/>
            </a:br>
            <a:r>
              <a:rPr lang="en-US" sz="1000" i="0"/>
              <a:t>1. Schwartz A and Doucet E. </a:t>
            </a:r>
            <a:r>
              <a:rPr lang="en-US" sz="1000" i="0" err="1"/>
              <a:t>Obes</a:t>
            </a:r>
            <a:r>
              <a:rPr lang="en-US" sz="1000" i="0"/>
              <a:t> Rev. 2010;11(7);531-547; 2. </a:t>
            </a:r>
            <a:r>
              <a:rPr lang="en-US" sz="1000" i="0" err="1"/>
              <a:t>Sumithran</a:t>
            </a:r>
            <a:r>
              <a:rPr lang="en-US" sz="1000" i="0"/>
              <a:t> P et al. N Engl J Med. 2011;365:1597-1604; 3. </a:t>
            </a:r>
            <a:r>
              <a:rPr lang="en-US" sz="1000" i="0" err="1"/>
              <a:t>Farius</a:t>
            </a:r>
            <a:r>
              <a:rPr lang="en-US" sz="1000" i="0"/>
              <a:t> MM et al. </a:t>
            </a:r>
            <a:r>
              <a:rPr lang="en-US" sz="1000" i="0" err="1"/>
              <a:t>Metab</a:t>
            </a:r>
            <a:r>
              <a:rPr lang="en-US" sz="1000" i="0"/>
              <a:t> </a:t>
            </a:r>
            <a:r>
              <a:rPr lang="en-US" sz="1000" i="0" err="1"/>
              <a:t>Syndr</a:t>
            </a:r>
            <a:r>
              <a:rPr lang="en-US" sz="1000" i="0"/>
              <a:t> </a:t>
            </a:r>
            <a:r>
              <a:rPr lang="en-US" sz="1000" i="0" err="1"/>
              <a:t>Relat</a:t>
            </a:r>
            <a:r>
              <a:rPr lang="en-US" sz="1000" i="0"/>
              <a:t> </a:t>
            </a:r>
            <a:r>
              <a:rPr lang="en-US" sz="1000" i="0" err="1"/>
              <a:t>Disord</a:t>
            </a:r>
            <a:r>
              <a:rPr lang="en-US" sz="1000" i="0"/>
              <a:t> 2011;9:85–89; </a:t>
            </a:r>
            <a:br>
              <a:rPr lang="en-US" sz="1000" i="0"/>
            </a:br>
            <a:r>
              <a:rPr lang="en-US" sz="1000" i="0"/>
              <a:t>4. Garvey WT. </a:t>
            </a:r>
            <a:r>
              <a:rPr lang="en-US" sz="1000" i="0" err="1"/>
              <a:t>Endocr</a:t>
            </a:r>
            <a:r>
              <a:rPr lang="en-US" sz="1000" i="0"/>
              <a:t> </a:t>
            </a:r>
            <a:r>
              <a:rPr lang="en-US" sz="1000" i="0" err="1"/>
              <a:t>Pract</a:t>
            </a:r>
            <a:r>
              <a:rPr lang="en-US" sz="1000" i="0"/>
              <a:t>. 2022;28:214–222</a:t>
            </a:r>
            <a:r>
              <a:rPr lang="en-US" sz="1000"/>
              <a:t>.</a:t>
            </a:r>
            <a:endParaRPr lang="en-US" sz="1000" i="0"/>
          </a:p>
        </p:txBody>
      </p:sp>
      <p:grpSp>
        <p:nvGrpSpPr>
          <p:cNvPr id="45" name="Group 44">
            <a:extLst>
              <a:ext uri="{FF2B5EF4-FFF2-40B4-BE49-F238E27FC236}">
                <a16:creationId xmlns:a16="http://schemas.microsoft.com/office/drawing/2014/main" id="{9009A5EC-C2E5-EC6D-7F33-6E30AD4A55AA}"/>
              </a:ext>
            </a:extLst>
          </p:cNvPr>
          <p:cNvGrpSpPr/>
          <p:nvPr/>
        </p:nvGrpSpPr>
        <p:grpSpPr>
          <a:xfrm>
            <a:off x="647998" y="2224236"/>
            <a:ext cx="6862156" cy="3449042"/>
            <a:chOff x="1220580" y="2204898"/>
            <a:chExt cx="6862156" cy="3449042"/>
          </a:xfrm>
        </p:grpSpPr>
        <p:cxnSp>
          <p:nvCxnSpPr>
            <p:cNvPr id="53" name="Straight Connector 52">
              <a:extLst>
                <a:ext uri="{FF2B5EF4-FFF2-40B4-BE49-F238E27FC236}">
                  <a16:creationId xmlns:a16="http://schemas.microsoft.com/office/drawing/2014/main" id="{1FDA437C-4F14-4EC3-A78E-959BB588DF3E}"/>
                </a:ext>
              </a:extLst>
            </p:cNvPr>
            <p:cNvCxnSpPr>
              <a:cxnSpLocks/>
            </p:cNvCxnSpPr>
            <p:nvPr/>
          </p:nvCxnSpPr>
          <p:spPr>
            <a:xfrm>
              <a:off x="1220580" y="3518436"/>
              <a:ext cx="6862156"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AD9F3039-DD29-492F-8E3B-3F0687EC2C14}"/>
                </a:ext>
              </a:extLst>
            </p:cNvPr>
            <p:cNvGrpSpPr/>
            <p:nvPr/>
          </p:nvGrpSpPr>
          <p:grpSpPr>
            <a:xfrm>
              <a:off x="1828940" y="2204898"/>
              <a:ext cx="5645436" cy="860176"/>
              <a:chOff x="3119222" y="1771732"/>
              <a:chExt cx="5645436" cy="860176"/>
            </a:xfrm>
          </p:grpSpPr>
          <p:sp>
            <p:nvSpPr>
              <p:cNvPr id="6" name="TextBox 18">
                <a:extLst>
                  <a:ext uri="{FF2B5EF4-FFF2-40B4-BE49-F238E27FC236}">
                    <a16:creationId xmlns:a16="http://schemas.microsoft.com/office/drawing/2014/main" id="{B00F94D8-192A-445E-9638-91116016B2C5}"/>
                  </a:ext>
                </a:extLst>
              </p:cNvPr>
              <p:cNvSpPr txBox="1">
                <a:spLocks noChangeArrowheads="1"/>
              </p:cNvSpPr>
              <p:nvPr/>
            </p:nvSpPr>
            <p:spPr bwMode="auto">
              <a:xfrm>
                <a:off x="7431408" y="1902264"/>
                <a:ext cx="13332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a:ea typeface="+mn-ea"/>
                    <a:cs typeface="Arial" pitchFamily="34" charset="0"/>
                  </a:rPr>
                  <a:t>Energy intake</a:t>
                </a:r>
              </a:p>
            </p:txBody>
          </p:sp>
          <p:pic>
            <p:nvPicPr>
              <p:cNvPr id="7" name="Picture 43" descr="http://4.bp.blogspot.com/--DdI9MFDwIY/UE4x8GmsTwI/AAAAAAAACrc/fUCsuS5Q0Ok/s1600/scale.png">
                <a:extLst>
                  <a:ext uri="{FF2B5EF4-FFF2-40B4-BE49-F238E27FC236}">
                    <a16:creationId xmlns:a16="http://schemas.microsoft.com/office/drawing/2014/main" id="{CA8BAEB1-D86A-4A51-AAFA-A0A6CFCDC8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416686" y="1771732"/>
                <a:ext cx="1358628" cy="86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8">
                <a:extLst>
                  <a:ext uri="{FF2B5EF4-FFF2-40B4-BE49-F238E27FC236}">
                    <a16:creationId xmlns:a16="http://schemas.microsoft.com/office/drawing/2014/main" id="{ED47F391-C92C-4A84-9B7D-4C79D26911B0}"/>
                  </a:ext>
                </a:extLst>
              </p:cNvPr>
              <p:cNvSpPr txBox="1">
                <a:spLocks noChangeArrowheads="1"/>
              </p:cNvSpPr>
              <p:nvPr/>
            </p:nvSpPr>
            <p:spPr bwMode="auto">
              <a:xfrm>
                <a:off x="3689627" y="1804390"/>
                <a:ext cx="14833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a:ea typeface="+mn-ea"/>
                    <a:cs typeface="Arial" pitchFamily="34" charset="0"/>
                  </a:rPr>
                  <a:t>Resting energy </a:t>
                </a:r>
                <a:br>
                  <a:rPr kumimoji="0" lang="en-US" sz="1600" b="1" i="0" u="none" strike="noStrike" kern="1200" cap="none" spc="0" normalizeH="0" baseline="0" noProof="0">
                    <a:ln>
                      <a:noFill/>
                    </a:ln>
                    <a:solidFill>
                      <a:prstClr val="black"/>
                    </a:solidFill>
                    <a:effectLst/>
                    <a:uLnTx/>
                    <a:uFillTx/>
                    <a:latin typeface="Arial" panose="020B0604020202020204"/>
                    <a:ea typeface="+mn-ea"/>
                    <a:cs typeface="Arial" pitchFamily="34" charset="0"/>
                  </a:rPr>
                </a:br>
                <a:r>
                  <a:rPr kumimoji="0" lang="en-US" sz="1600" b="1" i="0" u="none" strike="noStrike" kern="1200" cap="none" spc="0" normalizeH="0" baseline="0" noProof="0">
                    <a:ln>
                      <a:noFill/>
                    </a:ln>
                    <a:solidFill>
                      <a:prstClr val="black"/>
                    </a:solidFill>
                    <a:effectLst/>
                    <a:uLnTx/>
                    <a:uFillTx/>
                    <a:latin typeface="Arial" panose="020B0604020202020204"/>
                    <a:ea typeface="+mn-ea"/>
                    <a:cs typeface="Arial" pitchFamily="34" charset="0"/>
                  </a:rPr>
                  <a:t>expenditure</a:t>
                </a:r>
              </a:p>
            </p:txBody>
          </p:sp>
          <p:sp>
            <p:nvSpPr>
              <p:cNvPr id="9" name="Down Arrow 45">
                <a:extLst>
                  <a:ext uri="{FF2B5EF4-FFF2-40B4-BE49-F238E27FC236}">
                    <a16:creationId xmlns:a16="http://schemas.microsoft.com/office/drawing/2014/main" id="{DFCE202E-E8AB-4A00-A39A-CF31A43445E3}"/>
                  </a:ext>
                </a:extLst>
              </p:cNvPr>
              <p:cNvSpPr/>
              <p:nvPr/>
            </p:nvSpPr>
            <p:spPr>
              <a:xfrm rot="10800000">
                <a:off x="7031367" y="1859464"/>
                <a:ext cx="386416" cy="480000"/>
              </a:xfrm>
              <a:prstGeom prst="downArrow">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Down Arrow 46">
                <a:extLst>
                  <a:ext uri="{FF2B5EF4-FFF2-40B4-BE49-F238E27FC236}">
                    <a16:creationId xmlns:a16="http://schemas.microsoft.com/office/drawing/2014/main" id="{5926A6E6-3AD2-4328-8D95-C9B7C7F5FB4C}"/>
                  </a:ext>
                </a:extLst>
              </p:cNvPr>
              <p:cNvSpPr/>
              <p:nvPr/>
            </p:nvSpPr>
            <p:spPr>
              <a:xfrm rot="10800000" flipV="1">
                <a:off x="3119222" y="1855030"/>
                <a:ext cx="386416" cy="480000"/>
              </a:xfrm>
              <a:prstGeom prst="downArrow">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14" name="Group 13">
              <a:extLst>
                <a:ext uri="{FF2B5EF4-FFF2-40B4-BE49-F238E27FC236}">
                  <a16:creationId xmlns:a16="http://schemas.microsoft.com/office/drawing/2014/main" id="{16F1C0CC-5848-0313-EC3C-1EEA3140925F}"/>
                </a:ext>
              </a:extLst>
            </p:cNvPr>
            <p:cNvGrpSpPr/>
            <p:nvPr/>
          </p:nvGrpSpPr>
          <p:grpSpPr>
            <a:xfrm>
              <a:off x="1679858" y="3910867"/>
              <a:ext cx="5943600" cy="1743073"/>
              <a:chOff x="3434208" y="3910867"/>
              <a:chExt cx="5943600" cy="1743073"/>
            </a:xfrm>
          </p:grpSpPr>
          <p:grpSp>
            <p:nvGrpSpPr>
              <p:cNvPr id="21" name="Group 20">
                <a:extLst>
                  <a:ext uri="{FF2B5EF4-FFF2-40B4-BE49-F238E27FC236}">
                    <a16:creationId xmlns:a16="http://schemas.microsoft.com/office/drawing/2014/main" id="{6E3BE781-A214-4F6C-93DA-7A7652540C8F}"/>
                  </a:ext>
                </a:extLst>
              </p:cNvPr>
              <p:cNvGrpSpPr/>
              <p:nvPr/>
            </p:nvGrpSpPr>
            <p:grpSpPr>
              <a:xfrm>
                <a:off x="5840562" y="3910867"/>
                <a:ext cx="1140313" cy="763892"/>
                <a:chOff x="9977649" y="4567732"/>
                <a:chExt cx="1140313" cy="763892"/>
              </a:xfrm>
              <a:solidFill>
                <a:schemeClr val="accent1"/>
              </a:solidFill>
            </p:grpSpPr>
            <p:grpSp>
              <p:nvGrpSpPr>
                <p:cNvPr id="22" name="Group 21">
                  <a:extLst>
                    <a:ext uri="{FF2B5EF4-FFF2-40B4-BE49-F238E27FC236}">
                      <a16:creationId xmlns:a16="http://schemas.microsoft.com/office/drawing/2014/main" id="{CAC28DD8-6571-4245-B66F-60FAFB1A932C}"/>
                    </a:ext>
                  </a:extLst>
                </p:cNvPr>
                <p:cNvGrpSpPr/>
                <p:nvPr/>
              </p:nvGrpSpPr>
              <p:grpSpPr>
                <a:xfrm>
                  <a:off x="10313806" y="4863624"/>
                  <a:ext cx="468000" cy="468000"/>
                  <a:chOff x="10313806" y="4863624"/>
                  <a:chExt cx="468000" cy="468000"/>
                </a:xfrm>
                <a:grpFill/>
              </p:grpSpPr>
              <p:sp>
                <p:nvSpPr>
                  <p:cNvPr id="24" name="Teardrop 23">
                    <a:extLst>
                      <a:ext uri="{FF2B5EF4-FFF2-40B4-BE49-F238E27FC236}">
                        <a16:creationId xmlns:a16="http://schemas.microsoft.com/office/drawing/2014/main" id="{A3030AE1-319C-4068-9C0A-94CD9501A9B3}"/>
                      </a:ext>
                    </a:extLst>
                  </p:cNvPr>
                  <p:cNvSpPr/>
                  <p:nvPr/>
                </p:nvSpPr>
                <p:spPr>
                  <a:xfrm rot="8108015">
                    <a:off x="10313806" y="4863624"/>
                    <a:ext cx="468000" cy="468000"/>
                  </a:xfrm>
                  <a:prstGeom prst="teardrop">
                    <a:avLst>
                      <a:gd name="adj" fmla="val 1676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 name="Oval 24">
                    <a:extLst>
                      <a:ext uri="{FF2B5EF4-FFF2-40B4-BE49-F238E27FC236}">
                        <a16:creationId xmlns:a16="http://schemas.microsoft.com/office/drawing/2014/main" id="{4A882112-77CD-4E32-88A4-5FB346873176}"/>
                      </a:ext>
                    </a:extLst>
                  </p:cNvPr>
                  <p:cNvSpPr/>
                  <p:nvPr/>
                </p:nvSpPr>
                <p:spPr>
                  <a:xfrm>
                    <a:off x="10421806" y="4971624"/>
                    <a:ext cx="252000" cy="252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a:ln>
                          <a:noFill/>
                        </a:ln>
                        <a:solidFill>
                          <a:prstClr val="black"/>
                        </a:solidFill>
                        <a:effectLst/>
                        <a:uLnTx/>
                        <a:uFillTx/>
                        <a:latin typeface="Arial" panose="020B0604020202020204"/>
                        <a:ea typeface="+mn-ea"/>
                        <a:cs typeface="+mn-cs"/>
                      </a:rPr>
                      <a:t>+</a:t>
                    </a:r>
                  </a:p>
                </p:txBody>
              </p:sp>
            </p:grpSp>
            <p:sp>
              <p:nvSpPr>
                <p:cNvPr id="23" name="Rectangle: Rounded Corners 22">
                  <a:extLst>
                    <a:ext uri="{FF2B5EF4-FFF2-40B4-BE49-F238E27FC236}">
                      <a16:creationId xmlns:a16="http://schemas.microsoft.com/office/drawing/2014/main" id="{4D0761FA-4BF4-43CA-AA0A-5B76011C1AEA}"/>
                    </a:ext>
                  </a:extLst>
                </p:cNvPr>
                <p:cNvSpPr/>
                <p:nvPr/>
              </p:nvSpPr>
              <p:spPr>
                <a:xfrm>
                  <a:off x="9977649" y="4567732"/>
                  <a:ext cx="1140313" cy="23580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a:ln>
                        <a:noFill/>
                      </a:ln>
                      <a:solidFill>
                        <a:prstClr val="white"/>
                      </a:solidFill>
                      <a:effectLst/>
                      <a:uLnTx/>
                      <a:uFillTx/>
                      <a:latin typeface="Arial" panose="020B0604020202020204"/>
                      <a:ea typeface="+mn-ea"/>
                      <a:cs typeface="+mn-cs"/>
                    </a:rPr>
                    <a:t>Set point</a:t>
                  </a:r>
                </a:p>
              </p:txBody>
            </p:sp>
          </p:grpSp>
          <p:cxnSp>
            <p:nvCxnSpPr>
              <p:cNvPr id="26" name="Straight Arrow Connector 25">
                <a:extLst>
                  <a:ext uri="{FF2B5EF4-FFF2-40B4-BE49-F238E27FC236}">
                    <a16:creationId xmlns:a16="http://schemas.microsoft.com/office/drawing/2014/main" id="{C106715F-38EF-4859-89C5-37B46E9F2D79}"/>
                  </a:ext>
                </a:extLst>
              </p:cNvPr>
              <p:cNvCxnSpPr>
                <a:cxnSpLocks/>
              </p:cNvCxnSpPr>
              <p:nvPr/>
            </p:nvCxnSpPr>
            <p:spPr>
              <a:xfrm>
                <a:off x="3434208" y="5042611"/>
                <a:ext cx="5943600"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12B5AFC-C1FC-4AE6-B7F1-470C650EE731}"/>
                  </a:ext>
                </a:extLst>
              </p:cNvPr>
              <p:cNvSpPr txBox="1"/>
              <p:nvPr/>
            </p:nvSpPr>
            <p:spPr>
              <a:xfrm>
                <a:off x="3450060" y="5068757"/>
                <a:ext cx="2286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a:ln>
                      <a:noFill/>
                    </a:ln>
                    <a:solidFill>
                      <a:prstClr val="black"/>
                    </a:solidFill>
                    <a:effectLst/>
                    <a:uLnTx/>
                    <a:uFillTx/>
                    <a:latin typeface="Arial" panose="020B0604020202020204"/>
                    <a:ea typeface="+mn-ea"/>
                    <a:cs typeface="+mn-cs"/>
                  </a:rPr>
                  <a:t>↑ hunger</a:t>
                </a:r>
                <a:br>
                  <a:rPr kumimoji="0" lang="en-CA" sz="1400" b="1" i="0" u="none" strike="noStrike" kern="1200" cap="none" spc="0" normalizeH="0" baseline="0" noProof="0">
                    <a:ln>
                      <a:noFill/>
                    </a:ln>
                    <a:solidFill>
                      <a:prstClr val="black"/>
                    </a:solidFill>
                    <a:effectLst/>
                    <a:uLnTx/>
                    <a:uFillTx/>
                    <a:latin typeface="Arial" panose="020B0604020202020204"/>
                    <a:ea typeface="+mn-ea"/>
                    <a:cs typeface="+mn-cs"/>
                  </a:rPr>
                </a:br>
                <a:r>
                  <a:rPr kumimoji="0" lang="en-CA" sz="1400" b="1" i="0" u="none" strike="noStrike" kern="1200" cap="none" spc="0" normalizeH="0" baseline="0" noProof="0">
                    <a:ln>
                      <a:noFill/>
                    </a:ln>
                    <a:solidFill>
                      <a:prstClr val="black"/>
                    </a:solidFill>
                    <a:effectLst/>
                    <a:uLnTx/>
                    <a:uFillTx/>
                    <a:latin typeface="Arial" panose="020B0604020202020204"/>
                    <a:ea typeface="+mn-ea"/>
                    <a:cs typeface="+mn-cs"/>
                  </a:rPr>
                  <a:t>↓ metabolism</a:t>
                </a:r>
              </a:p>
            </p:txBody>
          </p:sp>
          <p:sp>
            <p:nvSpPr>
              <p:cNvPr id="28" name="TextBox 27">
                <a:extLst>
                  <a:ext uri="{FF2B5EF4-FFF2-40B4-BE49-F238E27FC236}">
                    <a16:creationId xmlns:a16="http://schemas.microsoft.com/office/drawing/2014/main" id="{CDF5C2F5-A6C3-4FA3-9C56-A171319CF7EB}"/>
                  </a:ext>
                </a:extLst>
              </p:cNvPr>
              <p:cNvSpPr txBox="1"/>
              <p:nvPr/>
            </p:nvSpPr>
            <p:spPr>
              <a:xfrm>
                <a:off x="7011033" y="5130720"/>
                <a:ext cx="2286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a:ln>
                      <a:noFill/>
                    </a:ln>
                    <a:solidFill>
                      <a:prstClr val="black"/>
                    </a:solidFill>
                    <a:effectLst/>
                    <a:uLnTx/>
                    <a:uFillTx/>
                    <a:latin typeface="Arial" panose="020B0604020202020204"/>
                    <a:ea typeface="+mn-ea"/>
                    <a:cs typeface="+mn-cs"/>
                  </a:rPr>
                  <a:t>↓ hunger</a:t>
                </a:r>
                <a:br>
                  <a:rPr kumimoji="0" lang="en-CA" sz="1400" b="1" i="0" u="none" strike="noStrike" kern="1200" cap="none" spc="0" normalizeH="0" baseline="0" noProof="0">
                    <a:ln>
                      <a:noFill/>
                    </a:ln>
                    <a:solidFill>
                      <a:prstClr val="black"/>
                    </a:solidFill>
                    <a:effectLst/>
                    <a:uLnTx/>
                    <a:uFillTx/>
                    <a:latin typeface="Arial" panose="020B0604020202020204"/>
                    <a:ea typeface="+mn-ea"/>
                    <a:cs typeface="+mn-cs"/>
                  </a:rPr>
                </a:br>
                <a:r>
                  <a:rPr kumimoji="0" lang="en-CA" sz="1400" b="1" i="0" u="none" strike="noStrike" kern="1200" cap="none" spc="0" normalizeH="0" baseline="0" noProof="0">
                    <a:ln>
                      <a:noFill/>
                    </a:ln>
                    <a:solidFill>
                      <a:prstClr val="black"/>
                    </a:solidFill>
                    <a:effectLst/>
                    <a:uLnTx/>
                    <a:uFillTx/>
                    <a:latin typeface="Arial" panose="020B0604020202020204"/>
                    <a:ea typeface="+mn-ea"/>
                    <a:cs typeface="+mn-cs"/>
                  </a:rPr>
                  <a:t>↑ metabolism</a:t>
                </a:r>
              </a:p>
            </p:txBody>
          </p:sp>
          <p:sp>
            <p:nvSpPr>
              <p:cNvPr id="29" name="TextBox 28">
                <a:extLst>
                  <a:ext uri="{FF2B5EF4-FFF2-40B4-BE49-F238E27FC236}">
                    <a16:creationId xmlns:a16="http://schemas.microsoft.com/office/drawing/2014/main" id="{4D1E0ECA-818D-4DFD-8FC1-0623C53DA662}"/>
                  </a:ext>
                </a:extLst>
              </p:cNvPr>
              <p:cNvSpPr txBox="1"/>
              <p:nvPr/>
            </p:nvSpPr>
            <p:spPr>
              <a:xfrm>
                <a:off x="5902219" y="5056430"/>
                <a:ext cx="10170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sng" strike="noStrike" kern="1200" cap="none" spc="0" normalizeH="0" baseline="0" noProof="0">
                    <a:ln>
                      <a:noFill/>
                    </a:ln>
                    <a:solidFill>
                      <a:prstClr val="black"/>
                    </a:solidFill>
                    <a:effectLst/>
                    <a:uLnTx/>
                    <a:uFillTx/>
                    <a:latin typeface="Arial" panose="020B0604020202020204"/>
                    <a:ea typeface="+mn-ea"/>
                    <a:cs typeface="+mn-cs"/>
                  </a:rPr>
                  <a:t>Weight</a:t>
                </a:r>
              </a:p>
            </p:txBody>
          </p:sp>
          <p:cxnSp>
            <p:nvCxnSpPr>
              <p:cNvPr id="31" name="Straight Connector 30">
                <a:extLst>
                  <a:ext uri="{FF2B5EF4-FFF2-40B4-BE49-F238E27FC236}">
                    <a16:creationId xmlns:a16="http://schemas.microsoft.com/office/drawing/2014/main" id="{BF962592-E2CE-4883-AA3D-DC3C9E3BC055}"/>
                  </a:ext>
                </a:extLst>
              </p:cNvPr>
              <p:cNvCxnSpPr>
                <a:cxnSpLocks/>
              </p:cNvCxnSpPr>
              <p:nvPr/>
            </p:nvCxnSpPr>
            <p:spPr>
              <a:xfrm>
                <a:off x="7348823" y="497065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ACD3B45-6409-4B9E-B73B-1376891BC68E}"/>
                  </a:ext>
                </a:extLst>
              </p:cNvPr>
              <p:cNvCxnSpPr>
                <a:cxnSpLocks/>
              </p:cNvCxnSpPr>
              <p:nvPr/>
            </p:nvCxnSpPr>
            <p:spPr>
              <a:xfrm>
                <a:off x="6974475" y="497065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C408D60-BFD1-457B-867C-973A67ADF1E6}"/>
                  </a:ext>
                </a:extLst>
              </p:cNvPr>
              <p:cNvCxnSpPr>
                <a:cxnSpLocks/>
              </p:cNvCxnSpPr>
              <p:nvPr/>
            </p:nvCxnSpPr>
            <p:spPr>
              <a:xfrm>
                <a:off x="7723171" y="497065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DF78AD3-7A16-47B1-AEF5-7935A88BB784}"/>
                  </a:ext>
                </a:extLst>
              </p:cNvPr>
              <p:cNvCxnSpPr>
                <a:cxnSpLocks/>
              </p:cNvCxnSpPr>
              <p:nvPr/>
            </p:nvCxnSpPr>
            <p:spPr>
              <a:xfrm>
                <a:off x="6600127" y="497065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B1988DF-169B-4FFA-941C-303E587B3720}"/>
                  </a:ext>
                </a:extLst>
              </p:cNvPr>
              <p:cNvCxnSpPr>
                <a:cxnSpLocks/>
              </p:cNvCxnSpPr>
              <p:nvPr/>
            </p:nvCxnSpPr>
            <p:spPr>
              <a:xfrm>
                <a:off x="8097519" y="497065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9B112F7-6CB1-4BB1-A725-EAD635712861}"/>
                  </a:ext>
                </a:extLst>
              </p:cNvPr>
              <p:cNvCxnSpPr>
                <a:cxnSpLocks/>
              </p:cNvCxnSpPr>
              <p:nvPr/>
            </p:nvCxnSpPr>
            <p:spPr>
              <a:xfrm>
                <a:off x="8471867" y="497065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95936D6-C349-4E41-AC58-E18016AA3C1D}"/>
                  </a:ext>
                </a:extLst>
              </p:cNvPr>
              <p:cNvCxnSpPr>
                <a:cxnSpLocks/>
              </p:cNvCxnSpPr>
              <p:nvPr/>
            </p:nvCxnSpPr>
            <p:spPr>
              <a:xfrm>
                <a:off x="8846215" y="497065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2043418-8BB1-43C4-B717-866031940F58}"/>
                  </a:ext>
                </a:extLst>
              </p:cNvPr>
              <p:cNvCxnSpPr>
                <a:cxnSpLocks/>
              </p:cNvCxnSpPr>
              <p:nvPr/>
            </p:nvCxnSpPr>
            <p:spPr>
              <a:xfrm>
                <a:off x="9220563" y="497065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68BD003-FCF8-42C5-BBB0-5C272BD92180}"/>
                  </a:ext>
                </a:extLst>
              </p:cNvPr>
              <p:cNvCxnSpPr>
                <a:cxnSpLocks/>
              </p:cNvCxnSpPr>
              <p:nvPr/>
            </p:nvCxnSpPr>
            <p:spPr>
              <a:xfrm>
                <a:off x="3975224" y="497065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E3DDAA4-E81E-41DB-9C24-6C0D4B0255CB}"/>
                  </a:ext>
                </a:extLst>
              </p:cNvPr>
              <p:cNvCxnSpPr>
                <a:cxnSpLocks/>
              </p:cNvCxnSpPr>
              <p:nvPr/>
            </p:nvCxnSpPr>
            <p:spPr>
              <a:xfrm>
                <a:off x="3600876" y="497065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7BE5D7B-208A-4263-AB1B-023C4B0B4A26}"/>
                  </a:ext>
                </a:extLst>
              </p:cNvPr>
              <p:cNvCxnSpPr>
                <a:cxnSpLocks/>
              </p:cNvCxnSpPr>
              <p:nvPr/>
            </p:nvCxnSpPr>
            <p:spPr>
              <a:xfrm>
                <a:off x="4349572" y="497065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63BFE90-DBC0-4AD2-BC74-6FD7D35E4F7E}"/>
                  </a:ext>
                </a:extLst>
              </p:cNvPr>
              <p:cNvCxnSpPr>
                <a:cxnSpLocks/>
              </p:cNvCxnSpPr>
              <p:nvPr/>
            </p:nvCxnSpPr>
            <p:spPr>
              <a:xfrm>
                <a:off x="6221310" y="497065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31AD82A-2BD9-423D-BB8C-F32F862FDD78}"/>
                  </a:ext>
                </a:extLst>
              </p:cNvPr>
              <p:cNvCxnSpPr>
                <a:cxnSpLocks/>
              </p:cNvCxnSpPr>
              <p:nvPr/>
            </p:nvCxnSpPr>
            <p:spPr>
              <a:xfrm>
                <a:off x="4723920" y="497065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76A2C6F-BFC5-4246-9B29-6F5998C40D38}"/>
                  </a:ext>
                </a:extLst>
              </p:cNvPr>
              <p:cNvCxnSpPr>
                <a:cxnSpLocks/>
              </p:cNvCxnSpPr>
              <p:nvPr/>
            </p:nvCxnSpPr>
            <p:spPr>
              <a:xfrm>
                <a:off x="5098268" y="497065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A129EB1-ABB6-4E12-A9C4-C8C467AF7679}"/>
                  </a:ext>
                </a:extLst>
              </p:cNvPr>
              <p:cNvCxnSpPr>
                <a:cxnSpLocks/>
              </p:cNvCxnSpPr>
              <p:nvPr/>
            </p:nvCxnSpPr>
            <p:spPr>
              <a:xfrm>
                <a:off x="5472616" y="497065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8E43A19-C410-46E6-9FB2-BD8CEA470BCC}"/>
                  </a:ext>
                </a:extLst>
              </p:cNvPr>
              <p:cNvCxnSpPr>
                <a:cxnSpLocks/>
              </p:cNvCxnSpPr>
              <p:nvPr/>
            </p:nvCxnSpPr>
            <p:spPr>
              <a:xfrm>
                <a:off x="5846964" y="497065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0B5A623E-EB57-4193-BE3C-6D088CEE0A70}"/>
                  </a:ext>
                </a:extLst>
              </p:cNvPr>
              <p:cNvSpPr txBox="1"/>
              <p:nvPr/>
            </p:nvSpPr>
            <p:spPr>
              <a:xfrm>
                <a:off x="7362033" y="4469665"/>
                <a:ext cx="1584000" cy="307777"/>
              </a:xfrm>
              <a:prstGeom prst="rect">
                <a:avLst/>
              </a:prstGeom>
              <a:solidFill>
                <a:schemeClr val="accent3">
                  <a:lumMod val="20000"/>
                  <a:lumOff val="80000"/>
                </a:schemeClr>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a:ln>
                      <a:noFill/>
                    </a:ln>
                    <a:solidFill>
                      <a:prstClr val="black"/>
                    </a:solidFill>
                    <a:effectLst/>
                    <a:uLnTx/>
                    <a:uFillTx/>
                    <a:latin typeface="Arial" panose="020B0604020202020204"/>
                    <a:ea typeface="+mn-ea"/>
                    <a:cs typeface="+mn-cs"/>
                  </a:rPr>
                  <a:t>↑ energy intake</a:t>
                </a:r>
              </a:p>
            </p:txBody>
          </p:sp>
          <p:sp>
            <p:nvSpPr>
              <p:cNvPr id="51" name="TextBox 50">
                <a:extLst>
                  <a:ext uri="{FF2B5EF4-FFF2-40B4-BE49-F238E27FC236}">
                    <a16:creationId xmlns:a16="http://schemas.microsoft.com/office/drawing/2014/main" id="{E6C2F8CA-89B7-42D3-862B-72BAE616F83B}"/>
                  </a:ext>
                </a:extLst>
              </p:cNvPr>
              <p:cNvSpPr txBox="1"/>
              <p:nvPr/>
            </p:nvSpPr>
            <p:spPr>
              <a:xfrm>
                <a:off x="3801060" y="4469665"/>
                <a:ext cx="1584000" cy="307777"/>
              </a:xfrm>
              <a:prstGeom prst="rect">
                <a:avLst/>
              </a:prstGeom>
              <a:solidFill>
                <a:schemeClr val="accent3">
                  <a:lumMod val="20000"/>
                  <a:lumOff val="80000"/>
                </a:schemeClr>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a:ln>
                      <a:noFill/>
                    </a:ln>
                    <a:solidFill>
                      <a:prstClr val="black"/>
                    </a:solidFill>
                    <a:effectLst/>
                    <a:uLnTx/>
                    <a:uFillTx/>
                    <a:latin typeface="Arial" panose="020B0604020202020204"/>
                    <a:ea typeface="+mn-ea"/>
                    <a:cs typeface="+mn-cs"/>
                  </a:rPr>
                  <a:t>↓ energy intake</a:t>
                </a:r>
                <a:r>
                  <a:rPr kumimoji="0" lang="en-CA" sz="1400" b="1" i="0" u="none" strike="noStrike" kern="1200" cap="none" spc="0" normalizeH="0" baseline="30000" noProof="0">
                    <a:ln>
                      <a:noFill/>
                    </a:ln>
                    <a:solidFill>
                      <a:prstClr val="black"/>
                    </a:solidFill>
                    <a:effectLst/>
                    <a:uLnTx/>
                    <a:uFillTx/>
                    <a:latin typeface="Arial" panose="020B0604020202020204"/>
                    <a:ea typeface="+mn-ea"/>
                    <a:cs typeface="+mn-cs"/>
                  </a:rPr>
                  <a:t>*</a:t>
                </a:r>
              </a:p>
            </p:txBody>
          </p:sp>
        </p:grpSp>
      </p:grpSp>
      <p:sp>
        <p:nvSpPr>
          <p:cNvPr id="40" name="TextBox 39">
            <a:extLst>
              <a:ext uri="{FF2B5EF4-FFF2-40B4-BE49-F238E27FC236}">
                <a16:creationId xmlns:a16="http://schemas.microsoft.com/office/drawing/2014/main" id="{912267A2-B481-2949-6EFF-898281EBFB97}"/>
              </a:ext>
            </a:extLst>
          </p:cNvPr>
          <p:cNvSpPr txBox="1"/>
          <p:nvPr/>
        </p:nvSpPr>
        <p:spPr>
          <a:xfrm>
            <a:off x="7976605" y="2794595"/>
            <a:ext cx="3567397" cy="2308324"/>
          </a:xfrm>
          <a:prstGeom prst="rect">
            <a:avLst/>
          </a:prstGeom>
          <a:solidFill>
            <a:schemeClr val="accent5">
              <a:lumMod val="20000"/>
              <a:lumOff val="80000"/>
            </a:schemeClr>
          </a:solidFill>
        </p:spPr>
        <p:txBody>
          <a:bodyPr wrap="square">
            <a:spAutoFit/>
          </a:bodyPr>
          <a:lstStyle/>
          <a:p>
            <a:r>
              <a:rPr lang="en-US" sz="1800" b="1" i="0"/>
              <a:t>*Obesity protects obesity</a:t>
            </a:r>
          </a:p>
          <a:p>
            <a:endParaRPr lang="en-US"/>
          </a:p>
          <a:p>
            <a:r>
              <a:rPr lang="en-US" sz="1800" i="0"/>
              <a:t>Upon weight loss, the body triggers increased appetite through modulation of satiety hormones and slowing of metabolism which drive weight regain</a:t>
            </a:r>
            <a:endParaRPr lang="en-US"/>
          </a:p>
        </p:txBody>
      </p:sp>
    </p:spTree>
    <p:extLst>
      <p:ext uri="{BB962C8B-B14F-4D97-AF65-F5344CB8AC3E}">
        <p14:creationId xmlns:p14="http://schemas.microsoft.com/office/powerpoint/2010/main" val="2202224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6789A2-FDC9-3086-7308-2F63DD489205}"/>
              </a:ext>
            </a:extLst>
          </p:cNvPr>
          <p:cNvSpPr/>
          <p:nvPr/>
        </p:nvSpPr>
        <p:spPr>
          <a:xfrm>
            <a:off x="0" y="1430448"/>
            <a:ext cx="12192000" cy="40831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B427F37-B136-E88A-7755-A86BE0AD2CAE}"/>
              </a:ext>
            </a:extLst>
          </p:cNvPr>
          <p:cNvSpPr txBox="1"/>
          <p:nvPr/>
        </p:nvSpPr>
        <p:spPr>
          <a:xfrm>
            <a:off x="591493" y="1941247"/>
            <a:ext cx="11009014" cy="313932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Arial"/>
              </a:rPr>
              <a:t>Thank you for using the FORWARD: Focus on Obesity Education curriculum.</a:t>
            </a:r>
            <a:endParaRPr kumimoji="0" lang="en-CA"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Arial"/>
              </a:rPr>
              <a:t> </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Welcome to the FORWARD: Focus on Obesity Education curriculum. FORWARD was funded by Novo Nordisk Inc. A third-party provider developed the curriculum’s content in consultation with Novo Nordisk Inc. and leading obesity clinician experts. FORWARD relies exclusively on open-source materials available to the general public</a:t>
            </a:r>
            <a:r>
              <a:rPr lang="en-US" sz="1400" dirty="0">
                <a:solidFill>
                  <a:prstClr val="black"/>
                </a:solidFill>
                <a:latin typeface="Arial"/>
                <a:cs typeface="Arial"/>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The goal of FORWARD is to present a complete, accurate, non-promotional and fair-balanced picture of the current state of obesity. FORWARD is intended to inspire the development of obesity education in clinical professional schools, ensuring adequate training of future healthcare providers on the diagnosis and management of obesity. By choosing to access and browse this module of FORWARD, you acknowledge that you have read, understand and agreed to the FORWARD Terms of Use. If you do not agree with the FORWARD Terms of Use, you are not permitted to further access this module and should immediately discontinue your use.</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800" b="1" i="0" u="none" strike="noStrike" kern="1200" cap="none" spc="0" normalizeH="0" baseline="0" noProof="0" dirty="0">
              <a:ln>
                <a:noFill/>
              </a:ln>
              <a:solidFill>
                <a:prstClr val="black"/>
              </a:solidFill>
              <a:effectLst/>
              <a:uLnTx/>
              <a:uFillTx/>
              <a:latin typeface="Arial"/>
              <a:ea typeface="+mn-ea"/>
              <a:cs typeface="Arial"/>
            </a:endParaRPr>
          </a:p>
        </p:txBody>
      </p:sp>
      <p:sp>
        <p:nvSpPr>
          <p:cNvPr id="6" name="TextBox 5">
            <a:extLst>
              <a:ext uri="{FF2B5EF4-FFF2-40B4-BE49-F238E27FC236}">
                <a16:creationId xmlns:a16="http://schemas.microsoft.com/office/drawing/2014/main" id="{14F082C8-5099-7350-D19C-C73DBD07A8E0}"/>
              </a:ext>
            </a:extLst>
          </p:cNvPr>
          <p:cNvSpPr txBox="1"/>
          <p:nvPr/>
        </p:nvSpPr>
        <p:spPr>
          <a:xfrm>
            <a:off x="7997318" y="4865124"/>
            <a:ext cx="180610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Double click to view: </a:t>
            </a:r>
          </a:p>
        </p:txBody>
      </p:sp>
      <p:sp>
        <p:nvSpPr>
          <p:cNvPr id="4" name="TextBox 3">
            <a:extLst>
              <a:ext uri="{FF2B5EF4-FFF2-40B4-BE49-F238E27FC236}">
                <a16:creationId xmlns:a16="http://schemas.microsoft.com/office/drawing/2014/main" id="{6FAA734D-3E8A-16CB-20D3-DEF6A3A7903C}"/>
              </a:ext>
            </a:extLst>
          </p:cNvPr>
          <p:cNvSpPr txBox="1"/>
          <p:nvPr/>
        </p:nvSpPr>
        <p:spPr>
          <a:xfrm>
            <a:off x="3788485" y="6422315"/>
            <a:ext cx="4615031"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Content current as of August 2023</a:t>
            </a:r>
          </a:p>
        </p:txBody>
      </p:sp>
      <p:graphicFrame>
        <p:nvGraphicFramePr>
          <p:cNvPr id="5" name="Object 4">
            <a:extLst>
              <a:ext uri="{FF2B5EF4-FFF2-40B4-BE49-F238E27FC236}">
                <a16:creationId xmlns:a16="http://schemas.microsoft.com/office/drawing/2014/main" id="{1A8C0ADC-0529-1CB0-FAE1-59D7CA625E25}"/>
              </a:ext>
            </a:extLst>
          </p:cNvPr>
          <p:cNvGraphicFramePr>
            <a:graphicFrameLocks noChangeAspect="1"/>
          </p:cNvGraphicFramePr>
          <p:nvPr>
            <p:extLst>
              <p:ext uri="{D42A27DB-BD31-4B8C-83A1-F6EECF244321}">
                <p14:modId xmlns:p14="http://schemas.microsoft.com/office/powerpoint/2010/main" val="2422088888"/>
              </p:ext>
            </p:extLst>
          </p:nvPr>
        </p:nvGraphicFramePr>
        <p:xfrm>
          <a:off x="9843247" y="4609913"/>
          <a:ext cx="914400" cy="792163"/>
        </p:xfrm>
        <a:graphic>
          <a:graphicData uri="http://schemas.openxmlformats.org/presentationml/2006/ole">
            <mc:AlternateContent xmlns:mc="http://schemas.openxmlformats.org/markup-compatibility/2006">
              <mc:Choice xmlns:v="urn:schemas-microsoft-com:vml" Requires="v">
                <p:oleObj name="Document" showAsIcon="1" r:id="rId2" imgW="914282" imgH="792515" progId="Word.Document.12">
                  <p:embed/>
                </p:oleObj>
              </mc:Choice>
              <mc:Fallback>
                <p:oleObj name="Document" showAsIcon="1" r:id="rId2" imgW="914282" imgH="792515" progId="Word.Document.12">
                  <p:embed/>
                  <p:pic>
                    <p:nvPicPr>
                      <p:cNvPr id="5" name="Object 4">
                        <a:extLst>
                          <a:ext uri="{FF2B5EF4-FFF2-40B4-BE49-F238E27FC236}">
                            <a16:creationId xmlns:a16="http://schemas.microsoft.com/office/drawing/2014/main" id="{1A8C0ADC-0529-1CB0-FAE1-59D7CA625E25}"/>
                          </a:ext>
                        </a:extLst>
                      </p:cNvPr>
                      <p:cNvPicPr/>
                      <p:nvPr/>
                    </p:nvPicPr>
                    <p:blipFill>
                      <a:blip r:embed="rId3"/>
                      <a:stretch>
                        <a:fillRect/>
                      </a:stretch>
                    </p:blipFill>
                    <p:spPr>
                      <a:xfrm>
                        <a:off x="9843247" y="4609913"/>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4088368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DBFE7-41A7-2CF1-CB4A-BED89CABEE48}"/>
              </a:ext>
            </a:extLst>
          </p:cNvPr>
          <p:cNvSpPr>
            <a:spLocks noGrp="1"/>
          </p:cNvSpPr>
          <p:nvPr>
            <p:ph type="title"/>
          </p:nvPr>
        </p:nvSpPr>
        <p:spPr/>
        <p:txBody>
          <a:bodyPr/>
          <a:lstStyle/>
          <a:p>
            <a:r>
              <a:rPr lang="en-US"/>
              <a:t>Weight regain after diet-based weight loss intervention</a:t>
            </a:r>
          </a:p>
        </p:txBody>
      </p:sp>
      <p:sp>
        <p:nvSpPr>
          <p:cNvPr id="3" name="Text Placeholder 2">
            <a:extLst>
              <a:ext uri="{FF2B5EF4-FFF2-40B4-BE49-F238E27FC236}">
                <a16:creationId xmlns:a16="http://schemas.microsoft.com/office/drawing/2014/main" id="{36E1EEA0-C4D2-0BF3-4D33-C0031D5230D6}"/>
              </a:ext>
            </a:extLst>
          </p:cNvPr>
          <p:cNvSpPr>
            <a:spLocks noGrp="1"/>
          </p:cNvSpPr>
          <p:nvPr>
            <p:ph type="body" sz="quarter" idx="13"/>
          </p:nvPr>
        </p:nvSpPr>
        <p:spPr/>
        <p:txBody>
          <a:bodyPr/>
          <a:lstStyle/>
          <a:p>
            <a:r>
              <a:rPr lang="en-GB" sz="1000" i="0"/>
              <a:t>ITT, intention to treat.</a:t>
            </a:r>
            <a:br>
              <a:rPr lang="en-GB" sz="1000" i="0"/>
            </a:br>
            <a:r>
              <a:rPr lang="en-GB" sz="1000" i="0" err="1"/>
              <a:t>Sumithran</a:t>
            </a:r>
            <a:r>
              <a:rPr lang="en-GB" sz="1000" i="0"/>
              <a:t> P et al. N Engl J Med 2011;365:1597–1604.</a:t>
            </a:r>
            <a:endParaRPr lang="en-US" sz="1000"/>
          </a:p>
        </p:txBody>
      </p:sp>
      <p:sp>
        <p:nvSpPr>
          <p:cNvPr id="7" name="TextBox 6">
            <a:extLst>
              <a:ext uri="{FF2B5EF4-FFF2-40B4-BE49-F238E27FC236}">
                <a16:creationId xmlns:a16="http://schemas.microsoft.com/office/drawing/2014/main" id="{AC1F6482-943C-DA8F-067B-9BF47F41773A}"/>
              </a:ext>
            </a:extLst>
          </p:cNvPr>
          <p:cNvSpPr txBox="1"/>
          <p:nvPr/>
        </p:nvSpPr>
        <p:spPr>
          <a:xfrm>
            <a:off x="5969538" y="2451813"/>
            <a:ext cx="5448001" cy="523220"/>
          </a:xfrm>
          <a:prstGeom prst="rect">
            <a:avLst/>
          </a:prstGeom>
          <a:solidFill>
            <a:schemeClr val="accent3">
              <a:lumMod val="20000"/>
              <a:lumOff val="80000"/>
            </a:schemeClr>
          </a:solidFill>
        </p:spPr>
        <p:txBody>
          <a:bodyPr wrap="square">
            <a:spAutoFit/>
          </a:bodyPr>
          <a:lstStyle/>
          <a:p>
            <a:r>
              <a:rPr lang="en-US" sz="1400"/>
              <a:t>Who lost </a:t>
            </a:r>
            <a:r>
              <a:rPr lang="en-US" sz="1400">
                <a:cs typeface="Times New Roman" panose="02020603050405020304" pitchFamily="18" charset="0"/>
              </a:rPr>
              <a:t>≥</a:t>
            </a:r>
            <a:r>
              <a:rPr lang="en-US" sz="1400"/>
              <a:t>10% of their initial body weight were gradually reintroduced to ordinary foods</a:t>
            </a:r>
          </a:p>
        </p:txBody>
      </p:sp>
      <p:sp>
        <p:nvSpPr>
          <p:cNvPr id="9" name="TextBox 8">
            <a:extLst>
              <a:ext uri="{FF2B5EF4-FFF2-40B4-BE49-F238E27FC236}">
                <a16:creationId xmlns:a16="http://schemas.microsoft.com/office/drawing/2014/main" id="{8B68940E-4528-CE67-6057-2824CC556126}"/>
              </a:ext>
            </a:extLst>
          </p:cNvPr>
          <p:cNvSpPr txBox="1"/>
          <p:nvPr/>
        </p:nvSpPr>
        <p:spPr>
          <a:xfrm>
            <a:off x="5969538" y="3172427"/>
            <a:ext cx="5448001" cy="523220"/>
          </a:xfrm>
          <a:prstGeom prst="rect">
            <a:avLst/>
          </a:prstGeom>
          <a:solidFill>
            <a:schemeClr val="accent3">
              <a:lumMod val="20000"/>
              <a:lumOff val="80000"/>
            </a:schemeClr>
          </a:solidFill>
        </p:spPr>
        <p:txBody>
          <a:bodyPr wrap="square">
            <a:spAutoFit/>
          </a:bodyPr>
          <a:lstStyle/>
          <a:p>
            <a:r>
              <a:rPr lang="en-US" sz="1400"/>
              <a:t>Received counseling and written advice from a dietician on dietary intake with the goal of weight maintenance</a:t>
            </a:r>
          </a:p>
        </p:txBody>
      </p:sp>
      <p:sp>
        <p:nvSpPr>
          <p:cNvPr id="11" name="TextBox 10">
            <a:extLst>
              <a:ext uri="{FF2B5EF4-FFF2-40B4-BE49-F238E27FC236}">
                <a16:creationId xmlns:a16="http://schemas.microsoft.com/office/drawing/2014/main" id="{5A4B9950-E4CA-2B20-2950-8122BC62C76B}"/>
              </a:ext>
            </a:extLst>
          </p:cNvPr>
          <p:cNvSpPr txBox="1"/>
          <p:nvPr/>
        </p:nvSpPr>
        <p:spPr>
          <a:xfrm>
            <a:off x="5969539" y="4613655"/>
            <a:ext cx="5448001" cy="523220"/>
          </a:xfrm>
          <a:prstGeom prst="rect">
            <a:avLst/>
          </a:prstGeom>
          <a:solidFill>
            <a:schemeClr val="accent3">
              <a:lumMod val="20000"/>
              <a:lumOff val="80000"/>
            </a:schemeClr>
          </a:solidFill>
        </p:spPr>
        <p:txBody>
          <a:bodyPr wrap="square">
            <a:spAutoFit/>
          </a:bodyPr>
          <a:lstStyle/>
          <a:p>
            <a:r>
              <a:rPr lang="en-US" sz="1400"/>
              <a:t>Were encouraged to engage in 30 minutes of moderately intense physical activity on most days of the week</a:t>
            </a:r>
          </a:p>
        </p:txBody>
      </p:sp>
      <p:sp>
        <p:nvSpPr>
          <p:cNvPr id="12" name="Rectangle 11">
            <a:extLst>
              <a:ext uri="{FF2B5EF4-FFF2-40B4-BE49-F238E27FC236}">
                <a16:creationId xmlns:a16="http://schemas.microsoft.com/office/drawing/2014/main" id="{C865CA03-35FF-BADC-C4F7-6E3735193FAC}"/>
              </a:ext>
            </a:extLst>
          </p:cNvPr>
          <p:cNvSpPr/>
          <p:nvPr/>
        </p:nvSpPr>
        <p:spPr>
          <a:xfrm>
            <a:off x="930103" y="1953340"/>
            <a:ext cx="4684615" cy="3688707"/>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
            <a:extLst>
              <a:ext uri="{FF2B5EF4-FFF2-40B4-BE49-F238E27FC236}">
                <a16:creationId xmlns:a16="http://schemas.microsoft.com/office/drawing/2014/main" id="{8342A80B-3B3B-A001-BE7F-831AF81CF885}"/>
              </a:ext>
            </a:extLst>
          </p:cNvPr>
          <p:cNvSpPr txBox="1">
            <a:spLocks/>
          </p:cNvSpPr>
          <p:nvPr/>
        </p:nvSpPr>
        <p:spPr>
          <a:xfrm>
            <a:off x="1704798" y="2036757"/>
            <a:ext cx="3732019" cy="96218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rPr>
              <a:t>50 individuals with overweight/obesity lost weight on a 10-week very low energy diet, followed by gradual regain over the next year</a:t>
            </a:r>
            <a:r>
              <a:rPr kumimoji="0" lang="en-GB" sz="1600" b="0" i="0" u="none" strike="noStrike" kern="1200" cap="none" spc="0" normalizeH="0" baseline="3000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rPr>
              <a:t>5</a:t>
            </a:r>
          </a:p>
        </p:txBody>
      </p:sp>
      <p:grpSp>
        <p:nvGrpSpPr>
          <p:cNvPr id="14" name="Group 13">
            <a:extLst>
              <a:ext uri="{FF2B5EF4-FFF2-40B4-BE49-F238E27FC236}">
                <a16:creationId xmlns:a16="http://schemas.microsoft.com/office/drawing/2014/main" id="{FF1230F3-0746-4E57-A179-3993374DD1AE}"/>
              </a:ext>
            </a:extLst>
          </p:cNvPr>
          <p:cNvGrpSpPr/>
          <p:nvPr/>
        </p:nvGrpSpPr>
        <p:grpSpPr>
          <a:xfrm>
            <a:off x="1007712" y="2960235"/>
            <a:ext cx="4429110" cy="2578078"/>
            <a:chOff x="7367173" y="2965503"/>
            <a:chExt cx="4429110" cy="2578078"/>
          </a:xfrm>
        </p:grpSpPr>
        <p:cxnSp>
          <p:nvCxnSpPr>
            <p:cNvPr id="15" name="Straight Connector 14">
              <a:extLst>
                <a:ext uri="{FF2B5EF4-FFF2-40B4-BE49-F238E27FC236}">
                  <a16:creationId xmlns:a16="http://schemas.microsoft.com/office/drawing/2014/main" id="{7BA51B62-5F35-8848-9AE9-42FCE7C22C5C}"/>
                </a:ext>
              </a:extLst>
            </p:cNvPr>
            <p:cNvCxnSpPr/>
            <p:nvPr/>
          </p:nvCxnSpPr>
          <p:spPr>
            <a:xfrm flipV="1">
              <a:off x="8064260" y="2965503"/>
              <a:ext cx="0" cy="20861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5CEA105-2CAD-644A-5333-9B1E3F3B857B}"/>
                </a:ext>
              </a:extLst>
            </p:cNvPr>
            <p:cNvCxnSpPr/>
            <p:nvPr/>
          </p:nvCxnSpPr>
          <p:spPr>
            <a:xfrm flipV="1">
              <a:off x="8203968" y="5032689"/>
              <a:ext cx="0" cy="850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C5B3144-CB88-FE8E-114E-4322E4DF0888}"/>
                </a:ext>
              </a:extLst>
            </p:cNvPr>
            <p:cNvCxnSpPr/>
            <p:nvPr/>
          </p:nvCxnSpPr>
          <p:spPr>
            <a:xfrm flipV="1">
              <a:off x="8753447" y="5032689"/>
              <a:ext cx="0" cy="850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BA5DC1-8538-6E3D-C871-E52A2715BF3E}"/>
                </a:ext>
              </a:extLst>
            </p:cNvPr>
            <p:cNvCxnSpPr/>
            <p:nvPr/>
          </p:nvCxnSpPr>
          <p:spPr>
            <a:xfrm flipV="1">
              <a:off x="9201122" y="5032689"/>
              <a:ext cx="0" cy="850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6D5BB3F-8381-28DE-FC84-4F36C050A835}"/>
                </a:ext>
              </a:extLst>
            </p:cNvPr>
            <p:cNvCxnSpPr/>
            <p:nvPr/>
          </p:nvCxnSpPr>
          <p:spPr>
            <a:xfrm flipV="1">
              <a:off x="9639320" y="5032689"/>
              <a:ext cx="0" cy="850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EDBAEF0-4FE7-108C-0D46-9F85ABC7DD89}"/>
                </a:ext>
              </a:extLst>
            </p:cNvPr>
            <p:cNvCxnSpPr/>
            <p:nvPr/>
          </p:nvCxnSpPr>
          <p:spPr>
            <a:xfrm flipV="1">
              <a:off x="10186493" y="5032689"/>
              <a:ext cx="0" cy="850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C618E43-6B4B-2CD1-9F68-840D15156BF0}"/>
                </a:ext>
              </a:extLst>
            </p:cNvPr>
            <p:cNvCxnSpPr/>
            <p:nvPr/>
          </p:nvCxnSpPr>
          <p:spPr>
            <a:xfrm flipV="1">
              <a:off x="10629433" y="5032689"/>
              <a:ext cx="0" cy="850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DA937AA-8853-B09E-16D9-F72DF9694728}"/>
                </a:ext>
              </a:extLst>
            </p:cNvPr>
            <p:cNvCxnSpPr/>
            <p:nvPr/>
          </p:nvCxnSpPr>
          <p:spPr>
            <a:xfrm flipV="1">
              <a:off x="11072373" y="5032689"/>
              <a:ext cx="0" cy="850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E00A69D-E572-8CB9-4287-CAD152D5B8CC}"/>
                </a:ext>
              </a:extLst>
            </p:cNvPr>
            <p:cNvCxnSpPr/>
            <p:nvPr/>
          </p:nvCxnSpPr>
          <p:spPr>
            <a:xfrm flipV="1">
              <a:off x="11638502" y="5032689"/>
              <a:ext cx="0" cy="850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28C50E-3C37-F5E6-C3B2-D499B36A95F9}"/>
                </a:ext>
              </a:extLst>
            </p:cNvPr>
            <p:cNvCxnSpPr/>
            <p:nvPr/>
          </p:nvCxnSpPr>
          <p:spPr>
            <a:xfrm flipV="1">
              <a:off x="7979201" y="5037427"/>
              <a:ext cx="850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3F66DBC-ABA0-AA68-0D05-858CE73D2695}"/>
                </a:ext>
              </a:extLst>
            </p:cNvPr>
            <p:cNvCxnSpPr/>
            <p:nvPr/>
          </p:nvCxnSpPr>
          <p:spPr>
            <a:xfrm flipV="1">
              <a:off x="7979201" y="4715247"/>
              <a:ext cx="850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C733246-EDBF-40B6-22FA-3BAC3EA0AB4B}"/>
                </a:ext>
              </a:extLst>
            </p:cNvPr>
            <p:cNvCxnSpPr/>
            <p:nvPr/>
          </p:nvCxnSpPr>
          <p:spPr>
            <a:xfrm flipV="1">
              <a:off x="7979201" y="4236709"/>
              <a:ext cx="850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4E0BD63-574A-FE8E-172C-8E948CC2FB61}"/>
                </a:ext>
              </a:extLst>
            </p:cNvPr>
            <p:cNvCxnSpPr/>
            <p:nvPr/>
          </p:nvCxnSpPr>
          <p:spPr>
            <a:xfrm flipV="1">
              <a:off x="7979201" y="3758172"/>
              <a:ext cx="850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D0ADE7A-9282-ED0B-A5AB-12192A38366C}"/>
                </a:ext>
              </a:extLst>
            </p:cNvPr>
            <p:cNvCxnSpPr/>
            <p:nvPr/>
          </p:nvCxnSpPr>
          <p:spPr>
            <a:xfrm flipV="1">
              <a:off x="7979201" y="3279635"/>
              <a:ext cx="850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526C741-588C-9BD6-5347-CA59F8FE89AB}"/>
                </a:ext>
              </a:extLst>
            </p:cNvPr>
            <p:cNvCxnSpPr/>
            <p:nvPr/>
          </p:nvCxnSpPr>
          <p:spPr>
            <a:xfrm flipV="1">
              <a:off x="8027017" y="4827773"/>
              <a:ext cx="85059" cy="85059"/>
            </a:xfrm>
            <a:prstGeom prst="line">
              <a:avLst/>
            </a:prstGeom>
            <a:ln w="381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9342CFA1-8A68-617F-D9BE-FEF1A7479226}"/>
                </a:ext>
              </a:extLst>
            </p:cNvPr>
            <p:cNvGrpSpPr/>
            <p:nvPr/>
          </p:nvGrpSpPr>
          <p:grpSpPr>
            <a:xfrm>
              <a:off x="7367173" y="3128797"/>
              <a:ext cx="4429110" cy="2414784"/>
              <a:chOff x="158118" y="2320047"/>
              <a:chExt cx="3749094" cy="2044034"/>
            </a:xfrm>
          </p:grpSpPr>
          <p:sp>
            <p:nvSpPr>
              <p:cNvPr id="42" name="TextBox 41">
                <a:extLst>
                  <a:ext uri="{FF2B5EF4-FFF2-40B4-BE49-F238E27FC236}">
                    <a16:creationId xmlns:a16="http://schemas.microsoft.com/office/drawing/2014/main" id="{FB4D4C59-3E3E-354C-2B99-C85F80C0B414}"/>
                  </a:ext>
                </a:extLst>
              </p:cNvPr>
              <p:cNvSpPr txBox="1"/>
              <p:nvPr/>
            </p:nvSpPr>
            <p:spPr>
              <a:xfrm>
                <a:off x="459207" y="2320047"/>
                <a:ext cx="268342" cy="22309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a:ln>
                      <a:noFill/>
                    </a:ln>
                    <a:solidFill>
                      <a:prstClr val="black"/>
                    </a:solidFill>
                    <a:effectLst/>
                    <a:uLnTx/>
                    <a:uFillTx/>
                    <a:latin typeface="Arial" panose="020B0604020202020204"/>
                    <a:ea typeface="+mn-ea"/>
                    <a:cs typeface="+mn-cs"/>
                  </a:rPr>
                  <a:t>95</a:t>
                </a:r>
              </a:p>
            </p:txBody>
          </p:sp>
          <p:sp>
            <p:nvSpPr>
              <p:cNvPr id="43" name="TextBox 42">
                <a:extLst>
                  <a:ext uri="{FF2B5EF4-FFF2-40B4-BE49-F238E27FC236}">
                    <a16:creationId xmlns:a16="http://schemas.microsoft.com/office/drawing/2014/main" id="{9991A40D-B724-D429-48FA-2E000646891A}"/>
                  </a:ext>
                </a:extLst>
              </p:cNvPr>
              <p:cNvSpPr txBox="1"/>
              <p:nvPr/>
            </p:nvSpPr>
            <p:spPr>
              <a:xfrm>
                <a:off x="459207" y="2722522"/>
                <a:ext cx="268342" cy="22309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a:ln>
                      <a:noFill/>
                    </a:ln>
                    <a:solidFill>
                      <a:prstClr val="black"/>
                    </a:solidFill>
                    <a:effectLst/>
                    <a:uLnTx/>
                    <a:uFillTx/>
                    <a:latin typeface="Arial" panose="020B0604020202020204"/>
                    <a:ea typeface="+mn-ea"/>
                    <a:cs typeface="+mn-cs"/>
                  </a:rPr>
                  <a:t>90</a:t>
                </a:r>
              </a:p>
            </p:txBody>
          </p:sp>
          <p:sp>
            <p:nvSpPr>
              <p:cNvPr id="44" name="TextBox 43">
                <a:extLst>
                  <a:ext uri="{FF2B5EF4-FFF2-40B4-BE49-F238E27FC236}">
                    <a16:creationId xmlns:a16="http://schemas.microsoft.com/office/drawing/2014/main" id="{975DB1EB-95A0-E021-78E2-0E6AE6D99800}"/>
                  </a:ext>
                </a:extLst>
              </p:cNvPr>
              <p:cNvSpPr txBox="1"/>
              <p:nvPr/>
            </p:nvSpPr>
            <p:spPr>
              <a:xfrm>
                <a:off x="459207" y="3124997"/>
                <a:ext cx="268342" cy="22309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a:ln>
                      <a:noFill/>
                    </a:ln>
                    <a:solidFill>
                      <a:prstClr val="black"/>
                    </a:solidFill>
                    <a:effectLst/>
                    <a:uLnTx/>
                    <a:uFillTx/>
                    <a:latin typeface="Arial" panose="020B0604020202020204"/>
                    <a:ea typeface="+mn-ea"/>
                    <a:cs typeface="+mn-cs"/>
                  </a:rPr>
                  <a:t>85</a:t>
                </a:r>
              </a:p>
            </p:txBody>
          </p:sp>
          <p:sp>
            <p:nvSpPr>
              <p:cNvPr id="45" name="TextBox 44">
                <a:extLst>
                  <a:ext uri="{FF2B5EF4-FFF2-40B4-BE49-F238E27FC236}">
                    <a16:creationId xmlns:a16="http://schemas.microsoft.com/office/drawing/2014/main" id="{AA59CE04-4D08-68C7-A77F-0CE8B1701FDB}"/>
                  </a:ext>
                </a:extLst>
              </p:cNvPr>
              <p:cNvSpPr txBox="1"/>
              <p:nvPr/>
            </p:nvSpPr>
            <p:spPr>
              <a:xfrm>
                <a:off x="459207" y="3527472"/>
                <a:ext cx="268342" cy="22309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a:ln>
                      <a:noFill/>
                    </a:ln>
                    <a:solidFill>
                      <a:prstClr val="black"/>
                    </a:solidFill>
                    <a:effectLst/>
                    <a:uLnTx/>
                    <a:uFillTx/>
                    <a:latin typeface="Arial" panose="020B0604020202020204"/>
                    <a:ea typeface="+mn-ea"/>
                    <a:cs typeface="+mn-cs"/>
                  </a:rPr>
                  <a:t>80</a:t>
                </a:r>
              </a:p>
            </p:txBody>
          </p:sp>
          <p:sp>
            <p:nvSpPr>
              <p:cNvPr id="46" name="TextBox 45">
                <a:extLst>
                  <a:ext uri="{FF2B5EF4-FFF2-40B4-BE49-F238E27FC236}">
                    <a16:creationId xmlns:a16="http://schemas.microsoft.com/office/drawing/2014/main" id="{72748A88-76B6-6CAA-6B7A-4D9E0332F7D5}"/>
                  </a:ext>
                </a:extLst>
              </p:cNvPr>
              <p:cNvSpPr txBox="1"/>
              <p:nvPr/>
            </p:nvSpPr>
            <p:spPr>
              <a:xfrm>
                <a:off x="524129" y="3804498"/>
                <a:ext cx="203421" cy="22309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a:ln>
                      <a:noFill/>
                    </a:ln>
                    <a:solidFill>
                      <a:prstClr val="black"/>
                    </a:solidFill>
                    <a:effectLst/>
                    <a:uLnTx/>
                    <a:uFillTx/>
                    <a:latin typeface="Arial" panose="020B0604020202020204"/>
                    <a:ea typeface="+mn-ea"/>
                    <a:cs typeface="+mn-cs"/>
                  </a:rPr>
                  <a:t>0</a:t>
                </a:r>
              </a:p>
            </p:txBody>
          </p:sp>
          <p:sp>
            <p:nvSpPr>
              <p:cNvPr id="47" name="TextBox 46">
                <a:extLst>
                  <a:ext uri="{FF2B5EF4-FFF2-40B4-BE49-F238E27FC236}">
                    <a16:creationId xmlns:a16="http://schemas.microsoft.com/office/drawing/2014/main" id="{BE8C6442-31E7-4B61-784C-A95F582B1FED}"/>
                  </a:ext>
                </a:extLst>
              </p:cNvPr>
              <p:cNvSpPr txBox="1"/>
              <p:nvPr/>
            </p:nvSpPr>
            <p:spPr>
              <a:xfrm>
                <a:off x="756899" y="3969884"/>
                <a:ext cx="203421" cy="22309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a:ln>
                      <a:noFill/>
                    </a:ln>
                    <a:solidFill>
                      <a:prstClr val="black"/>
                    </a:solidFill>
                    <a:effectLst/>
                    <a:uLnTx/>
                    <a:uFillTx/>
                    <a:latin typeface="Arial" panose="020B0604020202020204"/>
                    <a:ea typeface="+mn-ea"/>
                    <a:cs typeface="+mn-cs"/>
                  </a:rPr>
                  <a:t>0</a:t>
                </a:r>
              </a:p>
            </p:txBody>
          </p:sp>
          <p:sp>
            <p:nvSpPr>
              <p:cNvPr id="48" name="TextBox 47">
                <a:extLst>
                  <a:ext uri="{FF2B5EF4-FFF2-40B4-BE49-F238E27FC236}">
                    <a16:creationId xmlns:a16="http://schemas.microsoft.com/office/drawing/2014/main" id="{27118979-B559-9A58-664C-FB4FA5B6E9D3}"/>
                  </a:ext>
                </a:extLst>
              </p:cNvPr>
              <p:cNvSpPr txBox="1"/>
              <p:nvPr/>
            </p:nvSpPr>
            <p:spPr>
              <a:xfrm>
                <a:off x="1219398" y="3969136"/>
                <a:ext cx="268342" cy="22309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a:ln>
                      <a:noFill/>
                    </a:ln>
                    <a:solidFill>
                      <a:prstClr val="black"/>
                    </a:solidFill>
                    <a:effectLst/>
                    <a:uLnTx/>
                    <a:uFillTx/>
                    <a:latin typeface="Arial" panose="020B0604020202020204"/>
                    <a:ea typeface="+mn-ea"/>
                    <a:cs typeface="+mn-cs"/>
                  </a:rPr>
                  <a:t>10</a:t>
                </a:r>
              </a:p>
            </p:txBody>
          </p:sp>
          <p:sp>
            <p:nvSpPr>
              <p:cNvPr id="49" name="TextBox 48">
                <a:extLst>
                  <a:ext uri="{FF2B5EF4-FFF2-40B4-BE49-F238E27FC236}">
                    <a16:creationId xmlns:a16="http://schemas.microsoft.com/office/drawing/2014/main" id="{E82C923B-8693-562C-D3CC-FEA57563AFD2}"/>
                  </a:ext>
                </a:extLst>
              </p:cNvPr>
              <p:cNvSpPr txBox="1"/>
              <p:nvPr/>
            </p:nvSpPr>
            <p:spPr>
              <a:xfrm>
                <a:off x="1576031" y="3969884"/>
                <a:ext cx="268342" cy="22309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a:ln>
                      <a:noFill/>
                    </a:ln>
                    <a:solidFill>
                      <a:prstClr val="black"/>
                    </a:solidFill>
                    <a:effectLst/>
                    <a:uLnTx/>
                    <a:uFillTx/>
                    <a:latin typeface="Arial" panose="020B0604020202020204"/>
                    <a:ea typeface="+mn-ea"/>
                    <a:cs typeface="+mn-cs"/>
                  </a:rPr>
                  <a:t>18</a:t>
                </a:r>
              </a:p>
            </p:txBody>
          </p:sp>
          <p:sp>
            <p:nvSpPr>
              <p:cNvPr id="50" name="TextBox 49">
                <a:extLst>
                  <a:ext uri="{FF2B5EF4-FFF2-40B4-BE49-F238E27FC236}">
                    <a16:creationId xmlns:a16="http://schemas.microsoft.com/office/drawing/2014/main" id="{7335C9F6-50EA-C81C-1C8E-D666566E0EAC}"/>
                  </a:ext>
                </a:extLst>
              </p:cNvPr>
              <p:cNvSpPr txBox="1"/>
              <p:nvPr/>
            </p:nvSpPr>
            <p:spPr>
              <a:xfrm>
                <a:off x="1945137" y="3969884"/>
                <a:ext cx="268342" cy="22309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a:ln>
                      <a:noFill/>
                    </a:ln>
                    <a:solidFill>
                      <a:prstClr val="black"/>
                    </a:solidFill>
                    <a:effectLst/>
                    <a:uLnTx/>
                    <a:uFillTx/>
                    <a:latin typeface="Arial" panose="020B0604020202020204"/>
                    <a:ea typeface="+mn-ea"/>
                    <a:cs typeface="+mn-cs"/>
                  </a:rPr>
                  <a:t>26</a:t>
                </a:r>
              </a:p>
            </p:txBody>
          </p:sp>
          <p:sp>
            <p:nvSpPr>
              <p:cNvPr id="51" name="TextBox 50">
                <a:extLst>
                  <a:ext uri="{FF2B5EF4-FFF2-40B4-BE49-F238E27FC236}">
                    <a16:creationId xmlns:a16="http://schemas.microsoft.com/office/drawing/2014/main" id="{282A172C-2981-398A-4C41-D4FCBB6D45F4}"/>
                  </a:ext>
                </a:extLst>
              </p:cNvPr>
              <p:cNvSpPr txBox="1"/>
              <p:nvPr/>
            </p:nvSpPr>
            <p:spPr>
              <a:xfrm>
                <a:off x="2409648" y="3969884"/>
                <a:ext cx="268342" cy="22309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a:ln>
                      <a:noFill/>
                    </a:ln>
                    <a:solidFill>
                      <a:prstClr val="black"/>
                    </a:solidFill>
                    <a:effectLst/>
                    <a:uLnTx/>
                    <a:uFillTx/>
                    <a:latin typeface="Arial" panose="020B0604020202020204"/>
                    <a:ea typeface="+mn-ea"/>
                    <a:cs typeface="+mn-cs"/>
                  </a:rPr>
                  <a:t>36</a:t>
                </a:r>
              </a:p>
            </p:txBody>
          </p:sp>
          <p:sp>
            <p:nvSpPr>
              <p:cNvPr id="52" name="TextBox 51">
                <a:extLst>
                  <a:ext uri="{FF2B5EF4-FFF2-40B4-BE49-F238E27FC236}">
                    <a16:creationId xmlns:a16="http://schemas.microsoft.com/office/drawing/2014/main" id="{B568DFBC-BA48-3776-4360-065807557150}"/>
                  </a:ext>
                </a:extLst>
              </p:cNvPr>
              <p:cNvSpPr txBox="1"/>
              <p:nvPr/>
            </p:nvSpPr>
            <p:spPr>
              <a:xfrm>
                <a:off x="2786204" y="3969884"/>
                <a:ext cx="268342" cy="22309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a:ln>
                      <a:noFill/>
                    </a:ln>
                    <a:solidFill>
                      <a:prstClr val="black"/>
                    </a:solidFill>
                    <a:effectLst/>
                    <a:uLnTx/>
                    <a:uFillTx/>
                    <a:latin typeface="Arial" panose="020B0604020202020204"/>
                    <a:ea typeface="+mn-ea"/>
                    <a:cs typeface="+mn-cs"/>
                  </a:rPr>
                  <a:t>44</a:t>
                </a:r>
              </a:p>
            </p:txBody>
          </p:sp>
          <p:sp>
            <p:nvSpPr>
              <p:cNvPr id="53" name="TextBox 52">
                <a:extLst>
                  <a:ext uri="{FF2B5EF4-FFF2-40B4-BE49-F238E27FC236}">
                    <a16:creationId xmlns:a16="http://schemas.microsoft.com/office/drawing/2014/main" id="{84922B3A-AA7E-3832-6184-263051F5BD9B}"/>
                  </a:ext>
                </a:extLst>
              </p:cNvPr>
              <p:cNvSpPr txBox="1"/>
              <p:nvPr/>
            </p:nvSpPr>
            <p:spPr>
              <a:xfrm>
                <a:off x="3162758" y="3969884"/>
                <a:ext cx="268342" cy="22309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a:ln>
                      <a:noFill/>
                    </a:ln>
                    <a:solidFill>
                      <a:prstClr val="black"/>
                    </a:solidFill>
                    <a:effectLst/>
                    <a:uLnTx/>
                    <a:uFillTx/>
                    <a:latin typeface="Arial" panose="020B0604020202020204"/>
                    <a:ea typeface="+mn-ea"/>
                    <a:cs typeface="+mn-cs"/>
                  </a:rPr>
                  <a:t>52</a:t>
                </a:r>
              </a:p>
            </p:txBody>
          </p:sp>
          <p:sp>
            <p:nvSpPr>
              <p:cNvPr id="54" name="TextBox 53">
                <a:extLst>
                  <a:ext uri="{FF2B5EF4-FFF2-40B4-BE49-F238E27FC236}">
                    <a16:creationId xmlns:a16="http://schemas.microsoft.com/office/drawing/2014/main" id="{6BA7FF6A-C5D6-758D-B946-B7E092E560B0}"/>
                  </a:ext>
                </a:extLst>
              </p:cNvPr>
              <p:cNvSpPr txBox="1"/>
              <p:nvPr/>
            </p:nvSpPr>
            <p:spPr>
              <a:xfrm>
                <a:off x="3638870" y="3969884"/>
                <a:ext cx="268342" cy="22309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a:ln>
                      <a:noFill/>
                    </a:ln>
                    <a:solidFill>
                      <a:prstClr val="black"/>
                    </a:solidFill>
                    <a:effectLst/>
                    <a:uLnTx/>
                    <a:uFillTx/>
                    <a:latin typeface="Arial" panose="020B0604020202020204"/>
                    <a:ea typeface="+mn-ea"/>
                    <a:cs typeface="+mn-cs"/>
                  </a:rPr>
                  <a:t>62</a:t>
                </a:r>
              </a:p>
            </p:txBody>
          </p:sp>
          <p:sp>
            <p:nvSpPr>
              <p:cNvPr id="55" name="TextBox 54">
                <a:extLst>
                  <a:ext uri="{FF2B5EF4-FFF2-40B4-BE49-F238E27FC236}">
                    <a16:creationId xmlns:a16="http://schemas.microsoft.com/office/drawing/2014/main" id="{2E8DF46F-4AC3-7260-0CCC-2ADDF5FB53AE}"/>
                  </a:ext>
                </a:extLst>
              </p:cNvPr>
              <p:cNvSpPr txBox="1"/>
              <p:nvPr/>
            </p:nvSpPr>
            <p:spPr>
              <a:xfrm>
                <a:off x="2056328" y="4156332"/>
                <a:ext cx="404774" cy="20774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Week</a:t>
                </a:r>
              </a:p>
            </p:txBody>
          </p:sp>
          <p:sp>
            <p:nvSpPr>
              <p:cNvPr id="56" name="TextBox 55">
                <a:extLst>
                  <a:ext uri="{FF2B5EF4-FFF2-40B4-BE49-F238E27FC236}">
                    <a16:creationId xmlns:a16="http://schemas.microsoft.com/office/drawing/2014/main" id="{E7BE0B9E-2B1D-9C96-D12E-CA0CF8EEC1BF}"/>
                  </a:ext>
                </a:extLst>
              </p:cNvPr>
              <p:cNvSpPr txBox="1"/>
              <p:nvPr/>
            </p:nvSpPr>
            <p:spPr>
              <a:xfrm rot="16200000">
                <a:off x="-75720" y="2989142"/>
                <a:ext cx="675425" cy="20774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Weight (kg)</a:t>
                </a:r>
              </a:p>
            </p:txBody>
          </p:sp>
          <p:sp>
            <p:nvSpPr>
              <p:cNvPr id="57" name="TextBox 56">
                <a:extLst>
                  <a:ext uri="{FF2B5EF4-FFF2-40B4-BE49-F238E27FC236}">
                    <a16:creationId xmlns:a16="http://schemas.microsoft.com/office/drawing/2014/main" id="{82FEC147-D3D6-32F9-A408-D0F937167DA4}"/>
                  </a:ext>
                </a:extLst>
              </p:cNvPr>
              <p:cNvSpPr txBox="1"/>
              <p:nvPr/>
            </p:nvSpPr>
            <p:spPr>
              <a:xfrm>
                <a:off x="2172492" y="2554123"/>
                <a:ext cx="987818" cy="22309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a:ln>
                      <a:noFill/>
                    </a:ln>
                    <a:solidFill>
                      <a:prstClr val="black"/>
                    </a:solidFill>
                    <a:effectLst/>
                    <a:uLnTx/>
                    <a:uFillTx/>
                    <a:latin typeface="Arial" panose="020B0604020202020204"/>
                    <a:ea typeface="+mn-ea"/>
                    <a:cs typeface="+mn-cs"/>
                  </a:rPr>
                  <a:t>All patients (ITT)</a:t>
                </a:r>
              </a:p>
            </p:txBody>
          </p:sp>
        </p:grpSp>
        <p:sp>
          <p:nvSpPr>
            <p:cNvPr id="31" name="Rectangle 30">
              <a:extLst>
                <a:ext uri="{FF2B5EF4-FFF2-40B4-BE49-F238E27FC236}">
                  <a16:creationId xmlns:a16="http://schemas.microsoft.com/office/drawing/2014/main" id="{1CDCC416-CF5D-C329-4A42-04563C3DBD23}"/>
                </a:ext>
              </a:extLst>
            </p:cNvPr>
            <p:cNvSpPr/>
            <p:nvPr/>
          </p:nvSpPr>
          <p:spPr>
            <a:xfrm>
              <a:off x="8130333" y="3250011"/>
              <a:ext cx="185004" cy="17777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2" name="Rectangle 31">
              <a:extLst>
                <a:ext uri="{FF2B5EF4-FFF2-40B4-BE49-F238E27FC236}">
                  <a16:creationId xmlns:a16="http://schemas.microsoft.com/office/drawing/2014/main" id="{5BEDDA0B-14CE-387A-A926-48515F77DE5D}"/>
                </a:ext>
              </a:extLst>
            </p:cNvPr>
            <p:cNvSpPr/>
            <p:nvPr/>
          </p:nvSpPr>
          <p:spPr>
            <a:xfrm>
              <a:off x="8667067" y="4276036"/>
              <a:ext cx="185004" cy="7566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3" name="Rectangle 32">
              <a:extLst>
                <a:ext uri="{FF2B5EF4-FFF2-40B4-BE49-F238E27FC236}">
                  <a16:creationId xmlns:a16="http://schemas.microsoft.com/office/drawing/2014/main" id="{43E9FE18-535F-1921-928A-734742AEDB11}"/>
                </a:ext>
              </a:extLst>
            </p:cNvPr>
            <p:cNvSpPr/>
            <p:nvPr/>
          </p:nvSpPr>
          <p:spPr>
            <a:xfrm>
              <a:off x="9120889" y="4191139"/>
              <a:ext cx="185004" cy="8377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Rectangle 33">
              <a:extLst>
                <a:ext uri="{FF2B5EF4-FFF2-40B4-BE49-F238E27FC236}">
                  <a16:creationId xmlns:a16="http://schemas.microsoft.com/office/drawing/2014/main" id="{9E280629-5C5B-86BB-92BF-31CE60F3F605}"/>
                </a:ext>
              </a:extLst>
            </p:cNvPr>
            <p:cNvSpPr/>
            <p:nvPr/>
          </p:nvSpPr>
          <p:spPr>
            <a:xfrm>
              <a:off x="9567088" y="4094755"/>
              <a:ext cx="185004" cy="9357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5" name="Rectangle 34">
              <a:extLst>
                <a:ext uri="{FF2B5EF4-FFF2-40B4-BE49-F238E27FC236}">
                  <a16:creationId xmlns:a16="http://schemas.microsoft.com/office/drawing/2014/main" id="{60F42162-E289-D840-F40C-3ECE2CBF3804}"/>
                </a:ext>
              </a:extLst>
            </p:cNvPr>
            <p:cNvSpPr/>
            <p:nvPr/>
          </p:nvSpPr>
          <p:spPr>
            <a:xfrm>
              <a:off x="10101259" y="3990271"/>
              <a:ext cx="185004" cy="10348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6" name="Rectangle 35">
              <a:extLst>
                <a:ext uri="{FF2B5EF4-FFF2-40B4-BE49-F238E27FC236}">
                  <a16:creationId xmlns:a16="http://schemas.microsoft.com/office/drawing/2014/main" id="{7E54C551-989D-4A64-0C1B-0E3D25BC751F}"/>
                </a:ext>
              </a:extLst>
            </p:cNvPr>
            <p:cNvSpPr/>
            <p:nvPr/>
          </p:nvSpPr>
          <p:spPr>
            <a:xfrm>
              <a:off x="10533957" y="3882786"/>
              <a:ext cx="185004" cy="11367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7" name="Rectangle 36">
              <a:extLst>
                <a:ext uri="{FF2B5EF4-FFF2-40B4-BE49-F238E27FC236}">
                  <a16:creationId xmlns:a16="http://schemas.microsoft.com/office/drawing/2014/main" id="{EB6BE9E7-3CA4-5789-7E48-21C3011FAD84}"/>
                </a:ext>
              </a:extLst>
            </p:cNvPr>
            <p:cNvSpPr/>
            <p:nvPr/>
          </p:nvSpPr>
          <p:spPr>
            <a:xfrm>
              <a:off x="10994927" y="3748860"/>
              <a:ext cx="185004" cy="12669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998E2E6F-D56B-9FA6-6BE0-CD0980BF220A}"/>
                </a:ext>
              </a:extLst>
            </p:cNvPr>
            <p:cNvSpPr/>
            <p:nvPr/>
          </p:nvSpPr>
          <p:spPr>
            <a:xfrm>
              <a:off x="11554382" y="3688056"/>
              <a:ext cx="185004" cy="13277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cxnSp>
          <p:nvCxnSpPr>
            <p:cNvPr id="39" name="Straight Connector 38">
              <a:extLst>
                <a:ext uri="{FF2B5EF4-FFF2-40B4-BE49-F238E27FC236}">
                  <a16:creationId xmlns:a16="http://schemas.microsoft.com/office/drawing/2014/main" id="{57BF9CC8-2E2B-7280-C3B8-E487B670EFDD}"/>
                </a:ext>
              </a:extLst>
            </p:cNvPr>
            <p:cNvCxnSpPr>
              <a:cxnSpLocks/>
            </p:cNvCxnSpPr>
            <p:nvPr/>
          </p:nvCxnSpPr>
          <p:spPr>
            <a:xfrm flipV="1">
              <a:off x="8064260" y="5025138"/>
              <a:ext cx="3732023" cy="122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E22B011-FBAE-B17E-D105-BEBCC76E333A}"/>
                </a:ext>
              </a:extLst>
            </p:cNvPr>
            <p:cNvCxnSpPr/>
            <p:nvPr/>
          </p:nvCxnSpPr>
          <p:spPr>
            <a:xfrm flipV="1">
              <a:off x="8029766" y="4847998"/>
              <a:ext cx="85059" cy="850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38120CA-91A1-1A4B-E348-CDEE96F16EF4}"/>
                </a:ext>
              </a:extLst>
            </p:cNvPr>
            <p:cNvCxnSpPr/>
            <p:nvPr/>
          </p:nvCxnSpPr>
          <p:spPr>
            <a:xfrm flipV="1">
              <a:off x="8008919" y="4814430"/>
              <a:ext cx="85059" cy="850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TextBox 57">
            <a:extLst>
              <a:ext uri="{FF2B5EF4-FFF2-40B4-BE49-F238E27FC236}">
                <a16:creationId xmlns:a16="http://schemas.microsoft.com/office/drawing/2014/main" id="{62AD2046-699D-A0DB-2037-7CE1A8B4A6B7}"/>
              </a:ext>
            </a:extLst>
          </p:cNvPr>
          <p:cNvSpPr txBox="1"/>
          <p:nvPr/>
        </p:nvSpPr>
        <p:spPr>
          <a:xfrm>
            <a:off x="5969538" y="1915864"/>
            <a:ext cx="4062575" cy="338554"/>
          </a:xfrm>
          <a:prstGeom prst="rect">
            <a:avLst/>
          </a:prstGeom>
          <a:noFill/>
        </p:spPr>
        <p:txBody>
          <a:bodyPr wrap="square">
            <a:spAutoFit/>
          </a:bodyPr>
          <a:lstStyle/>
          <a:p>
            <a:r>
              <a:rPr lang="en-US" sz="1600" b="1"/>
              <a:t>After 10 weeks, individuals:</a:t>
            </a:r>
          </a:p>
        </p:txBody>
      </p:sp>
      <p:sp>
        <p:nvSpPr>
          <p:cNvPr id="59" name="TextBox 58">
            <a:extLst>
              <a:ext uri="{FF2B5EF4-FFF2-40B4-BE49-F238E27FC236}">
                <a16:creationId xmlns:a16="http://schemas.microsoft.com/office/drawing/2014/main" id="{5702590B-331D-051F-B61B-90821DC9DDD8}"/>
              </a:ext>
            </a:extLst>
          </p:cNvPr>
          <p:cNvSpPr txBox="1"/>
          <p:nvPr/>
        </p:nvSpPr>
        <p:spPr>
          <a:xfrm>
            <a:off x="5969539" y="3893041"/>
            <a:ext cx="5448001" cy="523220"/>
          </a:xfrm>
          <a:prstGeom prst="rect">
            <a:avLst/>
          </a:prstGeom>
          <a:solidFill>
            <a:schemeClr val="accent3">
              <a:lumMod val="20000"/>
              <a:lumOff val="80000"/>
            </a:schemeClr>
          </a:solidFill>
        </p:spPr>
        <p:txBody>
          <a:bodyPr wrap="square">
            <a:spAutoFit/>
          </a:bodyPr>
          <a:lstStyle/>
          <a:p>
            <a:r>
              <a:rPr lang="en-US" sz="1400"/>
              <a:t>Were advised to consume carbohydrates with a low glycemic index and reduce fat intake</a:t>
            </a:r>
          </a:p>
        </p:txBody>
      </p:sp>
      <p:sp>
        <p:nvSpPr>
          <p:cNvPr id="60" name="TextBox 59">
            <a:extLst>
              <a:ext uri="{FF2B5EF4-FFF2-40B4-BE49-F238E27FC236}">
                <a16:creationId xmlns:a16="http://schemas.microsoft.com/office/drawing/2014/main" id="{FE10FE88-4FE3-EFE6-B875-F6B092CDD91D}"/>
              </a:ext>
            </a:extLst>
          </p:cNvPr>
          <p:cNvSpPr txBox="1"/>
          <p:nvPr/>
        </p:nvSpPr>
        <p:spPr>
          <a:xfrm>
            <a:off x="5969538" y="5334270"/>
            <a:ext cx="5448001" cy="307777"/>
          </a:xfrm>
          <a:prstGeom prst="rect">
            <a:avLst/>
          </a:prstGeom>
          <a:solidFill>
            <a:schemeClr val="accent3">
              <a:lumMod val="20000"/>
              <a:lumOff val="80000"/>
            </a:schemeClr>
          </a:solidFill>
        </p:spPr>
        <p:txBody>
          <a:bodyPr wrap="square">
            <a:spAutoFit/>
          </a:bodyPr>
          <a:lstStyle/>
          <a:p>
            <a:r>
              <a:rPr lang="en-US" sz="1400"/>
              <a:t>Received continued dietary counseling via telephone</a:t>
            </a:r>
          </a:p>
        </p:txBody>
      </p:sp>
    </p:spTree>
    <p:extLst>
      <p:ext uri="{BB962C8B-B14F-4D97-AF65-F5344CB8AC3E}">
        <p14:creationId xmlns:p14="http://schemas.microsoft.com/office/powerpoint/2010/main" val="2501839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75D30-5034-4F87-8997-E71DB9D4F3A8}"/>
              </a:ext>
            </a:extLst>
          </p:cNvPr>
          <p:cNvSpPr>
            <a:spLocks noGrp="1"/>
          </p:cNvSpPr>
          <p:nvPr>
            <p:ph type="title"/>
          </p:nvPr>
        </p:nvSpPr>
        <p:spPr/>
        <p:txBody>
          <a:bodyPr>
            <a:normAutofit/>
          </a:bodyPr>
          <a:lstStyle/>
          <a:p>
            <a:r>
              <a:rPr lang="en-US"/>
              <a:t>Postprandial hormonal changes to diet-based weight loss</a:t>
            </a:r>
            <a:endParaRPr lang="en-CA"/>
          </a:p>
        </p:txBody>
      </p:sp>
      <p:sp>
        <p:nvSpPr>
          <p:cNvPr id="3" name="Text Placeholder 2">
            <a:extLst>
              <a:ext uri="{FF2B5EF4-FFF2-40B4-BE49-F238E27FC236}">
                <a16:creationId xmlns:a16="http://schemas.microsoft.com/office/drawing/2014/main" id="{F971AA43-79D7-4F7E-AF05-DF4EF2B731C8}"/>
              </a:ext>
            </a:extLst>
          </p:cNvPr>
          <p:cNvSpPr>
            <a:spLocks noGrp="1"/>
          </p:cNvSpPr>
          <p:nvPr>
            <p:ph type="body" sz="quarter" idx="13"/>
          </p:nvPr>
        </p:nvSpPr>
        <p:spPr/>
        <p:txBody>
          <a:bodyPr/>
          <a:lstStyle/>
          <a:p>
            <a:r>
              <a:rPr lang="en-US" sz="1000" i="0">
                <a:latin typeface="+mn-lt"/>
              </a:rPr>
              <a:t>*</a:t>
            </a:r>
            <a:r>
              <a:rPr lang="en-US" sz="1000" i="1">
                <a:latin typeface="+mn-lt"/>
              </a:rPr>
              <a:t>P</a:t>
            </a:r>
            <a:r>
              <a:rPr lang="en-US" sz="1000" i="0">
                <a:latin typeface="+mn-lt"/>
              </a:rPr>
              <a:t>&lt;0.05 vs. baseline on a very-low-energy diet.</a:t>
            </a:r>
            <a:br>
              <a:rPr lang="en-US" sz="1000" i="0">
                <a:latin typeface="+mn-lt"/>
              </a:rPr>
            </a:br>
            <a:r>
              <a:rPr lang="en-US" sz="1000"/>
              <a:t>CCK, cholecystokinin; GLP-1, glucagon-like peptide-1; PYY, peptide YY.</a:t>
            </a:r>
            <a:br>
              <a:rPr lang="en-US" sz="1000" i="0"/>
            </a:br>
            <a:r>
              <a:rPr lang="en-GB" sz="1000" i="0" err="1"/>
              <a:t>Sumithran</a:t>
            </a:r>
            <a:r>
              <a:rPr lang="en-GB" sz="1000" i="0"/>
              <a:t> P et al. N </a:t>
            </a:r>
            <a:r>
              <a:rPr lang="en-GB" sz="1000" i="0" err="1"/>
              <a:t>Engl</a:t>
            </a:r>
            <a:r>
              <a:rPr lang="en-GB" sz="1000" i="0"/>
              <a:t> J Med 2011;365:1597–1604.</a:t>
            </a:r>
            <a:endParaRPr lang="en-US" sz="1000" i="0"/>
          </a:p>
        </p:txBody>
      </p:sp>
      <p:graphicFrame>
        <p:nvGraphicFramePr>
          <p:cNvPr id="4" name="Content Placeholder 460">
            <a:extLst>
              <a:ext uri="{FF2B5EF4-FFF2-40B4-BE49-F238E27FC236}">
                <a16:creationId xmlns:a16="http://schemas.microsoft.com/office/drawing/2014/main" id="{E33C61D3-AA9F-4263-9E88-9F3D62558CC3}"/>
              </a:ext>
            </a:extLst>
          </p:cNvPr>
          <p:cNvGraphicFramePr>
            <a:graphicFrameLocks/>
          </p:cNvGraphicFramePr>
          <p:nvPr/>
        </p:nvGraphicFramePr>
        <p:xfrm>
          <a:off x="1108364" y="1624808"/>
          <a:ext cx="5919182" cy="337097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D5C8B36B-FEFB-488B-9CA7-0F4A8ECE8286}"/>
              </a:ext>
            </a:extLst>
          </p:cNvPr>
          <p:cNvSpPr txBox="1"/>
          <p:nvPr/>
        </p:nvSpPr>
        <p:spPr>
          <a:xfrm rot="16200000">
            <a:off x="-17619" y="3155752"/>
            <a:ext cx="2058128"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Plasma Concentration (</a:t>
            </a:r>
            <a:r>
              <a:rPr kumimoji="0" lang="en-US" sz="1200" b="0" i="0" u="none" strike="noStrike" kern="1200" cap="none" spc="0" normalizeH="0" baseline="0" noProof="0" err="1">
                <a:ln>
                  <a:noFill/>
                </a:ln>
                <a:solidFill>
                  <a:prstClr val="black"/>
                </a:solidFill>
                <a:effectLst/>
                <a:uLnTx/>
                <a:uFillTx/>
                <a:latin typeface="Arial" panose="020B0604020202020204"/>
                <a:ea typeface="+mn-ea"/>
                <a:cs typeface="+mn-cs"/>
              </a:rPr>
              <a:t>pg</a:t>
            </a: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/ml)</a:t>
            </a:r>
          </a:p>
        </p:txBody>
      </p:sp>
      <p:graphicFrame>
        <p:nvGraphicFramePr>
          <p:cNvPr id="6" name="Content Placeholder 460">
            <a:extLst>
              <a:ext uri="{FF2B5EF4-FFF2-40B4-BE49-F238E27FC236}">
                <a16:creationId xmlns:a16="http://schemas.microsoft.com/office/drawing/2014/main" id="{C3492E51-E272-4B0C-93F4-675B0F939BB3}"/>
              </a:ext>
            </a:extLst>
          </p:cNvPr>
          <p:cNvGraphicFramePr>
            <a:graphicFrameLocks/>
          </p:cNvGraphicFramePr>
          <p:nvPr/>
        </p:nvGraphicFramePr>
        <p:xfrm>
          <a:off x="8839861" y="1714014"/>
          <a:ext cx="2391677" cy="3379288"/>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049BBCDF-AD53-44DF-8F61-7B0571623923}"/>
              </a:ext>
            </a:extLst>
          </p:cNvPr>
          <p:cNvSpPr txBox="1"/>
          <p:nvPr/>
        </p:nvSpPr>
        <p:spPr>
          <a:xfrm rot="16200000">
            <a:off x="7616767" y="3155752"/>
            <a:ext cx="2187265"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Plasma Concentration (</a:t>
            </a:r>
            <a:r>
              <a:rPr kumimoji="0" lang="en-US" sz="1200" b="0" i="0" u="none" strike="noStrike" kern="1200" cap="none" spc="0" normalizeH="0" baseline="0" noProof="0" err="1">
                <a:ln>
                  <a:noFill/>
                </a:ln>
                <a:solidFill>
                  <a:prstClr val="black"/>
                </a:solidFill>
                <a:effectLst/>
                <a:uLnTx/>
                <a:uFillTx/>
                <a:latin typeface="Arial" panose="020B0604020202020204"/>
                <a:ea typeface="+mn-ea"/>
                <a:cs typeface="+mn-cs"/>
              </a:rPr>
              <a:t>fmol</a:t>
            </a: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/ml)</a:t>
            </a:r>
          </a:p>
        </p:txBody>
      </p:sp>
      <p:grpSp>
        <p:nvGrpSpPr>
          <p:cNvPr id="8" name="Group 7">
            <a:extLst>
              <a:ext uri="{FF2B5EF4-FFF2-40B4-BE49-F238E27FC236}">
                <a16:creationId xmlns:a16="http://schemas.microsoft.com/office/drawing/2014/main" id="{1AF4CBB4-2F20-4F2F-8698-3F2A8001F7E5}"/>
              </a:ext>
            </a:extLst>
          </p:cNvPr>
          <p:cNvGrpSpPr/>
          <p:nvPr/>
        </p:nvGrpSpPr>
        <p:grpSpPr>
          <a:xfrm>
            <a:off x="4172202" y="1645162"/>
            <a:ext cx="4038762" cy="297454"/>
            <a:chOff x="5114441" y="963933"/>
            <a:chExt cx="3029071" cy="223091"/>
          </a:xfrm>
        </p:grpSpPr>
        <p:cxnSp>
          <p:nvCxnSpPr>
            <p:cNvPr id="9" name="Straight Connector 8">
              <a:extLst>
                <a:ext uri="{FF2B5EF4-FFF2-40B4-BE49-F238E27FC236}">
                  <a16:creationId xmlns:a16="http://schemas.microsoft.com/office/drawing/2014/main" id="{897E0003-982A-426A-906B-68F028CA609B}"/>
                </a:ext>
              </a:extLst>
            </p:cNvPr>
            <p:cNvCxnSpPr/>
            <p:nvPr/>
          </p:nvCxnSpPr>
          <p:spPr>
            <a:xfrm flipV="1">
              <a:off x="6115448" y="1087043"/>
              <a:ext cx="21600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EAC486D-1797-460D-AB5A-39C2D040DF9A}"/>
                </a:ext>
              </a:extLst>
            </p:cNvPr>
            <p:cNvCxnSpPr/>
            <p:nvPr/>
          </p:nvCxnSpPr>
          <p:spPr>
            <a:xfrm flipV="1">
              <a:off x="5114441" y="1087043"/>
              <a:ext cx="216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EDA6FED-9B8A-4FAD-8662-2758A988BCDB}"/>
                </a:ext>
              </a:extLst>
            </p:cNvPr>
            <p:cNvCxnSpPr/>
            <p:nvPr/>
          </p:nvCxnSpPr>
          <p:spPr>
            <a:xfrm flipV="1">
              <a:off x="7198209" y="1087043"/>
              <a:ext cx="216000" cy="0"/>
            </a:xfrm>
            <a:prstGeom prst="line">
              <a:avLst/>
            </a:prstGeom>
            <a:ln w="762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C8AE90F-8AA6-4A7B-9076-A963612C9256}"/>
                </a:ext>
              </a:extLst>
            </p:cNvPr>
            <p:cNvSpPr txBox="1"/>
            <p:nvPr/>
          </p:nvSpPr>
          <p:spPr>
            <a:xfrm>
              <a:off x="5459484" y="963933"/>
              <a:ext cx="526924" cy="22309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a:ln>
                    <a:noFill/>
                  </a:ln>
                  <a:solidFill>
                    <a:prstClr val="black"/>
                  </a:solidFill>
                  <a:effectLst/>
                  <a:uLnTx/>
                  <a:uFillTx/>
                  <a:latin typeface="Arial" panose="020B0604020202020204"/>
                  <a:ea typeface="+mn-ea"/>
                  <a:cs typeface="+mn-cs"/>
                </a:rPr>
                <a:t>Week 0</a:t>
              </a:r>
            </a:p>
          </p:txBody>
        </p:sp>
        <p:sp>
          <p:nvSpPr>
            <p:cNvPr id="13" name="TextBox 12">
              <a:extLst>
                <a:ext uri="{FF2B5EF4-FFF2-40B4-BE49-F238E27FC236}">
                  <a16:creationId xmlns:a16="http://schemas.microsoft.com/office/drawing/2014/main" id="{B986D8C1-5FA0-4D0D-AF59-DAECBD372472}"/>
                </a:ext>
              </a:extLst>
            </p:cNvPr>
            <p:cNvSpPr txBox="1"/>
            <p:nvPr/>
          </p:nvSpPr>
          <p:spPr>
            <a:xfrm>
              <a:off x="6468906" y="963933"/>
              <a:ext cx="591845" cy="22309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a:ln>
                    <a:noFill/>
                  </a:ln>
                  <a:solidFill>
                    <a:prstClr val="black"/>
                  </a:solidFill>
                  <a:effectLst/>
                  <a:uLnTx/>
                  <a:uFillTx/>
                  <a:latin typeface="Arial" panose="020B0604020202020204"/>
                  <a:ea typeface="+mn-ea"/>
                  <a:cs typeface="+mn-cs"/>
                </a:rPr>
                <a:t>Week 10</a:t>
              </a:r>
            </a:p>
          </p:txBody>
        </p:sp>
        <p:sp>
          <p:nvSpPr>
            <p:cNvPr id="14" name="TextBox 13">
              <a:extLst>
                <a:ext uri="{FF2B5EF4-FFF2-40B4-BE49-F238E27FC236}">
                  <a16:creationId xmlns:a16="http://schemas.microsoft.com/office/drawing/2014/main" id="{611AF9B0-3AF5-4389-BF71-85D9FBCF0589}"/>
                </a:ext>
              </a:extLst>
            </p:cNvPr>
            <p:cNvSpPr txBox="1"/>
            <p:nvPr/>
          </p:nvSpPr>
          <p:spPr>
            <a:xfrm>
              <a:off x="7551667" y="963933"/>
              <a:ext cx="591845" cy="22309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a:ln>
                    <a:noFill/>
                  </a:ln>
                  <a:solidFill>
                    <a:prstClr val="black"/>
                  </a:solidFill>
                  <a:effectLst/>
                  <a:uLnTx/>
                  <a:uFillTx/>
                  <a:latin typeface="Arial" panose="020B0604020202020204"/>
                  <a:ea typeface="+mn-ea"/>
                  <a:cs typeface="+mn-cs"/>
                </a:rPr>
                <a:t>Week 62</a:t>
              </a:r>
            </a:p>
          </p:txBody>
        </p:sp>
      </p:grpSp>
      <p:sp>
        <p:nvSpPr>
          <p:cNvPr id="16" name="TextBox 15">
            <a:extLst>
              <a:ext uri="{FF2B5EF4-FFF2-40B4-BE49-F238E27FC236}">
                <a16:creationId xmlns:a16="http://schemas.microsoft.com/office/drawing/2014/main" id="{0E72CF0D-D0D7-4FD6-80B4-A410A8612790}"/>
              </a:ext>
            </a:extLst>
          </p:cNvPr>
          <p:cNvSpPr txBox="1"/>
          <p:nvPr/>
        </p:nvSpPr>
        <p:spPr>
          <a:xfrm>
            <a:off x="2293806" y="1956612"/>
            <a:ext cx="269626" cy="2974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a:ln>
                  <a:noFill/>
                </a:ln>
                <a:solidFill>
                  <a:prstClr val="black"/>
                </a:solidFill>
                <a:effectLst/>
                <a:uLnTx/>
                <a:uFillTx/>
                <a:latin typeface="Arial" panose="020B0604020202020204"/>
                <a:ea typeface="+mn-ea"/>
                <a:cs typeface="+mn-cs"/>
              </a:rPr>
              <a:t>*</a:t>
            </a:r>
          </a:p>
        </p:txBody>
      </p:sp>
      <p:sp>
        <p:nvSpPr>
          <p:cNvPr id="17" name="TextBox 16">
            <a:extLst>
              <a:ext uri="{FF2B5EF4-FFF2-40B4-BE49-F238E27FC236}">
                <a16:creationId xmlns:a16="http://schemas.microsoft.com/office/drawing/2014/main" id="{CC53AA37-75BF-48A3-B03C-3EA37C3AA3E6}"/>
              </a:ext>
            </a:extLst>
          </p:cNvPr>
          <p:cNvSpPr txBox="1"/>
          <p:nvPr/>
        </p:nvSpPr>
        <p:spPr>
          <a:xfrm>
            <a:off x="2713345" y="2397848"/>
            <a:ext cx="269626" cy="2974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a:ln>
                  <a:noFill/>
                </a:ln>
                <a:solidFill>
                  <a:prstClr val="black"/>
                </a:solidFill>
                <a:effectLst/>
                <a:uLnTx/>
                <a:uFillTx/>
                <a:latin typeface="Arial" panose="020B0604020202020204"/>
                <a:ea typeface="+mn-ea"/>
                <a:cs typeface="+mn-cs"/>
              </a:rPr>
              <a:t>*</a:t>
            </a:r>
          </a:p>
        </p:txBody>
      </p:sp>
      <p:sp>
        <p:nvSpPr>
          <p:cNvPr id="18" name="TextBox 17">
            <a:extLst>
              <a:ext uri="{FF2B5EF4-FFF2-40B4-BE49-F238E27FC236}">
                <a16:creationId xmlns:a16="http://schemas.microsoft.com/office/drawing/2014/main" id="{A73CE948-92C5-400F-B53B-69AA91C96934}"/>
              </a:ext>
            </a:extLst>
          </p:cNvPr>
          <p:cNvSpPr txBox="1"/>
          <p:nvPr/>
        </p:nvSpPr>
        <p:spPr>
          <a:xfrm>
            <a:off x="5752843" y="3244272"/>
            <a:ext cx="269626" cy="2974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a:ln>
                  <a:noFill/>
                </a:ln>
                <a:solidFill>
                  <a:prstClr val="black"/>
                </a:solidFill>
                <a:effectLst/>
                <a:uLnTx/>
                <a:uFillTx/>
                <a:latin typeface="Arial" panose="020B0604020202020204"/>
                <a:ea typeface="+mn-ea"/>
                <a:cs typeface="+mn-cs"/>
              </a:rPr>
              <a:t>*</a:t>
            </a:r>
          </a:p>
        </p:txBody>
      </p:sp>
      <p:sp>
        <p:nvSpPr>
          <p:cNvPr id="19" name="TextBox 18">
            <a:extLst>
              <a:ext uri="{FF2B5EF4-FFF2-40B4-BE49-F238E27FC236}">
                <a16:creationId xmlns:a16="http://schemas.microsoft.com/office/drawing/2014/main" id="{86D67828-B6C6-4475-8640-268A250917E7}"/>
              </a:ext>
            </a:extLst>
          </p:cNvPr>
          <p:cNvSpPr txBox="1"/>
          <p:nvPr/>
        </p:nvSpPr>
        <p:spPr>
          <a:xfrm>
            <a:off x="6210043" y="3345872"/>
            <a:ext cx="269626" cy="2974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a:ln>
                  <a:noFill/>
                </a:ln>
                <a:solidFill>
                  <a:prstClr val="black"/>
                </a:solidFill>
                <a:effectLst/>
                <a:uLnTx/>
                <a:uFillTx/>
                <a:latin typeface="Arial" panose="020B0604020202020204"/>
                <a:ea typeface="+mn-ea"/>
                <a:cs typeface="+mn-cs"/>
              </a:rPr>
              <a:t>*</a:t>
            </a:r>
          </a:p>
        </p:txBody>
      </p:sp>
      <p:sp>
        <p:nvSpPr>
          <p:cNvPr id="20" name="TextBox 19">
            <a:extLst>
              <a:ext uri="{FF2B5EF4-FFF2-40B4-BE49-F238E27FC236}">
                <a16:creationId xmlns:a16="http://schemas.microsoft.com/office/drawing/2014/main" id="{3C316FB7-485E-4863-9515-FE9D1F2CA74B}"/>
              </a:ext>
            </a:extLst>
          </p:cNvPr>
          <p:cNvSpPr txBox="1"/>
          <p:nvPr/>
        </p:nvSpPr>
        <p:spPr>
          <a:xfrm>
            <a:off x="9990876" y="2964276"/>
            <a:ext cx="269626" cy="2974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a:ln>
                  <a:noFill/>
                </a:ln>
                <a:solidFill>
                  <a:prstClr val="black"/>
                </a:solidFill>
                <a:effectLst/>
                <a:uLnTx/>
                <a:uFillTx/>
                <a:latin typeface="Arial" panose="020B0604020202020204"/>
                <a:ea typeface="+mn-ea"/>
                <a:cs typeface="+mn-cs"/>
              </a:rPr>
              <a:t>*</a:t>
            </a:r>
          </a:p>
        </p:txBody>
      </p:sp>
      <p:sp>
        <p:nvSpPr>
          <p:cNvPr id="21" name="TextBox 20">
            <a:extLst>
              <a:ext uri="{FF2B5EF4-FFF2-40B4-BE49-F238E27FC236}">
                <a16:creationId xmlns:a16="http://schemas.microsoft.com/office/drawing/2014/main" id="{0D0173E5-9398-F6DE-8DD1-EF013C8A3C32}"/>
              </a:ext>
            </a:extLst>
          </p:cNvPr>
          <p:cNvSpPr txBox="1"/>
          <p:nvPr/>
        </p:nvSpPr>
        <p:spPr>
          <a:xfrm>
            <a:off x="568140" y="5553049"/>
            <a:ext cx="11055722" cy="523220"/>
          </a:xfrm>
          <a:prstGeom prst="rect">
            <a:avLst/>
          </a:prstGeom>
          <a:solidFill>
            <a:schemeClr val="accent3">
              <a:lumMod val="20000"/>
              <a:lumOff val="80000"/>
            </a:schemeClr>
          </a:solidFill>
        </p:spPr>
        <p:txBody>
          <a:bodyPr wrap="square">
            <a:spAutoFit/>
          </a:bodyPr>
          <a:lstStyle/>
          <a:p>
            <a:pPr algn="ctr"/>
            <a:r>
              <a:rPr lang="en-US" sz="1400" b="0" i="0">
                <a:effectLst/>
                <a:latin typeface="Arial" panose="020B0604020202020204" pitchFamily="34" charset="0"/>
                <a:cs typeface="Arial" panose="020B0604020202020204" pitchFamily="34" charset="0"/>
              </a:rPr>
              <a:t>The high rate of relapse among people with obesity who have lost weight has a strong physiological basis and is not simply </a:t>
            </a:r>
            <a:br>
              <a:rPr lang="en-US" sz="1400" b="0" i="0">
                <a:effectLst/>
                <a:latin typeface="Arial" panose="020B0604020202020204" pitchFamily="34" charset="0"/>
                <a:cs typeface="Arial" panose="020B0604020202020204" pitchFamily="34" charset="0"/>
              </a:rPr>
            </a:br>
            <a:r>
              <a:rPr lang="en-US" sz="1400" b="0" i="0">
                <a:effectLst/>
                <a:latin typeface="Arial" panose="020B0604020202020204" pitchFamily="34" charset="0"/>
                <a:cs typeface="Arial" panose="020B0604020202020204" pitchFamily="34" charset="0"/>
              </a:rPr>
              <a:t>the result of the voluntary resumption of old habits</a:t>
            </a:r>
            <a:endParaRPr lang="en-US" sz="140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B9DB6C17-C3BB-CF69-CBE6-E13BC233AFE2}"/>
              </a:ext>
            </a:extLst>
          </p:cNvPr>
          <p:cNvSpPr txBox="1"/>
          <p:nvPr/>
        </p:nvSpPr>
        <p:spPr>
          <a:xfrm>
            <a:off x="568138" y="5000310"/>
            <a:ext cx="11055724" cy="523220"/>
          </a:xfrm>
          <a:prstGeom prst="rect">
            <a:avLst/>
          </a:prstGeom>
          <a:solidFill>
            <a:schemeClr val="accent5">
              <a:lumMod val="20000"/>
              <a:lumOff val="80000"/>
            </a:schemeClr>
          </a:solidFill>
        </p:spPr>
        <p:txBody>
          <a:bodyPr wrap="square">
            <a:spAutoFit/>
          </a:bodyPr>
          <a:lstStyle/>
          <a:p>
            <a:pPr algn="ctr"/>
            <a:r>
              <a:rPr lang="en-US" sz="1400" b="0" i="0">
                <a:effectLst/>
              </a:rPr>
              <a:t>One year after initial weight reduction, levels of the circulating mediators of appetite that encourage weight regain after diet-induced weight loss do not revert to the levels recorded before weight loss</a:t>
            </a:r>
            <a:endParaRPr lang="en-US" sz="1400"/>
          </a:p>
        </p:txBody>
      </p:sp>
    </p:spTree>
    <p:extLst>
      <p:ext uri="{BB962C8B-B14F-4D97-AF65-F5344CB8AC3E}">
        <p14:creationId xmlns:p14="http://schemas.microsoft.com/office/powerpoint/2010/main" val="504384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6EBB9-2FFC-4B3B-93CD-F3D937FC7ECA}"/>
              </a:ext>
            </a:extLst>
          </p:cNvPr>
          <p:cNvSpPr>
            <a:spLocks noGrp="1"/>
          </p:cNvSpPr>
          <p:nvPr>
            <p:ph type="title"/>
          </p:nvPr>
        </p:nvSpPr>
        <p:spPr/>
        <p:txBody>
          <a:bodyPr>
            <a:normAutofit/>
          </a:bodyPr>
          <a:lstStyle/>
          <a:p>
            <a:r>
              <a:rPr lang="en-CA" sz="3600"/>
              <a:t>Key takeaways</a:t>
            </a:r>
          </a:p>
        </p:txBody>
      </p:sp>
      <p:sp>
        <p:nvSpPr>
          <p:cNvPr id="3" name="Content Placeholder 2">
            <a:extLst>
              <a:ext uri="{FF2B5EF4-FFF2-40B4-BE49-F238E27FC236}">
                <a16:creationId xmlns:a16="http://schemas.microsoft.com/office/drawing/2014/main" id="{E9A3A83B-6DDC-460E-9C40-2981E7C53A19}"/>
              </a:ext>
            </a:extLst>
          </p:cNvPr>
          <p:cNvSpPr>
            <a:spLocks noGrp="1"/>
          </p:cNvSpPr>
          <p:nvPr>
            <p:ph idx="1"/>
          </p:nvPr>
        </p:nvSpPr>
        <p:spPr/>
        <p:txBody>
          <a:bodyPr vert="horz" lIns="91440" tIns="45720" rIns="91440" bIns="45720" rtlCol="0" anchor="t">
            <a:normAutofit/>
          </a:bodyPr>
          <a:lstStyle/>
          <a:p>
            <a:r>
              <a:rPr lang="en-GB" sz="2400" dirty="0">
                <a:ea typeface="Apis For Office" panose="020B0504010101010104" pitchFamily="34" charset="0"/>
                <a:cs typeface="Arial" panose="020B0604020202020204" pitchFamily="34" charset="0"/>
              </a:rPr>
              <a:t>Long term energy balance is centrally regulated by peripheral input </a:t>
            </a:r>
            <a:r>
              <a:rPr lang="en-GB" sz="2400" dirty="0">
                <a:ea typeface="Apis For Office" panose="020B0504010101010104" pitchFamily="34" charset="0"/>
              </a:rPr>
              <a:t>from the </a:t>
            </a:r>
            <a:r>
              <a:rPr lang="en-GB" sz="2400" dirty="0">
                <a:ea typeface="Apis For Office" panose="020B0504010101010104" pitchFamily="34" charset="0"/>
                <a:cs typeface="Arial" panose="020B0604020202020204" pitchFamily="34" charset="0"/>
              </a:rPr>
              <a:t> adipose tissue and </a:t>
            </a:r>
            <a:r>
              <a:rPr lang="en-GB" sz="2400" dirty="0">
                <a:ea typeface="Apis For Office" panose="020B0504010101010104" pitchFamily="34" charset="0"/>
              </a:rPr>
              <a:t>gut </a:t>
            </a:r>
            <a:r>
              <a:rPr lang="en-GB" sz="2400" dirty="0">
                <a:ea typeface="Apis For Office" panose="020B0504010101010104" pitchFamily="34" charset="0"/>
                <a:cs typeface="Arial" panose="020B0604020202020204" pitchFamily="34" charset="0"/>
              </a:rPr>
              <a:t>via neural and endocrine pathways</a:t>
            </a:r>
          </a:p>
          <a:p>
            <a:r>
              <a:rPr lang="en-GB" sz="2400" dirty="0">
                <a:ea typeface="Apis For Office" panose="020B0504010101010104" pitchFamily="34" charset="0"/>
                <a:cs typeface="Arial"/>
              </a:rPr>
              <a:t>The body demonstrates a variety of adaptations to weight loss that promote weight regain after a caloric deficit</a:t>
            </a:r>
          </a:p>
          <a:p>
            <a:r>
              <a:rPr lang="en-GB" sz="2400" dirty="0">
                <a:ea typeface="Apis For Office" panose="020B0504010101010104" pitchFamily="34" charset="0"/>
              </a:rPr>
              <a:t>Obesity is a chronic disease that occurs as a result of energy dysregulation causing excess caloric input and adiposity</a:t>
            </a:r>
          </a:p>
          <a:p>
            <a:r>
              <a:rPr lang="en-GB" sz="2400" dirty="0">
                <a:ea typeface="Apis For Office" panose="020B0504010101010104" pitchFamily="34" charset="0"/>
              </a:rPr>
              <a:t>This excess caloric input is NOT voluntary </a:t>
            </a:r>
          </a:p>
        </p:txBody>
      </p:sp>
      <p:sp>
        <p:nvSpPr>
          <p:cNvPr id="4" name="Text Placeholder 3">
            <a:extLst>
              <a:ext uri="{FF2B5EF4-FFF2-40B4-BE49-F238E27FC236}">
                <a16:creationId xmlns:a16="http://schemas.microsoft.com/office/drawing/2014/main" id="{D9B45121-4B55-496D-9F64-98E81A7C7940}"/>
              </a:ext>
            </a:extLst>
          </p:cNvPr>
          <p:cNvSpPr>
            <a:spLocks noGrp="1"/>
          </p:cNvSpPr>
          <p:nvPr>
            <p:ph type="body" sz="quarter" idx="13"/>
          </p:nvPr>
        </p:nvSpPr>
        <p:spPr/>
        <p:txBody>
          <a:bodyPr/>
          <a:lstStyle/>
          <a:p>
            <a:endParaRPr lang="en-CA"/>
          </a:p>
        </p:txBody>
      </p:sp>
    </p:spTree>
    <p:extLst>
      <p:ext uri="{BB962C8B-B14F-4D97-AF65-F5344CB8AC3E}">
        <p14:creationId xmlns:p14="http://schemas.microsoft.com/office/powerpoint/2010/main" val="2520340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3894-D164-48EF-8E5B-71DE923BF1BA}"/>
              </a:ext>
            </a:extLst>
          </p:cNvPr>
          <p:cNvSpPr>
            <a:spLocks noGrp="1"/>
          </p:cNvSpPr>
          <p:nvPr>
            <p:ph type="title"/>
          </p:nvPr>
        </p:nvSpPr>
        <p:spPr/>
        <p:txBody>
          <a:bodyPr/>
          <a:lstStyle/>
          <a:p>
            <a:r>
              <a:rPr lang="en-US"/>
              <a:t>Assessments</a:t>
            </a:r>
            <a:endParaRPr lang="en-CA"/>
          </a:p>
        </p:txBody>
      </p:sp>
      <p:sp>
        <p:nvSpPr>
          <p:cNvPr id="4" name="Text Placeholder 3">
            <a:extLst>
              <a:ext uri="{FF2B5EF4-FFF2-40B4-BE49-F238E27FC236}">
                <a16:creationId xmlns:a16="http://schemas.microsoft.com/office/drawing/2014/main" id="{98214451-82C0-4A3C-A41B-BE4B7879E4B1}"/>
              </a:ext>
            </a:extLst>
          </p:cNvPr>
          <p:cNvSpPr>
            <a:spLocks noGrp="1"/>
          </p:cNvSpPr>
          <p:nvPr>
            <p:ph type="body" sz="quarter" idx="13"/>
          </p:nvPr>
        </p:nvSpPr>
        <p:spPr/>
        <p:txBody>
          <a:bodyPr/>
          <a:lstStyle/>
          <a:p>
            <a:endParaRPr lang="en-CA"/>
          </a:p>
        </p:txBody>
      </p:sp>
      <p:sp>
        <p:nvSpPr>
          <p:cNvPr id="6" name="Content Placeholder 2">
            <a:extLst>
              <a:ext uri="{FF2B5EF4-FFF2-40B4-BE49-F238E27FC236}">
                <a16:creationId xmlns:a16="http://schemas.microsoft.com/office/drawing/2014/main" id="{2ECFB2DE-0923-470E-9D45-CA95D55105EB}"/>
              </a:ext>
            </a:extLst>
          </p:cNvPr>
          <p:cNvSpPr txBox="1">
            <a:spLocks/>
          </p:cNvSpPr>
          <p:nvPr/>
        </p:nvSpPr>
        <p:spPr>
          <a:xfrm>
            <a:off x="838200" y="1494700"/>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7000"/>
              </a:lnSpc>
              <a:spcBef>
                <a:spcPts val="1000"/>
              </a:spcBef>
              <a:spcAft>
                <a:spcPts val="800"/>
              </a:spcAft>
              <a:buClrTx/>
              <a:buSzTx/>
              <a:buFont typeface="+mj-lt"/>
              <a:buAutoNum type="arabicPeriod"/>
              <a:tabLst/>
              <a:defRPr/>
            </a:pPr>
            <a:r>
              <a:rPr kumimoji="0" lang="en-CA" sz="20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John is a 48-year-old man with a body mass index (BMI) of 36 kg/m</a:t>
            </a:r>
            <a:r>
              <a:rPr kumimoji="0" lang="en-CA" sz="2000" b="0" i="0" u="none" strike="noStrike" kern="1200" cap="none" spc="0" normalizeH="0" baseline="30000" noProof="0" dirty="0">
                <a:ln>
                  <a:noFill/>
                </a:ln>
                <a:solidFill>
                  <a:prstClr val="black"/>
                </a:solidFill>
                <a:effectLst/>
                <a:uLnTx/>
                <a:uFillTx/>
                <a:latin typeface="Arial" panose="020B0604020202020204" pitchFamily="34" charset="0"/>
                <a:ea typeface="+mn-ea"/>
                <a:cs typeface="Times New Roman" panose="02020603050405020304" pitchFamily="18" charset="0"/>
              </a:rPr>
              <a:t>2</a:t>
            </a:r>
            <a:r>
              <a:rPr kumimoji="0" lang="en-CA" sz="20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 He has recently made some lifestyle-based changes, which include caloric restriction and increased exercise. However, he finds it challenging to lose the weight and keep it off. Regardless of the intervention, what metabolic adaptation following weight loss makes it difficult for John to maintain the weight loss?</a:t>
            </a:r>
          </a:p>
          <a:p>
            <a:pPr marL="685800" marR="0" lvl="1" indent="-228600" algn="l" defTabSz="914400" rtl="0" eaLnBrk="1" fontAlgn="auto" latinLnBrk="0" hangingPunct="1">
              <a:lnSpc>
                <a:spcPct val="107000"/>
              </a:lnSpc>
              <a:spcBef>
                <a:spcPts val="0"/>
              </a:spcBef>
              <a:spcAft>
                <a:spcPts val="0"/>
              </a:spcAft>
              <a:buClrTx/>
              <a:buSzTx/>
              <a:buFont typeface="+mj-lt"/>
              <a:buAutoNum type="alphaLcPeriod"/>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decreased resting metabolic rate</a:t>
            </a:r>
          </a:p>
          <a:p>
            <a:pPr marL="685800" marR="0" lvl="1" indent="-228600" algn="l" defTabSz="914400" rtl="0" eaLnBrk="1" fontAlgn="auto" latinLnBrk="0" hangingPunct="1">
              <a:lnSpc>
                <a:spcPct val="107000"/>
              </a:lnSpc>
              <a:spcBef>
                <a:spcPts val="0"/>
              </a:spcBef>
              <a:spcAft>
                <a:spcPts val="0"/>
              </a:spcAft>
              <a:buClrTx/>
              <a:buSzTx/>
              <a:buFont typeface="+mj-lt"/>
              <a:buAutoNum type="alphaLcPeriod"/>
              <a:tabLst/>
              <a:defRPr/>
            </a:pPr>
            <a:r>
              <a:rPr kumimoji="0" lang="en-CA" sz="20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decreased levels of ghrelin</a:t>
            </a:r>
          </a:p>
          <a:p>
            <a:pPr marL="685800" marR="0" lvl="1" indent="-228600" algn="l" defTabSz="914400" rtl="0" eaLnBrk="1" fontAlgn="auto" latinLnBrk="0" hangingPunct="1">
              <a:lnSpc>
                <a:spcPct val="107000"/>
              </a:lnSpc>
              <a:spcBef>
                <a:spcPts val="0"/>
              </a:spcBef>
              <a:spcAft>
                <a:spcPts val="0"/>
              </a:spcAft>
              <a:buClrTx/>
              <a:buSzTx/>
              <a:buFont typeface="+mj-lt"/>
              <a:buAutoNum type="alphaLcPeriod"/>
              <a:tabLst/>
              <a:defRPr/>
            </a:pPr>
            <a:r>
              <a:rPr kumimoji="0" lang="en-CA" sz="20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increased levels of GLP-1</a:t>
            </a:r>
          </a:p>
          <a:p>
            <a:pPr marL="685800" marR="0" lvl="1" indent="-228600" algn="l" defTabSz="914400" rtl="0" eaLnBrk="1" fontAlgn="auto" latinLnBrk="0" hangingPunct="1">
              <a:lnSpc>
                <a:spcPct val="107000"/>
              </a:lnSpc>
              <a:spcBef>
                <a:spcPts val="0"/>
              </a:spcBef>
              <a:spcAft>
                <a:spcPts val="0"/>
              </a:spcAft>
              <a:buClrTx/>
              <a:buSzTx/>
              <a:buFont typeface="+mj-lt"/>
              <a:buAutoNum type="alphaLcPeriod"/>
              <a:tabLst/>
              <a:defRPr/>
            </a:pPr>
            <a:r>
              <a:rPr kumimoji="0" lang="en-CA" sz="20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decreased fat mass</a:t>
            </a:r>
          </a:p>
          <a:p>
            <a:pPr marL="228600" marR="0" lvl="0" indent="-228600" algn="l" defTabSz="914400" rtl="0" eaLnBrk="1" fontAlgn="auto" latinLnBrk="0" hangingPunct="1">
              <a:lnSpc>
                <a:spcPct val="107000"/>
              </a:lnSpc>
              <a:spcBef>
                <a:spcPts val="1000"/>
              </a:spcBef>
              <a:spcAft>
                <a:spcPts val="800"/>
              </a:spcAft>
              <a:buClrTx/>
              <a:buSzTx/>
              <a:buFont typeface="+mj-lt"/>
              <a:buAutoNum type="arabicPeriod"/>
              <a:tabLst/>
              <a:defRPr/>
            </a:pPr>
            <a:endParaRPr kumimoji="0" lang="en-CA" sz="20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1493182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3">
            <a:extLst>
              <a:ext uri="{FF2B5EF4-FFF2-40B4-BE49-F238E27FC236}">
                <a16:creationId xmlns:a16="http://schemas.microsoft.com/office/drawing/2014/main" id="{A861D477-0C88-41E4-9567-E1CA91B5733E}"/>
              </a:ext>
            </a:extLst>
          </p:cNvPr>
          <p:cNvSpPr txBox="1">
            <a:spLocks/>
          </p:cNvSpPr>
          <p:nvPr/>
        </p:nvSpPr>
        <p:spPr>
          <a:xfrm>
            <a:off x="1084874" y="1826582"/>
            <a:ext cx="7156223" cy="3277009"/>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6200" b="1" i="0" u="none" strike="noStrike" kern="1200" cap="none" spc="0" normalizeH="0" baseline="0" noProof="0">
                <a:ln>
                  <a:noFill/>
                </a:ln>
                <a:solidFill>
                  <a:srgbClr val="263C50"/>
                </a:solidFill>
                <a:effectLst/>
                <a:uLnTx/>
                <a:uFillTx/>
                <a:latin typeface="Arial Nova Light"/>
                <a:ea typeface="+mn-ea"/>
                <a:cs typeface="+mn-cs"/>
              </a:rPr>
              <a:t>Pathophysiology of Obesity: Genetic, Environmental, and Social Causes</a:t>
            </a:r>
          </a:p>
        </p:txBody>
      </p:sp>
      <p:sp>
        <p:nvSpPr>
          <p:cNvPr id="3" name="Text Placeholder 13">
            <a:extLst>
              <a:ext uri="{FF2B5EF4-FFF2-40B4-BE49-F238E27FC236}">
                <a16:creationId xmlns:a16="http://schemas.microsoft.com/office/drawing/2014/main" id="{EC3A9B72-5A34-4394-B24D-D0036BDBE46A}"/>
              </a:ext>
            </a:extLst>
          </p:cNvPr>
          <p:cNvSpPr txBox="1">
            <a:spLocks/>
          </p:cNvSpPr>
          <p:nvPr/>
        </p:nvSpPr>
        <p:spPr>
          <a:xfrm>
            <a:off x="1146420" y="5165540"/>
            <a:ext cx="5546703" cy="592183"/>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CA" sz="4000" b="0" i="0" u="none" strike="noStrike" kern="1200" cap="none" spc="0" normalizeH="0" baseline="0" noProof="0">
                <a:ln>
                  <a:noFill/>
                </a:ln>
                <a:solidFill>
                  <a:srgbClr val="263C50"/>
                </a:solidFill>
                <a:effectLst/>
                <a:uLnTx/>
                <a:uFillTx/>
                <a:latin typeface="Arial Nova Light"/>
                <a:ea typeface="+mn-ea"/>
                <a:cs typeface="+mn-cs"/>
              </a:rPr>
              <a:t>Module 3</a:t>
            </a:r>
          </a:p>
        </p:txBody>
      </p:sp>
    </p:spTree>
    <p:extLst>
      <p:ext uri="{BB962C8B-B14F-4D97-AF65-F5344CB8AC3E}">
        <p14:creationId xmlns:p14="http://schemas.microsoft.com/office/powerpoint/2010/main" val="617489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8D0DC-B159-6C4D-B077-33AE17A385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E67B94-77DB-5627-B379-9493C2BE56F1}"/>
              </a:ext>
            </a:extLst>
          </p:cNvPr>
          <p:cNvSpPr>
            <a:spLocks noGrp="1"/>
          </p:cNvSpPr>
          <p:nvPr>
            <p:ph type="title"/>
          </p:nvPr>
        </p:nvSpPr>
        <p:spPr/>
        <p:txBody>
          <a:bodyPr/>
          <a:lstStyle/>
          <a:p>
            <a:r>
              <a:rPr lang="en-US"/>
              <a:t>Assessments</a:t>
            </a:r>
            <a:endParaRPr lang="en-CA"/>
          </a:p>
        </p:txBody>
      </p:sp>
      <p:sp>
        <p:nvSpPr>
          <p:cNvPr id="4" name="Text Placeholder 3">
            <a:extLst>
              <a:ext uri="{FF2B5EF4-FFF2-40B4-BE49-F238E27FC236}">
                <a16:creationId xmlns:a16="http://schemas.microsoft.com/office/drawing/2014/main" id="{51AA7752-6D81-BED6-A2D8-955B907BA72E}"/>
              </a:ext>
            </a:extLst>
          </p:cNvPr>
          <p:cNvSpPr>
            <a:spLocks noGrp="1"/>
          </p:cNvSpPr>
          <p:nvPr>
            <p:ph type="body" sz="quarter" idx="13"/>
          </p:nvPr>
        </p:nvSpPr>
        <p:spPr/>
        <p:txBody>
          <a:bodyPr/>
          <a:lstStyle/>
          <a:p>
            <a:endParaRPr lang="en-CA"/>
          </a:p>
        </p:txBody>
      </p:sp>
      <p:sp>
        <p:nvSpPr>
          <p:cNvPr id="6" name="Content Placeholder 2">
            <a:extLst>
              <a:ext uri="{FF2B5EF4-FFF2-40B4-BE49-F238E27FC236}">
                <a16:creationId xmlns:a16="http://schemas.microsoft.com/office/drawing/2014/main" id="{E7DEC53B-AA6E-3DDA-2C9D-975B523589FF}"/>
              </a:ext>
            </a:extLst>
          </p:cNvPr>
          <p:cNvSpPr txBox="1">
            <a:spLocks/>
          </p:cNvSpPr>
          <p:nvPr/>
        </p:nvSpPr>
        <p:spPr>
          <a:xfrm>
            <a:off x="838200" y="1494700"/>
            <a:ext cx="10515600" cy="51905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buFont typeface="+mj-lt"/>
              <a:buAutoNum type="arabicPeriod"/>
            </a:pPr>
            <a:r>
              <a:rPr lang="en-CA" sz="2400" dirty="0">
                <a:latin typeface="Arial" panose="020B0604020202020204" pitchFamily="34" charset="0"/>
                <a:cs typeface="Times New Roman" panose="02020603050405020304" pitchFamily="18" charset="0"/>
              </a:rPr>
              <a:t>Tom is a new father and caring for his new baby has led to chronic sleep deprivation over the last few months. In addition to sleep deprivation, what is another factor that could be contributing to Tom’s weight gain?</a:t>
            </a:r>
          </a:p>
          <a:p>
            <a:pPr lvl="1">
              <a:lnSpc>
                <a:spcPct val="107000"/>
              </a:lnSpc>
              <a:spcBef>
                <a:spcPts val="0"/>
              </a:spcBef>
              <a:buFont typeface="+mj-lt"/>
              <a:buAutoNum type="alphaLcPeriod"/>
            </a:pPr>
            <a:r>
              <a:rPr lang="en-US" dirty="0">
                <a:latin typeface="Arial" panose="020B0604020202020204" pitchFamily="34" charset="0"/>
                <a:cs typeface="Times New Roman" panose="02020603050405020304" pitchFamily="18" charset="0"/>
              </a:rPr>
              <a:t>Tom lives in a neighborhood with plenty of parks</a:t>
            </a:r>
          </a:p>
          <a:p>
            <a:pPr lvl="1">
              <a:lnSpc>
                <a:spcPct val="107000"/>
              </a:lnSpc>
              <a:spcBef>
                <a:spcPts val="0"/>
              </a:spcBef>
              <a:buFont typeface="+mj-lt"/>
              <a:buAutoNum type="alphaLcPeriod"/>
            </a:pPr>
            <a:r>
              <a:rPr lang="en-US" dirty="0">
                <a:latin typeface="Arial" panose="020B0604020202020204" pitchFamily="34" charset="0"/>
                <a:cs typeface="Times New Roman" panose="02020603050405020304" pitchFamily="18" charset="0"/>
              </a:rPr>
              <a:t>Tom is experiencing high stress levels</a:t>
            </a:r>
          </a:p>
          <a:p>
            <a:pPr lvl="1">
              <a:lnSpc>
                <a:spcPct val="107000"/>
              </a:lnSpc>
              <a:spcBef>
                <a:spcPts val="0"/>
              </a:spcBef>
              <a:buFont typeface="+mj-lt"/>
              <a:buAutoNum type="alphaLcPeriod"/>
            </a:pPr>
            <a:r>
              <a:rPr lang="en-US" dirty="0">
                <a:latin typeface="Arial" panose="020B0604020202020204" pitchFamily="34" charset="0"/>
                <a:cs typeface="Times New Roman" panose="02020603050405020304" pitchFamily="18" charset="0"/>
              </a:rPr>
              <a:t>Tom is a non-smoker</a:t>
            </a:r>
          </a:p>
          <a:p>
            <a:pPr lvl="1">
              <a:lnSpc>
                <a:spcPct val="107000"/>
              </a:lnSpc>
              <a:spcBef>
                <a:spcPts val="0"/>
              </a:spcBef>
              <a:buFont typeface="+mj-lt"/>
              <a:buAutoNum type="alphaLcPeriod"/>
            </a:pPr>
            <a:r>
              <a:rPr lang="en-US" dirty="0">
                <a:latin typeface="Arial" panose="020B0604020202020204" pitchFamily="34" charset="0"/>
                <a:cs typeface="Times New Roman" panose="02020603050405020304" pitchFamily="18" charset="0"/>
              </a:rPr>
              <a:t>Tom seldom drinks alcohol</a:t>
            </a:r>
          </a:p>
        </p:txBody>
      </p:sp>
    </p:spTree>
    <p:extLst>
      <p:ext uri="{BB962C8B-B14F-4D97-AF65-F5344CB8AC3E}">
        <p14:creationId xmlns:p14="http://schemas.microsoft.com/office/powerpoint/2010/main" val="3036125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957DD3C-B6FE-B628-CE32-A30D47E09389}"/>
              </a:ext>
            </a:extLst>
          </p:cNvPr>
          <p:cNvSpPr/>
          <p:nvPr/>
        </p:nvSpPr>
        <p:spPr>
          <a:xfrm>
            <a:off x="6096000" y="2322742"/>
            <a:ext cx="6096000" cy="31551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9D3492EB-F3D9-FD2A-7E8F-0A5FA619F97F}"/>
              </a:ext>
            </a:extLst>
          </p:cNvPr>
          <p:cNvSpPr>
            <a:spLocks noGrp="1"/>
          </p:cNvSpPr>
          <p:nvPr>
            <p:ph type="title"/>
          </p:nvPr>
        </p:nvSpPr>
        <p:spPr>
          <a:xfrm>
            <a:off x="838200" y="541397"/>
            <a:ext cx="10515600" cy="1325563"/>
          </a:xfrm>
        </p:spPr>
        <p:txBody>
          <a:bodyPr/>
          <a:lstStyle/>
          <a:p>
            <a:r>
              <a:rPr lang="en-CA"/>
              <a:t>Individual weight gain or weight loss</a:t>
            </a:r>
            <a:br>
              <a:rPr lang="en-CA"/>
            </a:br>
            <a:r>
              <a:rPr lang="en-CA" sz="2400"/>
              <a:t>Genetic considerations</a:t>
            </a:r>
          </a:p>
        </p:txBody>
      </p:sp>
      <p:sp>
        <p:nvSpPr>
          <p:cNvPr id="3" name="Text Placeholder 2">
            <a:extLst>
              <a:ext uri="{FF2B5EF4-FFF2-40B4-BE49-F238E27FC236}">
                <a16:creationId xmlns:a16="http://schemas.microsoft.com/office/drawing/2014/main" id="{52E7BBC5-6159-D4AA-DAB8-CFCF8D187634}"/>
              </a:ext>
            </a:extLst>
          </p:cNvPr>
          <p:cNvSpPr>
            <a:spLocks noGrp="1"/>
          </p:cNvSpPr>
          <p:nvPr>
            <p:ph type="body" sz="quarter" idx="13"/>
          </p:nvPr>
        </p:nvSpPr>
        <p:spPr/>
        <p:txBody>
          <a:bodyPr/>
          <a:lstStyle/>
          <a:p>
            <a:r>
              <a:rPr lang="en-US" sz="1000" i="0" err="1"/>
              <a:t>Yáñez</a:t>
            </a:r>
            <a:r>
              <a:rPr lang="en-US" sz="1000" i="0"/>
              <a:t> et al. </a:t>
            </a:r>
            <a:r>
              <a:rPr lang="de-DE" sz="1000" i="0"/>
              <a:t>Austin J Nutr Metab 2017;4:1052.</a:t>
            </a:r>
            <a:endParaRPr lang="en-CA" sz="1000"/>
          </a:p>
        </p:txBody>
      </p:sp>
      <p:sp>
        <p:nvSpPr>
          <p:cNvPr id="50" name="Rectangle 49">
            <a:extLst>
              <a:ext uri="{FF2B5EF4-FFF2-40B4-BE49-F238E27FC236}">
                <a16:creationId xmlns:a16="http://schemas.microsoft.com/office/drawing/2014/main" id="{AD56C0E1-B693-22C8-7A1F-706D0435F6D4}"/>
              </a:ext>
            </a:extLst>
          </p:cNvPr>
          <p:cNvSpPr/>
          <p:nvPr/>
        </p:nvSpPr>
        <p:spPr>
          <a:xfrm>
            <a:off x="0" y="2322742"/>
            <a:ext cx="6096000" cy="31551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C30243A7-E613-E632-C0CE-54F397281A5E}"/>
              </a:ext>
            </a:extLst>
          </p:cNvPr>
          <p:cNvSpPr txBox="1"/>
          <p:nvPr/>
        </p:nvSpPr>
        <p:spPr>
          <a:xfrm>
            <a:off x="6096000" y="2322742"/>
            <a:ext cx="6096000" cy="369332"/>
          </a:xfrm>
          <a:prstGeom prst="rect">
            <a:avLst/>
          </a:prstGeom>
          <a:solidFill>
            <a:schemeClr val="bg1">
              <a:lumMod val="50000"/>
            </a:schemeClr>
          </a:solidFill>
        </p:spPr>
        <p:txBody>
          <a:bodyPr wrap="square" rtlCol="0">
            <a:spAutoFit/>
          </a:bodyPr>
          <a:lstStyle/>
          <a:p>
            <a:pPr algn="ctr"/>
            <a:r>
              <a:rPr lang="en-CA">
                <a:solidFill>
                  <a:schemeClr val="bg1"/>
                </a:solidFill>
              </a:rPr>
              <a:t>How can these differences be explained?</a:t>
            </a:r>
          </a:p>
        </p:txBody>
      </p:sp>
      <p:sp>
        <p:nvSpPr>
          <p:cNvPr id="5" name="TextBox 4">
            <a:extLst>
              <a:ext uri="{FF2B5EF4-FFF2-40B4-BE49-F238E27FC236}">
                <a16:creationId xmlns:a16="http://schemas.microsoft.com/office/drawing/2014/main" id="{A8554E3B-7C92-4CEC-A703-53ED6120B451}"/>
              </a:ext>
            </a:extLst>
          </p:cNvPr>
          <p:cNvSpPr txBox="1"/>
          <p:nvPr/>
        </p:nvSpPr>
        <p:spPr>
          <a:xfrm>
            <a:off x="8369300" y="5002015"/>
            <a:ext cx="1549400" cy="461665"/>
          </a:xfrm>
          <a:prstGeom prst="rect">
            <a:avLst/>
          </a:prstGeom>
          <a:solidFill>
            <a:schemeClr val="tx1"/>
          </a:solidFill>
        </p:spPr>
        <p:txBody>
          <a:bodyPr wrap="square" rtlCol="0">
            <a:spAutoFit/>
          </a:bodyPr>
          <a:lstStyle/>
          <a:p>
            <a:pPr algn="ctr"/>
            <a:r>
              <a:rPr lang="en-CA" sz="2400" b="1">
                <a:solidFill>
                  <a:schemeClr val="bg1"/>
                </a:solidFill>
              </a:rPr>
              <a:t>Genetics</a:t>
            </a:r>
          </a:p>
        </p:txBody>
      </p:sp>
      <p:grpSp>
        <p:nvGrpSpPr>
          <p:cNvPr id="11" name="Group 10">
            <a:extLst>
              <a:ext uri="{FF2B5EF4-FFF2-40B4-BE49-F238E27FC236}">
                <a16:creationId xmlns:a16="http://schemas.microsoft.com/office/drawing/2014/main" id="{998A7AEE-6146-6103-0AC9-3E323E33A4BD}"/>
              </a:ext>
            </a:extLst>
          </p:cNvPr>
          <p:cNvGrpSpPr/>
          <p:nvPr/>
        </p:nvGrpSpPr>
        <p:grpSpPr>
          <a:xfrm>
            <a:off x="4183275" y="2798002"/>
            <a:ext cx="1816100" cy="2204592"/>
            <a:chOff x="3776875" y="2526773"/>
            <a:chExt cx="1816100" cy="2204592"/>
          </a:xfrm>
        </p:grpSpPr>
        <p:sp>
          <p:nvSpPr>
            <p:cNvPr id="6" name="Freeform 7">
              <a:extLst>
                <a:ext uri="{FF2B5EF4-FFF2-40B4-BE49-F238E27FC236}">
                  <a16:creationId xmlns:a16="http://schemas.microsoft.com/office/drawing/2014/main" id="{DBC0AF80-DE31-2C6C-5433-883F70B4FDF8}"/>
                </a:ext>
              </a:extLst>
            </p:cNvPr>
            <p:cNvSpPr>
              <a:spLocks noEditPoints="1"/>
            </p:cNvSpPr>
            <p:nvPr/>
          </p:nvSpPr>
          <p:spPr bwMode="auto">
            <a:xfrm>
              <a:off x="4803468" y="3715493"/>
              <a:ext cx="553681" cy="1015872"/>
            </a:xfrm>
            <a:custGeom>
              <a:avLst/>
              <a:gdLst>
                <a:gd name="T0" fmla="*/ 231 w 377"/>
                <a:gd name="T1" fmla="*/ 110 h 691"/>
                <a:gd name="T2" fmla="*/ 189 w 377"/>
                <a:gd name="T3" fmla="*/ 0 h 691"/>
                <a:gd name="T4" fmla="*/ 146 w 377"/>
                <a:gd name="T5" fmla="*/ 110 h 691"/>
                <a:gd name="T6" fmla="*/ 16 w 377"/>
                <a:gd name="T7" fmla="*/ 224 h 691"/>
                <a:gd name="T8" fmla="*/ 0 w 377"/>
                <a:gd name="T9" fmla="*/ 369 h 691"/>
                <a:gd name="T10" fmla="*/ 21 w 377"/>
                <a:gd name="T11" fmla="*/ 406 h 691"/>
                <a:gd name="T12" fmla="*/ 55 w 377"/>
                <a:gd name="T13" fmla="*/ 399 h 691"/>
                <a:gd name="T14" fmla="*/ 122 w 377"/>
                <a:gd name="T15" fmla="*/ 658 h 691"/>
                <a:gd name="T16" fmla="*/ 160 w 377"/>
                <a:gd name="T17" fmla="*/ 691 h 691"/>
                <a:gd name="T18" fmla="*/ 189 w 377"/>
                <a:gd name="T19" fmla="*/ 677 h 691"/>
                <a:gd name="T20" fmla="*/ 217 w 377"/>
                <a:gd name="T21" fmla="*/ 691 h 691"/>
                <a:gd name="T22" fmla="*/ 255 w 377"/>
                <a:gd name="T23" fmla="*/ 658 h 691"/>
                <a:gd name="T24" fmla="*/ 322 w 377"/>
                <a:gd name="T25" fmla="*/ 399 h 691"/>
                <a:gd name="T26" fmla="*/ 366 w 377"/>
                <a:gd name="T27" fmla="*/ 398 h 691"/>
                <a:gd name="T28" fmla="*/ 377 w 377"/>
                <a:gd name="T29" fmla="*/ 344 h 691"/>
                <a:gd name="T30" fmla="*/ 298 w 377"/>
                <a:gd name="T31" fmla="*/ 138 h 691"/>
                <a:gd name="T32" fmla="*/ 229 w 377"/>
                <a:gd name="T33" fmla="*/ 66 h 691"/>
                <a:gd name="T34" fmla="*/ 148 w 377"/>
                <a:gd name="T35" fmla="*/ 66 h 691"/>
                <a:gd name="T36" fmla="*/ 365 w 377"/>
                <a:gd name="T37" fmla="*/ 344 h 691"/>
                <a:gd name="T38" fmla="*/ 358 w 377"/>
                <a:gd name="T39" fmla="*/ 390 h 691"/>
                <a:gd name="T40" fmla="*/ 325 w 377"/>
                <a:gd name="T41" fmla="*/ 384 h 691"/>
                <a:gd name="T42" fmla="*/ 308 w 377"/>
                <a:gd name="T43" fmla="*/ 245 h 691"/>
                <a:gd name="T44" fmla="*/ 273 w 377"/>
                <a:gd name="T45" fmla="*/ 193 h 691"/>
                <a:gd name="T46" fmla="*/ 297 w 377"/>
                <a:gd name="T47" fmla="*/ 249 h 691"/>
                <a:gd name="T48" fmla="*/ 312 w 377"/>
                <a:gd name="T49" fmla="*/ 385 h 691"/>
                <a:gd name="T50" fmla="*/ 244 w 377"/>
                <a:gd name="T51" fmla="*/ 656 h 691"/>
                <a:gd name="T52" fmla="*/ 217 w 377"/>
                <a:gd name="T53" fmla="*/ 679 h 691"/>
                <a:gd name="T54" fmla="*/ 195 w 377"/>
                <a:gd name="T55" fmla="*/ 657 h 691"/>
                <a:gd name="T56" fmla="*/ 189 w 377"/>
                <a:gd name="T57" fmla="*/ 394 h 691"/>
                <a:gd name="T58" fmla="*/ 183 w 377"/>
                <a:gd name="T59" fmla="*/ 657 h 691"/>
                <a:gd name="T60" fmla="*/ 160 w 377"/>
                <a:gd name="T61" fmla="*/ 679 h 691"/>
                <a:gd name="T62" fmla="*/ 133 w 377"/>
                <a:gd name="T63" fmla="*/ 656 h 691"/>
                <a:gd name="T64" fmla="*/ 65 w 377"/>
                <a:gd name="T65" fmla="*/ 385 h 691"/>
                <a:gd name="T66" fmla="*/ 80 w 377"/>
                <a:gd name="T67" fmla="*/ 249 h 691"/>
                <a:gd name="T68" fmla="*/ 104 w 377"/>
                <a:gd name="T69" fmla="*/ 193 h 691"/>
                <a:gd name="T70" fmla="*/ 69 w 377"/>
                <a:gd name="T71" fmla="*/ 245 h 691"/>
                <a:gd name="T72" fmla="*/ 52 w 377"/>
                <a:gd name="T73" fmla="*/ 384 h 691"/>
                <a:gd name="T74" fmla="*/ 26 w 377"/>
                <a:gd name="T75" fmla="*/ 395 h 691"/>
                <a:gd name="T76" fmla="*/ 12 w 377"/>
                <a:gd name="T77" fmla="*/ 369 h 691"/>
                <a:gd name="T78" fmla="*/ 42 w 377"/>
                <a:gd name="T79" fmla="*/ 196 h 691"/>
                <a:gd name="T80" fmla="*/ 155 w 377"/>
                <a:gd name="T81" fmla="*/ 121 h 691"/>
                <a:gd name="T82" fmla="*/ 222 w 377"/>
                <a:gd name="T83" fmla="*/ 121 h 691"/>
                <a:gd name="T84" fmla="*/ 349 w 377"/>
                <a:gd name="T85" fmla="*/ 228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7" h="691">
                  <a:moveTo>
                    <a:pt x="298" y="138"/>
                  </a:moveTo>
                  <a:cubicBezTo>
                    <a:pt x="279" y="125"/>
                    <a:pt x="257" y="116"/>
                    <a:pt x="231" y="110"/>
                  </a:cubicBezTo>
                  <a:cubicBezTo>
                    <a:pt x="238" y="97"/>
                    <a:pt x="241" y="82"/>
                    <a:pt x="241" y="66"/>
                  </a:cubicBezTo>
                  <a:cubicBezTo>
                    <a:pt x="240" y="29"/>
                    <a:pt x="226" y="0"/>
                    <a:pt x="189" y="0"/>
                  </a:cubicBezTo>
                  <a:cubicBezTo>
                    <a:pt x="152" y="0"/>
                    <a:pt x="136" y="29"/>
                    <a:pt x="136" y="66"/>
                  </a:cubicBezTo>
                  <a:cubicBezTo>
                    <a:pt x="136" y="82"/>
                    <a:pt x="139" y="97"/>
                    <a:pt x="146" y="110"/>
                  </a:cubicBezTo>
                  <a:cubicBezTo>
                    <a:pt x="120" y="116"/>
                    <a:pt x="98" y="125"/>
                    <a:pt x="79" y="138"/>
                  </a:cubicBezTo>
                  <a:cubicBezTo>
                    <a:pt x="48" y="159"/>
                    <a:pt x="28" y="188"/>
                    <a:pt x="16" y="224"/>
                  </a:cubicBezTo>
                  <a:cubicBezTo>
                    <a:pt x="4" y="259"/>
                    <a:pt x="0" y="300"/>
                    <a:pt x="0" y="344"/>
                  </a:cubicBezTo>
                  <a:cubicBezTo>
                    <a:pt x="0" y="353"/>
                    <a:pt x="0" y="361"/>
                    <a:pt x="0" y="369"/>
                  </a:cubicBezTo>
                  <a:cubicBezTo>
                    <a:pt x="0" y="379"/>
                    <a:pt x="3" y="387"/>
                    <a:pt x="6" y="393"/>
                  </a:cubicBezTo>
                  <a:cubicBezTo>
                    <a:pt x="10" y="399"/>
                    <a:pt x="15" y="403"/>
                    <a:pt x="21" y="406"/>
                  </a:cubicBezTo>
                  <a:cubicBezTo>
                    <a:pt x="25" y="407"/>
                    <a:pt x="29" y="408"/>
                    <a:pt x="33" y="408"/>
                  </a:cubicBezTo>
                  <a:cubicBezTo>
                    <a:pt x="41" y="408"/>
                    <a:pt x="49" y="405"/>
                    <a:pt x="55" y="399"/>
                  </a:cubicBezTo>
                  <a:cubicBezTo>
                    <a:pt x="64" y="439"/>
                    <a:pt x="75" y="469"/>
                    <a:pt x="86" y="504"/>
                  </a:cubicBezTo>
                  <a:cubicBezTo>
                    <a:pt x="98" y="542"/>
                    <a:pt x="111" y="587"/>
                    <a:pt x="122" y="658"/>
                  </a:cubicBezTo>
                  <a:cubicBezTo>
                    <a:pt x="123" y="669"/>
                    <a:pt x="129" y="677"/>
                    <a:pt x="136" y="683"/>
                  </a:cubicBezTo>
                  <a:cubicBezTo>
                    <a:pt x="143" y="688"/>
                    <a:pt x="152" y="691"/>
                    <a:pt x="160" y="691"/>
                  </a:cubicBezTo>
                  <a:cubicBezTo>
                    <a:pt x="169" y="691"/>
                    <a:pt x="177" y="688"/>
                    <a:pt x="184" y="683"/>
                  </a:cubicBezTo>
                  <a:cubicBezTo>
                    <a:pt x="186" y="681"/>
                    <a:pt x="187" y="679"/>
                    <a:pt x="189" y="677"/>
                  </a:cubicBezTo>
                  <a:cubicBezTo>
                    <a:pt x="190" y="679"/>
                    <a:pt x="191" y="681"/>
                    <a:pt x="193" y="683"/>
                  </a:cubicBezTo>
                  <a:cubicBezTo>
                    <a:pt x="200" y="688"/>
                    <a:pt x="208" y="691"/>
                    <a:pt x="217" y="691"/>
                  </a:cubicBezTo>
                  <a:cubicBezTo>
                    <a:pt x="225" y="691"/>
                    <a:pt x="234" y="688"/>
                    <a:pt x="241" y="683"/>
                  </a:cubicBezTo>
                  <a:cubicBezTo>
                    <a:pt x="248" y="677"/>
                    <a:pt x="254" y="669"/>
                    <a:pt x="255" y="658"/>
                  </a:cubicBezTo>
                  <a:cubicBezTo>
                    <a:pt x="266" y="587"/>
                    <a:pt x="279" y="542"/>
                    <a:pt x="291" y="504"/>
                  </a:cubicBezTo>
                  <a:cubicBezTo>
                    <a:pt x="302" y="469"/>
                    <a:pt x="313" y="439"/>
                    <a:pt x="322" y="399"/>
                  </a:cubicBezTo>
                  <a:cubicBezTo>
                    <a:pt x="328" y="405"/>
                    <a:pt x="336" y="408"/>
                    <a:pt x="344" y="408"/>
                  </a:cubicBezTo>
                  <a:cubicBezTo>
                    <a:pt x="352" y="408"/>
                    <a:pt x="360" y="405"/>
                    <a:pt x="366" y="398"/>
                  </a:cubicBezTo>
                  <a:cubicBezTo>
                    <a:pt x="373" y="392"/>
                    <a:pt x="376" y="382"/>
                    <a:pt x="377" y="369"/>
                  </a:cubicBezTo>
                  <a:cubicBezTo>
                    <a:pt x="377" y="361"/>
                    <a:pt x="377" y="353"/>
                    <a:pt x="377" y="344"/>
                  </a:cubicBezTo>
                  <a:cubicBezTo>
                    <a:pt x="377" y="285"/>
                    <a:pt x="369" y="232"/>
                    <a:pt x="346" y="190"/>
                  </a:cubicBezTo>
                  <a:cubicBezTo>
                    <a:pt x="334" y="170"/>
                    <a:pt x="318" y="152"/>
                    <a:pt x="298" y="138"/>
                  </a:cubicBezTo>
                  <a:close/>
                  <a:moveTo>
                    <a:pt x="189" y="12"/>
                  </a:moveTo>
                  <a:cubicBezTo>
                    <a:pt x="219" y="12"/>
                    <a:pt x="229" y="36"/>
                    <a:pt x="229" y="66"/>
                  </a:cubicBezTo>
                  <a:cubicBezTo>
                    <a:pt x="229" y="97"/>
                    <a:pt x="219" y="120"/>
                    <a:pt x="189" y="120"/>
                  </a:cubicBezTo>
                  <a:cubicBezTo>
                    <a:pt x="158" y="120"/>
                    <a:pt x="148" y="97"/>
                    <a:pt x="148" y="66"/>
                  </a:cubicBezTo>
                  <a:cubicBezTo>
                    <a:pt x="148" y="37"/>
                    <a:pt x="158" y="12"/>
                    <a:pt x="189" y="12"/>
                  </a:cubicBezTo>
                  <a:close/>
                  <a:moveTo>
                    <a:pt x="365" y="344"/>
                  </a:moveTo>
                  <a:cubicBezTo>
                    <a:pt x="365" y="352"/>
                    <a:pt x="365" y="361"/>
                    <a:pt x="365" y="369"/>
                  </a:cubicBezTo>
                  <a:cubicBezTo>
                    <a:pt x="365" y="379"/>
                    <a:pt x="361" y="386"/>
                    <a:pt x="358" y="390"/>
                  </a:cubicBezTo>
                  <a:cubicBezTo>
                    <a:pt x="354" y="394"/>
                    <a:pt x="349" y="396"/>
                    <a:pt x="344" y="396"/>
                  </a:cubicBezTo>
                  <a:cubicBezTo>
                    <a:pt x="337" y="396"/>
                    <a:pt x="329" y="392"/>
                    <a:pt x="325" y="384"/>
                  </a:cubicBezTo>
                  <a:cubicBezTo>
                    <a:pt x="327" y="370"/>
                    <a:pt x="329" y="356"/>
                    <a:pt x="329" y="343"/>
                  </a:cubicBezTo>
                  <a:cubicBezTo>
                    <a:pt x="329" y="305"/>
                    <a:pt x="319" y="271"/>
                    <a:pt x="308" y="245"/>
                  </a:cubicBezTo>
                  <a:cubicBezTo>
                    <a:pt x="297" y="219"/>
                    <a:pt x="286" y="201"/>
                    <a:pt x="281" y="194"/>
                  </a:cubicBezTo>
                  <a:cubicBezTo>
                    <a:pt x="279" y="192"/>
                    <a:pt x="276" y="191"/>
                    <a:pt x="273" y="193"/>
                  </a:cubicBezTo>
                  <a:cubicBezTo>
                    <a:pt x="270" y="194"/>
                    <a:pt x="269" y="198"/>
                    <a:pt x="271" y="201"/>
                  </a:cubicBezTo>
                  <a:cubicBezTo>
                    <a:pt x="275" y="207"/>
                    <a:pt x="287" y="224"/>
                    <a:pt x="297" y="249"/>
                  </a:cubicBezTo>
                  <a:cubicBezTo>
                    <a:pt x="307" y="274"/>
                    <a:pt x="317" y="307"/>
                    <a:pt x="317" y="343"/>
                  </a:cubicBezTo>
                  <a:cubicBezTo>
                    <a:pt x="317" y="357"/>
                    <a:pt x="315" y="371"/>
                    <a:pt x="312" y="385"/>
                  </a:cubicBezTo>
                  <a:cubicBezTo>
                    <a:pt x="303" y="430"/>
                    <a:pt x="292" y="461"/>
                    <a:pt x="280" y="500"/>
                  </a:cubicBezTo>
                  <a:cubicBezTo>
                    <a:pt x="267" y="539"/>
                    <a:pt x="255" y="584"/>
                    <a:pt x="244" y="656"/>
                  </a:cubicBezTo>
                  <a:cubicBezTo>
                    <a:pt x="242" y="664"/>
                    <a:pt x="239" y="669"/>
                    <a:pt x="234" y="673"/>
                  </a:cubicBezTo>
                  <a:cubicBezTo>
                    <a:pt x="229" y="677"/>
                    <a:pt x="223" y="679"/>
                    <a:pt x="217" y="679"/>
                  </a:cubicBezTo>
                  <a:cubicBezTo>
                    <a:pt x="211" y="679"/>
                    <a:pt x="205" y="677"/>
                    <a:pt x="201" y="674"/>
                  </a:cubicBezTo>
                  <a:cubicBezTo>
                    <a:pt x="197" y="670"/>
                    <a:pt x="195" y="665"/>
                    <a:pt x="195" y="657"/>
                  </a:cubicBezTo>
                  <a:cubicBezTo>
                    <a:pt x="195" y="400"/>
                    <a:pt x="195" y="400"/>
                    <a:pt x="195" y="400"/>
                  </a:cubicBezTo>
                  <a:cubicBezTo>
                    <a:pt x="195" y="397"/>
                    <a:pt x="192" y="394"/>
                    <a:pt x="189" y="394"/>
                  </a:cubicBezTo>
                  <a:cubicBezTo>
                    <a:pt x="185" y="394"/>
                    <a:pt x="183" y="397"/>
                    <a:pt x="183" y="400"/>
                  </a:cubicBezTo>
                  <a:cubicBezTo>
                    <a:pt x="183" y="657"/>
                    <a:pt x="183" y="657"/>
                    <a:pt x="183" y="657"/>
                  </a:cubicBezTo>
                  <a:cubicBezTo>
                    <a:pt x="182" y="665"/>
                    <a:pt x="180" y="670"/>
                    <a:pt x="176" y="674"/>
                  </a:cubicBezTo>
                  <a:cubicBezTo>
                    <a:pt x="172" y="677"/>
                    <a:pt x="166" y="679"/>
                    <a:pt x="160" y="679"/>
                  </a:cubicBezTo>
                  <a:cubicBezTo>
                    <a:pt x="154" y="679"/>
                    <a:pt x="148" y="677"/>
                    <a:pt x="143" y="673"/>
                  </a:cubicBezTo>
                  <a:cubicBezTo>
                    <a:pt x="138" y="669"/>
                    <a:pt x="135" y="664"/>
                    <a:pt x="133" y="656"/>
                  </a:cubicBezTo>
                  <a:cubicBezTo>
                    <a:pt x="122" y="584"/>
                    <a:pt x="110" y="539"/>
                    <a:pt x="97" y="500"/>
                  </a:cubicBezTo>
                  <a:cubicBezTo>
                    <a:pt x="85" y="461"/>
                    <a:pt x="74" y="430"/>
                    <a:pt x="65" y="385"/>
                  </a:cubicBezTo>
                  <a:cubicBezTo>
                    <a:pt x="62" y="371"/>
                    <a:pt x="60" y="357"/>
                    <a:pt x="60" y="343"/>
                  </a:cubicBezTo>
                  <a:cubicBezTo>
                    <a:pt x="60" y="307"/>
                    <a:pt x="70" y="274"/>
                    <a:pt x="80" y="249"/>
                  </a:cubicBezTo>
                  <a:cubicBezTo>
                    <a:pt x="90" y="224"/>
                    <a:pt x="102" y="207"/>
                    <a:pt x="106" y="201"/>
                  </a:cubicBezTo>
                  <a:cubicBezTo>
                    <a:pt x="108" y="198"/>
                    <a:pt x="107" y="194"/>
                    <a:pt x="104" y="193"/>
                  </a:cubicBezTo>
                  <a:cubicBezTo>
                    <a:pt x="101" y="191"/>
                    <a:pt x="98" y="192"/>
                    <a:pt x="96" y="194"/>
                  </a:cubicBezTo>
                  <a:cubicBezTo>
                    <a:pt x="91" y="201"/>
                    <a:pt x="80" y="219"/>
                    <a:pt x="69" y="245"/>
                  </a:cubicBezTo>
                  <a:cubicBezTo>
                    <a:pt x="58" y="271"/>
                    <a:pt x="48" y="305"/>
                    <a:pt x="48" y="343"/>
                  </a:cubicBezTo>
                  <a:cubicBezTo>
                    <a:pt x="48" y="356"/>
                    <a:pt x="50" y="370"/>
                    <a:pt x="52" y="384"/>
                  </a:cubicBezTo>
                  <a:cubicBezTo>
                    <a:pt x="48" y="392"/>
                    <a:pt x="40" y="396"/>
                    <a:pt x="33" y="396"/>
                  </a:cubicBezTo>
                  <a:cubicBezTo>
                    <a:pt x="30" y="396"/>
                    <a:pt x="28" y="396"/>
                    <a:pt x="26" y="395"/>
                  </a:cubicBezTo>
                  <a:cubicBezTo>
                    <a:pt x="22" y="393"/>
                    <a:pt x="19" y="391"/>
                    <a:pt x="17" y="386"/>
                  </a:cubicBezTo>
                  <a:cubicBezTo>
                    <a:pt x="14" y="382"/>
                    <a:pt x="12" y="377"/>
                    <a:pt x="12" y="369"/>
                  </a:cubicBezTo>
                  <a:cubicBezTo>
                    <a:pt x="12" y="361"/>
                    <a:pt x="12" y="352"/>
                    <a:pt x="12" y="344"/>
                  </a:cubicBezTo>
                  <a:cubicBezTo>
                    <a:pt x="12" y="286"/>
                    <a:pt x="20" y="235"/>
                    <a:pt x="42" y="196"/>
                  </a:cubicBezTo>
                  <a:cubicBezTo>
                    <a:pt x="53" y="177"/>
                    <a:pt x="67" y="161"/>
                    <a:pt x="86" y="148"/>
                  </a:cubicBezTo>
                  <a:cubicBezTo>
                    <a:pt x="104" y="135"/>
                    <a:pt x="127" y="126"/>
                    <a:pt x="155" y="121"/>
                  </a:cubicBezTo>
                  <a:cubicBezTo>
                    <a:pt x="164" y="129"/>
                    <a:pt x="176" y="132"/>
                    <a:pt x="189" y="132"/>
                  </a:cubicBezTo>
                  <a:cubicBezTo>
                    <a:pt x="201" y="132"/>
                    <a:pt x="213" y="129"/>
                    <a:pt x="222" y="121"/>
                  </a:cubicBezTo>
                  <a:cubicBezTo>
                    <a:pt x="250" y="126"/>
                    <a:pt x="273" y="135"/>
                    <a:pt x="291" y="148"/>
                  </a:cubicBezTo>
                  <a:cubicBezTo>
                    <a:pt x="319" y="167"/>
                    <a:pt x="338" y="194"/>
                    <a:pt x="349" y="228"/>
                  </a:cubicBezTo>
                  <a:cubicBezTo>
                    <a:pt x="361" y="261"/>
                    <a:pt x="365" y="301"/>
                    <a:pt x="365" y="344"/>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Speech Bubble: Oval 45">
              <a:extLst>
                <a:ext uri="{FF2B5EF4-FFF2-40B4-BE49-F238E27FC236}">
                  <a16:creationId xmlns:a16="http://schemas.microsoft.com/office/drawing/2014/main" id="{11B3876B-F816-1A9B-CCED-EBC814151AD0}"/>
                </a:ext>
              </a:extLst>
            </p:cNvPr>
            <p:cNvSpPr/>
            <p:nvPr/>
          </p:nvSpPr>
          <p:spPr>
            <a:xfrm>
              <a:off x="3802275" y="2526773"/>
              <a:ext cx="1765300" cy="867483"/>
            </a:xfrm>
            <a:prstGeom prst="wedgeEllipseCallout">
              <a:avLst>
                <a:gd name="adj1" fmla="val 8663"/>
                <a:gd name="adj2" fmla="val 687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TextBox 46">
              <a:extLst>
                <a:ext uri="{FF2B5EF4-FFF2-40B4-BE49-F238E27FC236}">
                  <a16:creationId xmlns:a16="http://schemas.microsoft.com/office/drawing/2014/main" id="{732D34D8-7D77-7EC6-A833-0F07D2C1DCDA}"/>
                </a:ext>
              </a:extLst>
            </p:cNvPr>
            <p:cNvSpPr txBox="1"/>
            <p:nvPr/>
          </p:nvSpPr>
          <p:spPr>
            <a:xfrm>
              <a:off x="3776875" y="2688548"/>
              <a:ext cx="1816100" cy="523220"/>
            </a:xfrm>
            <a:prstGeom prst="rect">
              <a:avLst/>
            </a:prstGeom>
            <a:noFill/>
          </p:spPr>
          <p:txBody>
            <a:bodyPr wrap="square" rtlCol="0">
              <a:spAutoFit/>
            </a:bodyPr>
            <a:lstStyle/>
            <a:p>
              <a:pPr algn="ctr"/>
              <a:r>
                <a:rPr lang="en-CA" sz="1400"/>
                <a:t>When I eat this, I gain 3 pounds!</a:t>
              </a:r>
            </a:p>
          </p:txBody>
        </p:sp>
      </p:grpSp>
      <p:grpSp>
        <p:nvGrpSpPr>
          <p:cNvPr id="102" name="Group 101">
            <a:extLst>
              <a:ext uri="{FF2B5EF4-FFF2-40B4-BE49-F238E27FC236}">
                <a16:creationId xmlns:a16="http://schemas.microsoft.com/office/drawing/2014/main" id="{E1C354FB-F1E1-40C4-0925-067076F9EB9D}"/>
              </a:ext>
            </a:extLst>
          </p:cNvPr>
          <p:cNvGrpSpPr/>
          <p:nvPr/>
        </p:nvGrpSpPr>
        <p:grpSpPr>
          <a:xfrm>
            <a:off x="283905" y="2797148"/>
            <a:ext cx="1816100" cy="2206300"/>
            <a:chOff x="283905" y="2524388"/>
            <a:chExt cx="1816100" cy="2206300"/>
          </a:xfrm>
        </p:grpSpPr>
        <p:sp>
          <p:nvSpPr>
            <p:cNvPr id="7" name="Freeform 11">
              <a:extLst>
                <a:ext uri="{FF2B5EF4-FFF2-40B4-BE49-F238E27FC236}">
                  <a16:creationId xmlns:a16="http://schemas.microsoft.com/office/drawing/2014/main" id="{16C37EA9-FBD3-665C-645D-BFAB2588D43A}"/>
                </a:ext>
              </a:extLst>
            </p:cNvPr>
            <p:cNvSpPr>
              <a:spLocks noEditPoints="1"/>
            </p:cNvSpPr>
            <p:nvPr/>
          </p:nvSpPr>
          <p:spPr bwMode="auto">
            <a:xfrm>
              <a:off x="719922" y="3716171"/>
              <a:ext cx="382899" cy="1014517"/>
            </a:xfrm>
            <a:custGeom>
              <a:avLst/>
              <a:gdLst>
                <a:gd name="T0" fmla="*/ 180 w 261"/>
                <a:gd name="T1" fmla="*/ 66 h 690"/>
                <a:gd name="T2" fmla="*/ 80 w 261"/>
                <a:gd name="T3" fmla="*/ 66 h 690"/>
                <a:gd name="T4" fmla="*/ 130 w 261"/>
                <a:gd name="T5" fmla="*/ 12 h 690"/>
                <a:gd name="T6" fmla="*/ 130 w 261"/>
                <a:gd name="T7" fmla="*/ 120 h 690"/>
                <a:gd name="T8" fmla="*/ 130 w 261"/>
                <a:gd name="T9" fmla="*/ 12 h 690"/>
                <a:gd name="T10" fmla="*/ 198 w 261"/>
                <a:gd name="T11" fmla="*/ 607 h 690"/>
                <a:gd name="T12" fmla="*/ 206 w 261"/>
                <a:gd name="T13" fmla="*/ 423 h 690"/>
                <a:gd name="T14" fmla="*/ 244 w 261"/>
                <a:gd name="T15" fmla="*/ 422 h 690"/>
                <a:gd name="T16" fmla="*/ 261 w 261"/>
                <a:gd name="T17" fmla="*/ 329 h 690"/>
                <a:gd name="T18" fmla="*/ 244 w 261"/>
                <a:gd name="T19" fmla="*/ 200 h 690"/>
                <a:gd name="T20" fmla="*/ 207 w 261"/>
                <a:gd name="T21" fmla="*/ 157 h 690"/>
                <a:gd name="T22" fmla="*/ 128 w 261"/>
                <a:gd name="T23" fmla="*/ 140 h 690"/>
                <a:gd name="T24" fmla="*/ 17 w 261"/>
                <a:gd name="T25" fmla="*/ 200 h 690"/>
                <a:gd name="T26" fmla="*/ 4 w 261"/>
                <a:gd name="T27" fmla="*/ 259 h 690"/>
                <a:gd name="T28" fmla="*/ 5 w 261"/>
                <a:gd name="T29" fmla="*/ 401 h 690"/>
                <a:gd name="T30" fmla="*/ 36 w 261"/>
                <a:gd name="T31" fmla="*/ 429 h 690"/>
                <a:gd name="T32" fmla="*/ 59 w 261"/>
                <a:gd name="T33" fmla="*/ 534 h 690"/>
                <a:gd name="T34" fmla="*/ 69 w 261"/>
                <a:gd name="T35" fmla="*/ 661 h 690"/>
                <a:gd name="T36" fmla="*/ 103 w 261"/>
                <a:gd name="T37" fmla="*/ 690 h 690"/>
                <a:gd name="T38" fmla="*/ 130 w 261"/>
                <a:gd name="T39" fmla="*/ 677 h 690"/>
                <a:gd name="T40" fmla="*/ 158 w 261"/>
                <a:gd name="T41" fmla="*/ 690 h 690"/>
                <a:gd name="T42" fmla="*/ 192 w 261"/>
                <a:gd name="T43" fmla="*/ 661 h 690"/>
                <a:gd name="T44" fmla="*/ 158 w 261"/>
                <a:gd name="T45" fmla="*/ 678 h 690"/>
                <a:gd name="T46" fmla="*/ 138 w 261"/>
                <a:gd name="T47" fmla="*/ 667 h 690"/>
                <a:gd name="T48" fmla="*/ 136 w 261"/>
                <a:gd name="T49" fmla="*/ 401 h 690"/>
                <a:gd name="T50" fmla="*/ 124 w 261"/>
                <a:gd name="T51" fmla="*/ 401 h 690"/>
                <a:gd name="T52" fmla="*/ 123 w 261"/>
                <a:gd name="T53" fmla="*/ 667 h 690"/>
                <a:gd name="T54" fmla="*/ 103 w 261"/>
                <a:gd name="T55" fmla="*/ 678 h 690"/>
                <a:gd name="T56" fmla="*/ 80 w 261"/>
                <a:gd name="T57" fmla="*/ 659 h 690"/>
                <a:gd name="T58" fmla="*/ 75 w 261"/>
                <a:gd name="T59" fmla="*/ 606 h 690"/>
                <a:gd name="T60" fmla="*/ 67 w 261"/>
                <a:gd name="T61" fmla="*/ 414 h 690"/>
                <a:gd name="T62" fmla="*/ 67 w 261"/>
                <a:gd name="T63" fmla="*/ 407 h 690"/>
                <a:gd name="T64" fmla="*/ 66 w 261"/>
                <a:gd name="T65" fmla="*/ 405 h 690"/>
                <a:gd name="T66" fmla="*/ 62 w 261"/>
                <a:gd name="T67" fmla="*/ 282 h 690"/>
                <a:gd name="T68" fmla="*/ 63 w 261"/>
                <a:gd name="T69" fmla="*/ 217 h 690"/>
                <a:gd name="T70" fmla="*/ 50 w 261"/>
                <a:gd name="T71" fmla="*/ 280 h 690"/>
                <a:gd name="T72" fmla="*/ 54 w 261"/>
                <a:gd name="T73" fmla="*/ 407 h 690"/>
                <a:gd name="T74" fmla="*/ 24 w 261"/>
                <a:gd name="T75" fmla="*/ 413 h 690"/>
                <a:gd name="T76" fmla="*/ 12 w 261"/>
                <a:gd name="T77" fmla="*/ 329 h 690"/>
                <a:gd name="T78" fmla="*/ 28 w 261"/>
                <a:gd name="T79" fmla="*/ 205 h 690"/>
                <a:gd name="T80" fmla="*/ 60 w 261"/>
                <a:gd name="T81" fmla="*/ 167 h 690"/>
                <a:gd name="T82" fmla="*/ 132 w 261"/>
                <a:gd name="T83" fmla="*/ 152 h 690"/>
                <a:gd name="T84" fmla="*/ 233 w 261"/>
                <a:gd name="T85" fmla="*/ 205 h 690"/>
                <a:gd name="T86" fmla="*/ 245 w 261"/>
                <a:gd name="T87" fmla="*/ 261 h 690"/>
                <a:gd name="T88" fmla="*/ 244 w 261"/>
                <a:gd name="T89" fmla="*/ 399 h 690"/>
                <a:gd name="T90" fmla="*/ 225 w 261"/>
                <a:gd name="T91" fmla="*/ 417 h 690"/>
                <a:gd name="T92" fmla="*/ 218 w 261"/>
                <a:gd name="T93" fmla="*/ 340 h 690"/>
                <a:gd name="T94" fmla="*/ 204 w 261"/>
                <a:gd name="T95" fmla="*/ 223 h 690"/>
                <a:gd name="T96" fmla="*/ 192 w 261"/>
                <a:gd name="T97" fmla="*/ 223 h 690"/>
                <a:gd name="T98" fmla="*/ 206 w 261"/>
                <a:gd name="T99" fmla="*/ 340 h 690"/>
                <a:gd name="T100" fmla="*/ 195 w 261"/>
                <a:gd name="T101" fmla="*/ 405 h 690"/>
                <a:gd name="T102" fmla="*/ 194 w 261"/>
                <a:gd name="T103" fmla="*/ 407 h 690"/>
                <a:gd name="T104" fmla="*/ 190 w 261"/>
                <a:gd name="T105" fmla="*/ 533 h 690"/>
                <a:gd name="T106" fmla="*/ 180 w 261"/>
                <a:gd name="T107" fmla="*/ 659 h 690"/>
                <a:gd name="T108" fmla="*/ 173 w 261"/>
                <a:gd name="T109" fmla="*/ 674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1" h="690">
                  <a:moveTo>
                    <a:pt x="130" y="132"/>
                  </a:moveTo>
                  <a:cubicBezTo>
                    <a:pt x="158" y="132"/>
                    <a:pt x="180" y="94"/>
                    <a:pt x="180" y="66"/>
                  </a:cubicBezTo>
                  <a:cubicBezTo>
                    <a:pt x="180" y="30"/>
                    <a:pt x="166" y="0"/>
                    <a:pt x="130" y="0"/>
                  </a:cubicBezTo>
                  <a:cubicBezTo>
                    <a:pt x="94" y="0"/>
                    <a:pt x="80" y="30"/>
                    <a:pt x="80" y="66"/>
                  </a:cubicBezTo>
                  <a:cubicBezTo>
                    <a:pt x="81" y="94"/>
                    <a:pt x="103" y="132"/>
                    <a:pt x="130" y="132"/>
                  </a:cubicBezTo>
                  <a:close/>
                  <a:moveTo>
                    <a:pt x="130" y="12"/>
                  </a:moveTo>
                  <a:cubicBezTo>
                    <a:pt x="159" y="12"/>
                    <a:pt x="168" y="37"/>
                    <a:pt x="168" y="66"/>
                  </a:cubicBezTo>
                  <a:cubicBezTo>
                    <a:pt x="169" y="89"/>
                    <a:pt x="149" y="120"/>
                    <a:pt x="130" y="120"/>
                  </a:cubicBezTo>
                  <a:cubicBezTo>
                    <a:pt x="111" y="120"/>
                    <a:pt x="92" y="88"/>
                    <a:pt x="92" y="66"/>
                  </a:cubicBezTo>
                  <a:cubicBezTo>
                    <a:pt x="92" y="37"/>
                    <a:pt x="101" y="12"/>
                    <a:pt x="130" y="12"/>
                  </a:cubicBezTo>
                  <a:close/>
                  <a:moveTo>
                    <a:pt x="192" y="661"/>
                  </a:moveTo>
                  <a:cubicBezTo>
                    <a:pt x="194" y="648"/>
                    <a:pt x="196" y="629"/>
                    <a:pt x="198" y="607"/>
                  </a:cubicBezTo>
                  <a:cubicBezTo>
                    <a:pt x="200" y="573"/>
                    <a:pt x="202" y="533"/>
                    <a:pt x="204" y="497"/>
                  </a:cubicBezTo>
                  <a:cubicBezTo>
                    <a:pt x="205" y="467"/>
                    <a:pt x="206" y="440"/>
                    <a:pt x="206" y="423"/>
                  </a:cubicBezTo>
                  <a:cubicBezTo>
                    <a:pt x="212" y="427"/>
                    <a:pt x="218" y="429"/>
                    <a:pt x="225" y="429"/>
                  </a:cubicBezTo>
                  <a:cubicBezTo>
                    <a:pt x="232" y="429"/>
                    <a:pt x="239" y="427"/>
                    <a:pt x="244" y="422"/>
                  </a:cubicBezTo>
                  <a:cubicBezTo>
                    <a:pt x="250" y="417"/>
                    <a:pt x="254" y="410"/>
                    <a:pt x="256" y="401"/>
                  </a:cubicBezTo>
                  <a:cubicBezTo>
                    <a:pt x="259" y="383"/>
                    <a:pt x="261" y="357"/>
                    <a:pt x="261" y="329"/>
                  </a:cubicBezTo>
                  <a:cubicBezTo>
                    <a:pt x="261" y="306"/>
                    <a:pt x="260" y="282"/>
                    <a:pt x="257" y="259"/>
                  </a:cubicBezTo>
                  <a:cubicBezTo>
                    <a:pt x="254" y="237"/>
                    <a:pt x="250" y="216"/>
                    <a:pt x="244" y="200"/>
                  </a:cubicBezTo>
                  <a:cubicBezTo>
                    <a:pt x="244" y="200"/>
                    <a:pt x="244" y="200"/>
                    <a:pt x="244" y="200"/>
                  </a:cubicBezTo>
                  <a:cubicBezTo>
                    <a:pt x="238" y="183"/>
                    <a:pt x="225" y="167"/>
                    <a:pt x="207" y="157"/>
                  </a:cubicBezTo>
                  <a:cubicBezTo>
                    <a:pt x="188" y="146"/>
                    <a:pt x="163" y="140"/>
                    <a:pt x="132" y="140"/>
                  </a:cubicBezTo>
                  <a:cubicBezTo>
                    <a:pt x="128" y="140"/>
                    <a:pt x="128" y="140"/>
                    <a:pt x="128" y="140"/>
                  </a:cubicBezTo>
                  <a:cubicBezTo>
                    <a:pt x="97" y="140"/>
                    <a:pt x="73" y="146"/>
                    <a:pt x="54" y="157"/>
                  </a:cubicBezTo>
                  <a:cubicBezTo>
                    <a:pt x="35" y="167"/>
                    <a:pt x="23" y="183"/>
                    <a:pt x="17" y="200"/>
                  </a:cubicBezTo>
                  <a:cubicBezTo>
                    <a:pt x="17" y="200"/>
                    <a:pt x="17" y="200"/>
                    <a:pt x="17" y="200"/>
                  </a:cubicBezTo>
                  <a:cubicBezTo>
                    <a:pt x="11" y="216"/>
                    <a:pt x="7" y="237"/>
                    <a:pt x="4" y="259"/>
                  </a:cubicBezTo>
                  <a:cubicBezTo>
                    <a:pt x="1" y="282"/>
                    <a:pt x="0" y="306"/>
                    <a:pt x="0" y="329"/>
                  </a:cubicBezTo>
                  <a:cubicBezTo>
                    <a:pt x="0" y="358"/>
                    <a:pt x="2" y="384"/>
                    <a:pt x="5" y="401"/>
                  </a:cubicBezTo>
                  <a:cubicBezTo>
                    <a:pt x="7" y="410"/>
                    <a:pt x="11" y="417"/>
                    <a:pt x="17" y="422"/>
                  </a:cubicBezTo>
                  <a:cubicBezTo>
                    <a:pt x="22" y="427"/>
                    <a:pt x="29" y="429"/>
                    <a:pt x="36" y="429"/>
                  </a:cubicBezTo>
                  <a:cubicBezTo>
                    <a:pt x="43" y="429"/>
                    <a:pt x="49" y="427"/>
                    <a:pt x="55" y="423"/>
                  </a:cubicBezTo>
                  <a:cubicBezTo>
                    <a:pt x="55" y="447"/>
                    <a:pt x="57" y="490"/>
                    <a:pt x="59" y="534"/>
                  </a:cubicBezTo>
                  <a:cubicBezTo>
                    <a:pt x="60" y="559"/>
                    <a:pt x="62" y="584"/>
                    <a:pt x="63" y="607"/>
                  </a:cubicBezTo>
                  <a:cubicBezTo>
                    <a:pt x="65" y="629"/>
                    <a:pt x="67" y="648"/>
                    <a:pt x="69" y="661"/>
                  </a:cubicBezTo>
                  <a:cubicBezTo>
                    <a:pt x="70" y="671"/>
                    <a:pt x="74" y="678"/>
                    <a:pt x="81" y="683"/>
                  </a:cubicBezTo>
                  <a:cubicBezTo>
                    <a:pt x="87" y="688"/>
                    <a:pt x="95" y="690"/>
                    <a:pt x="103" y="690"/>
                  </a:cubicBezTo>
                  <a:cubicBezTo>
                    <a:pt x="111" y="690"/>
                    <a:pt x="119" y="688"/>
                    <a:pt x="126" y="683"/>
                  </a:cubicBezTo>
                  <a:cubicBezTo>
                    <a:pt x="127" y="681"/>
                    <a:pt x="129" y="679"/>
                    <a:pt x="130" y="677"/>
                  </a:cubicBezTo>
                  <a:cubicBezTo>
                    <a:pt x="133" y="681"/>
                    <a:pt x="136" y="684"/>
                    <a:pt x="140" y="686"/>
                  </a:cubicBezTo>
                  <a:cubicBezTo>
                    <a:pt x="146" y="689"/>
                    <a:pt x="152" y="690"/>
                    <a:pt x="158" y="690"/>
                  </a:cubicBezTo>
                  <a:cubicBezTo>
                    <a:pt x="166" y="690"/>
                    <a:pt x="174" y="688"/>
                    <a:pt x="180" y="683"/>
                  </a:cubicBezTo>
                  <a:cubicBezTo>
                    <a:pt x="187" y="678"/>
                    <a:pt x="191" y="671"/>
                    <a:pt x="192" y="661"/>
                  </a:cubicBezTo>
                  <a:close/>
                  <a:moveTo>
                    <a:pt x="173" y="674"/>
                  </a:moveTo>
                  <a:cubicBezTo>
                    <a:pt x="169" y="677"/>
                    <a:pt x="163" y="678"/>
                    <a:pt x="158" y="678"/>
                  </a:cubicBezTo>
                  <a:cubicBezTo>
                    <a:pt x="152" y="678"/>
                    <a:pt x="147" y="677"/>
                    <a:pt x="143" y="673"/>
                  </a:cubicBezTo>
                  <a:cubicBezTo>
                    <a:pt x="141" y="672"/>
                    <a:pt x="139" y="670"/>
                    <a:pt x="138" y="667"/>
                  </a:cubicBezTo>
                  <a:cubicBezTo>
                    <a:pt x="137" y="665"/>
                    <a:pt x="136" y="662"/>
                    <a:pt x="136" y="659"/>
                  </a:cubicBezTo>
                  <a:cubicBezTo>
                    <a:pt x="136" y="401"/>
                    <a:pt x="136" y="401"/>
                    <a:pt x="136" y="401"/>
                  </a:cubicBezTo>
                  <a:cubicBezTo>
                    <a:pt x="136" y="398"/>
                    <a:pt x="134" y="395"/>
                    <a:pt x="130" y="395"/>
                  </a:cubicBezTo>
                  <a:cubicBezTo>
                    <a:pt x="127" y="395"/>
                    <a:pt x="124" y="398"/>
                    <a:pt x="124" y="401"/>
                  </a:cubicBezTo>
                  <a:cubicBezTo>
                    <a:pt x="124" y="659"/>
                    <a:pt x="124" y="659"/>
                    <a:pt x="124" y="659"/>
                  </a:cubicBezTo>
                  <a:cubicBezTo>
                    <a:pt x="124" y="662"/>
                    <a:pt x="124" y="665"/>
                    <a:pt x="123" y="667"/>
                  </a:cubicBezTo>
                  <a:cubicBezTo>
                    <a:pt x="121" y="671"/>
                    <a:pt x="118" y="674"/>
                    <a:pt x="115" y="676"/>
                  </a:cubicBezTo>
                  <a:cubicBezTo>
                    <a:pt x="111" y="677"/>
                    <a:pt x="107" y="678"/>
                    <a:pt x="103" y="678"/>
                  </a:cubicBezTo>
                  <a:cubicBezTo>
                    <a:pt x="97" y="678"/>
                    <a:pt x="92" y="677"/>
                    <a:pt x="88" y="674"/>
                  </a:cubicBezTo>
                  <a:cubicBezTo>
                    <a:pt x="84" y="670"/>
                    <a:pt x="81" y="666"/>
                    <a:pt x="80" y="659"/>
                  </a:cubicBezTo>
                  <a:cubicBezTo>
                    <a:pt x="80" y="659"/>
                    <a:pt x="80" y="659"/>
                    <a:pt x="80" y="659"/>
                  </a:cubicBezTo>
                  <a:cubicBezTo>
                    <a:pt x="79" y="647"/>
                    <a:pt x="77" y="628"/>
                    <a:pt x="75" y="606"/>
                  </a:cubicBezTo>
                  <a:cubicBezTo>
                    <a:pt x="73" y="573"/>
                    <a:pt x="71" y="532"/>
                    <a:pt x="69" y="496"/>
                  </a:cubicBezTo>
                  <a:cubicBezTo>
                    <a:pt x="67" y="460"/>
                    <a:pt x="67" y="429"/>
                    <a:pt x="67" y="414"/>
                  </a:cubicBezTo>
                  <a:cubicBezTo>
                    <a:pt x="67" y="411"/>
                    <a:pt x="67" y="409"/>
                    <a:pt x="67" y="407"/>
                  </a:cubicBezTo>
                  <a:cubicBezTo>
                    <a:pt x="67" y="407"/>
                    <a:pt x="67" y="407"/>
                    <a:pt x="67" y="407"/>
                  </a:cubicBezTo>
                  <a:cubicBezTo>
                    <a:pt x="67" y="407"/>
                    <a:pt x="67" y="406"/>
                    <a:pt x="66" y="405"/>
                  </a:cubicBezTo>
                  <a:cubicBezTo>
                    <a:pt x="66" y="405"/>
                    <a:pt x="66" y="405"/>
                    <a:pt x="66" y="405"/>
                  </a:cubicBezTo>
                  <a:cubicBezTo>
                    <a:pt x="58" y="380"/>
                    <a:pt x="55" y="359"/>
                    <a:pt x="55" y="340"/>
                  </a:cubicBezTo>
                  <a:cubicBezTo>
                    <a:pt x="55" y="319"/>
                    <a:pt x="59" y="301"/>
                    <a:pt x="62" y="282"/>
                  </a:cubicBezTo>
                  <a:cubicBezTo>
                    <a:pt x="65" y="263"/>
                    <a:pt x="69" y="244"/>
                    <a:pt x="69" y="223"/>
                  </a:cubicBezTo>
                  <a:cubicBezTo>
                    <a:pt x="69" y="219"/>
                    <a:pt x="66" y="217"/>
                    <a:pt x="63" y="217"/>
                  </a:cubicBezTo>
                  <a:cubicBezTo>
                    <a:pt x="60" y="217"/>
                    <a:pt x="57" y="219"/>
                    <a:pt x="57" y="223"/>
                  </a:cubicBezTo>
                  <a:cubicBezTo>
                    <a:pt x="57" y="243"/>
                    <a:pt x="54" y="261"/>
                    <a:pt x="50" y="280"/>
                  </a:cubicBezTo>
                  <a:cubicBezTo>
                    <a:pt x="47" y="299"/>
                    <a:pt x="43" y="318"/>
                    <a:pt x="43" y="340"/>
                  </a:cubicBezTo>
                  <a:cubicBezTo>
                    <a:pt x="43" y="360"/>
                    <a:pt x="46" y="381"/>
                    <a:pt x="54" y="407"/>
                  </a:cubicBezTo>
                  <a:cubicBezTo>
                    <a:pt x="50" y="414"/>
                    <a:pt x="43" y="417"/>
                    <a:pt x="36" y="417"/>
                  </a:cubicBezTo>
                  <a:cubicBezTo>
                    <a:pt x="32" y="417"/>
                    <a:pt x="28" y="416"/>
                    <a:pt x="24" y="413"/>
                  </a:cubicBezTo>
                  <a:cubicBezTo>
                    <a:pt x="21" y="410"/>
                    <a:pt x="18" y="406"/>
                    <a:pt x="17" y="399"/>
                  </a:cubicBezTo>
                  <a:cubicBezTo>
                    <a:pt x="14" y="383"/>
                    <a:pt x="12" y="357"/>
                    <a:pt x="12" y="329"/>
                  </a:cubicBezTo>
                  <a:cubicBezTo>
                    <a:pt x="12" y="307"/>
                    <a:pt x="13" y="283"/>
                    <a:pt x="16" y="261"/>
                  </a:cubicBezTo>
                  <a:cubicBezTo>
                    <a:pt x="18" y="239"/>
                    <a:pt x="22" y="219"/>
                    <a:pt x="28" y="205"/>
                  </a:cubicBezTo>
                  <a:cubicBezTo>
                    <a:pt x="28" y="205"/>
                    <a:pt x="28" y="205"/>
                    <a:pt x="28" y="205"/>
                  </a:cubicBezTo>
                  <a:cubicBezTo>
                    <a:pt x="33" y="189"/>
                    <a:pt x="44" y="177"/>
                    <a:pt x="60" y="167"/>
                  </a:cubicBezTo>
                  <a:cubicBezTo>
                    <a:pt x="76" y="158"/>
                    <a:pt x="99" y="152"/>
                    <a:pt x="128" y="152"/>
                  </a:cubicBezTo>
                  <a:cubicBezTo>
                    <a:pt x="132" y="152"/>
                    <a:pt x="132" y="152"/>
                    <a:pt x="132" y="152"/>
                  </a:cubicBezTo>
                  <a:cubicBezTo>
                    <a:pt x="162" y="152"/>
                    <a:pt x="185" y="158"/>
                    <a:pt x="201" y="167"/>
                  </a:cubicBezTo>
                  <a:cubicBezTo>
                    <a:pt x="217" y="177"/>
                    <a:pt x="228" y="189"/>
                    <a:pt x="233" y="205"/>
                  </a:cubicBezTo>
                  <a:cubicBezTo>
                    <a:pt x="233" y="205"/>
                    <a:pt x="233" y="205"/>
                    <a:pt x="233" y="205"/>
                  </a:cubicBezTo>
                  <a:cubicBezTo>
                    <a:pt x="238" y="219"/>
                    <a:pt x="242" y="239"/>
                    <a:pt x="245" y="261"/>
                  </a:cubicBezTo>
                  <a:cubicBezTo>
                    <a:pt x="248" y="283"/>
                    <a:pt x="249" y="307"/>
                    <a:pt x="249" y="329"/>
                  </a:cubicBezTo>
                  <a:cubicBezTo>
                    <a:pt x="249" y="357"/>
                    <a:pt x="247" y="382"/>
                    <a:pt x="244" y="399"/>
                  </a:cubicBezTo>
                  <a:cubicBezTo>
                    <a:pt x="243" y="406"/>
                    <a:pt x="240" y="410"/>
                    <a:pt x="237" y="413"/>
                  </a:cubicBezTo>
                  <a:cubicBezTo>
                    <a:pt x="233" y="416"/>
                    <a:pt x="229" y="417"/>
                    <a:pt x="225" y="417"/>
                  </a:cubicBezTo>
                  <a:cubicBezTo>
                    <a:pt x="218" y="417"/>
                    <a:pt x="211" y="414"/>
                    <a:pt x="207" y="407"/>
                  </a:cubicBezTo>
                  <a:cubicBezTo>
                    <a:pt x="215" y="381"/>
                    <a:pt x="218" y="360"/>
                    <a:pt x="218" y="340"/>
                  </a:cubicBezTo>
                  <a:cubicBezTo>
                    <a:pt x="218" y="318"/>
                    <a:pt x="214" y="299"/>
                    <a:pt x="211" y="280"/>
                  </a:cubicBezTo>
                  <a:cubicBezTo>
                    <a:pt x="207" y="261"/>
                    <a:pt x="204" y="243"/>
                    <a:pt x="204" y="223"/>
                  </a:cubicBezTo>
                  <a:cubicBezTo>
                    <a:pt x="204" y="219"/>
                    <a:pt x="201" y="217"/>
                    <a:pt x="198" y="217"/>
                  </a:cubicBezTo>
                  <a:cubicBezTo>
                    <a:pt x="195" y="217"/>
                    <a:pt x="192" y="219"/>
                    <a:pt x="192" y="223"/>
                  </a:cubicBezTo>
                  <a:cubicBezTo>
                    <a:pt x="192" y="244"/>
                    <a:pt x="195" y="263"/>
                    <a:pt x="199" y="282"/>
                  </a:cubicBezTo>
                  <a:cubicBezTo>
                    <a:pt x="202" y="301"/>
                    <a:pt x="206" y="319"/>
                    <a:pt x="206" y="340"/>
                  </a:cubicBezTo>
                  <a:cubicBezTo>
                    <a:pt x="206" y="359"/>
                    <a:pt x="203" y="380"/>
                    <a:pt x="195" y="405"/>
                  </a:cubicBezTo>
                  <a:cubicBezTo>
                    <a:pt x="195" y="405"/>
                    <a:pt x="195" y="405"/>
                    <a:pt x="195" y="405"/>
                  </a:cubicBezTo>
                  <a:cubicBezTo>
                    <a:pt x="194" y="406"/>
                    <a:pt x="194" y="407"/>
                    <a:pt x="194" y="407"/>
                  </a:cubicBezTo>
                  <a:cubicBezTo>
                    <a:pt x="194" y="407"/>
                    <a:pt x="194" y="407"/>
                    <a:pt x="194" y="407"/>
                  </a:cubicBezTo>
                  <a:cubicBezTo>
                    <a:pt x="194" y="409"/>
                    <a:pt x="194" y="411"/>
                    <a:pt x="194" y="414"/>
                  </a:cubicBezTo>
                  <a:cubicBezTo>
                    <a:pt x="194" y="434"/>
                    <a:pt x="193" y="483"/>
                    <a:pt x="190" y="533"/>
                  </a:cubicBezTo>
                  <a:cubicBezTo>
                    <a:pt x="189" y="558"/>
                    <a:pt x="187" y="584"/>
                    <a:pt x="186" y="606"/>
                  </a:cubicBezTo>
                  <a:cubicBezTo>
                    <a:pt x="184" y="628"/>
                    <a:pt x="182" y="647"/>
                    <a:pt x="180" y="659"/>
                  </a:cubicBezTo>
                  <a:cubicBezTo>
                    <a:pt x="180" y="659"/>
                    <a:pt x="180" y="659"/>
                    <a:pt x="180" y="659"/>
                  </a:cubicBezTo>
                  <a:cubicBezTo>
                    <a:pt x="180" y="666"/>
                    <a:pt x="177" y="670"/>
                    <a:pt x="173" y="674"/>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Speech Bubble: Oval 47">
              <a:extLst>
                <a:ext uri="{FF2B5EF4-FFF2-40B4-BE49-F238E27FC236}">
                  <a16:creationId xmlns:a16="http://schemas.microsoft.com/office/drawing/2014/main" id="{61B702DC-FA7A-3F91-BA75-1D2D5797BF2B}"/>
                </a:ext>
              </a:extLst>
            </p:cNvPr>
            <p:cNvSpPr/>
            <p:nvPr/>
          </p:nvSpPr>
          <p:spPr>
            <a:xfrm flipH="1">
              <a:off x="309305" y="2524388"/>
              <a:ext cx="1765300" cy="867483"/>
            </a:xfrm>
            <a:prstGeom prst="wedgeEllipseCallout">
              <a:avLst>
                <a:gd name="adj1" fmla="val 3628"/>
                <a:gd name="adj2" fmla="val 687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TextBox 48">
              <a:extLst>
                <a:ext uri="{FF2B5EF4-FFF2-40B4-BE49-F238E27FC236}">
                  <a16:creationId xmlns:a16="http://schemas.microsoft.com/office/drawing/2014/main" id="{5E99A33F-E1F7-0DD5-09A4-EBBD2E8A90AA}"/>
                </a:ext>
              </a:extLst>
            </p:cNvPr>
            <p:cNvSpPr txBox="1"/>
            <p:nvPr/>
          </p:nvSpPr>
          <p:spPr>
            <a:xfrm>
              <a:off x="283905" y="2635363"/>
              <a:ext cx="1816100" cy="738664"/>
            </a:xfrm>
            <a:prstGeom prst="rect">
              <a:avLst/>
            </a:prstGeom>
            <a:noFill/>
          </p:spPr>
          <p:txBody>
            <a:bodyPr wrap="square" rtlCol="0">
              <a:spAutoFit/>
            </a:bodyPr>
            <a:lstStyle/>
            <a:p>
              <a:pPr algn="ctr"/>
              <a:r>
                <a:rPr lang="en-CA" sz="1400"/>
                <a:t>I eat a lot of food, but don’t gain </a:t>
              </a:r>
              <a:br>
                <a:rPr lang="en-CA" sz="1400"/>
              </a:br>
              <a:r>
                <a:rPr lang="en-CA" sz="1400"/>
                <a:t>weight</a:t>
              </a:r>
            </a:p>
          </p:txBody>
        </p:sp>
      </p:grpSp>
      <p:sp>
        <p:nvSpPr>
          <p:cNvPr id="52" name="TextBox 51">
            <a:extLst>
              <a:ext uri="{FF2B5EF4-FFF2-40B4-BE49-F238E27FC236}">
                <a16:creationId xmlns:a16="http://schemas.microsoft.com/office/drawing/2014/main" id="{B5778BEF-36B4-D240-33AF-209A10A124B2}"/>
              </a:ext>
            </a:extLst>
          </p:cNvPr>
          <p:cNvSpPr txBox="1"/>
          <p:nvPr/>
        </p:nvSpPr>
        <p:spPr>
          <a:xfrm>
            <a:off x="7721600" y="2858597"/>
            <a:ext cx="2844800" cy="369332"/>
          </a:xfrm>
          <a:prstGeom prst="rect">
            <a:avLst/>
          </a:prstGeom>
          <a:solidFill>
            <a:schemeClr val="bg1">
              <a:lumMod val="50000"/>
            </a:schemeClr>
          </a:solidFill>
        </p:spPr>
        <p:txBody>
          <a:bodyPr wrap="square" rtlCol="0">
            <a:spAutoFit/>
          </a:bodyPr>
          <a:lstStyle/>
          <a:p>
            <a:pPr algn="ctr"/>
            <a:r>
              <a:rPr lang="en-CA">
                <a:solidFill>
                  <a:schemeClr val="bg1"/>
                </a:solidFill>
              </a:rPr>
              <a:t>Behavioral factors</a:t>
            </a:r>
          </a:p>
        </p:txBody>
      </p:sp>
      <p:sp>
        <p:nvSpPr>
          <p:cNvPr id="53" name="TextBox 52">
            <a:extLst>
              <a:ext uri="{FF2B5EF4-FFF2-40B4-BE49-F238E27FC236}">
                <a16:creationId xmlns:a16="http://schemas.microsoft.com/office/drawing/2014/main" id="{8EC975CA-EEAC-7362-F287-8E04AE5C19C5}"/>
              </a:ext>
            </a:extLst>
          </p:cNvPr>
          <p:cNvSpPr txBox="1"/>
          <p:nvPr/>
        </p:nvSpPr>
        <p:spPr>
          <a:xfrm>
            <a:off x="7721600" y="3394452"/>
            <a:ext cx="2844800" cy="369332"/>
          </a:xfrm>
          <a:prstGeom prst="rect">
            <a:avLst/>
          </a:prstGeom>
          <a:solidFill>
            <a:schemeClr val="bg1">
              <a:lumMod val="50000"/>
            </a:schemeClr>
          </a:solidFill>
        </p:spPr>
        <p:txBody>
          <a:bodyPr wrap="square" rtlCol="0">
            <a:spAutoFit/>
          </a:bodyPr>
          <a:lstStyle/>
          <a:p>
            <a:pPr algn="ctr"/>
            <a:r>
              <a:rPr lang="en-CA">
                <a:solidFill>
                  <a:schemeClr val="bg1"/>
                </a:solidFill>
              </a:rPr>
              <a:t>Hormonal factors</a:t>
            </a:r>
          </a:p>
        </p:txBody>
      </p:sp>
      <p:sp>
        <p:nvSpPr>
          <p:cNvPr id="54" name="TextBox 53">
            <a:extLst>
              <a:ext uri="{FF2B5EF4-FFF2-40B4-BE49-F238E27FC236}">
                <a16:creationId xmlns:a16="http://schemas.microsoft.com/office/drawing/2014/main" id="{D8CFCAC4-24DA-17C5-A4EC-38B39CBF7E8A}"/>
              </a:ext>
            </a:extLst>
          </p:cNvPr>
          <p:cNvSpPr txBox="1"/>
          <p:nvPr/>
        </p:nvSpPr>
        <p:spPr>
          <a:xfrm>
            <a:off x="7721600" y="3930307"/>
            <a:ext cx="2844800" cy="369332"/>
          </a:xfrm>
          <a:prstGeom prst="rect">
            <a:avLst/>
          </a:prstGeom>
          <a:solidFill>
            <a:schemeClr val="bg1">
              <a:lumMod val="50000"/>
            </a:schemeClr>
          </a:solidFill>
        </p:spPr>
        <p:txBody>
          <a:bodyPr wrap="square" rtlCol="0">
            <a:spAutoFit/>
          </a:bodyPr>
          <a:lstStyle/>
          <a:p>
            <a:pPr algn="ctr"/>
            <a:r>
              <a:rPr lang="en-CA">
                <a:solidFill>
                  <a:schemeClr val="bg1"/>
                </a:solidFill>
              </a:rPr>
              <a:t>Sleep patterns</a:t>
            </a:r>
          </a:p>
        </p:txBody>
      </p:sp>
      <p:sp>
        <p:nvSpPr>
          <p:cNvPr id="55" name="TextBox 54">
            <a:extLst>
              <a:ext uri="{FF2B5EF4-FFF2-40B4-BE49-F238E27FC236}">
                <a16:creationId xmlns:a16="http://schemas.microsoft.com/office/drawing/2014/main" id="{29AFC9F7-8A18-C0FC-164E-59E1D8C32551}"/>
              </a:ext>
            </a:extLst>
          </p:cNvPr>
          <p:cNvSpPr txBox="1"/>
          <p:nvPr/>
        </p:nvSpPr>
        <p:spPr>
          <a:xfrm>
            <a:off x="7721600" y="4466162"/>
            <a:ext cx="2844800" cy="369332"/>
          </a:xfrm>
          <a:prstGeom prst="rect">
            <a:avLst/>
          </a:prstGeom>
          <a:solidFill>
            <a:schemeClr val="bg1">
              <a:lumMod val="50000"/>
            </a:schemeClr>
          </a:solidFill>
        </p:spPr>
        <p:txBody>
          <a:bodyPr wrap="square" rtlCol="0">
            <a:spAutoFit/>
          </a:bodyPr>
          <a:lstStyle/>
          <a:p>
            <a:pPr algn="ctr"/>
            <a:r>
              <a:rPr lang="en-CA">
                <a:solidFill>
                  <a:schemeClr val="bg1"/>
                </a:solidFill>
              </a:rPr>
              <a:t>Eating habits</a:t>
            </a:r>
          </a:p>
        </p:txBody>
      </p:sp>
      <p:sp>
        <p:nvSpPr>
          <p:cNvPr id="62" name="Rectangle 61">
            <a:extLst>
              <a:ext uri="{FF2B5EF4-FFF2-40B4-BE49-F238E27FC236}">
                <a16:creationId xmlns:a16="http://schemas.microsoft.com/office/drawing/2014/main" id="{97684583-25D6-B3BE-922D-2B018B35A12D}"/>
              </a:ext>
            </a:extLst>
          </p:cNvPr>
          <p:cNvSpPr/>
          <p:nvPr/>
        </p:nvSpPr>
        <p:spPr>
          <a:xfrm>
            <a:off x="6096000" y="2322742"/>
            <a:ext cx="6096000" cy="3155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0" name="TextBox 89">
            <a:extLst>
              <a:ext uri="{FF2B5EF4-FFF2-40B4-BE49-F238E27FC236}">
                <a16:creationId xmlns:a16="http://schemas.microsoft.com/office/drawing/2014/main" id="{196AB2B5-3ABC-D78D-94D8-F16F055452BE}"/>
              </a:ext>
            </a:extLst>
          </p:cNvPr>
          <p:cNvSpPr txBox="1"/>
          <p:nvPr/>
        </p:nvSpPr>
        <p:spPr>
          <a:xfrm>
            <a:off x="1367742" y="1742567"/>
            <a:ext cx="9456516" cy="369332"/>
          </a:xfrm>
          <a:prstGeom prst="rect">
            <a:avLst/>
          </a:prstGeom>
          <a:noFill/>
        </p:spPr>
        <p:txBody>
          <a:bodyPr wrap="square">
            <a:spAutoFit/>
          </a:bodyPr>
          <a:lstStyle/>
          <a:p>
            <a:pPr algn="ctr"/>
            <a:r>
              <a:rPr lang="en-US" b="1">
                <a:solidFill>
                  <a:schemeClr val="accent1"/>
                </a:solidFill>
              </a:rPr>
              <a:t>Why do some people gain weight easily and others seem to never gain weight? </a:t>
            </a:r>
          </a:p>
        </p:txBody>
      </p:sp>
      <p:grpSp>
        <p:nvGrpSpPr>
          <p:cNvPr id="103" name="Group 102">
            <a:extLst>
              <a:ext uri="{FF2B5EF4-FFF2-40B4-BE49-F238E27FC236}">
                <a16:creationId xmlns:a16="http://schemas.microsoft.com/office/drawing/2014/main" id="{17E0750D-17DD-2017-E64E-29BB25DEB349}"/>
              </a:ext>
            </a:extLst>
          </p:cNvPr>
          <p:cNvGrpSpPr/>
          <p:nvPr/>
        </p:nvGrpSpPr>
        <p:grpSpPr>
          <a:xfrm>
            <a:off x="2316140" y="2903098"/>
            <a:ext cx="1651000" cy="1994400"/>
            <a:chOff x="2113175" y="2704558"/>
            <a:chExt cx="1651000" cy="1994400"/>
          </a:xfrm>
        </p:grpSpPr>
        <p:sp>
          <p:nvSpPr>
            <p:cNvPr id="44" name="Rectangle: Rounded Corners 43">
              <a:extLst>
                <a:ext uri="{FF2B5EF4-FFF2-40B4-BE49-F238E27FC236}">
                  <a16:creationId xmlns:a16="http://schemas.microsoft.com/office/drawing/2014/main" id="{0B5C6B10-1D28-EE8A-A1ED-2494357B7587}"/>
                </a:ext>
              </a:extLst>
            </p:cNvPr>
            <p:cNvSpPr/>
            <p:nvPr/>
          </p:nvSpPr>
          <p:spPr>
            <a:xfrm>
              <a:off x="2113175" y="2704558"/>
              <a:ext cx="1651000" cy="1994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2" name="Group 11">
              <a:extLst>
                <a:ext uri="{FF2B5EF4-FFF2-40B4-BE49-F238E27FC236}">
                  <a16:creationId xmlns:a16="http://schemas.microsoft.com/office/drawing/2014/main" id="{EAE5AEEE-B58D-AAEC-3CA1-CD3FB48721D6}"/>
                </a:ext>
              </a:extLst>
            </p:cNvPr>
            <p:cNvGrpSpPr/>
            <p:nvPr/>
          </p:nvGrpSpPr>
          <p:grpSpPr>
            <a:xfrm>
              <a:off x="2232738" y="4086418"/>
              <a:ext cx="338666" cy="444686"/>
              <a:chOff x="6697904" y="981288"/>
              <a:chExt cx="494179" cy="659393"/>
            </a:xfrm>
          </p:grpSpPr>
          <p:sp>
            <p:nvSpPr>
              <p:cNvPr id="13" name="Freeform 86">
                <a:extLst>
                  <a:ext uri="{FF2B5EF4-FFF2-40B4-BE49-F238E27FC236}">
                    <a16:creationId xmlns:a16="http://schemas.microsoft.com/office/drawing/2014/main" id="{64AB08FB-727B-76DF-84A7-A24A354BA05A}"/>
                  </a:ext>
                </a:extLst>
              </p:cNvPr>
              <p:cNvSpPr>
                <a:spLocks noEditPoints="1"/>
              </p:cNvSpPr>
              <p:nvPr/>
            </p:nvSpPr>
            <p:spPr bwMode="auto">
              <a:xfrm>
                <a:off x="6697904" y="981288"/>
                <a:ext cx="494179" cy="658906"/>
              </a:xfrm>
              <a:custGeom>
                <a:avLst/>
                <a:gdLst>
                  <a:gd name="T0" fmla="*/ 6 w 291"/>
                  <a:gd name="T1" fmla="*/ 130 h 391"/>
                  <a:gd name="T2" fmla="*/ 8 w 291"/>
                  <a:gd name="T3" fmla="*/ 100 h 391"/>
                  <a:gd name="T4" fmla="*/ 4 w 291"/>
                  <a:gd name="T5" fmla="*/ 36 h 391"/>
                  <a:gd name="T6" fmla="*/ 31 w 291"/>
                  <a:gd name="T7" fmla="*/ 0 h 391"/>
                  <a:gd name="T8" fmla="*/ 71 w 291"/>
                  <a:gd name="T9" fmla="*/ 26 h 391"/>
                  <a:gd name="T10" fmla="*/ 115 w 291"/>
                  <a:gd name="T11" fmla="*/ 34 h 391"/>
                  <a:gd name="T12" fmla="*/ 151 w 291"/>
                  <a:gd name="T13" fmla="*/ 55 h 391"/>
                  <a:gd name="T14" fmla="*/ 173 w 291"/>
                  <a:gd name="T15" fmla="*/ 26 h 391"/>
                  <a:gd name="T16" fmla="*/ 177 w 291"/>
                  <a:gd name="T17" fmla="*/ 0 h 391"/>
                  <a:gd name="T18" fmla="*/ 216 w 291"/>
                  <a:gd name="T19" fmla="*/ 27 h 391"/>
                  <a:gd name="T20" fmla="*/ 243 w 291"/>
                  <a:gd name="T21" fmla="*/ 60 h 391"/>
                  <a:gd name="T22" fmla="*/ 286 w 291"/>
                  <a:gd name="T23" fmla="*/ 23 h 391"/>
                  <a:gd name="T24" fmla="*/ 287 w 291"/>
                  <a:gd name="T25" fmla="*/ 101 h 391"/>
                  <a:gd name="T26" fmla="*/ 271 w 291"/>
                  <a:gd name="T27" fmla="*/ 251 h 391"/>
                  <a:gd name="T28" fmla="*/ 269 w 291"/>
                  <a:gd name="T29" fmla="*/ 274 h 391"/>
                  <a:gd name="T30" fmla="*/ 251 w 291"/>
                  <a:gd name="T31" fmla="*/ 391 h 391"/>
                  <a:gd name="T32" fmla="*/ 111 w 291"/>
                  <a:gd name="T33" fmla="*/ 389 h 391"/>
                  <a:gd name="T34" fmla="*/ 95 w 291"/>
                  <a:gd name="T35" fmla="*/ 391 h 391"/>
                  <a:gd name="T36" fmla="*/ 25 w 291"/>
                  <a:gd name="T37" fmla="*/ 311 h 391"/>
                  <a:gd name="T38" fmla="*/ 13 w 291"/>
                  <a:gd name="T39" fmla="*/ 199 h 391"/>
                  <a:gd name="T40" fmla="*/ 184 w 291"/>
                  <a:gd name="T41" fmla="*/ 34 h 391"/>
                  <a:gd name="T42" fmla="*/ 157 w 291"/>
                  <a:gd name="T43" fmla="*/ 93 h 391"/>
                  <a:gd name="T44" fmla="*/ 152 w 291"/>
                  <a:gd name="T45" fmla="*/ 183 h 391"/>
                  <a:gd name="T46" fmla="*/ 187 w 291"/>
                  <a:gd name="T47" fmla="*/ 177 h 391"/>
                  <a:gd name="T48" fmla="*/ 206 w 291"/>
                  <a:gd name="T49" fmla="*/ 151 h 391"/>
                  <a:gd name="T50" fmla="*/ 195 w 291"/>
                  <a:gd name="T51" fmla="*/ 21 h 391"/>
                  <a:gd name="T52" fmla="*/ 75 w 291"/>
                  <a:gd name="T53" fmla="*/ 41 h 391"/>
                  <a:gd name="T54" fmla="*/ 54 w 291"/>
                  <a:gd name="T55" fmla="*/ 138 h 391"/>
                  <a:gd name="T56" fmla="*/ 124 w 291"/>
                  <a:gd name="T57" fmla="*/ 182 h 391"/>
                  <a:gd name="T58" fmla="*/ 96 w 291"/>
                  <a:gd name="T59" fmla="*/ 80 h 391"/>
                  <a:gd name="T60" fmla="*/ 105 w 291"/>
                  <a:gd name="T61" fmla="*/ 177 h 391"/>
                  <a:gd name="T62" fmla="*/ 123 w 291"/>
                  <a:gd name="T63" fmla="*/ 41 h 391"/>
                  <a:gd name="T64" fmla="*/ 129 w 291"/>
                  <a:gd name="T65" fmla="*/ 129 h 391"/>
                  <a:gd name="T66" fmla="*/ 138 w 291"/>
                  <a:gd name="T67" fmla="*/ 176 h 391"/>
                  <a:gd name="T68" fmla="*/ 143 w 291"/>
                  <a:gd name="T69" fmla="*/ 75 h 391"/>
                  <a:gd name="T70" fmla="*/ 239 w 291"/>
                  <a:gd name="T71" fmla="*/ 144 h 391"/>
                  <a:gd name="T72" fmla="*/ 275 w 291"/>
                  <a:gd name="T73" fmla="*/ 57 h 391"/>
                  <a:gd name="T74" fmla="*/ 256 w 291"/>
                  <a:gd name="T75" fmla="*/ 46 h 391"/>
                  <a:gd name="T76" fmla="*/ 238 w 291"/>
                  <a:gd name="T77" fmla="*/ 144 h 391"/>
                  <a:gd name="T78" fmla="*/ 216 w 291"/>
                  <a:gd name="T79" fmla="*/ 47 h 391"/>
                  <a:gd name="T80" fmla="*/ 226 w 291"/>
                  <a:gd name="T81" fmla="*/ 153 h 391"/>
                  <a:gd name="T82" fmla="*/ 232 w 291"/>
                  <a:gd name="T83" fmla="*/ 56 h 391"/>
                  <a:gd name="T84" fmla="*/ 41 w 291"/>
                  <a:gd name="T85" fmla="*/ 21 h 391"/>
                  <a:gd name="T86" fmla="*/ 44 w 291"/>
                  <a:gd name="T87" fmla="*/ 139 h 391"/>
                  <a:gd name="T88" fmla="*/ 61 w 291"/>
                  <a:gd name="T89" fmla="*/ 31 h 391"/>
                  <a:gd name="T90" fmla="*/ 31 w 291"/>
                  <a:gd name="T91" fmla="*/ 127 h 391"/>
                  <a:gd name="T92" fmla="*/ 29 w 291"/>
                  <a:gd name="T93" fmla="*/ 31 h 391"/>
                  <a:gd name="T94" fmla="*/ 19 w 291"/>
                  <a:gd name="T95" fmla="*/ 109 h 391"/>
                  <a:gd name="T96" fmla="*/ 258 w 291"/>
                  <a:gd name="T97" fmla="*/ 276 h 391"/>
                  <a:gd name="T98" fmla="*/ 254 w 291"/>
                  <a:gd name="T99" fmla="*/ 266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1" h="391">
                    <a:moveTo>
                      <a:pt x="17" y="190"/>
                    </a:moveTo>
                    <a:cubicBezTo>
                      <a:pt x="10" y="189"/>
                      <a:pt x="11" y="183"/>
                      <a:pt x="11" y="179"/>
                    </a:cubicBezTo>
                    <a:cubicBezTo>
                      <a:pt x="9" y="163"/>
                      <a:pt x="7" y="146"/>
                      <a:pt x="6" y="130"/>
                    </a:cubicBezTo>
                    <a:cubicBezTo>
                      <a:pt x="5" y="121"/>
                      <a:pt x="3" y="113"/>
                      <a:pt x="3" y="104"/>
                    </a:cubicBezTo>
                    <a:cubicBezTo>
                      <a:pt x="3" y="102"/>
                      <a:pt x="5" y="101"/>
                      <a:pt x="6" y="99"/>
                    </a:cubicBezTo>
                    <a:cubicBezTo>
                      <a:pt x="7" y="100"/>
                      <a:pt x="7" y="100"/>
                      <a:pt x="8" y="100"/>
                    </a:cubicBezTo>
                    <a:cubicBezTo>
                      <a:pt x="8" y="98"/>
                      <a:pt x="8" y="96"/>
                      <a:pt x="7" y="94"/>
                    </a:cubicBezTo>
                    <a:cubicBezTo>
                      <a:pt x="5" y="77"/>
                      <a:pt x="3" y="61"/>
                      <a:pt x="1" y="45"/>
                    </a:cubicBezTo>
                    <a:cubicBezTo>
                      <a:pt x="0" y="41"/>
                      <a:pt x="1" y="38"/>
                      <a:pt x="4" y="36"/>
                    </a:cubicBezTo>
                    <a:cubicBezTo>
                      <a:pt x="12" y="31"/>
                      <a:pt x="19" y="25"/>
                      <a:pt x="27" y="20"/>
                    </a:cubicBezTo>
                    <a:cubicBezTo>
                      <a:pt x="30" y="18"/>
                      <a:pt x="31" y="16"/>
                      <a:pt x="31" y="13"/>
                    </a:cubicBezTo>
                    <a:cubicBezTo>
                      <a:pt x="31" y="9"/>
                      <a:pt x="31" y="5"/>
                      <a:pt x="31" y="0"/>
                    </a:cubicBezTo>
                    <a:cubicBezTo>
                      <a:pt x="38" y="4"/>
                      <a:pt x="44" y="7"/>
                      <a:pt x="50" y="10"/>
                    </a:cubicBezTo>
                    <a:cubicBezTo>
                      <a:pt x="55" y="12"/>
                      <a:pt x="60" y="15"/>
                      <a:pt x="65" y="17"/>
                    </a:cubicBezTo>
                    <a:cubicBezTo>
                      <a:pt x="69" y="19"/>
                      <a:pt x="72" y="21"/>
                      <a:pt x="71" y="26"/>
                    </a:cubicBezTo>
                    <a:cubicBezTo>
                      <a:pt x="71" y="27"/>
                      <a:pt x="71" y="29"/>
                      <a:pt x="71" y="30"/>
                    </a:cubicBezTo>
                    <a:cubicBezTo>
                      <a:pt x="86" y="28"/>
                      <a:pt x="100" y="25"/>
                      <a:pt x="111" y="13"/>
                    </a:cubicBezTo>
                    <a:cubicBezTo>
                      <a:pt x="113" y="21"/>
                      <a:pt x="114" y="27"/>
                      <a:pt x="115" y="34"/>
                    </a:cubicBezTo>
                    <a:cubicBezTo>
                      <a:pt x="124" y="27"/>
                      <a:pt x="134" y="21"/>
                      <a:pt x="144" y="13"/>
                    </a:cubicBezTo>
                    <a:cubicBezTo>
                      <a:pt x="146" y="28"/>
                      <a:pt x="148" y="41"/>
                      <a:pt x="150" y="55"/>
                    </a:cubicBezTo>
                    <a:cubicBezTo>
                      <a:pt x="150" y="55"/>
                      <a:pt x="151" y="55"/>
                      <a:pt x="151" y="55"/>
                    </a:cubicBezTo>
                    <a:cubicBezTo>
                      <a:pt x="152" y="49"/>
                      <a:pt x="153" y="43"/>
                      <a:pt x="153" y="37"/>
                    </a:cubicBezTo>
                    <a:cubicBezTo>
                      <a:pt x="153" y="34"/>
                      <a:pt x="155" y="32"/>
                      <a:pt x="158" y="31"/>
                    </a:cubicBezTo>
                    <a:cubicBezTo>
                      <a:pt x="163" y="30"/>
                      <a:pt x="168" y="28"/>
                      <a:pt x="173" y="26"/>
                    </a:cubicBezTo>
                    <a:cubicBezTo>
                      <a:pt x="176" y="25"/>
                      <a:pt x="176" y="24"/>
                      <a:pt x="176" y="21"/>
                    </a:cubicBezTo>
                    <a:cubicBezTo>
                      <a:pt x="176" y="15"/>
                      <a:pt x="176" y="9"/>
                      <a:pt x="176" y="3"/>
                    </a:cubicBezTo>
                    <a:cubicBezTo>
                      <a:pt x="176" y="2"/>
                      <a:pt x="176" y="2"/>
                      <a:pt x="177" y="0"/>
                    </a:cubicBezTo>
                    <a:cubicBezTo>
                      <a:pt x="187" y="5"/>
                      <a:pt x="197" y="10"/>
                      <a:pt x="206" y="15"/>
                    </a:cubicBezTo>
                    <a:cubicBezTo>
                      <a:pt x="207" y="16"/>
                      <a:pt x="208" y="16"/>
                      <a:pt x="208" y="16"/>
                    </a:cubicBezTo>
                    <a:cubicBezTo>
                      <a:pt x="213" y="18"/>
                      <a:pt x="217" y="20"/>
                      <a:pt x="216" y="27"/>
                    </a:cubicBezTo>
                    <a:cubicBezTo>
                      <a:pt x="223" y="22"/>
                      <a:pt x="229" y="18"/>
                      <a:pt x="236" y="13"/>
                    </a:cubicBezTo>
                    <a:cubicBezTo>
                      <a:pt x="238" y="29"/>
                      <a:pt x="240" y="45"/>
                      <a:pt x="242" y="60"/>
                    </a:cubicBezTo>
                    <a:cubicBezTo>
                      <a:pt x="243" y="60"/>
                      <a:pt x="243" y="60"/>
                      <a:pt x="243" y="60"/>
                    </a:cubicBezTo>
                    <a:cubicBezTo>
                      <a:pt x="245" y="52"/>
                      <a:pt x="246" y="44"/>
                      <a:pt x="248" y="36"/>
                    </a:cubicBezTo>
                    <a:cubicBezTo>
                      <a:pt x="248" y="34"/>
                      <a:pt x="250" y="32"/>
                      <a:pt x="252" y="32"/>
                    </a:cubicBezTo>
                    <a:cubicBezTo>
                      <a:pt x="263" y="29"/>
                      <a:pt x="275" y="26"/>
                      <a:pt x="286" y="23"/>
                    </a:cubicBezTo>
                    <a:cubicBezTo>
                      <a:pt x="288" y="23"/>
                      <a:pt x="289" y="23"/>
                      <a:pt x="291" y="23"/>
                    </a:cubicBezTo>
                    <a:cubicBezTo>
                      <a:pt x="286" y="49"/>
                      <a:pt x="281" y="74"/>
                      <a:pt x="277" y="100"/>
                    </a:cubicBezTo>
                    <a:cubicBezTo>
                      <a:pt x="280" y="100"/>
                      <a:pt x="283" y="101"/>
                      <a:pt x="287" y="101"/>
                    </a:cubicBezTo>
                    <a:cubicBezTo>
                      <a:pt x="286" y="106"/>
                      <a:pt x="286" y="111"/>
                      <a:pt x="285" y="115"/>
                    </a:cubicBezTo>
                    <a:cubicBezTo>
                      <a:pt x="283" y="138"/>
                      <a:pt x="281" y="161"/>
                      <a:pt x="278" y="184"/>
                    </a:cubicBezTo>
                    <a:cubicBezTo>
                      <a:pt x="276" y="206"/>
                      <a:pt x="273" y="228"/>
                      <a:pt x="271" y="251"/>
                    </a:cubicBezTo>
                    <a:cubicBezTo>
                      <a:pt x="271" y="252"/>
                      <a:pt x="269" y="254"/>
                      <a:pt x="268" y="254"/>
                    </a:cubicBezTo>
                    <a:cubicBezTo>
                      <a:pt x="262" y="255"/>
                      <a:pt x="259" y="260"/>
                      <a:pt x="266" y="266"/>
                    </a:cubicBezTo>
                    <a:cubicBezTo>
                      <a:pt x="269" y="269"/>
                      <a:pt x="269" y="271"/>
                      <a:pt x="269" y="274"/>
                    </a:cubicBezTo>
                    <a:cubicBezTo>
                      <a:pt x="265" y="305"/>
                      <a:pt x="262" y="336"/>
                      <a:pt x="258" y="367"/>
                    </a:cubicBezTo>
                    <a:cubicBezTo>
                      <a:pt x="258" y="373"/>
                      <a:pt x="257" y="380"/>
                      <a:pt x="257" y="386"/>
                    </a:cubicBezTo>
                    <a:cubicBezTo>
                      <a:pt x="257" y="391"/>
                      <a:pt x="255" y="391"/>
                      <a:pt x="251" y="391"/>
                    </a:cubicBezTo>
                    <a:cubicBezTo>
                      <a:pt x="215" y="391"/>
                      <a:pt x="180" y="391"/>
                      <a:pt x="145" y="391"/>
                    </a:cubicBezTo>
                    <a:cubicBezTo>
                      <a:pt x="132" y="391"/>
                      <a:pt x="120" y="391"/>
                      <a:pt x="108" y="391"/>
                    </a:cubicBezTo>
                    <a:cubicBezTo>
                      <a:pt x="109" y="390"/>
                      <a:pt x="110" y="389"/>
                      <a:pt x="111" y="389"/>
                    </a:cubicBezTo>
                    <a:cubicBezTo>
                      <a:pt x="110" y="388"/>
                      <a:pt x="109" y="387"/>
                      <a:pt x="108" y="387"/>
                    </a:cubicBezTo>
                    <a:cubicBezTo>
                      <a:pt x="106" y="387"/>
                      <a:pt x="103" y="387"/>
                      <a:pt x="102" y="389"/>
                    </a:cubicBezTo>
                    <a:cubicBezTo>
                      <a:pt x="101" y="391"/>
                      <a:pt x="98" y="391"/>
                      <a:pt x="95" y="391"/>
                    </a:cubicBezTo>
                    <a:cubicBezTo>
                      <a:pt x="76" y="391"/>
                      <a:pt x="58" y="391"/>
                      <a:pt x="39" y="391"/>
                    </a:cubicBezTo>
                    <a:cubicBezTo>
                      <a:pt x="35" y="391"/>
                      <a:pt x="34" y="390"/>
                      <a:pt x="34" y="386"/>
                    </a:cubicBezTo>
                    <a:cubicBezTo>
                      <a:pt x="31" y="361"/>
                      <a:pt x="28" y="336"/>
                      <a:pt x="25" y="311"/>
                    </a:cubicBezTo>
                    <a:cubicBezTo>
                      <a:pt x="23" y="291"/>
                      <a:pt x="21" y="271"/>
                      <a:pt x="19" y="251"/>
                    </a:cubicBezTo>
                    <a:cubicBezTo>
                      <a:pt x="18" y="240"/>
                      <a:pt x="17" y="230"/>
                      <a:pt x="16" y="220"/>
                    </a:cubicBezTo>
                    <a:cubicBezTo>
                      <a:pt x="15" y="213"/>
                      <a:pt x="14" y="206"/>
                      <a:pt x="13" y="199"/>
                    </a:cubicBezTo>
                    <a:cubicBezTo>
                      <a:pt x="13" y="196"/>
                      <a:pt x="12" y="192"/>
                      <a:pt x="17" y="190"/>
                    </a:cubicBezTo>
                    <a:close/>
                    <a:moveTo>
                      <a:pt x="168" y="181"/>
                    </a:moveTo>
                    <a:cubicBezTo>
                      <a:pt x="173" y="132"/>
                      <a:pt x="178" y="83"/>
                      <a:pt x="184" y="34"/>
                    </a:cubicBezTo>
                    <a:cubicBezTo>
                      <a:pt x="177" y="36"/>
                      <a:pt x="172" y="38"/>
                      <a:pt x="167" y="40"/>
                    </a:cubicBezTo>
                    <a:cubicBezTo>
                      <a:pt x="163" y="41"/>
                      <a:pt x="162" y="42"/>
                      <a:pt x="162" y="46"/>
                    </a:cubicBezTo>
                    <a:cubicBezTo>
                      <a:pt x="160" y="61"/>
                      <a:pt x="159" y="77"/>
                      <a:pt x="157" y="93"/>
                    </a:cubicBezTo>
                    <a:cubicBezTo>
                      <a:pt x="154" y="117"/>
                      <a:pt x="152" y="141"/>
                      <a:pt x="149" y="165"/>
                    </a:cubicBezTo>
                    <a:cubicBezTo>
                      <a:pt x="148" y="171"/>
                      <a:pt x="148" y="177"/>
                      <a:pt x="148" y="183"/>
                    </a:cubicBezTo>
                    <a:cubicBezTo>
                      <a:pt x="149" y="183"/>
                      <a:pt x="151" y="183"/>
                      <a:pt x="152" y="183"/>
                    </a:cubicBezTo>
                    <a:cubicBezTo>
                      <a:pt x="157" y="182"/>
                      <a:pt x="163" y="182"/>
                      <a:pt x="168" y="181"/>
                    </a:cubicBezTo>
                    <a:close/>
                    <a:moveTo>
                      <a:pt x="195" y="21"/>
                    </a:moveTo>
                    <a:cubicBezTo>
                      <a:pt x="188" y="73"/>
                      <a:pt x="184" y="124"/>
                      <a:pt x="187" y="177"/>
                    </a:cubicBezTo>
                    <a:cubicBezTo>
                      <a:pt x="193" y="174"/>
                      <a:pt x="199" y="171"/>
                      <a:pt x="205" y="169"/>
                    </a:cubicBezTo>
                    <a:cubicBezTo>
                      <a:pt x="206" y="168"/>
                      <a:pt x="206" y="166"/>
                      <a:pt x="206" y="165"/>
                    </a:cubicBezTo>
                    <a:cubicBezTo>
                      <a:pt x="206" y="160"/>
                      <a:pt x="206" y="155"/>
                      <a:pt x="206" y="151"/>
                    </a:cubicBezTo>
                    <a:cubicBezTo>
                      <a:pt x="206" y="111"/>
                      <a:pt x="206" y="71"/>
                      <a:pt x="206" y="31"/>
                    </a:cubicBezTo>
                    <a:cubicBezTo>
                      <a:pt x="206" y="29"/>
                      <a:pt x="206" y="27"/>
                      <a:pt x="204" y="26"/>
                    </a:cubicBezTo>
                    <a:cubicBezTo>
                      <a:pt x="202" y="24"/>
                      <a:pt x="198" y="23"/>
                      <a:pt x="195" y="21"/>
                    </a:cubicBezTo>
                    <a:close/>
                    <a:moveTo>
                      <a:pt x="71" y="161"/>
                    </a:moveTo>
                    <a:cubicBezTo>
                      <a:pt x="79" y="119"/>
                      <a:pt x="86" y="78"/>
                      <a:pt x="94" y="36"/>
                    </a:cubicBezTo>
                    <a:cubicBezTo>
                      <a:pt x="87" y="38"/>
                      <a:pt x="81" y="39"/>
                      <a:pt x="75" y="41"/>
                    </a:cubicBezTo>
                    <a:cubicBezTo>
                      <a:pt x="73" y="41"/>
                      <a:pt x="72" y="44"/>
                      <a:pt x="71" y="45"/>
                    </a:cubicBezTo>
                    <a:cubicBezTo>
                      <a:pt x="70" y="51"/>
                      <a:pt x="69" y="56"/>
                      <a:pt x="68" y="62"/>
                    </a:cubicBezTo>
                    <a:cubicBezTo>
                      <a:pt x="64" y="87"/>
                      <a:pt x="59" y="113"/>
                      <a:pt x="54" y="138"/>
                    </a:cubicBezTo>
                    <a:cubicBezTo>
                      <a:pt x="53" y="144"/>
                      <a:pt x="53" y="149"/>
                      <a:pt x="59" y="152"/>
                    </a:cubicBezTo>
                    <a:cubicBezTo>
                      <a:pt x="63" y="155"/>
                      <a:pt x="66" y="158"/>
                      <a:pt x="71" y="161"/>
                    </a:cubicBezTo>
                    <a:close/>
                    <a:moveTo>
                      <a:pt x="124" y="182"/>
                    </a:moveTo>
                    <a:cubicBezTo>
                      <a:pt x="118" y="132"/>
                      <a:pt x="111" y="85"/>
                      <a:pt x="105" y="37"/>
                    </a:cubicBezTo>
                    <a:cubicBezTo>
                      <a:pt x="104" y="38"/>
                      <a:pt x="103" y="40"/>
                      <a:pt x="103" y="41"/>
                    </a:cubicBezTo>
                    <a:cubicBezTo>
                      <a:pt x="100" y="54"/>
                      <a:pt x="98" y="67"/>
                      <a:pt x="96" y="80"/>
                    </a:cubicBezTo>
                    <a:cubicBezTo>
                      <a:pt x="94" y="89"/>
                      <a:pt x="92" y="97"/>
                      <a:pt x="94" y="107"/>
                    </a:cubicBezTo>
                    <a:cubicBezTo>
                      <a:pt x="97" y="129"/>
                      <a:pt x="100" y="152"/>
                      <a:pt x="103" y="174"/>
                    </a:cubicBezTo>
                    <a:cubicBezTo>
                      <a:pt x="103" y="175"/>
                      <a:pt x="104" y="177"/>
                      <a:pt x="105" y="177"/>
                    </a:cubicBezTo>
                    <a:cubicBezTo>
                      <a:pt x="111" y="179"/>
                      <a:pt x="117" y="180"/>
                      <a:pt x="124" y="182"/>
                    </a:cubicBezTo>
                    <a:close/>
                    <a:moveTo>
                      <a:pt x="137" y="31"/>
                    </a:moveTo>
                    <a:cubicBezTo>
                      <a:pt x="132" y="35"/>
                      <a:pt x="127" y="38"/>
                      <a:pt x="123" y="41"/>
                    </a:cubicBezTo>
                    <a:cubicBezTo>
                      <a:pt x="118" y="44"/>
                      <a:pt x="118" y="47"/>
                      <a:pt x="119" y="51"/>
                    </a:cubicBezTo>
                    <a:cubicBezTo>
                      <a:pt x="120" y="60"/>
                      <a:pt x="122" y="69"/>
                      <a:pt x="123" y="78"/>
                    </a:cubicBezTo>
                    <a:cubicBezTo>
                      <a:pt x="125" y="95"/>
                      <a:pt x="127" y="112"/>
                      <a:pt x="129" y="129"/>
                    </a:cubicBezTo>
                    <a:cubicBezTo>
                      <a:pt x="131" y="142"/>
                      <a:pt x="133" y="155"/>
                      <a:pt x="134" y="168"/>
                    </a:cubicBezTo>
                    <a:cubicBezTo>
                      <a:pt x="135" y="173"/>
                      <a:pt x="136" y="177"/>
                      <a:pt x="136" y="182"/>
                    </a:cubicBezTo>
                    <a:cubicBezTo>
                      <a:pt x="138" y="180"/>
                      <a:pt x="138" y="178"/>
                      <a:pt x="138" y="176"/>
                    </a:cubicBezTo>
                    <a:cubicBezTo>
                      <a:pt x="139" y="168"/>
                      <a:pt x="140" y="160"/>
                      <a:pt x="141" y="151"/>
                    </a:cubicBezTo>
                    <a:cubicBezTo>
                      <a:pt x="142" y="137"/>
                      <a:pt x="145" y="122"/>
                      <a:pt x="145" y="108"/>
                    </a:cubicBezTo>
                    <a:cubicBezTo>
                      <a:pt x="146" y="97"/>
                      <a:pt x="144" y="86"/>
                      <a:pt x="143" y="75"/>
                    </a:cubicBezTo>
                    <a:cubicBezTo>
                      <a:pt x="141" y="60"/>
                      <a:pt x="139" y="46"/>
                      <a:pt x="137" y="31"/>
                    </a:cubicBezTo>
                    <a:close/>
                    <a:moveTo>
                      <a:pt x="238" y="144"/>
                    </a:moveTo>
                    <a:cubicBezTo>
                      <a:pt x="238" y="144"/>
                      <a:pt x="238" y="144"/>
                      <a:pt x="239" y="144"/>
                    </a:cubicBezTo>
                    <a:cubicBezTo>
                      <a:pt x="245" y="139"/>
                      <a:pt x="251" y="133"/>
                      <a:pt x="258" y="127"/>
                    </a:cubicBezTo>
                    <a:cubicBezTo>
                      <a:pt x="262" y="124"/>
                      <a:pt x="263" y="121"/>
                      <a:pt x="264" y="116"/>
                    </a:cubicBezTo>
                    <a:cubicBezTo>
                      <a:pt x="267" y="97"/>
                      <a:pt x="271" y="77"/>
                      <a:pt x="275" y="57"/>
                    </a:cubicBezTo>
                    <a:cubicBezTo>
                      <a:pt x="276" y="50"/>
                      <a:pt x="277" y="43"/>
                      <a:pt x="278" y="36"/>
                    </a:cubicBezTo>
                    <a:cubicBezTo>
                      <a:pt x="272" y="38"/>
                      <a:pt x="266" y="39"/>
                      <a:pt x="260" y="41"/>
                    </a:cubicBezTo>
                    <a:cubicBezTo>
                      <a:pt x="258" y="41"/>
                      <a:pt x="256" y="44"/>
                      <a:pt x="256" y="46"/>
                    </a:cubicBezTo>
                    <a:cubicBezTo>
                      <a:pt x="254" y="51"/>
                      <a:pt x="254" y="57"/>
                      <a:pt x="253" y="63"/>
                    </a:cubicBezTo>
                    <a:cubicBezTo>
                      <a:pt x="249" y="80"/>
                      <a:pt x="246" y="98"/>
                      <a:pt x="243" y="116"/>
                    </a:cubicBezTo>
                    <a:cubicBezTo>
                      <a:pt x="241" y="125"/>
                      <a:pt x="239" y="134"/>
                      <a:pt x="238" y="144"/>
                    </a:cubicBezTo>
                    <a:close/>
                    <a:moveTo>
                      <a:pt x="229" y="31"/>
                    </a:moveTo>
                    <a:cubicBezTo>
                      <a:pt x="226" y="33"/>
                      <a:pt x="224" y="35"/>
                      <a:pt x="221" y="36"/>
                    </a:cubicBezTo>
                    <a:cubicBezTo>
                      <a:pt x="217" y="39"/>
                      <a:pt x="216" y="42"/>
                      <a:pt x="216" y="47"/>
                    </a:cubicBezTo>
                    <a:cubicBezTo>
                      <a:pt x="214" y="78"/>
                      <a:pt x="218" y="110"/>
                      <a:pt x="222" y="141"/>
                    </a:cubicBezTo>
                    <a:cubicBezTo>
                      <a:pt x="223" y="145"/>
                      <a:pt x="224" y="150"/>
                      <a:pt x="224" y="155"/>
                    </a:cubicBezTo>
                    <a:cubicBezTo>
                      <a:pt x="226" y="154"/>
                      <a:pt x="226" y="154"/>
                      <a:pt x="226" y="153"/>
                    </a:cubicBezTo>
                    <a:cubicBezTo>
                      <a:pt x="229" y="140"/>
                      <a:pt x="231" y="127"/>
                      <a:pt x="233" y="114"/>
                    </a:cubicBezTo>
                    <a:cubicBezTo>
                      <a:pt x="235" y="105"/>
                      <a:pt x="236" y="96"/>
                      <a:pt x="236" y="88"/>
                    </a:cubicBezTo>
                    <a:cubicBezTo>
                      <a:pt x="236" y="77"/>
                      <a:pt x="234" y="67"/>
                      <a:pt x="232" y="56"/>
                    </a:cubicBezTo>
                    <a:cubicBezTo>
                      <a:pt x="231" y="48"/>
                      <a:pt x="230" y="40"/>
                      <a:pt x="229" y="31"/>
                    </a:cubicBezTo>
                    <a:close/>
                    <a:moveTo>
                      <a:pt x="41" y="17"/>
                    </a:moveTo>
                    <a:cubicBezTo>
                      <a:pt x="41" y="19"/>
                      <a:pt x="41" y="20"/>
                      <a:pt x="41" y="21"/>
                    </a:cubicBezTo>
                    <a:cubicBezTo>
                      <a:pt x="41" y="58"/>
                      <a:pt x="41" y="95"/>
                      <a:pt x="41" y="132"/>
                    </a:cubicBezTo>
                    <a:cubicBezTo>
                      <a:pt x="41" y="133"/>
                      <a:pt x="41" y="134"/>
                      <a:pt x="41" y="135"/>
                    </a:cubicBezTo>
                    <a:cubicBezTo>
                      <a:pt x="42" y="136"/>
                      <a:pt x="43" y="137"/>
                      <a:pt x="44" y="139"/>
                    </a:cubicBezTo>
                    <a:cubicBezTo>
                      <a:pt x="46" y="132"/>
                      <a:pt x="47" y="126"/>
                      <a:pt x="48" y="121"/>
                    </a:cubicBezTo>
                    <a:cubicBezTo>
                      <a:pt x="51" y="103"/>
                      <a:pt x="54" y="86"/>
                      <a:pt x="57" y="69"/>
                    </a:cubicBezTo>
                    <a:cubicBezTo>
                      <a:pt x="60" y="56"/>
                      <a:pt x="62" y="43"/>
                      <a:pt x="61" y="31"/>
                    </a:cubicBezTo>
                    <a:cubicBezTo>
                      <a:pt x="61" y="29"/>
                      <a:pt x="60" y="26"/>
                      <a:pt x="59" y="26"/>
                    </a:cubicBezTo>
                    <a:cubicBezTo>
                      <a:pt x="53" y="23"/>
                      <a:pt x="48" y="20"/>
                      <a:pt x="41" y="17"/>
                    </a:cubicBezTo>
                    <a:close/>
                    <a:moveTo>
                      <a:pt x="31" y="127"/>
                    </a:moveTo>
                    <a:cubicBezTo>
                      <a:pt x="31" y="125"/>
                      <a:pt x="31" y="124"/>
                      <a:pt x="31" y="123"/>
                    </a:cubicBezTo>
                    <a:cubicBezTo>
                      <a:pt x="31" y="98"/>
                      <a:pt x="31" y="73"/>
                      <a:pt x="31" y="48"/>
                    </a:cubicBezTo>
                    <a:cubicBezTo>
                      <a:pt x="31" y="42"/>
                      <a:pt x="30" y="37"/>
                      <a:pt x="29" y="31"/>
                    </a:cubicBezTo>
                    <a:cubicBezTo>
                      <a:pt x="24" y="35"/>
                      <a:pt x="20" y="38"/>
                      <a:pt x="15" y="41"/>
                    </a:cubicBezTo>
                    <a:cubicBezTo>
                      <a:pt x="11" y="43"/>
                      <a:pt x="10" y="47"/>
                      <a:pt x="11" y="51"/>
                    </a:cubicBezTo>
                    <a:cubicBezTo>
                      <a:pt x="14" y="71"/>
                      <a:pt x="17" y="90"/>
                      <a:pt x="19" y="109"/>
                    </a:cubicBezTo>
                    <a:cubicBezTo>
                      <a:pt x="19" y="118"/>
                      <a:pt x="24" y="122"/>
                      <a:pt x="31" y="127"/>
                    </a:cubicBezTo>
                    <a:close/>
                    <a:moveTo>
                      <a:pt x="247" y="261"/>
                    </a:moveTo>
                    <a:cubicBezTo>
                      <a:pt x="251" y="266"/>
                      <a:pt x="254" y="271"/>
                      <a:pt x="258" y="276"/>
                    </a:cubicBezTo>
                    <a:cubicBezTo>
                      <a:pt x="258" y="275"/>
                      <a:pt x="258" y="275"/>
                      <a:pt x="259" y="275"/>
                    </a:cubicBezTo>
                    <a:cubicBezTo>
                      <a:pt x="259" y="275"/>
                      <a:pt x="259" y="264"/>
                      <a:pt x="259" y="264"/>
                    </a:cubicBezTo>
                    <a:cubicBezTo>
                      <a:pt x="258" y="265"/>
                      <a:pt x="256" y="265"/>
                      <a:pt x="254" y="266"/>
                    </a:cubicBezTo>
                    <a:cubicBezTo>
                      <a:pt x="249" y="262"/>
                      <a:pt x="253" y="260"/>
                      <a:pt x="254" y="256"/>
                    </a:cubicBezTo>
                    <a:cubicBezTo>
                      <a:pt x="252" y="258"/>
                      <a:pt x="250" y="259"/>
                      <a:pt x="247" y="26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3">
                <a:extLst>
                  <a:ext uri="{FF2B5EF4-FFF2-40B4-BE49-F238E27FC236}">
                    <a16:creationId xmlns:a16="http://schemas.microsoft.com/office/drawing/2014/main" id="{767CC5D2-046A-0D0D-755E-41C469C59A17}"/>
                  </a:ext>
                </a:extLst>
              </p:cNvPr>
              <p:cNvSpPr>
                <a:spLocks/>
              </p:cNvSpPr>
              <p:nvPr/>
            </p:nvSpPr>
            <p:spPr bwMode="auto">
              <a:xfrm>
                <a:off x="7147260" y="1412715"/>
                <a:ext cx="8965" cy="15688"/>
              </a:xfrm>
              <a:custGeom>
                <a:avLst/>
                <a:gdLst>
                  <a:gd name="T0" fmla="*/ 2 w 5"/>
                  <a:gd name="T1" fmla="*/ 9 h 9"/>
                  <a:gd name="T2" fmla="*/ 0 w 5"/>
                  <a:gd name="T3" fmla="*/ 2 h 9"/>
                  <a:gd name="T4" fmla="*/ 3 w 5"/>
                  <a:gd name="T5" fmla="*/ 0 h 9"/>
                  <a:gd name="T6" fmla="*/ 5 w 5"/>
                  <a:gd name="T7" fmla="*/ 8 h 9"/>
                  <a:gd name="T8" fmla="*/ 2 w 5"/>
                  <a:gd name="T9" fmla="*/ 9 h 9"/>
                </a:gdLst>
                <a:ahLst/>
                <a:cxnLst>
                  <a:cxn ang="0">
                    <a:pos x="T0" y="T1"/>
                  </a:cxn>
                  <a:cxn ang="0">
                    <a:pos x="T2" y="T3"/>
                  </a:cxn>
                  <a:cxn ang="0">
                    <a:pos x="T4" y="T5"/>
                  </a:cxn>
                  <a:cxn ang="0">
                    <a:pos x="T6" y="T7"/>
                  </a:cxn>
                  <a:cxn ang="0">
                    <a:pos x="T8" y="T9"/>
                  </a:cxn>
                </a:cxnLst>
                <a:rect l="0" t="0" r="r" b="b"/>
                <a:pathLst>
                  <a:path w="5" h="9">
                    <a:moveTo>
                      <a:pt x="2" y="9"/>
                    </a:moveTo>
                    <a:cubicBezTo>
                      <a:pt x="1" y="7"/>
                      <a:pt x="0" y="4"/>
                      <a:pt x="0" y="2"/>
                    </a:cubicBezTo>
                    <a:cubicBezTo>
                      <a:pt x="0" y="2"/>
                      <a:pt x="2" y="1"/>
                      <a:pt x="3" y="0"/>
                    </a:cubicBezTo>
                    <a:cubicBezTo>
                      <a:pt x="4" y="3"/>
                      <a:pt x="5" y="6"/>
                      <a:pt x="5" y="8"/>
                    </a:cubicBezTo>
                    <a:cubicBezTo>
                      <a:pt x="4" y="9"/>
                      <a:pt x="3" y="9"/>
                      <a:pt x="2"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94">
                <a:extLst>
                  <a:ext uri="{FF2B5EF4-FFF2-40B4-BE49-F238E27FC236}">
                    <a16:creationId xmlns:a16="http://schemas.microsoft.com/office/drawing/2014/main" id="{4D3BCBB1-1C13-89EC-7459-D214CE2F3DFB}"/>
                  </a:ext>
                </a:extLst>
              </p:cNvPr>
              <p:cNvSpPr>
                <a:spLocks/>
              </p:cNvSpPr>
              <p:nvPr/>
            </p:nvSpPr>
            <p:spPr bwMode="auto">
              <a:xfrm>
                <a:off x="6948916" y="1038438"/>
                <a:ext cx="61632" cy="251012"/>
              </a:xfrm>
              <a:custGeom>
                <a:avLst/>
                <a:gdLst>
                  <a:gd name="T0" fmla="*/ 20 w 36"/>
                  <a:gd name="T1" fmla="*/ 147 h 149"/>
                  <a:gd name="T2" fmla="*/ 4 w 36"/>
                  <a:gd name="T3" fmla="*/ 149 h 149"/>
                  <a:gd name="T4" fmla="*/ 0 w 36"/>
                  <a:gd name="T5" fmla="*/ 149 h 149"/>
                  <a:gd name="T6" fmla="*/ 1 w 36"/>
                  <a:gd name="T7" fmla="*/ 131 h 149"/>
                  <a:gd name="T8" fmla="*/ 9 w 36"/>
                  <a:gd name="T9" fmla="*/ 59 h 149"/>
                  <a:gd name="T10" fmla="*/ 14 w 36"/>
                  <a:gd name="T11" fmla="*/ 12 h 149"/>
                  <a:gd name="T12" fmla="*/ 19 w 36"/>
                  <a:gd name="T13" fmla="*/ 6 h 149"/>
                  <a:gd name="T14" fmla="*/ 36 w 36"/>
                  <a:gd name="T15" fmla="*/ 0 h 149"/>
                  <a:gd name="T16" fmla="*/ 20 w 36"/>
                  <a:gd name="T17" fmla="*/ 14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49">
                    <a:moveTo>
                      <a:pt x="20" y="147"/>
                    </a:moveTo>
                    <a:cubicBezTo>
                      <a:pt x="15" y="148"/>
                      <a:pt x="9" y="148"/>
                      <a:pt x="4" y="149"/>
                    </a:cubicBezTo>
                    <a:cubicBezTo>
                      <a:pt x="3" y="149"/>
                      <a:pt x="1" y="149"/>
                      <a:pt x="0" y="149"/>
                    </a:cubicBezTo>
                    <a:cubicBezTo>
                      <a:pt x="0" y="143"/>
                      <a:pt x="0" y="137"/>
                      <a:pt x="1" y="131"/>
                    </a:cubicBezTo>
                    <a:cubicBezTo>
                      <a:pt x="4" y="107"/>
                      <a:pt x="6" y="83"/>
                      <a:pt x="9" y="59"/>
                    </a:cubicBezTo>
                    <a:cubicBezTo>
                      <a:pt x="11" y="43"/>
                      <a:pt x="12" y="27"/>
                      <a:pt x="14" y="12"/>
                    </a:cubicBezTo>
                    <a:cubicBezTo>
                      <a:pt x="14" y="8"/>
                      <a:pt x="15" y="7"/>
                      <a:pt x="19" y="6"/>
                    </a:cubicBezTo>
                    <a:cubicBezTo>
                      <a:pt x="24" y="4"/>
                      <a:pt x="29" y="2"/>
                      <a:pt x="36" y="0"/>
                    </a:cubicBezTo>
                    <a:cubicBezTo>
                      <a:pt x="30" y="49"/>
                      <a:pt x="25" y="98"/>
                      <a:pt x="20" y="1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5">
                <a:extLst>
                  <a:ext uri="{FF2B5EF4-FFF2-40B4-BE49-F238E27FC236}">
                    <a16:creationId xmlns:a16="http://schemas.microsoft.com/office/drawing/2014/main" id="{55DBDE08-8BE1-6772-B7EA-5365AE438861}"/>
                  </a:ext>
                </a:extLst>
              </p:cNvPr>
              <p:cNvSpPr>
                <a:spLocks/>
              </p:cNvSpPr>
              <p:nvPr/>
            </p:nvSpPr>
            <p:spPr bwMode="auto">
              <a:xfrm>
                <a:off x="7010548" y="1017147"/>
                <a:ext cx="36979" cy="262218"/>
              </a:xfrm>
              <a:custGeom>
                <a:avLst/>
                <a:gdLst>
                  <a:gd name="T0" fmla="*/ 11 w 22"/>
                  <a:gd name="T1" fmla="*/ 0 h 156"/>
                  <a:gd name="T2" fmla="*/ 20 w 22"/>
                  <a:gd name="T3" fmla="*/ 5 h 156"/>
                  <a:gd name="T4" fmla="*/ 22 w 22"/>
                  <a:gd name="T5" fmla="*/ 10 h 156"/>
                  <a:gd name="T6" fmla="*/ 22 w 22"/>
                  <a:gd name="T7" fmla="*/ 130 h 156"/>
                  <a:gd name="T8" fmla="*/ 22 w 22"/>
                  <a:gd name="T9" fmla="*/ 144 h 156"/>
                  <a:gd name="T10" fmla="*/ 21 w 22"/>
                  <a:gd name="T11" fmla="*/ 148 h 156"/>
                  <a:gd name="T12" fmla="*/ 3 w 22"/>
                  <a:gd name="T13" fmla="*/ 156 h 156"/>
                  <a:gd name="T14" fmla="*/ 11 w 2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56">
                    <a:moveTo>
                      <a:pt x="11" y="0"/>
                    </a:moveTo>
                    <a:cubicBezTo>
                      <a:pt x="14" y="2"/>
                      <a:pt x="18" y="3"/>
                      <a:pt x="20" y="5"/>
                    </a:cubicBezTo>
                    <a:cubicBezTo>
                      <a:pt x="22" y="6"/>
                      <a:pt x="22" y="8"/>
                      <a:pt x="22" y="10"/>
                    </a:cubicBezTo>
                    <a:cubicBezTo>
                      <a:pt x="22" y="50"/>
                      <a:pt x="22" y="90"/>
                      <a:pt x="22" y="130"/>
                    </a:cubicBezTo>
                    <a:cubicBezTo>
                      <a:pt x="22" y="134"/>
                      <a:pt x="22" y="139"/>
                      <a:pt x="22" y="144"/>
                    </a:cubicBezTo>
                    <a:cubicBezTo>
                      <a:pt x="22" y="145"/>
                      <a:pt x="22" y="147"/>
                      <a:pt x="21" y="148"/>
                    </a:cubicBezTo>
                    <a:cubicBezTo>
                      <a:pt x="15" y="150"/>
                      <a:pt x="9" y="153"/>
                      <a:pt x="3" y="156"/>
                    </a:cubicBezTo>
                    <a:cubicBezTo>
                      <a:pt x="0" y="103"/>
                      <a:pt x="4" y="52"/>
                      <a:pt x="1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96">
                <a:extLst>
                  <a:ext uri="{FF2B5EF4-FFF2-40B4-BE49-F238E27FC236}">
                    <a16:creationId xmlns:a16="http://schemas.microsoft.com/office/drawing/2014/main" id="{82094043-CEDC-300A-F389-7506CB6C7EE6}"/>
                  </a:ext>
                </a:extLst>
              </p:cNvPr>
              <p:cNvSpPr>
                <a:spLocks/>
              </p:cNvSpPr>
              <p:nvPr/>
            </p:nvSpPr>
            <p:spPr bwMode="auto">
              <a:xfrm>
                <a:off x="6787551" y="1041800"/>
                <a:ext cx="69476" cy="210670"/>
              </a:xfrm>
              <a:custGeom>
                <a:avLst/>
                <a:gdLst>
                  <a:gd name="T0" fmla="*/ 18 w 41"/>
                  <a:gd name="T1" fmla="*/ 125 h 125"/>
                  <a:gd name="T2" fmla="*/ 6 w 41"/>
                  <a:gd name="T3" fmla="*/ 116 h 125"/>
                  <a:gd name="T4" fmla="*/ 1 w 41"/>
                  <a:gd name="T5" fmla="*/ 102 h 125"/>
                  <a:gd name="T6" fmla="*/ 15 w 41"/>
                  <a:gd name="T7" fmla="*/ 26 h 125"/>
                  <a:gd name="T8" fmla="*/ 18 w 41"/>
                  <a:gd name="T9" fmla="*/ 9 h 125"/>
                  <a:gd name="T10" fmla="*/ 22 w 41"/>
                  <a:gd name="T11" fmla="*/ 5 h 125"/>
                  <a:gd name="T12" fmla="*/ 41 w 41"/>
                  <a:gd name="T13" fmla="*/ 0 h 125"/>
                  <a:gd name="T14" fmla="*/ 18 w 41"/>
                  <a:gd name="T15" fmla="*/ 125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25">
                    <a:moveTo>
                      <a:pt x="18" y="125"/>
                    </a:moveTo>
                    <a:cubicBezTo>
                      <a:pt x="13" y="122"/>
                      <a:pt x="10" y="119"/>
                      <a:pt x="6" y="116"/>
                    </a:cubicBezTo>
                    <a:cubicBezTo>
                      <a:pt x="0" y="113"/>
                      <a:pt x="0" y="108"/>
                      <a:pt x="1" y="102"/>
                    </a:cubicBezTo>
                    <a:cubicBezTo>
                      <a:pt x="6" y="77"/>
                      <a:pt x="11" y="51"/>
                      <a:pt x="15" y="26"/>
                    </a:cubicBezTo>
                    <a:cubicBezTo>
                      <a:pt x="16" y="20"/>
                      <a:pt x="17" y="15"/>
                      <a:pt x="18" y="9"/>
                    </a:cubicBezTo>
                    <a:cubicBezTo>
                      <a:pt x="19" y="8"/>
                      <a:pt x="20" y="5"/>
                      <a:pt x="22" y="5"/>
                    </a:cubicBezTo>
                    <a:cubicBezTo>
                      <a:pt x="28" y="3"/>
                      <a:pt x="34" y="2"/>
                      <a:pt x="41" y="0"/>
                    </a:cubicBezTo>
                    <a:cubicBezTo>
                      <a:pt x="33" y="42"/>
                      <a:pt x="26" y="83"/>
                      <a:pt x="18" y="1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7">
                <a:extLst>
                  <a:ext uri="{FF2B5EF4-FFF2-40B4-BE49-F238E27FC236}">
                    <a16:creationId xmlns:a16="http://schemas.microsoft.com/office/drawing/2014/main" id="{E98E4AD9-A94A-FC91-65A5-2684E538E9B2}"/>
                  </a:ext>
                </a:extLst>
              </p:cNvPr>
              <p:cNvSpPr>
                <a:spLocks/>
              </p:cNvSpPr>
              <p:nvPr/>
            </p:nvSpPr>
            <p:spPr bwMode="auto">
              <a:xfrm>
                <a:off x="6853666" y="1044041"/>
                <a:ext cx="54909" cy="244288"/>
              </a:xfrm>
              <a:custGeom>
                <a:avLst/>
                <a:gdLst>
                  <a:gd name="T0" fmla="*/ 32 w 32"/>
                  <a:gd name="T1" fmla="*/ 145 h 145"/>
                  <a:gd name="T2" fmla="*/ 13 w 32"/>
                  <a:gd name="T3" fmla="*/ 140 h 145"/>
                  <a:gd name="T4" fmla="*/ 11 w 32"/>
                  <a:gd name="T5" fmla="*/ 137 h 145"/>
                  <a:gd name="T6" fmla="*/ 2 w 32"/>
                  <a:gd name="T7" fmla="*/ 70 h 145"/>
                  <a:gd name="T8" fmla="*/ 4 w 32"/>
                  <a:gd name="T9" fmla="*/ 43 h 145"/>
                  <a:gd name="T10" fmla="*/ 11 w 32"/>
                  <a:gd name="T11" fmla="*/ 4 h 145"/>
                  <a:gd name="T12" fmla="*/ 13 w 32"/>
                  <a:gd name="T13" fmla="*/ 0 h 145"/>
                  <a:gd name="T14" fmla="*/ 32 w 32"/>
                  <a:gd name="T15" fmla="*/ 145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45">
                    <a:moveTo>
                      <a:pt x="32" y="145"/>
                    </a:moveTo>
                    <a:cubicBezTo>
                      <a:pt x="25" y="143"/>
                      <a:pt x="19" y="142"/>
                      <a:pt x="13" y="140"/>
                    </a:cubicBezTo>
                    <a:cubicBezTo>
                      <a:pt x="12" y="140"/>
                      <a:pt x="11" y="138"/>
                      <a:pt x="11" y="137"/>
                    </a:cubicBezTo>
                    <a:cubicBezTo>
                      <a:pt x="8" y="115"/>
                      <a:pt x="5" y="92"/>
                      <a:pt x="2" y="70"/>
                    </a:cubicBezTo>
                    <a:cubicBezTo>
                      <a:pt x="0" y="60"/>
                      <a:pt x="2" y="52"/>
                      <a:pt x="4" y="43"/>
                    </a:cubicBezTo>
                    <a:cubicBezTo>
                      <a:pt x="6" y="30"/>
                      <a:pt x="8" y="17"/>
                      <a:pt x="11" y="4"/>
                    </a:cubicBezTo>
                    <a:cubicBezTo>
                      <a:pt x="11" y="3"/>
                      <a:pt x="12" y="1"/>
                      <a:pt x="13" y="0"/>
                    </a:cubicBezTo>
                    <a:cubicBezTo>
                      <a:pt x="19" y="48"/>
                      <a:pt x="26" y="95"/>
                      <a:pt x="32"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98">
                <a:extLst>
                  <a:ext uri="{FF2B5EF4-FFF2-40B4-BE49-F238E27FC236}">
                    <a16:creationId xmlns:a16="http://schemas.microsoft.com/office/drawing/2014/main" id="{7AE6DFD5-1F71-1369-59BC-6B1F7580B845}"/>
                  </a:ext>
                </a:extLst>
              </p:cNvPr>
              <p:cNvSpPr>
                <a:spLocks/>
              </p:cNvSpPr>
              <p:nvPr/>
            </p:nvSpPr>
            <p:spPr bwMode="auto">
              <a:xfrm>
                <a:off x="6898489" y="1033956"/>
                <a:ext cx="47065" cy="254373"/>
              </a:xfrm>
              <a:custGeom>
                <a:avLst/>
                <a:gdLst>
                  <a:gd name="T0" fmla="*/ 19 w 28"/>
                  <a:gd name="T1" fmla="*/ 0 h 151"/>
                  <a:gd name="T2" fmla="*/ 25 w 28"/>
                  <a:gd name="T3" fmla="*/ 44 h 151"/>
                  <a:gd name="T4" fmla="*/ 27 w 28"/>
                  <a:gd name="T5" fmla="*/ 77 h 151"/>
                  <a:gd name="T6" fmla="*/ 23 w 28"/>
                  <a:gd name="T7" fmla="*/ 120 h 151"/>
                  <a:gd name="T8" fmla="*/ 20 w 28"/>
                  <a:gd name="T9" fmla="*/ 145 h 151"/>
                  <a:gd name="T10" fmla="*/ 18 w 28"/>
                  <a:gd name="T11" fmla="*/ 151 h 151"/>
                  <a:gd name="T12" fmla="*/ 16 w 28"/>
                  <a:gd name="T13" fmla="*/ 137 h 151"/>
                  <a:gd name="T14" fmla="*/ 11 w 28"/>
                  <a:gd name="T15" fmla="*/ 98 h 151"/>
                  <a:gd name="T16" fmla="*/ 5 w 28"/>
                  <a:gd name="T17" fmla="*/ 47 h 151"/>
                  <a:gd name="T18" fmla="*/ 1 w 28"/>
                  <a:gd name="T19" fmla="*/ 20 h 151"/>
                  <a:gd name="T20" fmla="*/ 5 w 28"/>
                  <a:gd name="T21" fmla="*/ 10 h 151"/>
                  <a:gd name="T22" fmla="*/ 19 w 28"/>
                  <a:gd name="T23"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151">
                    <a:moveTo>
                      <a:pt x="19" y="0"/>
                    </a:moveTo>
                    <a:cubicBezTo>
                      <a:pt x="21" y="15"/>
                      <a:pt x="23" y="29"/>
                      <a:pt x="25" y="44"/>
                    </a:cubicBezTo>
                    <a:cubicBezTo>
                      <a:pt x="26" y="55"/>
                      <a:pt x="28" y="66"/>
                      <a:pt x="27" y="77"/>
                    </a:cubicBezTo>
                    <a:cubicBezTo>
                      <a:pt x="27" y="91"/>
                      <a:pt x="24" y="106"/>
                      <a:pt x="23" y="120"/>
                    </a:cubicBezTo>
                    <a:cubicBezTo>
                      <a:pt x="22" y="129"/>
                      <a:pt x="21" y="137"/>
                      <a:pt x="20" y="145"/>
                    </a:cubicBezTo>
                    <a:cubicBezTo>
                      <a:pt x="20" y="147"/>
                      <a:pt x="20" y="149"/>
                      <a:pt x="18" y="151"/>
                    </a:cubicBezTo>
                    <a:cubicBezTo>
                      <a:pt x="18" y="146"/>
                      <a:pt x="17" y="142"/>
                      <a:pt x="16" y="137"/>
                    </a:cubicBezTo>
                    <a:cubicBezTo>
                      <a:pt x="15" y="124"/>
                      <a:pt x="13" y="111"/>
                      <a:pt x="11" y="98"/>
                    </a:cubicBezTo>
                    <a:cubicBezTo>
                      <a:pt x="9" y="81"/>
                      <a:pt x="7" y="64"/>
                      <a:pt x="5" y="47"/>
                    </a:cubicBezTo>
                    <a:cubicBezTo>
                      <a:pt x="4" y="38"/>
                      <a:pt x="2" y="29"/>
                      <a:pt x="1" y="20"/>
                    </a:cubicBezTo>
                    <a:cubicBezTo>
                      <a:pt x="0" y="16"/>
                      <a:pt x="0" y="13"/>
                      <a:pt x="5" y="10"/>
                    </a:cubicBezTo>
                    <a:cubicBezTo>
                      <a:pt x="9" y="7"/>
                      <a:pt x="14" y="4"/>
                      <a:pt x="1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99">
                <a:extLst>
                  <a:ext uri="{FF2B5EF4-FFF2-40B4-BE49-F238E27FC236}">
                    <a16:creationId xmlns:a16="http://schemas.microsoft.com/office/drawing/2014/main" id="{92BDF3A5-05BD-47DD-0400-31FEB6799321}"/>
                  </a:ext>
                </a:extLst>
              </p:cNvPr>
              <p:cNvSpPr>
                <a:spLocks/>
              </p:cNvSpPr>
              <p:nvPr/>
            </p:nvSpPr>
            <p:spPr bwMode="auto">
              <a:xfrm>
                <a:off x="7101316" y="1041800"/>
                <a:ext cx="68356" cy="182656"/>
              </a:xfrm>
              <a:custGeom>
                <a:avLst/>
                <a:gdLst>
                  <a:gd name="T0" fmla="*/ 0 w 40"/>
                  <a:gd name="T1" fmla="*/ 108 h 108"/>
                  <a:gd name="T2" fmla="*/ 5 w 40"/>
                  <a:gd name="T3" fmla="*/ 80 h 108"/>
                  <a:gd name="T4" fmla="*/ 15 w 40"/>
                  <a:gd name="T5" fmla="*/ 27 h 108"/>
                  <a:gd name="T6" fmla="*/ 18 w 40"/>
                  <a:gd name="T7" fmla="*/ 10 h 108"/>
                  <a:gd name="T8" fmla="*/ 22 w 40"/>
                  <a:gd name="T9" fmla="*/ 5 h 108"/>
                  <a:gd name="T10" fmla="*/ 40 w 40"/>
                  <a:gd name="T11" fmla="*/ 0 h 108"/>
                  <a:gd name="T12" fmla="*/ 37 w 40"/>
                  <a:gd name="T13" fmla="*/ 21 h 108"/>
                  <a:gd name="T14" fmla="*/ 26 w 40"/>
                  <a:gd name="T15" fmla="*/ 80 h 108"/>
                  <a:gd name="T16" fmla="*/ 20 w 40"/>
                  <a:gd name="T17" fmla="*/ 91 h 108"/>
                  <a:gd name="T18" fmla="*/ 1 w 40"/>
                  <a:gd name="T19" fmla="*/ 108 h 108"/>
                  <a:gd name="T20" fmla="*/ 0 w 40"/>
                  <a:gd name="T21"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108">
                    <a:moveTo>
                      <a:pt x="0" y="108"/>
                    </a:moveTo>
                    <a:cubicBezTo>
                      <a:pt x="1" y="98"/>
                      <a:pt x="3" y="89"/>
                      <a:pt x="5" y="80"/>
                    </a:cubicBezTo>
                    <a:cubicBezTo>
                      <a:pt x="8" y="62"/>
                      <a:pt x="11" y="44"/>
                      <a:pt x="15" y="27"/>
                    </a:cubicBezTo>
                    <a:cubicBezTo>
                      <a:pt x="16" y="21"/>
                      <a:pt x="16" y="15"/>
                      <a:pt x="18" y="10"/>
                    </a:cubicBezTo>
                    <a:cubicBezTo>
                      <a:pt x="18" y="8"/>
                      <a:pt x="20" y="5"/>
                      <a:pt x="22" y="5"/>
                    </a:cubicBezTo>
                    <a:cubicBezTo>
                      <a:pt x="28" y="3"/>
                      <a:pt x="34" y="2"/>
                      <a:pt x="40" y="0"/>
                    </a:cubicBezTo>
                    <a:cubicBezTo>
                      <a:pt x="39" y="7"/>
                      <a:pt x="38" y="14"/>
                      <a:pt x="37" y="21"/>
                    </a:cubicBezTo>
                    <a:cubicBezTo>
                      <a:pt x="33" y="41"/>
                      <a:pt x="29" y="61"/>
                      <a:pt x="26" y="80"/>
                    </a:cubicBezTo>
                    <a:cubicBezTo>
                      <a:pt x="25" y="85"/>
                      <a:pt x="24" y="88"/>
                      <a:pt x="20" y="91"/>
                    </a:cubicBezTo>
                    <a:cubicBezTo>
                      <a:pt x="13" y="97"/>
                      <a:pt x="7" y="103"/>
                      <a:pt x="1" y="108"/>
                    </a:cubicBezTo>
                    <a:cubicBezTo>
                      <a:pt x="0" y="108"/>
                      <a:pt x="0" y="108"/>
                      <a:pt x="0" y="1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00">
                <a:extLst>
                  <a:ext uri="{FF2B5EF4-FFF2-40B4-BE49-F238E27FC236}">
                    <a16:creationId xmlns:a16="http://schemas.microsoft.com/office/drawing/2014/main" id="{B5FC8880-054E-0819-BFB0-8F1A73668381}"/>
                  </a:ext>
                </a:extLst>
              </p:cNvPr>
              <p:cNvSpPr>
                <a:spLocks/>
              </p:cNvSpPr>
              <p:nvPr/>
            </p:nvSpPr>
            <p:spPr bwMode="auto">
              <a:xfrm>
                <a:off x="7060974" y="1033956"/>
                <a:ext cx="36979" cy="208429"/>
              </a:xfrm>
              <a:custGeom>
                <a:avLst/>
                <a:gdLst>
                  <a:gd name="T0" fmla="*/ 15 w 22"/>
                  <a:gd name="T1" fmla="*/ 0 h 124"/>
                  <a:gd name="T2" fmla="*/ 18 w 22"/>
                  <a:gd name="T3" fmla="*/ 25 h 124"/>
                  <a:gd name="T4" fmla="*/ 22 w 22"/>
                  <a:gd name="T5" fmla="*/ 57 h 124"/>
                  <a:gd name="T6" fmla="*/ 19 w 22"/>
                  <a:gd name="T7" fmla="*/ 83 h 124"/>
                  <a:gd name="T8" fmla="*/ 12 w 22"/>
                  <a:gd name="T9" fmla="*/ 122 h 124"/>
                  <a:gd name="T10" fmla="*/ 10 w 22"/>
                  <a:gd name="T11" fmla="*/ 124 h 124"/>
                  <a:gd name="T12" fmla="*/ 8 w 22"/>
                  <a:gd name="T13" fmla="*/ 110 h 124"/>
                  <a:gd name="T14" fmla="*/ 2 w 22"/>
                  <a:gd name="T15" fmla="*/ 16 h 124"/>
                  <a:gd name="T16" fmla="*/ 7 w 22"/>
                  <a:gd name="T17" fmla="*/ 5 h 124"/>
                  <a:gd name="T18" fmla="*/ 15 w 22"/>
                  <a:gd name="T1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24">
                    <a:moveTo>
                      <a:pt x="15" y="0"/>
                    </a:moveTo>
                    <a:cubicBezTo>
                      <a:pt x="16" y="9"/>
                      <a:pt x="17" y="17"/>
                      <a:pt x="18" y="25"/>
                    </a:cubicBezTo>
                    <a:cubicBezTo>
                      <a:pt x="20" y="36"/>
                      <a:pt x="22" y="46"/>
                      <a:pt x="22" y="57"/>
                    </a:cubicBezTo>
                    <a:cubicBezTo>
                      <a:pt x="22" y="65"/>
                      <a:pt x="21" y="74"/>
                      <a:pt x="19" y="83"/>
                    </a:cubicBezTo>
                    <a:cubicBezTo>
                      <a:pt x="17" y="96"/>
                      <a:pt x="15" y="109"/>
                      <a:pt x="12" y="122"/>
                    </a:cubicBezTo>
                    <a:cubicBezTo>
                      <a:pt x="12" y="123"/>
                      <a:pt x="12" y="123"/>
                      <a:pt x="10" y="124"/>
                    </a:cubicBezTo>
                    <a:cubicBezTo>
                      <a:pt x="10" y="119"/>
                      <a:pt x="9" y="114"/>
                      <a:pt x="8" y="110"/>
                    </a:cubicBezTo>
                    <a:cubicBezTo>
                      <a:pt x="4" y="79"/>
                      <a:pt x="0" y="47"/>
                      <a:pt x="2" y="16"/>
                    </a:cubicBezTo>
                    <a:cubicBezTo>
                      <a:pt x="2" y="11"/>
                      <a:pt x="3" y="8"/>
                      <a:pt x="7" y="5"/>
                    </a:cubicBezTo>
                    <a:cubicBezTo>
                      <a:pt x="10" y="4"/>
                      <a:pt x="12" y="2"/>
                      <a:pt x="1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01">
                <a:extLst>
                  <a:ext uri="{FF2B5EF4-FFF2-40B4-BE49-F238E27FC236}">
                    <a16:creationId xmlns:a16="http://schemas.microsoft.com/office/drawing/2014/main" id="{67445C9F-BC78-FBE3-3238-9BBAA95AB29A}"/>
                  </a:ext>
                </a:extLst>
              </p:cNvPr>
              <p:cNvSpPr>
                <a:spLocks/>
              </p:cNvSpPr>
              <p:nvPr/>
            </p:nvSpPr>
            <p:spPr bwMode="auto">
              <a:xfrm>
                <a:off x="6767380" y="1010424"/>
                <a:ext cx="35859" cy="205068"/>
              </a:xfrm>
              <a:custGeom>
                <a:avLst/>
                <a:gdLst>
                  <a:gd name="T0" fmla="*/ 0 w 21"/>
                  <a:gd name="T1" fmla="*/ 0 h 122"/>
                  <a:gd name="T2" fmla="*/ 18 w 21"/>
                  <a:gd name="T3" fmla="*/ 9 h 122"/>
                  <a:gd name="T4" fmla="*/ 20 w 21"/>
                  <a:gd name="T5" fmla="*/ 14 h 122"/>
                  <a:gd name="T6" fmla="*/ 16 w 21"/>
                  <a:gd name="T7" fmla="*/ 52 h 122"/>
                  <a:gd name="T8" fmla="*/ 7 w 21"/>
                  <a:gd name="T9" fmla="*/ 104 h 122"/>
                  <a:gd name="T10" fmla="*/ 3 w 21"/>
                  <a:gd name="T11" fmla="*/ 122 h 122"/>
                  <a:gd name="T12" fmla="*/ 0 w 21"/>
                  <a:gd name="T13" fmla="*/ 118 h 122"/>
                  <a:gd name="T14" fmla="*/ 0 w 21"/>
                  <a:gd name="T15" fmla="*/ 115 h 122"/>
                  <a:gd name="T16" fmla="*/ 0 w 21"/>
                  <a:gd name="T17" fmla="*/ 4 h 122"/>
                  <a:gd name="T18" fmla="*/ 0 w 21"/>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22">
                    <a:moveTo>
                      <a:pt x="0" y="0"/>
                    </a:moveTo>
                    <a:cubicBezTo>
                      <a:pt x="7" y="3"/>
                      <a:pt x="12" y="6"/>
                      <a:pt x="18" y="9"/>
                    </a:cubicBezTo>
                    <a:cubicBezTo>
                      <a:pt x="19" y="9"/>
                      <a:pt x="20" y="12"/>
                      <a:pt x="20" y="14"/>
                    </a:cubicBezTo>
                    <a:cubicBezTo>
                      <a:pt x="21" y="26"/>
                      <a:pt x="19" y="39"/>
                      <a:pt x="16" y="52"/>
                    </a:cubicBezTo>
                    <a:cubicBezTo>
                      <a:pt x="13" y="69"/>
                      <a:pt x="10" y="86"/>
                      <a:pt x="7" y="104"/>
                    </a:cubicBezTo>
                    <a:cubicBezTo>
                      <a:pt x="6" y="109"/>
                      <a:pt x="5" y="115"/>
                      <a:pt x="3" y="122"/>
                    </a:cubicBezTo>
                    <a:cubicBezTo>
                      <a:pt x="2" y="120"/>
                      <a:pt x="1" y="119"/>
                      <a:pt x="0" y="118"/>
                    </a:cubicBezTo>
                    <a:cubicBezTo>
                      <a:pt x="0" y="117"/>
                      <a:pt x="0" y="116"/>
                      <a:pt x="0" y="115"/>
                    </a:cubicBezTo>
                    <a:cubicBezTo>
                      <a:pt x="0" y="78"/>
                      <a:pt x="0" y="41"/>
                      <a:pt x="0" y="4"/>
                    </a:cubicBezTo>
                    <a:cubicBezTo>
                      <a:pt x="0" y="3"/>
                      <a:pt x="0" y="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02">
                <a:extLst>
                  <a:ext uri="{FF2B5EF4-FFF2-40B4-BE49-F238E27FC236}">
                    <a16:creationId xmlns:a16="http://schemas.microsoft.com/office/drawing/2014/main" id="{A1C8DF93-B5F2-BAD5-0266-CD613C96BBF5}"/>
                  </a:ext>
                </a:extLst>
              </p:cNvPr>
              <p:cNvSpPr>
                <a:spLocks/>
              </p:cNvSpPr>
              <p:nvPr/>
            </p:nvSpPr>
            <p:spPr bwMode="auto">
              <a:xfrm>
                <a:off x="6714713" y="1033956"/>
                <a:ext cx="35859" cy="161365"/>
              </a:xfrm>
              <a:custGeom>
                <a:avLst/>
                <a:gdLst>
                  <a:gd name="T0" fmla="*/ 21 w 21"/>
                  <a:gd name="T1" fmla="*/ 96 h 96"/>
                  <a:gd name="T2" fmla="*/ 9 w 21"/>
                  <a:gd name="T3" fmla="*/ 78 h 96"/>
                  <a:gd name="T4" fmla="*/ 1 w 21"/>
                  <a:gd name="T5" fmla="*/ 20 h 96"/>
                  <a:gd name="T6" fmla="*/ 5 w 21"/>
                  <a:gd name="T7" fmla="*/ 10 h 96"/>
                  <a:gd name="T8" fmla="*/ 19 w 21"/>
                  <a:gd name="T9" fmla="*/ 0 h 96"/>
                  <a:gd name="T10" fmla="*/ 21 w 21"/>
                  <a:gd name="T11" fmla="*/ 17 h 96"/>
                  <a:gd name="T12" fmla="*/ 21 w 21"/>
                  <a:gd name="T13" fmla="*/ 92 h 96"/>
                  <a:gd name="T14" fmla="*/ 21 w 21"/>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96">
                    <a:moveTo>
                      <a:pt x="21" y="96"/>
                    </a:moveTo>
                    <a:cubicBezTo>
                      <a:pt x="14" y="91"/>
                      <a:pt x="9" y="87"/>
                      <a:pt x="9" y="78"/>
                    </a:cubicBezTo>
                    <a:cubicBezTo>
                      <a:pt x="7" y="59"/>
                      <a:pt x="4" y="40"/>
                      <a:pt x="1" y="20"/>
                    </a:cubicBezTo>
                    <a:cubicBezTo>
                      <a:pt x="0" y="16"/>
                      <a:pt x="1" y="12"/>
                      <a:pt x="5" y="10"/>
                    </a:cubicBezTo>
                    <a:cubicBezTo>
                      <a:pt x="10" y="7"/>
                      <a:pt x="14" y="4"/>
                      <a:pt x="19" y="0"/>
                    </a:cubicBezTo>
                    <a:cubicBezTo>
                      <a:pt x="20" y="6"/>
                      <a:pt x="21" y="11"/>
                      <a:pt x="21" y="17"/>
                    </a:cubicBezTo>
                    <a:cubicBezTo>
                      <a:pt x="21" y="42"/>
                      <a:pt x="21" y="67"/>
                      <a:pt x="21" y="92"/>
                    </a:cubicBezTo>
                    <a:cubicBezTo>
                      <a:pt x="21" y="93"/>
                      <a:pt x="21" y="94"/>
                      <a:pt x="21" y="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03">
                <a:extLst>
                  <a:ext uri="{FF2B5EF4-FFF2-40B4-BE49-F238E27FC236}">
                    <a16:creationId xmlns:a16="http://schemas.microsoft.com/office/drawing/2014/main" id="{9D0286E8-3DF5-AFC1-1052-E1D065C21F5C}"/>
                  </a:ext>
                </a:extLst>
              </p:cNvPr>
              <p:cNvSpPr>
                <a:spLocks/>
              </p:cNvSpPr>
              <p:nvPr/>
            </p:nvSpPr>
            <p:spPr bwMode="auto">
              <a:xfrm>
                <a:off x="7117004" y="1412715"/>
                <a:ext cx="20171" cy="33618"/>
              </a:xfrm>
              <a:custGeom>
                <a:avLst/>
                <a:gdLst>
                  <a:gd name="T0" fmla="*/ 0 w 12"/>
                  <a:gd name="T1" fmla="*/ 5 h 20"/>
                  <a:gd name="T2" fmla="*/ 7 w 12"/>
                  <a:gd name="T3" fmla="*/ 0 h 20"/>
                  <a:gd name="T4" fmla="*/ 7 w 12"/>
                  <a:gd name="T5" fmla="*/ 10 h 20"/>
                  <a:gd name="T6" fmla="*/ 12 w 12"/>
                  <a:gd name="T7" fmla="*/ 8 h 20"/>
                  <a:gd name="T8" fmla="*/ 12 w 12"/>
                  <a:gd name="T9" fmla="*/ 19 h 20"/>
                  <a:gd name="T10" fmla="*/ 11 w 12"/>
                  <a:gd name="T11" fmla="*/ 20 h 20"/>
                  <a:gd name="T12" fmla="*/ 0 w 12"/>
                  <a:gd name="T13" fmla="*/ 5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0" y="5"/>
                    </a:moveTo>
                    <a:cubicBezTo>
                      <a:pt x="3" y="3"/>
                      <a:pt x="5" y="2"/>
                      <a:pt x="7" y="0"/>
                    </a:cubicBezTo>
                    <a:cubicBezTo>
                      <a:pt x="6" y="4"/>
                      <a:pt x="2" y="6"/>
                      <a:pt x="7" y="10"/>
                    </a:cubicBezTo>
                    <a:cubicBezTo>
                      <a:pt x="9" y="9"/>
                      <a:pt x="11" y="9"/>
                      <a:pt x="12" y="8"/>
                    </a:cubicBezTo>
                    <a:cubicBezTo>
                      <a:pt x="12" y="8"/>
                      <a:pt x="12" y="19"/>
                      <a:pt x="12" y="19"/>
                    </a:cubicBezTo>
                    <a:cubicBezTo>
                      <a:pt x="11" y="19"/>
                      <a:pt x="11" y="19"/>
                      <a:pt x="11" y="20"/>
                    </a:cubicBezTo>
                    <a:cubicBezTo>
                      <a:pt x="7" y="15"/>
                      <a:pt x="4" y="10"/>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Shape 24">
                <a:extLst>
                  <a:ext uri="{FF2B5EF4-FFF2-40B4-BE49-F238E27FC236}">
                    <a16:creationId xmlns:a16="http://schemas.microsoft.com/office/drawing/2014/main" id="{3719EF40-D22E-B852-D027-D15114F659C8}"/>
                  </a:ext>
                </a:extLst>
              </p:cNvPr>
              <p:cNvSpPr/>
              <p:nvPr/>
            </p:nvSpPr>
            <p:spPr>
              <a:xfrm>
                <a:off x="6714712" y="1252537"/>
                <a:ext cx="455231" cy="388144"/>
              </a:xfrm>
              <a:custGeom>
                <a:avLst/>
                <a:gdLst>
                  <a:gd name="connsiteX0" fmla="*/ 450057 w 450057"/>
                  <a:gd name="connsiteY0" fmla="*/ 40481 h 388144"/>
                  <a:gd name="connsiteX1" fmla="*/ 416719 w 450057"/>
                  <a:gd name="connsiteY1" fmla="*/ 338137 h 388144"/>
                  <a:gd name="connsiteX2" fmla="*/ 411957 w 450057"/>
                  <a:gd name="connsiteY2" fmla="*/ 388144 h 388144"/>
                  <a:gd name="connsiteX3" fmla="*/ 45244 w 450057"/>
                  <a:gd name="connsiteY3" fmla="*/ 388144 h 388144"/>
                  <a:gd name="connsiteX4" fmla="*/ 0 w 450057"/>
                  <a:gd name="connsiteY4" fmla="*/ 0 h 388144"/>
                  <a:gd name="connsiteX5" fmla="*/ 197644 w 450057"/>
                  <a:gd name="connsiteY5" fmla="*/ 109537 h 388144"/>
                  <a:gd name="connsiteX6" fmla="*/ 366713 w 450057"/>
                  <a:gd name="connsiteY6" fmla="*/ 50006 h 388144"/>
                  <a:gd name="connsiteX7" fmla="*/ 450057 w 450057"/>
                  <a:gd name="connsiteY7" fmla="*/ 40481 h 388144"/>
                  <a:gd name="connsiteX0" fmla="*/ 459582 w 459582"/>
                  <a:gd name="connsiteY0" fmla="*/ 40481 h 388144"/>
                  <a:gd name="connsiteX1" fmla="*/ 426244 w 459582"/>
                  <a:gd name="connsiteY1" fmla="*/ 338137 h 388144"/>
                  <a:gd name="connsiteX2" fmla="*/ 421482 w 459582"/>
                  <a:gd name="connsiteY2" fmla="*/ 388144 h 388144"/>
                  <a:gd name="connsiteX3" fmla="*/ 54769 w 459582"/>
                  <a:gd name="connsiteY3" fmla="*/ 388144 h 388144"/>
                  <a:gd name="connsiteX4" fmla="*/ 0 w 459582"/>
                  <a:gd name="connsiteY4" fmla="*/ 0 h 388144"/>
                  <a:gd name="connsiteX5" fmla="*/ 207169 w 459582"/>
                  <a:gd name="connsiteY5" fmla="*/ 109537 h 388144"/>
                  <a:gd name="connsiteX6" fmla="*/ 376238 w 459582"/>
                  <a:gd name="connsiteY6" fmla="*/ 50006 h 388144"/>
                  <a:gd name="connsiteX7" fmla="*/ 459582 w 459582"/>
                  <a:gd name="connsiteY7" fmla="*/ 40481 h 388144"/>
                  <a:gd name="connsiteX0" fmla="*/ 459582 w 459582"/>
                  <a:gd name="connsiteY0" fmla="*/ 40481 h 388144"/>
                  <a:gd name="connsiteX1" fmla="*/ 426244 w 459582"/>
                  <a:gd name="connsiteY1" fmla="*/ 338137 h 388144"/>
                  <a:gd name="connsiteX2" fmla="*/ 421482 w 459582"/>
                  <a:gd name="connsiteY2" fmla="*/ 388144 h 388144"/>
                  <a:gd name="connsiteX3" fmla="*/ 45244 w 459582"/>
                  <a:gd name="connsiteY3" fmla="*/ 388144 h 388144"/>
                  <a:gd name="connsiteX4" fmla="*/ 0 w 459582"/>
                  <a:gd name="connsiteY4" fmla="*/ 0 h 388144"/>
                  <a:gd name="connsiteX5" fmla="*/ 207169 w 459582"/>
                  <a:gd name="connsiteY5" fmla="*/ 109537 h 388144"/>
                  <a:gd name="connsiteX6" fmla="*/ 376238 w 459582"/>
                  <a:gd name="connsiteY6" fmla="*/ 50006 h 388144"/>
                  <a:gd name="connsiteX7" fmla="*/ 459582 w 459582"/>
                  <a:gd name="connsiteY7" fmla="*/ 40481 h 38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582" h="388144">
                    <a:moveTo>
                      <a:pt x="459582" y="40481"/>
                    </a:moveTo>
                    <a:lnTo>
                      <a:pt x="426244" y="338137"/>
                    </a:lnTo>
                    <a:lnTo>
                      <a:pt x="421482" y="388144"/>
                    </a:lnTo>
                    <a:lnTo>
                      <a:pt x="45244" y="388144"/>
                    </a:lnTo>
                    <a:lnTo>
                      <a:pt x="0" y="0"/>
                    </a:lnTo>
                    <a:lnTo>
                      <a:pt x="207169" y="109537"/>
                    </a:lnTo>
                    <a:lnTo>
                      <a:pt x="376238" y="50006"/>
                    </a:lnTo>
                    <a:lnTo>
                      <a:pt x="459582" y="40481"/>
                    </a:lnTo>
                    <a:close/>
                  </a:path>
                </a:pathLst>
              </a:cu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4938965B-3F1A-135B-A43E-299450D99B06}"/>
                </a:ext>
              </a:extLst>
            </p:cNvPr>
            <p:cNvGrpSpPr/>
            <p:nvPr/>
          </p:nvGrpSpPr>
          <p:grpSpPr>
            <a:xfrm>
              <a:off x="3162937" y="2863708"/>
              <a:ext cx="458014" cy="265439"/>
              <a:chOff x="6599292" y="393935"/>
              <a:chExt cx="668145" cy="393492"/>
            </a:xfrm>
          </p:grpSpPr>
          <p:sp>
            <p:nvSpPr>
              <p:cNvPr id="27" name="Freeform: Shape 26">
                <a:extLst>
                  <a:ext uri="{FF2B5EF4-FFF2-40B4-BE49-F238E27FC236}">
                    <a16:creationId xmlns:a16="http://schemas.microsoft.com/office/drawing/2014/main" id="{ED72C09A-1999-A8CC-088F-708EC3D3DA49}"/>
                  </a:ext>
                </a:extLst>
              </p:cNvPr>
              <p:cNvSpPr/>
              <p:nvPr/>
            </p:nvSpPr>
            <p:spPr>
              <a:xfrm>
                <a:off x="6601036" y="393935"/>
                <a:ext cx="666401" cy="198716"/>
              </a:xfrm>
              <a:custGeom>
                <a:avLst/>
                <a:gdLst>
                  <a:gd name="connsiteX0" fmla="*/ 333200 w 666401"/>
                  <a:gd name="connsiteY0" fmla="*/ 0 h 198716"/>
                  <a:gd name="connsiteX1" fmla="*/ 665264 w 666401"/>
                  <a:gd name="connsiteY1" fmla="*/ 190766 h 198716"/>
                  <a:gd name="connsiteX2" fmla="*/ 666401 w 666401"/>
                  <a:gd name="connsiteY2" fmla="*/ 198716 h 198716"/>
                  <a:gd name="connsiteX3" fmla="*/ 0 w 666401"/>
                  <a:gd name="connsiteY3" fmla="*/ 198716 h 198716"/>
                  <a:gd name="connsiteX4" fmla="*/ 1137 w 666401"/>
                  <a:gd name="connsiteY4" fmla="*/ 190766 h 198716"/>
                  <a:gd name="connsiteX5" fmla="*/ 333200 w 666401"/>
                  <a:gd name="connsiteY5" fmla="*/ 0 h 19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401" h="198716">
                    <a:moveTo>
                      <a:pt x="333200" y="0"/>
                    </a:moveTo>
                    <a:cubicBezTo>
                      <a:pt x="496998" y="0"/>
                      <a:pt x="633658" y="81896"/>
                      <a:pt x="665264" y="190766"/>
                    </a:cubicBezTo>
                    <a:lnTo>
                      <a:pt x="666401" y="198716"/>
                    </a:lnTo>
                    <a:lnTo>
                      <a:pt x="0" y="198716"/>
                    </a:lnTo>
                    <a:lnTo>
                      <a:pt x="1137" y="190766"/>
                    </a:lnTo>
                    <a:cubicBezTo>
                      <a:pt x="32742" y="81896"/>
                      <a:pt x="169403" y="0"/>
                      <a:pt x="333200" y="0"/>
                    </a:cubicBezTo>
                    <a:close/>
                  </a:path>
                </a:pathLst>
              </a:custGeom>
              <a:solidFill>
                <a:srgbClr val="9966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88">
                <a:extLst>
                  <a:ext uri="{FF2B5EF4-FFF2-40B4-BE49-F238E27FC236}">
                    <a16:creationId xmlns:a16="http://schemas.microsoft.com/office/drawing/2014/main" id="{E0615F40-B308-6706-A8B5-15D1AC85B5AB}"/>
                  </a:ext>
                </a:extLst>
              </p:cNvPr>
              <p:cNvSpPr>
                <a:spLocks/>
              </p:cNvSpPr>
              <p:nvPr/>
            </p:nvSpPr>
            <p:spPr bwMode="auto">
              <a:xfrm>
                <a:off x="6602654" y="719071"/>
                <a:ext cx="662268" cy="68356"/>
              </a:xfrm>
              <a:custGeom>
                <a:avLst/>
                <a:gdLst>
                  <a:gd name="T0" fmla="*/ 389 w 390"/>
                  <a:gd name="T1" fmla="*/ 0 h 41"/>
                  <a:gd name="T2" fmla="*/ 386 w 390"/>
                  <a:gd name="T3" fmla="*/ 28 h 41"/>
                  <a:gd name="T4" fmla="*/ 369 w 390"/>
                  <a:gd name="T5" fmla="*/ 41 h 41"/>
                  <a:gd name="T6" fmla="*/ 24 w 390"/>
                  <a:gd name="T7" fmla="*/ 40 h 41"/>
                  <a:gd name="T8" fmla="*/ 0 w 390"/>
                  <a:gd name="T9" fmla="*/ 19 h 41"/>
                  <a:gd name="T10" fmla="*/ 0 w 390"/>
                  <a:gd name="T11" fmla="*/ 0 h 41"/>
                  <a:gd name="T12" fmla="*/ 389 w 390"/>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390" h="41">
                    <a:moveTo>
                      <a:pt x="389" y="0"/>
                    </a:moveTo>
                    <a:cubicBezTo>
                      <a:pt x="389" y="10"/>
                      <a:pt x="390" y="19"/>
                      <a:pt x="386" y="28"/>
                    </a:cubicBezTo>
                    <a:cubicBezTo>
                      <a:pt x="383" y="34"/>
                      <a:pt x="377" y="41"/>
                      <a:pt x="369" y="41"/>
                    </a:cubicBezTo>
                    <a:cubicBezTo>
                      <a:pt x="254" y="40"/>
                      <a:pt x="139" y="40"/>
                      <a:pt x="24" y="40"/>
                    </a:cubicBezTo>
                    <a:cubicBezTo>
                      <a:pt x="11" y="40"/>
                      <a:pt x="2" y="32"/>
                      <a:pt x="0" y="19"/>
                    </a:cubicBezTo>
                    <a:cubicBezTo>
                      <a:pt x="0" y="13"/>
                      <a:pt x="0" y="7"/>
                      <a:pt x="0" y="0"/>
                    </a:cubicBezTo>
                    <a:cubicBezTo>
                      <a:pt x="130" y="0"/>
                      <a:pt x="259" y="0"/>
                      <a:pt x="389" y="0"/>
                    </a:cubicBez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89">
                <a:extLst>
                  <a:ext uri="{FF2B5EF4-FFF2-40B4-BE49-F238E27FC236}">
                    <a16:creationId xmlns:a16="http://schemas.microsoft.com/office/drawing/2014/main" id="{F7D4F5C8-C991-34EB-AFE3-18C4CD93AE78}"/>
                  </a:ext>
                </a:extLst>
              </p:cNvPr>
              <p:cNvSpPr>
                <a:spLocks/>
              </p:cNvSpPr>
              <p:nvPr/>
            </p:nvSpPr>
            <p:spPr bwMode="auto">
              <a:xfrm>
                <a:off x="6599292" y="612615"/>
                <a:ext cx="448235" cy="52668"/>
              </a:xfrm>
              <a:custGeom>
                <a:avLst/>
                <a:gdLst>
                  <a:gd name="T0" fmla="*/ 264 w 264"/>
                  <a:gd name="T1" fmla="*/ 31 h 31"/>
                  <a:gd name="T2" fmla="*/ 262 w 264"/>
                  <a:gd name="T3" fmla="*/ 31 h 31"/>
                  <a:gd name="T4" fmla="*/ 20 w 264"/>
                  <a:gd name="T5" fmla="*/ 31 h 31"/>
                  <a:gd name="T6" fmla="*/ 5 w 264"/>
                  <a:gd name="T7" fmla="*/ 8 h 31"/>
                  <a:gd name="T8" fmla="*/ 18 w 264"/>
                  <a:gd name="T9" fmla="*/ 0 h 31"/>
                  <a:gd name="T10" fmla="*/ 210 w 264"/>
                  <a:gd name="T11" fmla="*/ 0 h 31"/>
                  <a:gd name="T12" fmla="*/ 230 w 264"/>
                  <a:gd name="T13" fmla="*/ 5 h 31"/>
                  <a:gd name="T14" fmla="*/ 263 w 264"/>
                  <a:gd name="T15" fmla="*/ 29 h 31"/>
                  <a:gd name="T16" fmla="*/ 264 w 264"/>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 h="31">
                    <a:moveTo>
                      <a:pt x="264" y="31"/>
                    </a:moveTo>
                    <a:cubicBezTo>
                      <a:pt x="263" y="31"/>
                      <a:pt x="262" y="31"/>
                      <a:pt x="262" y="31"/>
                    </a:cubicBezTo>
                    <a:cubicBezTo>
                      <a:pt x="181" y="31"/>
                      <a:pt x="101" y="31"/>
                      <a:pt x="20" y="31"/>
                    </a:cubicBezTo>
                    <a:cubicBezTo>
                      <a:pt x="7" y="31"/>
                      <a:pt x="0" y="19"/>
                      <a:pt x="5" y="8"/>
                    </a:cubicBezTo>
                    <a:cubicBezTo>
                      <a:pt x="8" y="3"/>
                      <a:pt x="12" y="0"/>
                      <a:pt x="18" y="0"/>
                    </a:cubicBezTo>
                    <a:cubicBezTo>
                      <a:pt x="82" y="0"/>
                      <a:pt x="146" y="0"/>
                      <a:pt x="210" y="0"/>
                    </a:cubicBezTo>
                    <a:cubicBezTo>
                      <a:pt x="218" y="0"/>
                      <a:pt x="224" y="1"/>
                      <a:pt x="230" y="5"/>
                    </a:cubicBezTo>
                    <a:cubicBezTo>
                      <a:pt x="241" y="14"/>
                      <a:pt x="252" y="21"/>
                      <a:pt x="263" y="29"/>
                    </a:cubicBezTo>
                    <a:cubicBezTo>
                      <a:pt x="263" y="30"/>
                      <a:pt x="264" y="30"/>
                      <a:pt x="264" y="3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90">
                <a:extLst>
                  <a:ext uri="{FF2B5EF4-FFF2-40B4-BE49-F238E27FC236}">
                    <a16:creationId xmlns:a16="http://schemas.microsoft.com/office/drawing/2014/main" id="{E602E04A-7B2A-FC22-5980-E6B23E5FF65D}"/>
                  </a:ext>
                </a:extLst>
              </p:cNvPr>
              <p:cNvSpPr>
                <a:spLocks/>
              </p:cNvSpPr>
              <p:nvPr/>
            </p:nvSpPr>
            <p:spPr bwMode="auto">
              <a:xfrm>
                <a:off x="6604895" y="685453"/>
                <a:ext cx="491938" cy="17929"/>
              </a:xfrm>
              <a:custGeom>
                <a:avLst/>
                <a:gdLst>
                  <a:gd name="T0" fmla="*/ 290 w 290"/>
                  <a:gd name="T1" fmla="*/ 10 h 11"/>
                  <a:gd name="T2" fmla="*/ 223 w 290"/>
                  <a:gd name="T3" fmla="*/ 10 h 11"/>
                  <a:gd name="T4" fmla="*/ 9 w 290"/>
                  <a:gd name="T5" fmla="*/ 10 h 11"/>
                  <a:gd name="T6" fmla="*/ 1 w 290"/>
                  <a:gd name="T7" fmla="*/ 5 h 11"/>
                  <a:gd name="T8" fmla="*/ 10 w 290"/>
                  <a:gd name="T9" fmla="*/ 0 h 11"/>
                  <a:gd name="T10" fmla="*/ 144 w 290"/>
                  <a:gd name="T11" fmla="*/ 0 h 11"/>
                  <a:gd name="T12" fmla="*/ 272 w 290"/>
                  <a:gd name="T13" fmla="*/ 0 h 11"/>
                  <a:gd name="T14" fmla="*/ 290 w 290"/>
                  <a:gd name="T15" fmla="*/ 1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11">
                    <a:moveTo>
                      <a:pt x="290" y="10"/>
                    </a:moveTo>
                    <a:cubicBezTo>
                      <a:pt x="268" y="10"/>
                      <a:pt x="245" y="10"/>
                      <a:pt x="223" y="10"/>
                    </a:cubicBezTo>
                    <a:cubicBezTo>
                      <a:pt x="152" y="10"/>
                      <a:pt x="81" y="10"/>
                      <a:pt x="9" y="10"/>
                    </a:cubicBezTo>
                    <a:cubicBezTo>
                      <a:pt x="6" y="10"/>
                      <a:pt x="1" y="11"/>
                      <a:pt x="1" y="5"/>
                    </a:cubicBezTo>
                    <a:cubicBezTo>
                      <a:pt x="0" y="2"/>
                      <a:pt x="3" y="0"/>
                      <a:pt x="10" y="0"/>
                    </a:cubicBezTo>
                    <a:cubicBezTo>
                      <a:pt x="55" y="0"/>
                      <a:pt x="99" y="0"/>
                      <a:pt x="144" y="0"/>
                    </a:cubicBezTo>
                    <a:cubicBezTo>
                      <a:pt x="187" y="0"/>
                      <a:pt x="229" y="0"/>
                      <a:pt x="272" y="0"/>
                    </a:cubicBezTo>
                    <a:cubicBezTo>
                      <a:pt x="281" y="0"/>
                      <a:pt x="285" y="5"/>
                      <a:pt x="290" y="1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91">
                <a:extLst>
                  <a:ext uri="{FF2B5EF4-FFF2-40B4-BE49-F238E27FC236}">
                    <a16:creationId xmlns:a16="http://schemas.microsoft.com/office/drawing/2014/main" id="{2B26EE3A-DA22-9196-4450-3A711A06B71B}"/>
                  </a:ext>
                </a:extLst>
              </p:cNvPr>
              <p:cNvSpPr>
                <a:spLocks/>
              </p:cNvSpPr>
              <p:nvPr/>
            </p:nvSpPr>
            <p:spPr bwMode="auto">
              <a:xfrm>
                <a:off x="7140536" y="612615"/>
                <a:ext cx="125506" cy="52668"/>
              </a:xfrm>
              <a:custGeom>
                <a:avLst/>
                <a:gdLst>
                  <a:gd name="T0" fmla="*/ 0 w 74"/>
                  <a:gd name="T1" fmla="*/ 31 h 31"/>
                  <a:gd name="T2" fmla="*/ 21 w 74"/>
                  <a:gd name="T3" fmla="*/ 1 h 31"/>
                  <a:gd name="T4" fmla="*/ 25 w 74"/>
                  <a:gd name="T5" fmla="*/ 0 h 31"/>
                  <a:gd name="T6" fmla="*/ 58 w 74"/>
                  <a:gd name="T7" fmla="*/ 0 h 31"/>
                  <a:gd name="T8" fmla="*/ 72 w 74"/>
                  <a:gd name="T9" fmla="*/ 11 h 31"/>
                  <a:gd name="T10" fmla="*/ 65 w 74"/>
                  <a:gd name="T11" fmla="*/ 29 h 31"/>
                  <a:gd name="T12" fmla="*/ 58 w 74"/>
                  <a:gd name="T13" fmla="*/ 31 h 31"/>
                  <a:gd name="T14" fmla="*/ 0 w 74"/>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31">
                    <a:moveTo>
                      <a:pt x="0" y="31"/>
                    </a:moveTo>
                    <a:cubicBezTo>
                      <a:pt x="7" y="21"/>
                      <a:pt x="14" y="11"/>
                      <a:pt x="21" y="1"/>
                    </a:cubicBezTo>
                    <a:cubicBezTo>
                      <a:pt x="21" y="0"/>
                      <a:pt x="23" y="0"/>
                      <a:pt x="25" y="0"/>
                    </a:cubicBezTo>
                    <a:cubicBezTo>
                      <a:pt x="36" y="0"/>
                      <a:pt x="47" y="0"/>
                      <a:pt x="58" y="0"/>
                    </a:cubicBezTo>
                    <a:cubicBezTo>
                      <a:pt x="65" y="0"/>
                      <a:pt x="70" y="4"/>
                      <a:pt x="72" y="11"/>
                    </a:cubicBezTo>
                    <a:cubicBezTo>
                      <a:pt x="74" y="19"/>
                      <a:pt x="72" y="25"/>
                      <a:pt x="65" y="29"/>
                    </a:cubicBezTo>
                    <a:cubicBezTo>
                      <a:pt x="63" y="30"/>
                      <a:pt x="60" y="31"/>
                      <a:pt x="58" y="31"/>
                    </a:cubicBezTo>
                    <a:cubicBezTo>
                      <a:pt x="39" y="31"/>
                      <a:pt x="20" y="31"/>
                      <a:pt x="0" y="3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92">
                <a:extLst>
                  <a:ext uri="{FF2B5EF4-FFF2-40B4-BE49-F238E27FC236}">
                    <a16:creationId xmlns:a16="http://schemas.microsoft.com/office/drawing/2014/main" id="{69C7912B-0A08-F29D-A541-3782FF009F19}"/>
                  </a:ext>
                </a:extLst>
              </p:cNvPr>
              <p:cNvSpPr>
                <a:spLocks/>
              </p:cNvSpPr>
              <p:nvPr/>
            </p:nvSpPr>
            <p:spPr bwMode="auto">
              <a:xfrm>
                <a:off x="7117004" y="685453"/>
                <a:ext cx="147918" cy="16809"/>
              </a:xfrm>
              <a:custGeom>
                <a:avLst/>
                <a:gdLst>
                  <a:gd name="T0" fmla="*/ 0 w 87"/>
                  <a:gd name="T1" fmla="*/ 10 h 10"/>
                  <a:gd name="T2" fmla="*/ 11 w 87"/>
                  <a:gd name="T3" fmla="*/ 0 h 10"/>
                  <a:gd name="T4" fmla="*/ 79 w 87"/>
                  <a:gd name="T5" fmla="*/ 0 h 10"/>
                  <a:gd name="T6" fmla="*/ 84 w 87"/>
                  <a:gd name="T7" fmla="*/ 1 h 10"/>
                  <a:gd name="T8" fmla="*/ 87 w 87"/>
                  <a:gd name="T9" fmla="*/ 5 h 10"/>
                  <a:gd name="T10" fmla="*/ 83 w 87"/>
                  <a:gd name="T11" fmla="*/ 9 h 10"/>
                  <a:gd name="T12" fmla="*/ 80 w 87"/>
                  <a:gd name="T13" fmla="*/ 10 h 10"/>
                  <a:gd name="T14" fmla="*/ 3 w 87"/>
                  <a:gd name="T15" fmla="*/ 10 h 10"/>
                  <a:gd name="T16" fmla="*/ 0 w 87"/>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0">
                    <a:moveTo>
                      <a:pt x="0" y="10"/>
                    </a:moveTo>
                    <a:cubicBezTo>
                      <a:pt x="2" y="2"/>
                      <a:pt x="5" y="0"/>
                      <a:pt x="11" y="0"/>
                    </a:cubicBezTo>
                    <a:cubicBezTo>
                      <a:pt x="34" y="0"/>
                      <a:pt x="57" y="0"/>
                      <a:pt x="79" y="0"/>
                    </a:cubicBezTo>
                    <a:cubicBezTo>
                      <a:pt x="81" y="0"/>
                      <a:pt x="83" y="0"/>
                      <a:pt x="84" y="1"/>
                    </a:cubicBezTo>
                    <a:cubicBezTo>
                      <a:pt x="86" y="2"/>
                      <a:pt x="87" y="4"/>
                      <a:pt x="87" y="5"/>
                    </a:cubicBezTo>
                    <a:cubicBezTo>
                      <a:pt x="86" y="7"/>
                      <a:pt x="85" y="8"/>
                      <a:pt x="83" y="9"/>
                    </a:cubicBezTo>
                    <a:cubicBezTo>
                      <a:pt x="83" y="10"/>
                      <a:pt x="81" y="10"/>
                      <a:pt x="80" y="10"/>
                    </a:cubicBezTo>
                    <a:cubicBezTo>
                      <a:pt x="54" y="10"/>
                      <a:pt x="29" y="10"/>
                      <a:pt x="3" y="10"/>
                    </a:cubicBezTo>
                    <a:cubicBezTo>
                      <a:pt x="2" y="10"/>
                      <a:pt x="1" y="10"/>
                      <a:pt x="0" y="1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Oval 32">
                <a:extLst>
                  <a:ext uri="{FF2B5EF4-FFF2-40B4-BE49-F238E27FC236}">
                    <a16:creationId xmlns:a16="http://schemas.microsoft.com/office/drawing/2014/main" id="{8141F277-FF61-5F60-D26F-726F3BA00853}"/>
                  </a:ext>
                </a:extLst>
              </p:cNvPr>
              <p:cNvSpPr/>
              <p:nvPr/>
            </p:nvSpPr>
            <p:spPr>
              <a:xfrm rot="11668338" flipV="1">
                <a:off x="6726392" y="504693"/>
                <a:ext cx="45719" cy="457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D5AF919-A491-69F3-C63A-FEA8183B590E}"/>
                  </a:ext>
                </a:extLst>
              </p:cNvPr>
              <p:cNvSpPr/>
              <p:nvPr/>
            </p:nvSpPr>
            <p:spPr>
              <a:xfrm rot="11668338" flipV="1">
                <a:off x="6774334" y="459773"/>
                <a:ext cx="45719" cy="457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6E426F9-A704-36F7-F800-767092FEFBB7}"/>
                  </a:ext>
                </a:extLst>
              </p:cNvPr>
              <p:cNvSpPr/>
              <p:nvPr/>
            </p:nvSpPr>
            <p:spPr>
              <a:xfrm rot="11668338" flipV="1">
                <a:off x="7096554" y="507464"/>
                <a:ext cx="45719" cy="457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428AE52-AD2F-66E9-53A6-E37830BF4560}"/>
                  </a:ext>
                </a:extLst>
              </p:cNvPr>
              <p:cNvSpPr/>
              <p:nvPr/>
            </p:nvSpPr>
            <p:spPr>
              <a:xfrm rot="11668338" flipV="1">
                <a:off x="6830806" y="528874"/>
                <a:ext cx="45719" cy="457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5897DEE-10A7-7493-87A8-96FF5020D5D9}"/>
                  </a:ext>
                </a:extLst>
              </p:cNvPr>
              <p:cNvSpPr/>
              <p:nvPr/>
            </p:nvSpPr>
            <p:spPr>
              <a:xfrm rot="11668338" flipV="1">
                <a:off x="7047465" y="457634"/>
                <a:ext cx="45719" cy="457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CD551D6C-7AFF-DCFD-4B8B-A4EB442BDC96}"/>
                </a:ext>
              </a:extLst>
            </p:cNvPr>
            <p:cNvGrpSpPr/>
            <p:nvPr/>
          </p:nvGrpSpPr>
          <p:grpSpPr>
            <a:xfrm>
              <a:off x="3385857" y="3411639"/>
              <a:ext cx="242720" cy="457587"/>
              <a:chOff x="7531420" y="343422"/>
              <a:chExt cx="295507" cy="667135"/>
            </a:xfrm>
            <a:solidFill>
              <a:schemeClr val="tx1"/>
            </a:solidFill>
          </p:grpSpPr>
          <p:sp>
            <p:nvSpPr>
              <p:cNvPr id="39" name="Freeform 115">
                <a:extLst>
                  <a:ext uri="{FF2B5EF4-FFF2-40B4-BE49-F238E27FC236}">
                    <a16:creationId xmlns:a16="http://schemas.microsoft.com/office/drawing/2014/main" id="{B7D38212-A3AF-8342-18D1-C7660BFA486B}"/>
                  </a:ext>
                </a:extLst>
              </p:cNvPr>
              <p:cNvSpPr>
                <a:spLocks noEditPoints="1"/>
              </p:cNvSpPr>
              <p:nvPr/>
            </p:nvSpPr>
            <p:spPr bwMode="auto">
              <a:xfrm>
                <a:off x="7531420" y="599645"/>
                <a:ext cx="295507" cy="410912"/>
              </a:xfrm>
              <a:custGeom>
                <a:avLst/>
                <a:gdLst>
                  <a:gd name="T0" fmla="*/ 0 w 222"/>
                  <a:gd name="T1" fmla="*/ 0 h 312"/>
                  <a:gd name="T2" fmla="*/ 222 w 222"/>
                  <a:gd name="T3" fmla="*/ 0 h 312"/>
                  <a:gd name="T4" fmla="*/ 220 w 222"/>
                  <a:gd name="T5" fmla="*/ 22 h 312"/>
                  <a:gd name="T6" fmla="*/ 213 w 222"/>
                  <a:gd name="T7" fmla="*/ 105 h 312"/>
                  <a:gd name="T8" fmla="*/ 205 w 222"/>
                  <a:gd name="T9" fmla="*/ 193 h 312"/>
                  <a:gd name="T10" fmla="*/ 200 w 222"/>
                  <a:gd name="T11" fmla="*/ 250 h 312"/>
                  <a:gd name="T12" fmla="*/ 195 w 222"/>
                  <a:gd name="T13" fmla="*/ 305 h 312"/>
                  <a:gd name="T14" fmla="*/ 188 w 222"/>
                  <a:gd name="T15" fmla="*/ 312 h 312"/>
                  <a:gd name="T16" fmla="*/ 33 w 222"/>
                  <a:gd name="T17" fmla="*/ 311 h 312"/>
                  <a:gd name="T18" fmla="*/ 27 w 222"/>
                  <a:gd name="T19" fmla="*/ 306 h 312"/>
                  <a:gd name="T20" fmla="*/ 22 w 222"/>
                  <a:gd name="T21" fmla="*/ 247 h 312"/>
                  <a:gd name="T22" fmla="*/ 12 w 222"/>
                  <a:gd name="T23" fmla="*/ 135 h 312"/>
                  <a:gd name="T24" fmla="*/ 5 w 222"/>
                  <a:gd name="T25" fmla="*/ 58 h 312"/>
                  <a:gd name="T26" fmla="*/ 0 w 222"/>
                  <a:gd name="T27" fmla="*/ 4 h 312"/>
                  <a:gd name="T28" fmla="*/ 0 w 222"/>
                  <a:gd name="T29" fmla="*/ 0 h 312"/>
                  <a:gd name="T30" fmla="*/ 188 w 222"/>
                  <a:gd name="T31" fmla="*/ 47 h 312"/>
                  <a:gd name="T32" fmla="*/ 182 w 222"/>
                  <a:gd name="T33" fmla="*/ 47 h 312"/>
                  <a:gd name="T34" fmla="*/ 40 w 222"/>
                  <a:gd name="T35" fmla="*/ 47 h 312"/>
                  <a:gd name="T36" fmla="*/ 36 w 222"/>
                  <a:gd name="T37" fmla="*/ 47 h 312"/>
                  <a:gd name="T38" fmla="*/ 34 w 222"/>
                  <a:gd name="T39" fmla="*/ 50 h 312"/>
                  <a:gd name="T40" fmla="*/ 38 w 222"/>
                  <a:gd name="T41" fmla="*/ 99 h 312"/>
                  <a:gd name="T42" fmla="*/ 43 w 222"/>
                  <a:gd name="T43" fmla="*/ 161 h 312"/>
                  <a:gd name="T44" fmla="*/ 46 w 222"/>
                  <a:gd name="T45" fmla="*/ 199 h 312"/>
                  <a:gd name="T46" fmla="*/ 52 w 222"/>
                  <a:gd name="T47" fmla="*/ 258 h 312"/>
                  <a:gd name="T48" fmla="*/ 58 w 222"/>
                  <a:gd name="T49" fmla="*/ 265 h 312"/>
                  <a:gd name="T50" fmla="*/ 164 w 222"/>
                  <a:gd name="T51" fmla="*/ 265 h 312"/>
                  <a:gd name="T52" fmla="*/ 167 w 222"/>
                  <a:gd name="T53" fmla="*/ 265 h 312"/>
                  <a:gd name="T54" fmla="*/ 170 w 222"/>
                  <a:gd name="T55" fmla="*/ 262 h 312"/>
                  <a:gd name="T56" fmla="*/ 173 w 222"/>
                  <a:gd name="T57" fmla="*/ 225 h 312"/>
                  <a:gd name="T58" fmla="*/ 176 w 222"/>
                  <a:gd name="T59" fmla="*/ 187 h 312"/>
                  <a:gd name="T60" fmla="*/ 181 w 222"/>
                  <a:gd name="T61" fmla="*/ 132 h 312"/>
                  <a:gd name="T62" fmla="*/ 187 w 222"/>
                  <a:gd name="T63" fmla="*/ 71 h 312"/>
                  <a:gd name="T64" fmla="*/ 188 w 222"/>
                  <a:gd name="T65" fmla="*/ 47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2" h="312">
                    <a:moveTo>
                      <a:pt x="0" y="0"/>
                    </a:moveTo>
                    <a:cubicBezTo>
                      <a:pt x="74" y="0"/>
                      <a:pt x="148" y="0"/>
                      <a:pt x="222" y="0"/>
                    </a:cubicBezTo>
                    <a:cubicBezTo>
                      <a:pt x="221" y="8"/>
                      <a:pt x="220" y="15"/>
                      <a:pt x="220" y="22"/>
                    </a:cubicBezTo>
                    <a:cubicBezTo>
                      <a:pt x="217" y="50"/>
                      <a:pt x="215" y="77"/>
                      <a:pt x="213" y="105"/>
                    </a:cubicBezTo>
                    <a:cubicBezTo>
                      <a:pt x="210" y="134"/>
                      <a:pt x="207" y="163"/>
                      <a:pt x="205" y="193"/>
                    </a:cubicBezTo>
                    <a:cubicBezTo>
                      <a:pt x="203" y="212"/>
                      <a:pt x="201" y="231"/>
                      <a:pt x="200" y="250"/>
                    </a:cubicBezTo>
                    <a:cubicBezTo>
                      <a:pt x="198" y="269"/>
                      <a:pt x="197" y="287"/>
                      <a:pt x="195" y="305"/>
                    </a:cubicBezTo>
                    <a:cubicBezTo>
                      <a:pt x="195" y="310"/>
                      <a:pt x="193" y="312"/>
                      <a:pt x="188" y="312"/>
                    </a:cubicBezTo>
                    <a:cubicBezTo>
                      <a:pt x="137" y="311"/>
                      <a:pt x="85" y="311"/>
                      <a:pt x="33" y="311"/>
                    </a:cubicBezTo>
                    <a:cubicBezTo>
                      <a:pt x="29" y="311"/>
                      <a:pt x="27" y="311"/>
                      <a:pt x="27" y="306"/>
                    </a:cubicBezTo>
                    <a:cubicBezTo>
                      <a:pt x="25" y="287"/>
                      <a:pt x="23" y="267"/>
                      <a:pt x="22" y="247"/>
                    </a:cubicBezTo>
                    <a:cubicBezTo>
                      <a:pt x="18" y="210"/>
                      <a:pt x="15" y="173"/>
                      <a:pt x="12" y="135"/>
                    </a:cubicBezTo>
                    <a:cubicBezTo>
                      <a:pt x="9" y="110"/>
                      <a:pt x="8" y="84"/>
                      <a:pt x="5" y="58"/>
                    </a:cubicBezTo>
                    <a:cubicBezTo>
                      <a:pt x="4" y="40"/>
                      <a:pt x="2" y="22"/>
                      <a:pt x="0" y="4"/>
                    </a:cubicBezTo>
                    <a:cubicBezTo>
                      <a:pt x="0" y="3"/>
                      <a:pt x="0" y="2"/>
                      <a:pt x="0" y="0"/>
                    </a:cubicBezTo>
                    <a:close/>
                    <a:moveTo>
                      <a:pt x="188" y="47"/>
                    </a:moveTo>
                    <a:cubicBezTo>
                      <a:pt x="186" y="47"/>
                      <a:pt x="184" y="47"/>
                      <a:pt x="182" y="47"/>
                    </a:cubicBezTo>
                    <a:cubicBezTo>
                      <a:pt x="135" y="47"/>
                      <a:pt x="87" y="47"/>
                      <a:pt x="40" y="47"/>
                    </a:cubicBezTo>
                    <a:cubicBezTo>
                      <a:pt x="38" y="47"/>
                      <a:pt x="37" y="46"/>
                      <a:pt x="36" y="47"/>
                    </a:cubicBezTo>
                    <a:cubicBezTo>
                      <a:pt x="35" y="47"/>
                      <a:pt x="34" y="49"/>
                      <a:pt x="34" y="50"/>
                    </a:cubicBezTo>
                    <a:cubicBezTo>
                      <a:pt x="35" y="66"/>
                      <a:pt x="36" y="83"/>
                      <a:pt x="38" y="99"/>
                    </a:cubicBezTo>
                    <a:cubicBezTo>
                      <a:pt x="39" y="120"/>
                      <a:pt x="41" y="140"/>
                      <a:pt x="43" y="161"/>
                    </a:cubicBezTo>
                    <a:cubicBezTo>
                      <a:pt x="44" y="174"/>
                      <a:pt x="45" y="186"/>
                      <a:pt x="46" y="199"/>
                    </a:cubicBezTo>
                    <a:cubicBezTo>
                      <a:pt x="48" y="219"/>
                      <a:pt x="50" y="239"/>
                      <a:pt x="52" y="258"/>
                    </a:cubicBezTo>
                    <a:cubicBezTo>
                      <a:pt x="52" y="265"/>
                      <a:pt x="52" y="265"/>
                      <a:pt x="58" y="265"/>
                    </a:cubicBezTo>
                    <a:cubicBezTo>
                      <a:pt x="93" y="265"/>
                      <a:pt x="128" y="265"/>
                      <a:pt x="164" y="265"/>
                    </a:cubicBezTo>
                    <a:cubicBezTo>
                      <a:pt x="165" y="265"/>
                      <a:pt x="166" y="265"/>
                      <a:pt x="167" y="265"/>
                    </a:cubicBezTo>
                    <a:cubicBezTo>
                      <a:pt x="168" y="264"/>
                      <a:pt x="169" y="263"/>
                      <a:pt x="170" y="262"/>
                    </a:cubicBezTo>
                    <a:cubicBezTo>
                      <a:pt x="171" y="249"/>
                      <a:pt x="172" y="237"/>
                      <a:pt x="173" y="225"/>
                    </a:cubicBezTo>
                    <a:cubicBezTo>
                      <a:pt x="174" y="212"/>
                      <a:pt x="175" y="200"/>
                      <a:pt x="176" y="187"/>
                    </a:cubicBezTo>
                    <a:cubicBezTo>
                      <a:pt x="178" y="169"/>
                      <a:pt x="179" y="151"/>
                      <a:pt x="181" y="132"/>
                    </a:cubicBezTo>
                    <a:cubicBezTo>
                      <a:pt x="183" y="112"/>
                      <a:pt x="185" y="91"/>
                      <a:pt x="187" y="71"/>
                    </a:cubicBezTo>
                    <a:cubicBezTo>
                      <a:pt x="187" y="63"/>
                      <a:pt x="188" y="55"/>
                      <a:pt x="188"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17">
                <a:extLst>
                  <a:ext uri="{FF2B5EF4-FFF2-40B4-BE49-F238E27FC236}">
                    <a16:creationId xmlns:a16="http://schemas.microsoft.com/office/drawing/2014/main" id="{9E32ACCE-A8F0-9838-E6D8-910D28000924}"/>
                  </a:ext>
                </a:extLst>
              </p:cNvPr>
              <p:cNvSpPr>
                <a:spLocks/>
              </p:cNvSpPr>
              <p:nvPr/>
            </p:nvSpPr>
            <p:spPr bwMode="auto">
              <a:xfrm>
                <a:off x="7531420" y="575165"/>
                <a:ext cx="295507" cy="17486"/>
              </a:xfrm>
              <a:custGeom>
                <a:avLst/>
                <a:gdLst>
                  <a:gd name="T0" fmla="*/ 111 w 222"/>
                  <a:gd name="T1" fmla="*/ 0 h 13"/>
                  <a:gd name="T2" fmla="*/ 212 w 222"/>
                  <a:gd name="T3" fmla="*/ 0 h 13"/>
                  <a:gd name="T4" fmla="*/ 219 w 222"/>
                  <a:gd name="T5" fmla="*/ 1 h 13"/>
                  <a:gd name="T6" fmla="*/ 221 w 222"/>
                  <a:gd name="T7" fmla="*/ 8 h 13"/>
                  <a:gd name="T8" fmla="*/ 216 w 222"/>
                  <a:gd name="T9" fmla="*/ 12 h 13"/>
                  <a:gd name="T10" fmla="*/ 212 w 222"/>
                  <a:gd name="T11" fmla="*/ 12 h 13"/>
                  <a:gd name="T12" fmla="*/ 10 w 222"/>
                  <a:gd name="T13" fmla="*/ 12 h 13"/>
                  <a:gd name="T14" fmla="*/ 0 w 222"/>
                  <a:gd name="T15" fmla="*/ 6 h 13"/>
                  <a:gd name="T16" fmla="*/ 10 w 222"/>
                  <a:gd name="T17" fmla="*/ 0 h 13"/>
                  <a:gd name="T18" fmla="*/ 111 w 222"/>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13">
                    <a:moveTo>
                      <a:pt x="111" y="0"/>
                    </a:moveTo>
                    <a:cubicBezTo>
                      <a:pt x="145" y="0"/>
                      <a:pt x="179" y="0"/>
                      <a:pt x="212" y="0"/>
                    </a:cubicBezTo>
                    <a:cubicBezTo>
                      <a:pt x="215" y="0"/>
                      <a:pt x="217" y="0"/>
                      <a:pt x="219" y="1"/>
                    </a:cubicBezTo>
                    <a:cubicBezTo>
                      <a:pt x="220" y="3"/>
                      <a:pt x="222" y="6"/>
                      <a:pt x="221" y="8"/>
                    </a:cubicBezTo>
                    <a:cubicBezTo>
                      <a:pt x="221" y="9"/>
                      <a:pt x="218" y="11"/>
                      <a:pt x="216" y="12"/>
                    </a:cubicBezTo>
                    <a:cubicBezTo>
                      <a:pt x="215" y="13"/>
                      <a:pt x="213" y="12"/>
                      <a:pt x="212" y="12"/>
                    </a:cubicBezTo>
                    <a:cubicBezTo>
                      <a:pt x="144" y="12"/>
                      <a:pt x="77" y="12"/>
                      <a:pt x="10" y="12"/>
                    </a:cubicBezTo>
                    <a:cubicBezTo>
                      <a:pt x="3" y="12"/>
                      <a:pt x="0" y="10"/>
                      <a:pt x="0" y="6"/>
                    </a:cubicBezTo>
                    <a:cubicBezTo>
                      <a:pt x="0" y="2"/>
                      <a:pt x="4" y="0"/>
                      <a:pt x="10" y="0"/>
                    </a:cubicBezTo>
                    <a:cubicBezTo>
                      <a:pt x="44" y="0"/>
                      <a:pt x="77" y="0"/>
                      <a:pt x="1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41" name="Straight Connector 40">
                <a:extLst>
                  <a:ext uri="{FF2B5EF4-FFF2-40B4-BE49-F238E27FC236}">
                    <a16:creationId xmlns:a16="http://schemas.microsoft.com/office/drawing/2014/main" id="{38A3E8D1-CC9A-D588-B65C-0696AFED4E0D}"/>
                  </a:ext>
                </a:extLst>
              </p:cNvPr>
              <p:cNvCxnSpPr/>
              <p:nvPr/>
            </p:nvCxnSpPr>
            <p:spPr>
              <a:xfrm>
                <a:off x="7602658" y="555400"/>
                <a:ext cx="156953" cy="0"/>
              </a:xfrm>
              <a:prstGeom prst="line">
                <a:avLst/>
              </a:prstGeom>
              <a:grpFill/>
              <a:ln w="22225"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42" name="Freeform: Shape 41">
                <a:extLst>
                  <a:ext uri="{FF2B5EF4-FFF2-40B4-BE49-F238E27FC236}">
                    <a16:creationId xmlns:a16="http://schemas.microsoft.com/office/drawing/2014/main" id="{F8A29764-58F5-F366-0A99-97DFFA316A7C}"/>
                  </a:ext>
                </a:extLst>
              </p:cNvPr>
              <p:cNvSpPr/>
              <p:nvPr/>
            </p:nvSpPr>
            <p:spPr>
              <a:xfrm>
                <a:off x="7678445" y="343422"/>
                <a:ext cx="61913" cy="209550"/>
              </a:xfrm>
              <a:custGeom>
                <a:avLst/>
                <a:gdLst>
                  <a:gd name="connsiteX0" fmla="*/ 0 w 61913"/>
                  <a:gd name="connsiteY0" fmla="*/ 209550 h 209550"/>
                  <a:gd name="connsiteX1" fmla="*/ 0 w 61913"/>
                  <a:gd name="connsiteY1" fmla="*/ 73819 h 209550"/>
                  <a:gd name="connsiteX2" fmla="*/ 61913 w 61913"/>
                  <a:gd name="connsiteY2" fmla="*/ 0 h 209550"/>
                </a:gdLst>
                <a:ahLst/>
                <a:cxnLst>
                  <a:cxn ang="0">
                    <a:pos x="connsiteX0" y="connsiteY0"/>
                  </a:cxn>
                  <a:cxn ang="0">
                    <a:pos x="connsiteX1" y="connsiteY1"/>
                  </a:cxn>
                  <a:cxn ang="0">
                    <a:pos x="connsiteX2" y="connsiteY2"/>
                  </a:cxn>
                </a:cxnLst>
                <a:rect l="l" t="t" r="r" b="b"/>
                <a:pathLst>
                  <a:path w="61913" h="209550">
                    <a:moveTo>
                      <a:pt x="0" y="209550"/>
                    </a:moveTo>
                    <a:lnTo>
                      <a:pt x="0" y="73819"/>
                    </a:lnTo>
                    <a:lnTo>
                      <a:pt x="61913" y="0"/>
                    </a:lnTo>
                  </a:path>
                </a:pathLst>
              </a:custGeom>
              <a:grp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F2481833-35A4-DFAD-8D84-A5A000D53A31}"/>
                </a:ext>
              </a:extLst>
            </p:cNvPr>
            <p:cNvGrpSpPr/>
            <p:nvPr/>
          </p:nvGrpSpPr>
          <p:grpSpPr>
            <a:xfrm>
              <a:off x="2737375" y="2832442"/>
              <a:ext cx="297170" cy="327970"/>
              <a:chOff x="4684713" y="963613"/>
              <a:chExt cx="1393825" cy="1538288"/>
            </a:xfrm>
          </p:grpSpPr>
          <p:sp>
            <p:nvSpPr>
              <p:cNvPr id="57" name="Freeform 92">
                <a:extLst>
                  <a:ext uri="{FF2B5EF4-FFF2-40B4-BE49-F238E27FC236}">
                    <a16:creationId xmlns:a16="http://schemas.microsoft.com/office/drawing/2014/main" id="{0D292C45-CF68-A4B6-DC1D-2883C84B393A}"/>
                  </a:ext>
                </a:extLst>
              </p:cNvPr>
              <p:cNvSpPr>
                <a:spLocks noEditPoints="1"/>
              </p:cNvSpPr>
              <p:nvPr/>
            </p:nvSpPr>
            <p:spPr bwMode="auto">
              <a:xfrm>
                <a:off x="5348288" y="1177926"/>
                <a:ext cx="166688" cy="360363"/>
              </a:xfrm>
              <a:custGeom>
                <a:avLst/>
                <a:gdLst>
                  <a:gd name="T0" fmla="*/ 24 w 70"/>
                  <a:gd name="T1" fmla="*/ 150 h 150"/>
                  <a:gd name="T2" fmla="*/ 46 w 70"/>
                  <a:gd name="T3" fmla="*/ 37 h 150"/>
                  <a:gd name="T4" fmla="*/ 70 w 70"/>
                  <a:gd name="T5" fmla="*/ 18 h 150"/>
                  <a:gd name="T6" fmla="*/ 26 w 70"/>
                  <a:gd name="T7" fmla="*/ 0 h 150"/>
                  <a:gd name="T8" fmla="*/ 8 w 70"/>
                  <a:gd name="T9" fmla="*/ 108 h 150"/>
                  <a:gd name="T10" fmla="*/ 24 w 70"/>
                  <a:gd name="T11" fmla="*/ 150 h 150"/>
                  <a:gd name="T12" fmla="*/ 24 w 70"/>
                  <a:gd name="T13" fmla="*/ 150 h 150"/>
                  <a:gd name="T14" fmla="*/ 24 w 70"/>
                  <a:gd name="T15" fmla="*/ 150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150">
                    <a:moveTo>
                      <a:pt x="24" y="150"/>
                    </a:moveTo>
                    <a:cubicBezTo>
                      <a:pt x="10" y="112"/>
                      <a:pt x="19" y="67"/>
                      <a:pt x="46" y="37"/>
                    </a:cubicBezTo>
                    <a:cubicBezTo>
                      <a:pt x="53" y="30"/>
                      <a:pt x="61" y="23"/>
                      <a:pt x="70" y="18"/>
                    </a:cubicBezTo>
                    <a:cubicBezTo>
                      <a:pt x="26" y="0"/>
                      <a:pt x="26" y="0"/>
                      <a:pt x="26" y="0"/>
                    </a:cubicBezTo>
                    <a:cubicBezTo>
                      <a:pt x="7" y="32"/>
                      <a:pt x="0" y="72"/>
                      <a:pt x="8" y="108"/>
                    </a:cubicBezTo>
                    <a:cubicBezTo>
                      <a:pt x="12" y="123"/>
                      <a:pt x="17" y="137"/>
                      <a:pt x="24" y="150"/>
                    </a:cubicBezTo>
                    <a:close/>
                    <a:moveTo>
                      <a:pt x="24" y="150"/>
                    </a:moveTo>
                    <a:cubicBezTo>
                      <a:pt x="24" y="150"/>
                      <a:pt x="24" y="150"/>
                      <a:pt x="24" y="150"/>
                    </a:cubicBezTo>
                  </a:path>
                </a:pathLst>
              </a:custGeom>
              <a:solidFill>
                <a:srgbClr val="7750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93">
                <a:extLst>
                  <a:ext uri="{FF2B5EF4-FFF2-40B4-BE49-F238E27FC236}">
                    <a16:creationId xmlns:a16="http://schemas.microsoft.com/office/drawing/2014/main" id="{A3E64AF0-A3AB-460F-8441-9BD54EB8EF12}"/>
                  </a:ext>
                </a:extLst>
              </p:cNvPr>
              <p:cNvSpPr>
                <a:spLocks noEditPoints="1"/>
              </p:cNvSpPr>
              <p:nvPr/>
            </p:nvSpPr>
            <p:spPr bwMode="auto">
              <a:xfrm>
                <a:off x="4684713" y="963613"/>
                <a:ext cx="646113" cy="411163"/>
              </a:xfrm>
              <a:custGeom>
                <a:avLst/>
                <a:gdLst>
                  <a:gd name="T0" fmla="*/ 269 w 270"/>
                  <a:gd name="T1" fmla="*/ 163 h 172"/>
                  <a:gd name="T2" fmla="*/ 158 w 270"/>
                  <a:gd name="T3" fmla="*/ 162 h 172"/>
                  <a:gd name="T4" fmla="*/ 59 w 270"/>
                  <a:gd name="T5" fmla="*/ 107 h 172"/>
                  <a:gd name="T6" fmla="*/ 0 w 270"/>
                  <a:gd name="T7" fmla="*/ 12 h 172"/>
                  <a:gd name="T8" fmla="*/ 135 w 270"/>
                  <a:gd name="T9" fmla="*/ 10 h 172"/>
                  <a:gd name="T10" fmla="*/ 209 w 270"/>
                  <a:gd name="T11" fmla="*/ 43 h 172"/>
                  <a:gd name="T12" fmla="*/ 259 w 270"/>
                  <a:gd name="T13" fmla="*/ 105 h 172"/>
                  <a:gd name="T14" fmla="*/ 269 w 270"/>
                  <a:gd name="T15" fmla="*/ 163 h 172"/>
                  <a:gd name="T16" fmla="*/ 269 w 270"/>
                  <a:gd name="T17" fmla="*/ 163 h 172"/>
                  <a:gd name="T18" fmla="*/ 269 w 270"/>
                  <a:gd name="T19" fmla="*/ 16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0" h="172">
                    <a:moveTo>
                      <a:pt x="269" y="163"/>
                    </a:moveTo>
                    <a:cubicBezTo>
                      <a:pt x="233" y="172"/>
                      <a:pt x="194" y="171"/>
                      <a:pt x="158" y="162"/>
                    </a:cubicBezTo>
                    <a:cubicBezTo>
                      <a:pt x="121" y="152"/>
                      <a:pt x="87" y="133"/>
                      <a:pt x="59" y="107"/>
                    </a:cubicBezTo>
                    <a:cubicBezTo>
                      <a:pt x="32" y="81"/>
                      <a:pt x="11" y="48"/>
                      <a:pt x="0" y="12"/>
                    </a:cubicBezTo>
                    <a:cubicBezTo>
                      <a:pt x="44" y="0"/>
                      <a:pt x="91" y="0"/>
                      <a:pt x="135" y="10"/>
                    </a:cubicBezTo>
                    <a:cubicBezTo>
                      <a:pt x="161" y="17"/>
                      <a:pt x="187" y="27"/>
                      <a:pt x="209" y="43"/>
                    </a:cubicBezTo>
                    <a:cubicBezTo>
                      <a:pt x="231" y="59"/>
                      <a:pt x="249" y="80"/>
                      <a:pt x="259" y="105"/>
                    </a:cubicBezTo>
                    <a:cubicBezTo>
                      <a:pt x="267" y="123"/>
                      <a:pt x="270" y="143"/>
                      <a:pt x="269" y="163"/>
                    </a:cubicBezTo>
                    <a:close/>
                    <a:moveTo>
                      <a:pt x="269" y="163"/>
                    </a:moveTo>
                    <a:cubicBezTo>
                      <a:pt x="269" y="163"/>
                      <a:pt x="269" y="163"/>
                      <a:pt x="269" y="163"/>
                    </a:cubicBezTo>
                  </a:path>
                </a:pathLst>
              </a:custGeom>
              <a:solidFill>
                <a:srgbClr val="76A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94">
                <a:extLst>
                  <a:ext uri="{FF2B5EF4-FFF2-40B4-BE49-F238E27FC236}">
                    <a16:creationId xmlns:a16="http://schemas.microsoft.com/office/drawing/2014/main" id="{E9F5EB2C-3352-0BA1-C71F-F2C85EBF6E4B}"/>
                  </a:ext>
                </a:extLst>
              </p:cNvPr>
              <p:cNvSpPr>
                <a:spLocks noEditPoints="1"/>
              </p:cNvSpPr>
              <p:nvPr/>
            </p:nvSpPr>
            <p:spPr bwMode="auto">
              <a:xfrm>
                <a:off x="4732338" y="1439863"/>
                <a:ext cx="1346200" cy="1062038"/>
              </a:xfrm>
              <a:custGeom>
                <a:avLst/>
                <a:gdLst>
                  <a:gd name="T0" fmla="*/ 154 w 562"/>
                  <a:gd name="T1" fmla="*/ 4 h 444"/>
                  <a:gd name="T2" fmla="*/ 98 w 562"/>
                  <a:gd name="T3" fmla="*/ 17 h 444"/>
                  <a:gd name="T4" fmla="*/ 35 w 562"/>
                  <a:gd name="T5" fmla="*/ 72 h 444"/>
                  <a:gd name="T6" fmla="*/ 7 w 562"/>
                  <a:gd name="T7" fmla="*/ 150 h 444"/>
                  <a:gd name="T8" fmla="*/ 32 w 562"/>
                  <a:gd name="T9" fmla="*/ 293 h 444"/>
                  <a:gd name="T10" fmla="*/ 145 w 562"/>
                  <a:gd name="T11" fmla="*/ 414 h 444"/>
                  <a:gd name="T12" fmla="*/ 240 w 562"/>
                  <a:gd name="T13" fmla="*/ 441 h 444"/>
                  <a:gd name="T14" fmla="*/ 281 w 562"/>
                  <a:gd name="T15" fmla="*/ 429 h 444"/>
                  <a:gd name="T16" fmla="*/ 322 w 562"/>
                  <a:gd name="T17" fmla="*/ 441 h 444"/>
                  <a:gd name="T18" fmla="*/ 418 w 562"/>
                  <a:gd name="T19" fmla="*/ 414 h 444"/>
                  <a:gd name="T20" fmla="*/ 530 w 562"/>
                  <a:gd name="T21" fmla="*/ 293 h 444"/>
                  <a:gd name="T22" fmla="*/ 556 w 562"/>
                  <a:gd name="T23" fmla="*/ 150 h 444"/>
                  <a:gd name="T24" fmla="*/ 527 w 562"/>
                  <a:gd name="T25" fmla="*/ 72 h 444"/>
                  <a:gd name="T26" fmla="*/ 464 w 562"/>
                  <a:gd name="T27" fmla="*/ 17 h 444"/>
                  <a:gd name="T28" fmla="*/ 352 w 562"/>
                  <a:gd name="T29" fmla="*/ 13 h 444"/>
                  <a:gd name="T30" fmla="*/ 281 w 562"/>
                  <a:gd name="T31" fmla="*/ 58 h 444"/>
                  <a:gd name="T32" fmla="*/ 211 w 562"/>
                  <a:gd name="T33" fmla="*/ 13 h 444"/>
                  <a:gd name="T34" fmla="*/ 154 w 562"/>
                  <a:gd name="T35" fmla="*/ 4 h 444"/>
                  <a:gd name="T36" fmla="*/ 154 w 562"/>
                  <a:gd name="T37" fmla="*/ 4 h 444"/>
                  <a:gd name="T38" fmla="*/ 154 w 562"/>
                  <a:gd name="T39" fmla="*/ 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2" h="444">
                    <a:moveTo>
                      <a:pt x="154" y="4"/>
                    </a:moveTo>
                    <a:cubicBezTo>
                      <a:pt x="135" y="5"/>
                      <a:pt x="116" y="9"/>
                      <a:pt x="98" y="17"/>
                    </a:cubicBezTo>
                    <a:cubicBezTo>
                      <a:pt x="73" y="28"/>
                      <a:pt x="51" y="48"/>
                      <a:pt x="35" y="72"/>
                    </a:cubicBezTo>
                    <a:cubicBezTo>
                      <a:pt x="20" y="95"/>
                      <a:pt x="11" y="122"/>
                      <a:pt x="7" y="150"/>
                    </a:cubicBezTo>
                    <a:cubicBezTo>
                      <a:pt x="0" y="199"/>
                      <a:pt x="11" y="249"/>
                      <a:pt x="32" y="293"/>
                    </a:cubicBezTo>
                    <a:cubicBezTo>
                      <a:pt x="57" y="343"/>
                      <a:pt x="97" y="385"/>
                      <a:pt x="145" y="414"/>
                    </a:cubicBezTo>
                    <a:cubicBezTo>
                      <a:pt x="174" y="431"/>
                      <a:pt x="207" y="444"/>
                      <a:pt x="240" y="441"/>
                    </a:cubicBezTo>
                    <a:cubicBezTo>
                      <a:pt x="255" y="440"/>
                      <a:pt x="269" y="436"/>
                      <a:pt x="281" y="429"/>
                    </a:cubicBezTo>
                    <a:cubicBezTo>
                      <a:pt x="294" y="436"/>
                      <a:pt x="308" y="440"/>
                      <a:pt x="322" y="441"/>
                    </a:cubicBezTo>
                    <a:cubicBezTo>
                      <a:pt x="356" y="444"/>
                      <a:pt x="389" y="431"/>
                      <a:pt x="418" y="414"/>
                    </a:cubicBezTo>
                    <a:cubicBezTo>
                      <a:pt x="465" y="385"/>
                      <a:pt x="505" y="343"/>
                      <a:pt x="530" y="293"/>
                    </a:cubicBezTo>
                    <a:cubicBezTo>
                      <a:pt x="552" y="249"/>
                      <a:pt x="562" y="199"/>
                      <a:pt x="556" y="150"/>
                    </a:cubicBezTo>
                    <a:cubicBezTo>
                      <a:pt x="552" y="122"/>
                      <a:pt x="542" y="95"/>
                      <a:pt x="527" y="72"/>
                    </a:cubicBezTo>
                    <a:cubicBezTo>
                      <a:pt x="512" y="48"/>
                      <a:pt x="490" y="28"/>
                      <a:pt x="464" y="17"/>
                    </a:cubicBezTo>
                    <a:cubicBezTo>
                      <a:pt x="429" y="1"/>
                      <a:pt x="388" y="0"/>
                      <a:pt x="352" y="13"/>
                    </a:cubicBezTo>
                    <a:cubicBezTo>
                      <a:pt x="325" y="22"/>
                      <a:pt x="301" y="37"/>
                      <a:pt x="281" y="58"/>
                    </a:cubicBezTo>
                    <a:cubicBezTo>
                      <a:pt x="262" y="37"/>
                      <a:pt x="237" y="21"/>
                      <a:pt x="211" y="13"/>
                    </a:cubicBezTo>
                    <a:cubicBezTo>
                      <a:pt x="192" y="6"/>
                      <a:pt x="173" y="3"/>
                      <a:pt x="154" y="4"/>
                    </a:cubicBezTo>
                    <a:close/>
                    <a:moveTo>
                      <a:pt x="154" y="4"/>
                    </a:moveTo>
                    <a:cubicBezTo>
                      <a:pt x="154" y="4"/>
                      <a:pt x="154" y="4"/>
                      <a:pt x="154" y="4"/>
                    </a:cubicBezTo>
                  </a:path>
                </a:pathLst>
              </a:custGeom>
              <a:solidFill>
                <a:srgbClr val="A7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95">
                <a:extLst>
                  <a:ext uri="{FF2B5EF4-FFF2-40B4-BE49-F238E27FC236}">
                    <a16:creationId xmlns:a16="http://schemas.microsoft.com/office/drawing/2014/main" id="{BB55591A-8117-62B0-37AE-2DEE3E294AA6}"/>
                  </a:ext>
                </a:extLst>
              </p:cNvPr>
              <p:cNvSpPr>
                <a:spLocks/>
              </p:cNvSpPr>
              <p:nvPr/>
            </p:nvSpPr>
            <p:spPr bwMode="auto">
              <a:xfrm>
                <a:off x="4783138" y="1489076"/>
                <a:ext cx="344488" cy="620713"/>
              </a:xfrm>
              <a:custGeom>
                <a:avLst/>
                <a:gdLst>
                  <a:gd name="T0" fmla="*/ 144 w 144"/>
                  <a:gd name="T1" fmla="*/ 0 h 259"/>
                  <a:gd name="T2" fmla="*/ 46 w 144"/>
                  <a:gd name="T3" fmla="*/ 47 h 259"/>
                  <a:gd name="T4" fmla="*/ 2 w 144"/>
                  <a:gd name="T5" fmla="*/ 147 h 259"/>
                  <a:gd name="T6" fmla="*/ 43 w 144"/>
                  <a:gd name="T7" fmla="*/ 259 h 259"/>
                  <a:gd name="T8" fmla="*/ 55 w 144"/>
                  <a:gd name="T9" fmla="*/ 75 h 259"/>
                  <a:gd name="T10" fmla="*/ 144 w 144"/>
                  <a:gd name="T11" fmla="*/ 0 h 259"/>
                </a:gdLst>
                <a:ahLst/>
                <a:cxnLst>
                  <a:cxn ang="0">
                    <a:pos x="T0" y="T1"/>
                  </a:cxn>
                  <a:cxn ang="0">
                    <a:pos x="T2" y="T3"/>
                  </a:cxn>
                  <a:cxn ang="0">
                    <a:pos x="T4" y="T5"/>
                  </a:cxn>
                  <a:cxn ang="0">
                    <a:pos x="T6" y="T7"/>
                  </a:cxn>
                  <a:cxn ang="0">
                    <a:pos x="T8" y="T9"/>
                  </a:cxn>
                  <a:cxn ang="0">
                    <a:pos x="T10" y="T11"/>
                  </a:cxn>
                </a:cxnLst>
                <a:rect l="0" t="0" r="r" b="b"/>
                <a:pathLst>
                  <a:path w="144" h="259">
                    <a:moveTo>
                      <a:pt x="144" y="0"/>
                    </a:moveTo>
                    <a:cubicBezTo>
                      <a:pt x="107" y="3"/>
                      <a:pt x="72" y="20"/>
                      <a:pt x="46" y="47"/>
                    </a:cubicBezTo>
                    <a:cubicBezTo>
                      <a:pt x="20" y="73"/>
                      <a:pt x="4" y="110"/>
                      <a:pt x="2" y="147"/>
                    </a:cubicBezTo>
                    <a:cubicBezTo>
                      <a:pt x="0" y="188"/>
                      <a:pt x="15" y="229"/>
                      <a:pt x="43" y="259"/>
                    </a:cubicBezTo>
                    <a:cubicBezTo>
                      <a:pt x="16" y="201"/>
                      <a:pt x="21" y="129"/>
                      <a:pt x="55" y="75"/>
                    </a:cubicBezTo>
                    <a:cubicBezTo>
                      <a:pt x="76" y="41"/>
                      <a:pt x="108" y="15"/>
                      <a:pt x="14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61" name="Picture 60">
              <a:extLst>
                <a:ext uri="{FF2B5EF4-FFF2-40B4-BE49-F238E27FC236}">
                  <a16:creationId xmlns:a16="http://schemas.microsoft.com/office/drawing/2014/main" id="{ADF98D55-4ACD-9B47-80E1-D2DF56512DBD}"/>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606134" y="3473959"/>
              <a:ext cx="708250" cy="332946"/>
            </a:xfrm>
            <a:prstGeom prst="rect">
              <a:avLst/>
            </a:prstGeom>
          </p:spPr>
        </p:pic>
        <p:grpSp>
          <p:nvGrpSpPr>
            <p:cNvPr id="64" name="Group 4">
              <a:extLst>
                <a:ext uri="{FF2B5EF4-FFF2-40B4-BE49-F238E27FC236}">
                  <a16:creationId xmlns:a16="http://schemas.microsoft.com/office/drawing/2014/main" id="{0D74B7E4-76F0-5B0E-4197-913B2D5F437D}"/>
                </a:ext>
              </a:extLst>
            </p:cNvPr>
            <p:cNvGrpSpPr>
              <a:grpSpLocks noChangeAspect="1"/>
            </p:cNvGrpSpPr>
            <p:nvPr/>
          </p:nvGrpSpPr>
          <p:grpSpPr bwMode="auto">
            <a:xfrm>
              <a:off x="3124014" y="4050381"/>
              <a:ext cx="560462" cy="516760"/>
              <a:chOff x="-5" y="54"/>
              <a:chExt cx="1757" cy="1620"/>
            </a:xfrm>
          </p:grpSpPr>
          <p:sp>
            <p:nvSpPr>
              <p:cNvPr id="65" name="Freeform 5">
                <a:extLst>
                  <a:ext uri="{FF2B5EF4-FFF2-40B4-BE49-F238E27FC236}">
                    <a16:creationId xmlns:a16="http://schemas.microsoft.com/office/drawing/2014/main" id="{77ED45DD-882A-8A94-D412-B1341021D50A}"/>
                  </a:ext>
                </a:extLst>
              </p:cNvPr>
              <p:cNvSpPr>
                <a:spLocks/>
              </p:cNvSpPr>
              <p:nvPr/>
            </p:nvSpPr>
            <p:spPr bwMode="auto">
              <a:xfrm>
                <a:off x="371" y="832"/>
                <a:ext cx="1336" cy="807"/>
              </a:xfrm>
              <a:custGeom>
                <a:avLst/>
                <a:gdLst>
                  <a:gd name="T0" fmla="*/ 65 w 1076"/>
                  <a:gd name="T1" fmla="*/ 650 h 650"/>
                  <a:gd name="T2" fmla="*/ 18 w 1076"/>
                  <a:gd name="T3" fmla="*/ 619 h 650"/>
                  <a:gd name="T4" fmla="*/ 70 w 1076"/>
                  <a:gd name="T5" fmla="*/ 434 h 650"/>
                  <a:gd name="T6" fmla="*/ 123 w 1076"/>
                  <a:gd name="T7" fmla="*/ 335 h 650"/>
                  <a:gd name="T8" fmla="*/ 227 w 1076"/>
                  <a:gd name="T9" fmla="*/ 164 h 650"/>
                  <a:gd name="T10" fmla="*/ 664 w 1076"/>
                  <a:gd name="T11" fmla="*/ 1 h 650"/>
                  <a:gd name="T12" fmla="*/ 701 w 1076"/>
                  <a:gd name="T13" fmla="*/ 0 h 650"/>
                  <a:gd name="T14" fmla="*/ 928 w 1076"/>
                  <a:gd name="T15" fmla="*/ 24 h 650"/>
                  <a:gd name="T16" fmla="*/ 1058 w 1076"/>
                  <a:gd name="T17" fmla="*/ 73 h 650"/>
                  <a:gd name="T18" fmla="*/ 1060 w 1076"/>
                  <a:gd name="T19" fmla="*/ 177 h 650"/>
                  <a:gd name="T20" fmla="*/ 936 w 1076"/>
                  <a:gd name="T21" fmla="*/ 267 h 650"/>
                  <a:gd name="T22" fmla="*/ 707 w 1076"/>
                  <a:gd name="T23" fmla="*/ 467 h 650"/>
                  <a:gd name="T24" fmla="*/ 676 w 1076"/>
                  <a:gd name="T25" fmla="*/ 525 h 650"/>
                  <a:gd name="T26" fmla="*/ 392 w 1076"/>
                  <a:gd name="T27" fmla="*/ 599 h 650"/>
                  <a:gd name="T28" fmla="*/ 112 w 1076"/>
                  <a:gd name="T29" fmla="*/ 642 h 650"/>
                  <a:gd name="T30" fmla="*/ 65 w 1076"/>
                  <a:gd name="T31" fmla="*/ 650 h 650"/>
                  <a:gd name="T32" fmla="*/ 65 w 1076"/>
                  <a:gd name="T33" fmla="*/ 65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6" h="650">
                    <a:moveTo>
                      <a:pt x="65" y="650"/>
                    </a:moveTo>
                    <a:cubicBezTo>
                      <a:pt x="32" y="650"/>
                      <a:pt x="23" y="634"/>
                      <a:pt x="18" y="619"/>
                    </a:cubicBezTo>
                    <a:cubicBezTo>
                      <a:pt x="0" y="559"/>
                      <a:pt x="51" y="446"/>
                      <a:pt x="70" y="434"/>
                    </a:cubicBezTo>
                    <a:cubicBezTo>
                      <a:pt x="94" y="418"/>
                      <a:pt x="107" y="382"/>
                      <a:pt x="123" y="335"/>
                    </a:cubicBezTo>
                    <a:cubicBezTo>
                      <a:pt x="145" y="275"/>
                      <a:pt x="171" y="200"/>
                      <a:pt x="227" y="164"/>
                    </a:cubicBezTo>
                    <a:cubicBezTo>
                      <a:pt x="321" y="103"/>
                      <a:pt x="525" y="9"/>
                      <a:pt x="664" y="1"/>
                    </a:cubicBezTo>
                    <a:cubicBezTo>
                      <a:pt x="675" y="0"/>
                      <a:pt x="688" y="0"/>
                      <a:pt x="701" y="0"/>
                    </a:cubicBezTo>
                    <a:cubicBezTo>
                      <a:pt x="770" y="0"/>
                      <a:pt x="857" y="9"/>
                      <a:pt x="928" y="24"/>
                    </a:cubicBezTo>
                    <a:cubicBezTo>
                      <a:pt x="1020" y="43"/>
                      <a:pt x="1053" y="64"/>
                      <a:pt x="1058" y="73"/>
                    </a:cubicBezTo>
                    <a:cubicBezTo>
                      <a:pt x="1070" y="98"/>
                      <a:pt x="1076" y="140"/>
                      <a:pt x="1060" y="177"/>
                    </a:cubicBezTo>
                    <a:cubicBezTo>
                      <a:pt x="1041" y="220"/>
                      <a:pt x="1000" y="250"/>
                      <a:pt x="936" y="267"/>
                    </a:cubicBezTo>
                    <a:cubicBezTo>
                      <a:pt x="790" y="307"/>
                      <a:pt x="750" y="385"/>
                      <a:pt x="707" y="467"/>
                    </a:cubicBezTo>
                    <a:cubicBezTo>
                      <a:pt x="697" y="486"/>
                      <a:pt x="687" y="505"/>
                      <a:pt x="676" y="525"/>
                    </a:cubicBezTo>
                    <a:cubicBezTo>
                      <a:pt x="645" y="576"/>
                      <a:pt x="522" y="587"/>
                      <a:pt x="392" y="599"/>
                    </a:cubicBezTo>
                    <a:cubicBezTo>
                      <a:pt x="297" y="608"/>
                      <a:pt x="199" y="617"/>
                      <a:pt x="112" y="642"/>
                    </a:cubicBezTo>
                    <a:cubicBezTo>
                      <a:pt x="94" y="647"/>
                      <a:pt x="78" y="650"/>
                      <a:pt x="65" y="650"/>
                    </a:cubicBezTo>
                    <a:cubicBezTo>
                      <a:pt x="65" y="650"/>
                      <a:pt x="65" y="650"/>
                      <a:pt x="65" y="650"/>
                    </a:cubicBezTo>
                  </a:path>
                </a:pathLst>
              </a:custGeom>
              <a:solidFill>
                <a:srgbClr val="2C3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808080"/>
                  </a:solidFill>
                  <a:effectLst/>
                  <a:uLnTx/>
                  <a:uFillTx/>
                  <a:latin typeface="Calibre Regular"/>
                </a:endParaRPr>
              </a:p>
            </p:txBody>
          </p:sp>
          <p:sp>
            <p:nvSpPr>
              <p:cNvPr id="66" name="Freeform 6">
                <a:extLst>
                  <a:ext uri="{FF2B5EF4-FFF2-40B4-BE49-F238E27FC236}">
                    <a16:creationId xmlns:a16="http://schemas.microsoft.com/office/drawing/2014/main" id="{433B017C-53B6-5799-D4AB-D319428C83CC}"/>
                  </a:ext>
                </a:extLst>
              </p:cNvPr>
              <p:cNvSpPr>
                <a:spLocks noEditPoints="1"/>
              </p:cNvSpPr>
              <p:nvPr/>
            </p:nvSpPr>
            <p:spPr bwMode="auto">
              <a:xfrm>
                <a:off x="279" y="802"/>
                <a:ext cx="1473" cy="867"/>
              </a:xfrm>
              <a:custGeom>
                <a:avLst/>
                <a:gdLst>
                  <a:gd name="T0" fmla="*/ 775 w 1186"/>
                  <a:gd name="T1" fmla="*/ 48 h 698"/>
                  <a:gd name="T2" fmla="*/ 986 w 1186"/>
                  <a:gd name="T3" fmla="*/ 69 h 698"/>
                  <a:gd name="T4" fmla="*/ 1111 w 1186"/>
                  <a:gd name="T5" fmla="*/ 110 h 698"/>
                  <a:gd name="T6" fmla="*/ 1112 w 1186"/>
                  <a:gd name="T7" fmla="*/ 192 h 698"/>
                  <a:gd name="T8" fmla="*/ 1004 w 1186"/>
                  <a:gd name="T9" fmla="*/ 268 h 698"/>
                  <a:gd name="T10" fmla="*/ 760 w 1186"/>
                  <a:gd name="T11" fmla="*/ 480 h 698"/>
                  <a:gd name="T12" fmla="*/ 729 w 1186"/>
                  <a:gd name="T13" fmla="*/ 536 h 698"/>
                  <a:gd name="T14" fmla="*/ 647 w 1186"/>
                  <a:gd name="T15" fmla="*/ 576 h 698"/>
                  <a:gd name="T16" fmla="*/ 464 w 1186"/>
                  <a:gd name="T17" fmla="*/ 599 h 698"/>
                  <a:gd name="T18" fmla="*/ 179 w 1186"/>
                  <a:gd name="T19" fmla="*/ 643 h 698"/>
                  <a:gd name="T20" fmla="*/ 139 w 1186"/>
                  <a:gd name="T21" fmla="*/ 650 h 698"/>
                  <a:gd name="T22" fmla="*/ 116 w 1186"/>
                  <a:gd name="T23" fmla="*/ 639 h 698"/>
                  <a:gd name="T24" fmla="*/ 124 w 1186"/>
                  <a:gd name="T25" fmla="*/ 550 h 698"/>
                  <a:gd name="T26" fmla="*/ 159 w 1186"/>
                  <a:gd name="T27" fmla="*/ 477 h 698"/>
                  <a:gd name="T28" fmla="*/ 220 w 1186"/>
                  <a:gd name="T29" fmla="*/ 367 h 698"/>
                  <a:gd name="T30" fmla="*/ 314 w 1186"/>
                  <a:gd name="T31" fmla="*/ 208 h 698"/>
                  <a:gd name="T32" fmla="*/ 739 w 1186"/>
                  <a:gd name="T33" fmla="*/ 49 h 698"/>
                  <a:gd name="T34" fmla="*/ 775 w 1186"/>
                  <a:gd name="T35" fmla="*/ 48 h 698"/>
                  <a:gd name="T36" fmla="*/ 775 w 1186"/>
                  <a:gd name="T37" fmla="*/ 0 h 698"/>
                  <a:gd name="T38" fmla="*/ 737 w 1186"/>
                  <a:gd name="T39" fmla="*/ 1 h 698"/>
                  <a:gd name="T40" fmla="*/ 287 w 1186"/>
                  <a:gd name="T41" fmla="*/ 168 h 698"/>
                  <a:gd name="T42" fmla="*/ 131 w 1186"/>
                  <a:gd name="T43" fmla="*/ 438 h 698"/>
                  <a:gd name="T44" fmla="*/ 139 w 1186"/>
                  <a:gd name="T45" fmla="*/ 698 h 698"/>
                  <a:gd name="T46" fmla="*/ 192 w 1186"/>
                  <a:gd name="T47" fmla="*/ 689 h 698"/>
                  <a:gd name="T48" fmla="*/ 770 w 1186"/>
                  <a:gd name="T49" fmla="*/ 561 h 698"/>
                  <a:gd name="T50" fmla="*/ 1017 w 1186"/>
                  <a:gd name="T51" fmla="*/ 314 h 698"/>
                  <a:gd name="T52" fmla="*/ 1153 w 1186"/>
                  <a:gd name="T53" fmla="*/ 86 h 698"/>
                  <a:gd name="T54" fmla="*/ 775 w 1186"/>
                  <a:gd name="T55"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86" h="698">
                    <a:moveTo>
                      <a:pt x="775" y="48"/>
                    </a:moveTo>
                    <a:cubicBezTo>
                      <a:pt x="839" y="48"/>
                      <a:pt x="918" y="56"/>
                      <a:pt x="986" y="69"/>
                    </a:cubicBezTo>
                    <a:cubicBezTo>
                      <a:pt x="1070" y="85"/>
                      <a:pt x="1104" y="103"/>
                      <a:pt x="1111" y="110"/>
                    </a:cubicBezTo>
                    <a:cubicBezTo>
                      <a:pt x="1121" y="129"/>
                      <a:pt x="1124" y="162"/>
                      <a:pt x="1112" y="192"/>
                    </a:cubicBezTo>
                    <a:cubicBezTo>
                      <a:pt x="1096" y="227"/>
                      <a:pt x="1060" y="253"/>
                      <a:pt x="1004" y="268"/>
                    </a:cubicBezTo>
                    <a:cubicBezTo>
                      <a:pt x="847" y="311"/>
                      <a:pt x="803" y="397"/>
                      <a:pt x="760" y="480"/>
                    </a:cubicBezTo>
                    <a:cubicBezTo>
                      <a:pt x="750" y="498"/>
                      <a:pt x="740" y="517"/>
                      <a:pt x="729" y="536"/>
                    </a:cubicBezTo>
                    <a:cubicBezTo>
                      <a:pt x="722" y="547"/>
                      <a:pt x="703" y="563"/>
                      <a:pt x="647" y="576"/>
                    </a:cubicBezTo>
                    <a:cubicBezTo>
                      <a:pt x="597" y="587"/>
                      <a:pt x="532" y="593"/>
                      <a:pt x="464" y="599"/>
                    </a:cubicBezTo>
                    <a:cubicBezTo>
                      <a:pt x="367" y="608"/>
                      <a:pt x="268" y="617"/>
                      <a:pt x="179" y="643"/>
                    </a:cubicBezTo>
                    <a:cubicBezTo>
                      <a:pt x="164" y="648"/>
                      <a:pt x="150" y="650"/>
                      <a:pt x="139" y="650"/>
                    </a:cubicBezTo>
                    <a:cubicBezTo>
                      <a:pt x="121" y="650"/>
                      <a:pt x="118" y="644"/>
                      <a:pt x="116" y="639"/>
                    </a:cubicBezTo>
                    <a:cubicBezTo>
                      <a:pt x="111" y="625"/>
                      <a:pt x="110" y="595"/>
                      <a:pt x="124" y="550"/>
                    </a:cubicBezTo>
                    <a:cubicBezTo>
                      <a:pt x="136" y="511"/>
                      <a:pt x="152" y="484"/>
                      <a:pt x="159" y="477"/>
                    </a:cubicBezTo>
                    <a:cubicBezTo>
                      <a:pt x="188" y="456"/>
                      <a:pt x="202" y="417"/>
                      <a:pt x="220" y="367"/>
                    </a:cubicBezTo>
                    <a:cubicBezTo>
                      <a:pt x="240" y="311"/>
                      <a:pt x="265" y="240"/>
                      <a:pt x="314" y="208"/>
                    </a:cubicBezTo>
                    <a:cubicBezTo>
                      <a:pt x="409" y="146"/>
                      <a:pt x="610" y="56"/>
                      <a:pt x="739" y="49"/>
                    </a:cubicBezTo>
                    <a:cubicBezTo>
                      <a:pt x="750" y="48"/>
                      <a:pt x="762" y="48"/>
                      <a:pt x="775" y="48"/>
                    </a:cubicBezTo>
                    <a:moveTo>
                      <a:pt x="775" y="0"/>
                    </a:moveTo>
                    <a:cubicBezTo>
                      <a:pt x="761" y="0"/>
                      <a:pt x="749" y="0"/>
                      <a:pt x="737" y="1"/>
                    </a:cubicBezTo>
                    <a:cubicBezTo>
                      <a:pt x="598" y="9"/>
                      <a:pt x="390" y="101"/>
                      <a:pt x="287" y="168"/>
                    </a:cubicBezTo>
                    <a:cubicBezTo>
                      <a:pt x="185" y="235"/>
                      <a:pt x="174" y="409"/>
                      <a:pt x="131" y="438"/>
                    </a:cubicBezTo>
                    <a:cubicBezTo>
                      <a:pt x="91" y="463"/>
                      <a:pt x="0" y="698"/>
                      <a:pt x="139" y="698"/>
                    </a:cubicBezTo>
                    <a:cubicBezTo>
                      <a:pt x="154" y="698"/>
                      <a:pt x="172" y="695"/>
                      <a:pt x="192" y="689"/>
                    </a:cubicBezTo>
                    <a:cubicBezTo>
                      <a:pt x="406" y="628"/>
                      <a:pt x="709" y="664"/>
                      <a:pt x="770" y="561"/>
                    </a:cubicBezTo>
                    <a:cubicBezTo>
                      <a:pt x="832" y="458"/>
                      <a:pt x="847" y="361"/>
                      <a:pt x="1017" y="314"/>
                    </a:cubicBezTo>
                    <a:cubicBezTo>
                      <a:pt x="1186" y="268"/>
                      <a:pt x="1181" y="140"/>
                      <a:pt x="1153" y="86"/>
                    </a:cubicBezTo>
                    <a:cubicBezTo>
                      <a:pt x="1127" y="37"/>
                      <a:pt x="917" y="0"/>
                      <a:pt x="775" y="0"/>
                    </a:cubicBezTo>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808080"/>
                  </a:solidFill>
                  <a:effectLst/>
                  <a:uLnTx/>
                  <a:uFillTx/>
                  <a:latin typeface="Calibre Regular"/>
                </a:endParaRPr>
              </a:p>
            </p:txBody>
          </p:sp>
          <p:sp>
            <p:nvSpPr>
              <p:cNvPr id="67" name="Freeform 7">
                <a:extLst>
                  <a:ext uri="{FF2B5EF4-FFF2-40B4-BE49-F238E27FC236}">
                    <a16:creationId xmlns:a16="http://schemas.microsoft.com/office/drawing/2014/main" id="{86018C5D-4F4B-D7B0-3810-9E25987FB312}"/>
                  </a:ext>
                </a:extLst>
              </p:cNvPr>
              <p:cNvSpPr>
                <a:spLocks/>
              </p:cNvSpPr>
              <p:nvPr/>
            </p:nvSpPr>
            <p:spPr bwMode="auto">
              <a:xfrm>
                <a:off x="340" y="798"/>
                <a:ext cx="1389" cy="876"/>
              </a:xfrm>
              <a:custGeom>
                <a:avLst/>
                <a:gdLst>
                  <a:gd name="T0" fmla="*/ 1086 w 1119"/>
                  <a:gd name="T1" fmla="*/ 74 h 705"/>
                  <a:gd name="T2" fmla="*/ 1079 w 1119"/>
                  <a:gd name="T3" fmla="*/ 69 h 705"/>
                  <a:gd name="T4" fmla="*/ 1070 w 1119"/>
                  <a:gd name="T5" fmla="*/ 65 h 705"/>
                  <a:gd name="T6" fmla="*/ 1060 w 1119"/>
                  <a:gd name="T7" fmla="*/ 60 h 705"/>
                  <a:gd name="T8" fmla="*/ 1050 w 1119"/>
                  <a:gd name="T9" fmla="*/ 56 h 705"/>
                  <a:gd name="T10" fmla="*/ 1040 w 1119"/>
                  <a:gd name="T11" fmla="*/ 52 h 705"/>
                  <a:gd name="T12" fmla="*/ 1028 w 1119"/>
                  <a:gd name="T13" fmla="*/ 48 h 705"/>
                  <a:gd name="T14" fmla="*/ 1016 w 1119"/>
                  <a:gd name="T15" fmla="*/ 44 h 705"/>
                  <a:gd name="T16" fmla="*/ 1001 w 1119"/>
                  <a:gd name="T17" fmla="*/ 40 h 705"/>
                  <a:gd name="T18" fmla="*/ 987 w 1119"/>
                  <a:gd name="T19" fmla="*/ 37 h 705"/>
                  <a:gd name="T20" fmla="*/ 973 w 1119"/>
                  <a:gd name="T21" fmla="*/ 33 h 705"/>
                  <a:gd name="T22" fmla="*/ 959 w 1119"/>
                  <a:gd name="T23" fmla="*/ 30 h 705"/>
                  <a:gd name="T24" fmla="*/ 945 w 1119"/>
                  <a:gd name="T25" fmla="*/ 27 h 705"/>
                  <a:gd name="T26" fmla="*/ 927 w 1119"/>
                  <a:gd name="T27" fmla="*/ 24 h 705"/>
                  <a:gd name="T28" fmla="*/ 911 w 1119"/>
                  <a:gd name="T29" fmla="*/ 21 h 705"/>
                  <a:gd name="T30" fmla="*/ 895 w 1119"/>
                  <a:gd name="T31" fmla="*/ 19 h 705"/>
                  <a:gd name="T32" fmla="*/ 880 w 1119"/>
                  <a:gd name="T33" fmla="*/ 17 h 705"/>
                  <a:gd name="T34" fmla="*/ 864 w 1119"/>
                  <a:gd name="T35" fmla="*/ 15 h 705"/>
                  <a:gd name="T36" fmla="*/ 846 w 1119"/>
                  <a:gd name="T37" fmla="*/ 13 h 705"/>
                  <a:gd name="T38" fmla="*/ 829 w 1119"/>
                  <a:gd name="T39" fmla="*/ 11 h 705"/>
                  <a:gd name="T40" fmla="*/ 813 w 1119"/>
                  <a:gd name="T41" fmla="*/ 10 h 705"/>
                  <a:gd name="T42" fmla="*/ 798 w 1119"/>
                  <a:gd name="T43" fmla="*/ 8 h 705"/>
                  <a:gd name="T44" fmla="*/ 782 w 1119"/>
                  <a:gd name="T45" fmla="*/ 7 h 705"/>
                  <a:gd name="T46" fmla="*/ 767 w 1119"/>
                  <a:gd name="T47" fmla="*/ 7 h 705"/>
                  <a:gd name="T48" fmla="*/ 750 w 1119"/>
                  <a:gd name="T49" fmla="*/ 6 h 705"/>
                  <a:gd name="T50" fmla="*/ 735 w 1119"/>
                  <a:gd name="T51" fmla="*/ 6 h 705"/>
                  <a:gd name="T52" fmla="*/ 724 w 1119"/>
                  <a:gd name="T53" fmla="*/ 6 h 705"/>
                  <a:gd name="T54" fmla="*/ 705 w 1119"/>
                  <a:gd name="T55" fmla="*/ 6 h 705"/>
                  <a:gd name="T56" fmla="*/ 238 w 1119"/>
                  <a:gd name="T57" fmla="*/ 174 h 705"/>
                  <a:gd name="T58" fmla="*/ 144 w 1119"/>
                  <a:gd name="T59" fmla="*/ 287 h 705"/>
                  <a:gd name="T60" fmla="*/ 121 w 1119"/>
                  <a:gd name="T61" fmla="*/ 336 h 705"/>
                  <a:gd name="T62" fmla="*/ 108 w 1119"/>
                  <a:gd name="T63" fmla="*/ 363 h 705"/>
                  <a:gd name="T64" fmla="*/ 61 w 1119"/>
                  <a:gd name="T65" fmla="*/ 439 h 705"/>
                  <a:gd name="T66" fmla="*/ 55 w 1119"/>
                  <a:gd name="T67" fmla="*/ 447 h 705"/>
                  <a:gd name="T68" fmla="*/ 50 w 1119"/>
                  <a:gd name="T69" fmla="*/ 455 h 705"/>
                  <a:gd name="T70" fmla="*/ 45 w 1119"/>
                  <a:gd name="T71" fmla="*/ 463 h 705"/>
                  <a:gd name="T72" fmla="*/ 39 w 1119"/>
                  <a:gd name="T73" fmla="*/ 474 h 705"/>
                  <a:gd name="T74" fmla="*/ 34 w 1119"/>
                  <a:gd name="T75" fmla="*/ 484 h 705"/>
                  <a:gd name="T76" fmla="*/ 29 w 1119"/>
                  <a:gd name="T77" fmla="*/ 495 h 705"/>
                  <a:gd name="T78" fmla="*/ 0 w 1119"/>
                  <a:gd name="T79" fmla="*/ 611 h 705"/>
                  <a:gd name="T80" fmla="*/ 0 w 1119"/>
                  <a:gd name="T81" fmla="*/ 617 h 705"/>
                  <a:gd name="T82" fmla="*/ 1 w 1119"/>
                  <a:gd name="T83" fmla="*/ 627 h 705"/>
                  <a:gd name="T84" fmla="*/ 2 w 1119"/>
                  <a:gd name="T85" fmla="*/ 637 h 705"/>
                  <a:gd name="T86" fmla="*/ 4 w 1119"/>
                  <a:gd name="T87" fmla="*/ 647 h 705"/>
                  <a:gd name="T88" fmla="*/ 7 w 1119"/>
                  <a:gd name="T89" fmla="*/ 656 h 705"/>
                  <a:gd name="T90" fmla="*/ 11 w 1119"/>
                  <a:gd name="T91" fmla="*/ 667 h 705"/>
                  <a:gd name="T92" fmla="*/ 16 w 1119"/>
                  <a:gd name="T93" fmla="*/ 675 h 705"/>
                  <a:gd name="T94" fmla="*/ 22 w 1119"/>
                  <a:gd name="T95" fmla="*/ 682 h 705"/>
                  <a:gd name="T96" fmla="*/ 29 w 1119"/>
                  <a:gd name="T97" fmla="*/ 688 h 705"/>
                  <a:gd name="T98" fmla="*/ 38 w 1119"/>
                  <a:gd name="T99" fmla="*/ 695 h 705"/>
                  <a:gd name="T100" fmla="*/ 48 w 1119"/>
                  <a:gd name="T101" fmla="*/ 699 h 705"/>
                  <a:gd name="T102" fmla="*/ 58 w 1119"/>
                  <a:gd name="T103" fmla="*/ 702 h 705"/>
                  <a:gd name="T104" fmla="*/ 70 w 1119"/>
                  <a:gd name="T105" fmla="*/ 704 h 705"/>
                  <a:gd name="T106" fmla="*/ 83 w 1119"/>
                  <a:gd name="T107" fmla="*/ 705 h 705"/>
                  <a:gd name="T108" fmla="*/ 98 w 1119"/>
                  <a:gd name="T109" fmla="*/ 704 h 705"/>
                  <a:gd name="T110" fmla="*/ 113 w 1119"/>
                  <a:gd name="T111" fmla="*/ 702 h 705"/>
                  <a:gd name="T112" fmla="*/ 131 w 1119"/>
                  <a:gd name="T113" fmla="*/ 698 h 705"/>
                  <a:gd name="T114" fmla="*/ 968 w 1119"/>
                  <a:gd name="T115" fmla="*/ 320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19" h="705">
                    <a:moveTo>
                      <a:pt x="1119" y="0"/>
                    </a:moveTo>
                    <a:cubicBezTo>
                      <a:pt x="1092" y="70"/>
                      <a:pt x="1092" y="70"/>
                      <a:pt x="1092" y="70"/>
                    </a:cubicBezTo>
                    <a:cubicBezTo>
                      <a:pt x="1087" y="74"/>
                      <a:pt x="1087" y="74"/>
                      <a:pt x="1087" y="74"/>
                    </a:cubicBezTo>
                    <a:cubicBezTo>
                      <a:pt x="1086" y="74"/>
                      <a:pt x="1086" y="74"/>
                      <a:pt x="1086" y="74"/>
                    </a:cubicBezTo>
                    <a:cubicBezTo>
                      <a:pt x="1086" y="74"/>
                      <a:pt x="1085" y="73"/>
                      <a:pt x="1085" y="73"/>
                    </a:cubicBezTo>
                    <a:cubicBezTo>
                      <a:pt x="1084" y="72"/>
                      <a:pt x="1084" y="72"/>
                      <a:pt x="1083" y="72"/>
                    </a:cubicBezTo>
                    <a:cubicBezTo>
                      <a:pt x="1082" y="71"/>
                      <a:pt x="1082" y="71"/>
                      <a:pt x="1081" y="70"/>
                    </a:cubicBezTo>
                    <a:cubicBezTo>
                      <a:pt x="1080" y="70"/>
                      <a:pt x="1080" y="70"/>
                      <a:pt x="1079" y="69"/>
                    </a:cubicBezTo>
                    <a:cubicBezTo>
                      <a:pt x="1079" y="69"/>
                      <a:pt x="1078" y="68"/>
                      <a:pt x="1077" y="68"/>
                    </a:cubicBezTo>
                    <a:cubicBezTo>
                      <a:pt x="1076" y="68"/>
                      <a:pt x="1076" y="68"/>
                      <a:pt x="1075" y="67"/>
                    </a:cubicBezTo>
                    <a:cubicBezTo>
                      <a:pt x="1074" y="67"/>
                      <a:pt x="1073" y="66"/>
                      <a:pt x="1071" y="65"/>
                    </a:cubicBezTo>
                    <a:cubicBezTo>
                      <a:pt x="1070" y="65"/>
                      <a:pt x="1070" y="65"/>
                      <a:pt x="1070" y="65"/>
                    </a:cubicBezTo>
                    <a:cubicBezTo>
                      <a:pt x="1069" y="64"/>
                      <a:pt x="1068" y="64"/>
                      <a:pt x="1067" y="63"/>
                    </a:cubicBezTo>
                    <a:cubicBezTo>
                      <a:pt x="1066" y="63"/>
                      <a:pt x="1066" y="62"/>
                      <a:pt x="1065" y="62"/>
                    </a:cubicBezTo>
                    <a:cubicBezTo>
                      <a:pt x="1064" y="62"/>
                      <a:pt x="1063" y="61"/>
                      <a:pt x="1062" y="61"/>
                    </a:cubicBezTo>
                    <a:cubicBezTo>
                      <a:pt x="1062" y="61"/>
                      <a:pt x="1061" y="60"/>
                      <a:pt x="1060" y="60"/>
                    </a:cubicBezTo>
                    <a:cubicBezTo>
                      <a:pt x="1060" y="60"/>
                      <a:pt x="1059" y="59"/>
                      <a:pt x="1058" y="59"/>
                    </a:cubicBezTo>
                    <a:cubicBezTo>
                      <a:pt x="1057" y="59"/>
                      <a:pt x="1056" y="58"/>
                      <a:pt x="1055" y="58"/>
                    </a:cubicBezTo>
                    <a:cubicBezTo>
                      <a:pt x="1055" y="58"/>
                      <a:pt x="1054" y="57"/>
                      <a:pt x="1053" y="57"/>
                    </a:cubicBezTo>
                    <a:cubicBezTo>
                      <a:pt x="1052" y="57"/>
                      <a:pt x="1051" y="56"/>
                      <a:pt x="1050" y="56"/>
                    </a:cubicBezTo>
                    <a:cubicBezTo>
                      <a:pt x="1049" y="56"/>
                      <a:pt x="1048" y="55"/>
                      <a:pt x="1048" y="55"/>
                    </a:cubicBezTo>
                    <a:cubicBezTo>
                      <a:pt x="1047" y="54"/>
                      <a:pt x="1046" y="54"/>
                      <a:pt x="1045" y="54"/>
                    </a:cubicBezTo>
                    <a:cubicBezTo>
                      <a:pt x="1044" y="54"/>
                      <a:pt x="1043" y="53"/>
                      <a:pt x="1042" y="53"/>
                    </a:cubicBezTo>
                    <a:cubicBezTo>
                      <a:pt x="1041" y="53"/>
                      <a:pt x="1041" y="52"/>
                      <a:pt x="1040" y="52"/>
                    </a:cubicBezTo>
                    <a:cubicBezTo>
                      <a:pt x="1039" y="52"/>
                      <a:pt x="1038" y="51"/>
                      <a:pt x="1037" y="51"/>
                    </a:cubicBezTo>
                    <a:cubicBezTo>
                      <a:pt x="1036" y="51"/>
                      <a:pt x="1035" y="50"/>
                      <a:pt x="1034" y="50"/>
                    </a:cubicBezTo>
                    <a:cubicBezTo>
                      <a:pt x="1033" y="50"/>
                      <a:pt x="1032" y="49"/>
                      <a:pt x="1031" y="49"/>
                    </a:cubicBezTo>
                    <a:cubicBezTo>
                      <a:pt x="1030" y="49"/>
                      <a:pt x="1029" y="48"/>
                      <a:pt x="1028" y="48"/>
                    </a:cubicBezTo>
                    <a:cubicBezTo>
                      <a:pt x="1027" y="48"/>
                      <a:pt x="1026" y="47"/>
                      <a:pt x="1025" y="47"/>
                    </a:cubicBezTo>
                    <a:cubicBezTo>
                      <a:pt x="1024" y="47"/>
                      <a:pt x="1023" y="46"/>
                      <a:pt x="1022" y="46"/>
                    </a:cubicBezTo>
                    <a:cubicBezTo>
                      <a:pt x="1021" y="46"/>
                      <a:pt x="1019" y="45"/>
                      <a:pt x="1018" y="45"/>
                    </a:cubicBezTo>
                    <a:cubicBezTo>
                      <a:pt x="1017" y="45"/>
                      <a:pt x="1017" y="45"/>
                      <a:pt x="1016" y="44"/>
                    </a:cubicBezTo>
                    <a:cubicBezTo>
                      <a:pt x="1014" y="44"/>
                      <a:pt x="1012" y="43"/>
                      <a:pt x="1010" y="43"/>
                    </a:cubicBezTo>
                    <a:cubicBezTo>
                      <a:pt x="1009" y="42"/>
                      <a:pt x="1008" y="42"/>
                      <a:pt x="1008" y="42"/>
                    </a:cubicBezTo>
                    <a:cubicBezTo>
                      <a:pt x="1006" y="42"/>
                      <a:pt x="1005" y="41"/>
                      <a:pt x="1004" y="41"/>
                    </a:cubicBezTo>
                    <a:cubicBezTo>
                      <a:pt x="1003" y="41"/>
                      <a:pt x="1002" y="40"/>
                      <a:pt x="1001" y="40"/>
                    </a:cubicBezTo>
                    <a:cubicBezTo>
                      <a:pt x="1000" y="40"/>
                      <a:pt x="998" y="39"/>
                      <a:pt x="997" y="39"/>
                    </a:cubicBezTo>
                    <a:cubicBezTo>
                      <a:pt x="996" y="39"/>
                      <a:pt x="995" y="39"/>
                      <a:pt x="994" y="38"/>
                    </a:cubicBezTo>
                    <a:cubicBezTo>
                      <a:pt x="993" y="38"/>
                      <a:pt x="992" y="38"/>
                      <a:pt x="990" y="37"/>
                    </a:cubicBezTo>
                    <a:cubicBezTo>
                      <a:pt x="989" y="37"/>
                      <a:pt x="988" y="37"/>
                      <a:pt x="987" y="37"/>
                    </a:cubicBezTo>
                    <a:cubicBezTo>
                      <a:pt x="986" y="36"/>
                      <a:pt x="985" y="36"/>
                      <a:pt x="984" y="36"/>
                    </a:cubicBezTo>
                    <a:cubicBezTo>
                      <a:pt x="983" y="35"/>
                      <a:pt x="981" y="35"/>
                      <a:pt x="980" y="35"/>
                    </a:cubicBezTo>
                    <a:cubicBezTo>
                      <a:pt x="979" y="35"/>
                      <a:pt x="978" y="34"/>
                      <a:pt x="977" y="34"/>
                    </a:cubicBezTo>
                    <a:cubicBezTo>
                      <a:pt x="976" y="34"/>
                      <a:pt x="975" y="34"/>
                      <a:pt x="973" y="33"/>
                    </a:cubicBezTo>
                    <a:cubicBezTo>
                      <a:pt x="972" y="33"/>
                      <a:pt x="971" y="33"/>
                      <a:pt x="970" y="33"/>
                    </a:cubicBezTo>
                    <a:cubicBezTo>
                      <a:pt x="969" y="32"/>
                      <a:pt x="967" y="32"/>
                      <a:pt x="966" y="32"/>
                    </a:cubicBezTo>
                    <a:cubicBezTo>
                      <a:pt x="965" y="32"/>
                      <a:pt x="964" y="31"/>
                      <a:pt x="962" y="31"/>
                    </a:cubicBezTo>
                    <a:cubicBezTo>
                      <a:pt x="961" y="31"/>
                      <a:pt x="960" y="30"/>
                      <a:pt x="959" y="30"/>
                    </a:cubicBezTo>
                    <a:cubicBezTo>
                      <a:pt x="958" y="30"/>
                      <a:pt x="956" y="30"/>
                      <a:pt x="955" y="29"/>
                    </a:cubicBezTo>
                    <a:cubicBezTo>
                      <a:pt x="954" y="29"/>
                      <a:pt x="953" y="29"/>
                      <a:pt x="952" y="29"/>
                    </a:cubicBezTo>
                    <a:cubicBezTo>
                      <a:pt x="950" y="28"/>
                      <a:pt x="949" y="28"/>
                      <a:pt x="948" y="28"/>
                    </a:cubicBezTo>
                    <a:cubicBezTo>
                      <a:pt x="947" y="28"/>
                      <a:pt x="946" y="28"/>
                      <a:pt x="945" y="27"/>
                    </a:cubicBezTo>
                    <a:cubicBezTo>
                      <a:pt x="943" y="27"/>
                      <a:pt x="941" y="27"/>
                      <a:pt x="939" y="26"/>
                    </a:cubicBezTo>
                    <a:cubicBezTo>
                      <a:pt x="938" y="26"/>
                      <a:pt x="937" y="26"/>
                      <a:pt x="936" y="26"/>
                    </a:cubicBezTo>
                    <a:cubicBezTo>
                      <a:pt x="934" y="25"/>
                      <a:pt x="932" y="25"/>
                      <a:pt x="930" y="25"/>
                    </a:cubicBezTo>
                    <a:cubicBezTo>
                      <a:pt x="929" y="24"/>
                      <a:pt x="928" y="24"/>
                      <a:pt x="927" y="24"/>
                    </a:cubicBezTo>
                    <a:cubicBezTo>
                      <a:pt x="925" y="24"/>
                      <a:pt x="924" y="24"/>
                      <a:pt x="922" y="23"/>
                    </a:cubicBezTo>
                    <a:cubicBezTo>
                      <a:pt x="921" y="23"/>
                      <a:pt x="920" y="23"/>
                      <a:pt x="919" y="23"/>
                    </a:cubicBezTo>
                    <a:cubicBezTo>
                      <a:pt x="917" y="22"/>
                      <a:pt x="916" y="22"/>
                      <a:pt x="915" y="22"/>
                    </a:cubicBezTo>
                    <a:cubicBezTo>
                      <a:pt x="913" y="22"/>
                      <a:pt x="912" y="22"/>
                      <a:pt x="911" y="21"/>
                    </a:cubicBezTo>
                    <a:cubicBezTo>
                      <a:pt x="910" y="21"/>
                      <a:pt x="908" y="21"/>
                      <a:pt x="907" y="21"/>
                    </a:cubicBezTo>
                    <a:cubicBezTo>
                      <a:pt x="906" y="21"/>
                      <a:pt x="904" y="20"/>
                      <a:pt x="903" y="20"/>
                    </a:cubicBezTo>
                    <a:cubicBezTo>
                      <a:pt x="902" y="20"/>
                      <a:pt x="900" y="20"/>
                      <a:pt x="899" y="20"/>
                    </a:cubicBezTo>
                    <a:cubicBezTo>
                      <a:pt x="898" y="19"/>
                      <a:pt x="897" y="19"/>
                      <a:pt x="895" y="19"/>
                    </a:cubicBezTo>
                    <a:cubicBezTo>
                      <a:pt x="894" y="19"/>
                      <a:pt x="893" y="19"/>
                      <a:pt x="891" y="18"/>
                    </a:cubicBezTo>
                    <a:cubicBezTo>
                      <a:pt x="890" y="18"/>
                      <a:pt x="889" y="18"/>
                      <a:pt x="888" y="18"/>
                    </a:cubicBezTo>
                    <a:cubicBezTo>
                      <a:pt x="886" y="18"/>
                      <a:pt x="885" y="17"/>
                      <a:pt x="883" y="17"/>
                    </a:cubicBezTo>
                    <a:cubicBezTo>
                      <a:pt x="882" y="17"/>
                      <a:pt x="881" y="17"/>
                      <a:pt x="880" y="17"/>
                    </a:cubicBezTo>
                    <a:cubicBezTo>
                      <a:pt x="878" y="17"/>
                      <a:pt x="877" y="16"/>
                      <a:pt x="875" y="16"/>
                    </a:cubicBezTo>
                    <a:cubicBezTo>
                      <a:pt x="874" y="16"/>
                      <a:pt x="873" y="16"/>
                      <a:pt x="872" y="16"/>
                    </a:cubicBezTo>
                    <a:cubicBezTo>
                      <a:pt x="870" y="16"/>
                      <a:pt x="869" y="15"/>
                      <a:pt x="867" y="15"/>
                    </a:cubicBezTo>
                    <a:cubicBezTo>
                      <a:pt x="866" y="15"/>
                      <a:pt x="865" y="15"/>
                      <a:pt x="864" y="15"/>
                    </a:cubicBezTo>
                    <a:cubicBezTo>
                      <a:pt x="862" y="15"/>
                      <a:pt x="861" y="14"/>
                      <a:pt x="859" y="14"/>
                    </a:cubicBezTo>
                    <a:cubicBezTo>
                      <a:pt x="858" y="14"/>
                      <a:pt x="857" y="14"/>
                      <a:pt x="856" y="14"/>
                    </a:cubicBezTo>
                    <a:cubicBezTo>
                      <a:pt x="854" y="14"/>
                      <a:pt x="851" y="13"/>
                      <a:pt x="848" y="13"/>
                    </a:cubicBezTo>
                    <a:cubicBezTo>
                      <a:pt x="848" y="13"/>
                      <a:pt x="847" y="13"/>
                      <a:pt x="846" y="13"/>
                    </a:cubicBezTo>
                    <a:cubicBezTo>
                      <a:pt x="844" y="13"/>
                      <a:pt x="842" y="12"/>
                      <a:pt x="841" y="12"/>
                    </a:cubicBezTo>
                    <a:cubicBezTo>
                      <a:pt x="840" y="12"/>
                      <a:pt x="838" y="12"/>
                      <a:pt x="837" y="12"/>
                    </a:cubicBezTo>
                    <a:cubicBezTo>
                      <a:pt x="836" y="12"/>
                      <a:pt x="834" y="11"/>
                      <a:pt x="833" y="11"/>
                    </a:cubicBezTo>
                    <a:cubicBezTo>
                      <a:pt x="832" y="11"/>
                      <a:pt x="830" y="11"/>
                      <a:pt x="829" y="11"/>
                    </a:cubicBezTo>
                    <a:cubicBezTo>
                      <a:pt x="828" y="11"/>
                      <a:pt x="826" y="11"/>
                      <a:pt x="825" y="11"/>
                    </a:cubicBezTo>
                    <a:cubicBezTo>
                      <a:pt x="824" y="10"/>
                      <a:pt x="822" y="10"/>
                      <a:pt x="821" y="10"/>
                    </a:cubicBezTo>
                    <a:cubicBezTo>
                      <a:pt x="820" y="10"/>
                      <a:pt x="818" y="10"/>
                      <a:pt x="817" y="10"/>
                    </a:cubicBezTo>
                    <a:cubicBezTo>
                      <a:pt x="816" y="10"/>
                      <a:pt x="815" y="10"/>
                      <a:pt x="813" y="10"/>
                    </a:cubicBezTo>
                    <a:cubicBezTo>
                      <a:pt x="812" y="9"/>
                      <a:pt x="811" y="9"/>
                      <a:pt x="809" y="9"/>
                    </a:cubicBezTo>
                    <a:cubicBezTo>
                      <a:pt x="808" y="9"/>
                      <a:pt x="807" y="9"/>
                      <a:pt x="806" y="9"/>
                    </a:cubicBezTo>
                    <a:cubicBezTo>
                      <a:pt x="804" y="9"/>
                      <a:pt x="803" y="9"/>
                      <a:pt x="801" y="9"/>
                    </a:cubicBezTo>
                    <a:cubicBezTo>
                      <a:pt x="800" y="9"/>
                      <a:pt x="799" y="8"/>
                      <a:pt x="798" y="8"/>
                    </a:cubicBezTo>
                    <a:cubicBezTo>
                      <a:pt x="796" y="8"/>
                      <a:pt x="795" y="8"/>
                      <a:pt x="793" y="8"/>
                    </a:cubicBezTo>
                    <a:cubicBezTo>
                      <a:pt x="792" y="8"/>
                      <a:pt x="791" y="8"/>
                      <a:pt x="790" y="8"/>
                    </a:cubicBezTo>
                    <a:cubicBezTo>
                      <a:pt x="789" y="8"/>
                      <a:pt x="787" y="8"/>
                      <a:pt x="786" y="8"/>
                    </a:cubicBezTo>
                    <a:cubicBezTo>
                      <a:pt x="785" y="8"/>
                      <a:pt x="783" y="7"/>
                      <a:pt x="782" y="7"/>
                    </a:cubicBezTo>
                    <a:cubicBezTo>
                      <a:pt x="781" y="7"/>
                      <a:pt x="779" y="7"/>
                      <a:pt x="778" y="7"/>
                    </a:cubicBezTo>
                    <a:cubicBezTo>
                      <a:pt x="777" y="7"/>
                      <a:pt x="776" y="7"/>
                      <a:pt x="775" y="7"/>
                    </a:cubicBezTo>
                    <a:cubicBezTo>
                      <a:pt x="773" y="7"/>
                      <a:pt x="771" y="7"/>
                      <a:pt x="769" y="7"/>
                    </a:cubicBezTo>
                    <a:cubicBezTo>
                      <a:pt x="768" y="7"/>
                      <a:pt x="768" y="7"/>
                      <a:pt x="767" y="7"/>
                    </a:cubicBezTo>
                    <a:cubicBezTo>
                      <a:pt x="765" y="7"/>
                      <a:pt x="762" y="6"/>
                      <a:pt x="760" y="6"/>
                    </a:cubicBezTo>
                    <a:cubicBezTo>
                      <a:pt x="759" y="6"/>
                      <a:pt x="758" y="6"/>
                      <a:pt x="758" y="6"/>
                    </a:cubicBezTo>
                    <a:cubicBezTo>
                      <a:pt x="756" y="6"/>
                      <a:pt x="754" y="6"/>
                      <a:pt x="752" y="6"/>
                    </a:cubicBezTo>
                    <a:cubicBezTo>
                      <a:pt x="752" y="6"/>
                      <a:pt x="751" y="6"/>
                      <a:pt x="750" y="6"/>
                    </a:cubicBezTo>
                    <a:cubicBezTo>
                      <a:pt x="748" y="6"/>
                      <a:pt x="747" y="6"/>
                      <a:pt x="745" y="6"/>
                    </a:cubicBezTo>
                    <a:cubicBezTo>
                      <a:pt x="744" y="6"/>
                      <a:pt x="743" y="6"/>
                      <a:pt x="742" y="6"/>
                    </a:cubicBezTo>
                    <a:cubicBezTo>
                      <a:pt x="741" y="6"/>
                      <a:pt x="739" y="6"/>
                      <a:pt x="738" y="6"/>
                    </a:cubicBezTo>
                    <a:cubicBezTo>
                      <a:pt x="737" y="6"/>
                      <a:pt x="736" y="6"/>
                      <a:pt x="735" y="6"/>
                    </a:cubicBezTo>
                    <a:cubicBezTo>
                      <a:pt x="734" y="6"/>
                      <a:pt x="732" y="6"/>
                      <a:pt x="731" y="6"/>
                    </a:cubicBezTo>
                    <a:cubicBezTo>
                      <a:pt x="730" y="6"/>
                      <a:pt x="729" y="6"/>
                      <a:pt x="728" y="6"/>
                    </a:cubicBezTo>
                    <a:cubicBezTo>
                      <a:pt x="727" y="6"/>
                      <a:pt x="726" y="6"/>
                      <a:pt x="726" y="6"/>
                    </a:cubicBezTo>
                    <a:cubicBezTo>
                      <a:pt x="725" y="6"/>
                      <a:pt x="725" y="6"/>
                      <a:pt x="724" y="6"/>
                    </a:cubicBezTo>
                    <a:cubicBezTo>
                      <a:pt x="722" y="6"/>
                      <a:pt x="720" y="6"/>
                      <a:pt x="717" y="6"/>
                    </a:cubicBezTo>
                    <a:cubicBezTo>
                      <a:pt x="717" y="6"/>
                      <a:pt x="716" y="6"/>
                      <a:pt x="716" y="6"/>
                    </a:cubicBezTo>
                    <a:cubicBezTo>
                      <a:pt x="713" y="6"/>
                      <a:pt x="710" y="6"/>
                      <a:pt x="707" y="6"/>
                    </a:cubicBezTo>
                    <a:cubicBezTo>
                      <a:pt x="706" y="6"/>
                      <a:pt x="705" y="6"/>
                      <a:pt x="705" y="6"/>
                    </a:cubicBezTo>
                    <a:cubicBezTo>
                      <a:pt x="703" y="6"/>
                      <a:pt x="700" y="6"/>
                      <a:pt x="698" y="6"/>
                    </a:cubicBezTo>
                    <a:cubicBezTo>
                      <a:pt x="698" y="6"/>
                      <a:pt x="697" y="6"/>
                      <a:pt x="696" y="6"/>
                    </a:cubicBezTo>
                    <a:cubicBezTo>
                      <a:pt x="693" y="6"/>
                      <a:pt x="690" y="7"/>
                      <a:pt x="688" y="7"/>
                    </a:cubicBezTo>
                    <a:cubicBezTo>
                      <a:pt x="549" y="14"/>
                      <a:pt x="341" y="107"/>
                      <a:pt x="238" y="174"/>
                    </a:cubicBezTo>
                    <a:cubicBezTo>
                      <a:pt x="202" y="198"/>
                      <a:pt x="178" y="226"/>
                      <a:pt x="159" y="258"/>
                    </a:cubicBezTo>
                    <a:cubicBezTo>
                      <a:pt x="158" y="261"/>
                      <a:pt x="156" y="263"/>
                      <a:pt x="155" y="266"/>
                    </a:cubicBezTo>
                    <a:cubicBezTo>
                      <a:pt x="152" y="270"/>
                      <a:pt x="150" y="274"/>
                      <a:pt x="148" y="279"/>
                    </a:cubicBezTo>
                    <a:cubicBezTo>
                      <a:pt x="147" y="282"/>
                      <a:pt x="145" y="284"/>
                      <a:pt x="144" y="287"/>
                    </a:cubicBezTo>
                    <a:cubicBezTo>
                      <a:pt x="141" y="293"/>
                      <a:pt x="138" y="299"/>
                      <a:pt x="135" y="305"/>
                    </a:cubicBezTo>
                    <a:cubicBezTo>
                      <a:pt x="134" y="308"/>
                      <a:pt x="133" y="310"/>
                      <a:pt x="131" y="313"/>
                    </a:cubicBezTo>
                    <a:cubicBezTo>
                      <a:pt x="129" y="318"/>
                      <a:pt x="127" y="322"/>
                      <a:pt x="125" y="327"/>
                    </a:cubicBezTo>
                    <a:cubicBezTo>
                      <a:pt x="124" y="330"/>
                      <a:pt x="123" y="333"/>
                      <a:pt x="121" y="336"/>
                    </a:cubicBezTo>
                    <a:cubicBezTo>
                      <a:pt x="120" y="337"/>
                      <a:pt x="120" y="339"/>
                      <a:pt x="119" y="340"/>
                    </a:cubicBezTo>
                    <a:cubicBezTo>
                      <a:pt x="118" y="342"/>
                      <a:pt x="117" y="344"/>
                      <a:pt x="116" y="346"/>
                    </a:cubicBezTo>
                    <a:cubicBezTo>
                      <a:pt x="115" y="349"/>
                      <a:pt x="114" y="351"/>
                      <a:pt x="113" y="354"/>
                    </a:cubicBezTo>
                    <a:cubicBezTo>
                      <a:pt x="111" y="357"/>
                      <a:pt x="110" y="360"/>
                      <a:pt x="108" y="363"/>
                    </a:cubicBezTo>
                    <a:cubicBezTo>
                      <a:pt x="100" y="379"/>
                      <a:pt x="92" y="394"/>
                      <a:pt x="82" y="410"/>
                    </a:cubicBezTo>
                    <a:cubicBezTo>
                      <a:pt x="81" y="412"/>
                      <a:pt x="79" y="414"/>
                      <a:pt x="78" y="416"/>
                    </a:cubicBezTo>
                    <a:cubicBezTo>
                      <a:pt x="74" y="421"/>
                      <a:pt x="71" y="427"/>
                      <a:pt x="67" y="432"/>
                    </a:cubicBezTo>
                    <a:cubicBezTo>
                      <a:pt x="65" y="435"/>
                      <a:pt x="63" y="437"/>
                      <a:pt x="61" y="439"/>
                    </a:cubicBezTo>
                    <a:cubicBezTo>
                      <a:pt x="60" y="440"/>
                      <a:pt x="60" y="440"/>
                      <a:pt x="60" y="440"/>
                    </a:cubicBezTo>
                    <a:cubicBezTo>
                      <a:pt x="60" y="441"/>
                      <a:pt x="59" y="442"/>
                      <a:pt x="58" y="444"/>
                    </a:cubicBezTo>
                    <a:cubicBezTo>
                      <a:pt x="58" y="444"/>
                      <a:pt x="57" y="444"/>
                      <a:pt x="57" y="445"/>
                    </a:cubicBezTo>
                    <a:cubicBezTo>
                      <a:pt x="56" y="445"/>
                      <a:pt x="56" y="446"/>
                      <a:pt x="55" y="447"/>
                    </a:cubicBezTo>
                    <a:cubicBezTo>
                      <a:pt x="55" y="448"/>
                      <a:pt x="55" y="448"/>
                      <a:pt x="54" y="449"/>
                    </a:cubicBezTo>
                    <a:cubicBezTo>
                      <a:pt x="54" y="449"/>
                      <a:pt x="53" y="450"/>
                      <a:pt x="53" y="451"/>
                    </a:cubicBezTo>
                    <a:cubicBezTo>
                      <a:pt x="52" y="451"/>
                      <a:pt x="52" y="452"/>
                      <a:pt x="52" y="453"/>
                    </a:cubicBezTo>
                    <a:cubicBezTo>
                      <a:pt x="51" y="453"/>
                      <a:pt x="51" y="454"/>
                      <a:pt x="50" y="455"/>
                    </a:cubicBezTo>
                    <a:cubicBezTo>
                      <a:pt x="50" y="455"/>
                      <a:pt x="49" y="456"/>
                      <a:pt x="49" y="457"/>
                    </a:cubicBezTo>
                    <a:cubicBezTo>
                      <a:pt x="48" y="457"/>
                      <a:pt x="48" y="458"/>
                      <a:pt x="47" y="459"/>
                    </a:cubicBezTo>
                    <a:cubicBezTo>
                      <a:pt x="47" y="460"/>
                      <a:pt x="47" y="460"/>
                      <a:pt x="46" y="461"/>
                    </a:cubicBezTo>
                    <a:cubicBezTo>
                      <a:pt x="46" y="462"/>
                      <a:pt x="45" y="463"/>
                      <a:pt x="45" y="463"/>
                    </a:cubicBezTo>
                    <a:cubicBezTo>
                      <a:pt x="44" y="464"/>
                      <a:pt x="44" y="465"/>
                      <a:pt x="44" y="465"/>
                    </a:cubicBezTo>
                    <a:cubicBezTo>
                      <a:pt x="43" y="466"/>
                      <a:pt x="43" y="467"/>
                      <a:pt x="42" y="468"/>
                    </a:cubicBezTo>
                    <a:cubicBezTo>
                      <a:pt x="42" y="469"/>
                      <a:pt x="42" y="469"/>
                      <a:pt x="41" y="470"/>
                    </a:cubicBezTo>
                    <a:cubicBezTo>
                      <a:pt x="41" y="471"/>
                      <a:pt x="40" y="472"/>
                      <a:pt x="39" y="474"/>
                    </a:cubicBezTo>
                    <a:cubicBezTo>
                      <a:pt x="39" y="474"/>
                      <a:pt x="39" y="475"/>
                      <a:pt x="38" y="475"/>
                    </a:cubicBezTo>
                    <a:cubicBezTo>
                      <a:pt x="38" y="477"/>
                      <a:pt x="37" y="478"/>
                      <a:pt x="36" y="479"/>
                    </a:cubicBezTo>
                    <a:cubicBezTo>
                      <a:pt x="36" y="480"/>
                      <a:pt x="36" y="481"/>
                      <a:pt x="35" y="481"/>
                    </a:cubicBezTo>
                    <a:cubicBezTo>
                      <a:pt x="35" y="482"/>
                      <a:pt x="34" y="483"/>
                      <a:pt x="34" y="484"/>
                    </a:cubicBezTo>
                    <a:cubicBezTo>
                      <a:pt x="33" y="485"/>
                      <a:pt x="33" y="486"/>
                      <a:pt x="33" y="487"/>
                    </a:cubicBezTo>
                    <a:cubicBezTo>
                      <a:pt x="32" y="488"/>
                      <a:pt x="32" y="489"/>
                      <a:pt x="31" y="489"/>
                    </a:cubicBezTo>
                    <a:cubicBezTo>
                      <a:pt x="31" y="490"/>
                      <a:pt x="31" y="491"/>
                      <a:pt x="30" y="492"/>
                    </a:cubicBezTo>
                    <a:cubicBezTo>
                      <a:pt x="30" y="493"/>
                      <a:pt x="29" y="494"/>
                      <a:pt x="29" y="495"/>
                    </a:cubicBezTo>
                    <a:cubicBezTo>
                      <a:pt x="29" y="496"/>
                      <a:pt x="28" y="496"/>
                      <a:pt x="28" y="497"/>
                    </a:cubicBezTo>
                    <a:cubicBezTo>
                      <a:pt x="28" y="498"/>
                      <a:pt x="28" y="498"/>
                      <a:pt x="28" y="498"/>
                    </a:cubicBezTo>
                    <a:cubicBezTo>
                      <a:pt x="0" y="463"/>
                      <a:pt x="0" y="463"/>
                      <a:pt x="0" y="463"/>
                    </a:cubicBezTo>
                    <a:cubicBezTo>
                      <a:pt x="0" y="611"/>
                      <a:pt x="0" y="611"/>
                      <a:pt x="0" y="611"/>
                    </a:cubicBezTo>
                    <a:cubicBezTo>
                      <a:pt x="0" y="612"/>
                      <a:pt x="0" y="612"/>
                      <a:pt x="0" y="613"/>
                    </a:cubicBezTo>
                    <a:cubicBezTo>
                      <a:pt x="0" y="613"/>
                      <a:pt x="0" y="614"/>
                      <a:pt x="0" y="614"/>
                    </a:cubicBezTo>
                    <a:cubicBezTo>
                      <a:pt x="0" y="615"/>
                      <a:pt x="0" y="616"/>
                      <a:pt x="0" y="617"/>
                    </a:cubicBezTo>
                    <a:cubicBezTo>
                      <a:pt x="0" y="617"/>
                      <a:pt x="0" y="617"/>
                      <a:pt x="0" y="617"/>
                    </a:cubicBezTo>
                    <a:cubicBezTo>
                      <a:pt x="0" y="617"/>
                      <a:pt x="0" y="617"/>
                      <a:pt x="0" y="617"/>
                    </a:cubicBezTo>
                    <a:cubicBezTo>
                      <a:pt x="0" y="619"/>
                      <a:pt x="0" y="621"/>
                      <a:pt x="1" y="623"/>
                    </a:cubicBezTo>
                    <a:cubicBezTo>
                      <a:pt x="1" y="623"/>
                      <a:pt x="1" y="623"/>
                      <a:pt x="1" y="623"/>
                    </a:cubicBezTo>
                    <a:cubicBezTo>
                      <a:pt x="1" y="624"/>
                      <a:pt x="1" y="625"/>
                      <a:pt x="1" y="627"/>
                    </a:cubicBezTo>
                    <a:cubicBezTo>
                      <a:pt x="1" y="627"/>
                      <a:pt x="1" y="628"/>
                      <a:pt x="1" y="629"/>
                    </a:cubicBezTo>
                    <a:cubicBezTo>
                      <a:pt x="1" y="630"/>
                      <a:pt x="1" y="631"/>
                      <a:pt x="1" y="632"/>
                    </a:cubicBezTo>
                    <a:cubicBezTo>
                      <a:pt x="1" y="632"/>
                      <a:pt x="1" y="633"/>
                      <a:pt x="2" y="634"/>
                    </a:cubicBezTo>
                    <a:cubicBezTo>
                      <a:pt x="2" y="635"/>
                      <a:pt x="2" y="636"/>
                      <a:pt x="2" y="637"/>
                    </a:cubicBezTo>
                    <a:cubicBezTo>
                      <a:pt x="2" y="637"/>
                      <a:pt x="2" y="638"/>
                      <a:pt x="2" y="639"/>
                    </a:cubicBezTo>
                    <a:cubicBezTo>
                      <a:pt x="2" y="640"/>
                      <a:pt x="3" y="641"/>
                      <a:pt x="3" y="642"/>
                    </a:cubicBezTo>
                    <a:cubicBezTo>
                      <a:pt x="3" y="643"/>
                      <a:pt x="3" y="643"/>
                      <a:pt x="3" y="644"/>
                    </a:cubicBezTo>
                    <a:cubicBezTo>
                      <a:pt x="3" y="645"/>
                      <a:pt x="4" y="646"/>
                      <a:pt x="4" y="647"/>
                    </a:cubicBezTo>
                    <a:cubicBezTo>
                      <a:pt x="4" y="647"/>
                      <a:pt x="4" y="648"/>
                      <a:pt x="4" y="649"/>
                    </a:cubicBezTo>
                    <a:cubicBezTo>
                      <a:pt x="5" y="650"/>
                      <a:pt x="5" y="651"/>
                      <a:pt x="5" y="652"/>
                    </a:cubicBezTo>
                    <a:cubicBezTo>
                      <a:pt x="5" y="652"/>
                      <a:pt x="6" y="653"/>
                      <a:pt x="6" y="654"/>
                    </a:cubicBezTo>
                    <a:cubicBezTo>
                      <a:pt x="6" y="654"/>
                      <a:pt x="6" y="655"/>
                      <a:pt x="7" y="656"/>
                    </a:cubicBezTo>
                    <a:cubicBezTo>
                      <a:pt x="7" y="657"/>
                      <a:pt x="7" y="658"/>
                      <a:pt x="7" y="658"/>
                    </a:cubicBezTo>
                    <a:cubicBezTo>
                      <a:pt x="8" y="660"/>
                      <a:pt x="9" y="661"/>
                      <a:pt x="9" y="663"/>
                    </a:cubicBezTo>
                    <a:cubicBezTo>
                      <a:pt x="10" y="663"/>
                      <a:pt x="10" y="664"/>
                      <a:pt x="10" y="665"/>
                    </a:cubicBezTo>
                    <a:cubicBezTo>
                      <a:pt x="11" y="666"/>
                      <a:pt x="11" y="666"/>
                      <a:pt x="11" y="667"/>
                    </a:cubicBezTo>
                    <a:cubicBezTo>
                      <a:pt x="12" y="668"/>
                      <a:pt x="12" y="668"/>
                      <a:pt x="12" y="669"/>
                    </a:cubicBezTo>
                    <a:cubicBezTo>
                      <a:pt x="13" y="670"/>
                      <a:pt x="13" y="670"/>
                      <a:pt x="14" y="671"/>
                    </a:cubicBezTo>
                    <a:cubicBezTo>
                      <a:pt x="14" y="672"/>
                      <a:pt x="14" y="672"/>
                      <a:pt x="15" y="673"/>
                    </a:cubicBezTo>
                    <a:cubicBezTo>
                      <a:pt x="15" y="674"/>
                      <a:pt x="16" y="674"/>
                      <a:pt x="16" y="675"/>
                    </a:cubicBezTo>
                    <a:cubicBezTo>
                      <a:pt x="17" y="676"/>
                      <a:pt x="17" y="676"/>
                      <a:pt x="18" y="677"/>
                    </a:cubicBezTo>
                    <a:cubicBezTo>
                      <a:pt x="18" y="677"/>
                      <a:pt x="18" y="678"/>
                      <a:pt x="19" y="679"/>
                    </a:cubicBezTo>
                    <a:cubicBezTo>
                      <a:pt x="19" y="679"/>
                      <a:pt x="20" y="680"/>
                      <a:pt x="20" y="680"/>
                    </a:cubicBezTo>
                    <a:cubicBezTo>
                      <a:pt x="21" y="681"/>
                      <a:pt x="21" y="682"/>
                      <a:pt x="22" y="682"/>
                    </a:cubicBezTo>
                    <a:cubicBezTo>
                      <a:pt x="22" y="683"/>
                      <a:pt x="23" y="683"/>
                      <a:pt x="24" y="684"/>
                    </a:cubicBezTo>
                    <a:cubicBezTo>
                      <a:pt x="24" y="684"/>
                      <a:pt x="25" y="685"/>
                      <a:pt x="25" y="685"/>
                    </a:cubicBezTo>
                    <a:cubicBezTo>
                      <a:pt x="26" y="686"/>
                      <a:pt x="27" y="687"/>
                      <a:pt x="27" y="687"/>
                    </a:cubicBezTo>
                    <a:cubicBezTo>
                      <a:pt x="28" y="688"/>
                      <a:pt x="28" y="688"/>
                      <a:pt x="29" y="688"/>
                    </a:cubicBezTo>
                    <a:cubicBezTo>
                      <a:pt x="30" y="689"/>
                      <a:pt x="30" y="690"/>
                      <a:pt x="31" y="690"/>
                    </a:cubicBezTo>
                    <a:cubicBezTo>
                      <a:pt x="32" y="691"/>
                      <a:pt x="32" y="691"/>
                      <a:pt x="33" y="691"/>
                    </a:cubicBezTo>
                    <a:cubicBezTo>
                      <a:pt x="34" y="692"/>
                      <a:pt x="35" y="693"/>
                      <a:pt x="37" y="694"/>
                    </a:cubicBezTo>
                    <a:cubicBezTo>
                      <a:pt x="37" y="694"/>
                      <a:pt x="38" y="694"/>
                      <a:pt x="38" y="695"/>
                    </a:cubicBezTo>
                    <a:cubicBezTo>
                      <a:pt x="39" y="695"/>
                      <a:pt x="40" y="696"/>
                      <a:pt x="41" y="696"/>
                    </a:cubicBezTo>
                    <a:cubicBezTo>
                      <a:pt x="42" y="696"/>
                      <a:pt x="42" y="697"/>
                      <a:pt x="43" y="697"/>
                    </a:cubicBezTo>
                    <a:cubicBezTo>
                      <a:pt x="44" y="697"/>
                      <a:pt x="45" y="698"/>
                      <a:pt x="46" y="698"/>
                    </a:cubicBezTo>
                    <a:cubicBezTo>
                      <a:pt x="46" y="699"/>
                      <a:pt x="47" y="699"/>
                      <a:pt x="48" y="699"/>
                    </a:cubicBezTo>
                    <a:cubicBezTo>
                      <a:pt x="49" y="699"/>
                      <a:pt x="50" y="700"/>
                      <a:pt x="51" y="700"/>
                    </a:cubicBezTo>
                    <a:cubicBezTo>
                      <a:pt x="51" y="700"/>
                      <a:pt x="52" y="701"/>
                      <a:pt x="53" y="701"/>
                    </a:cubicBezTo>
                    <a:cubicBezTo>
                      <a:pt x="54" y="701"/>
                      <a:pt x="55" y="701"/>
                      <a:pt x="56" y="702"/>
                    </a:cubicBezTo>
                    <a:cubicBezTo>
                      <a:pt x="57" y="702"/>
                      <a:pt x="58" y="702"/>
                      <a:pt x="58" y="702"/>
                    </a:cubicBezTo>
                    <a:cubicBezTo>
                      <a:pt x="59" y="702"/>
                      <a:pt x="61" y="703"/>
                      <a:pt x="62" y="703"/>
                    </a:cubicBezTo>
                    <a:cubicBezTo>
                      <a:pt x="63" y="703"/>
                      <a:pt x="63" y="703"/>
                      <a:pt x="64" y="703"/>
                    </a:cubicBezTo>
                    <a:cubicBezTo>
                      <a:pt x="65" y="703"/>
                      <a:pt x="67" y="704"/>
                      <a:pt x="68" y="704"/>
                    </a:cubicBezTo>
                    <a:cubicBezTo>
                      <a:pt x="69" y="704"/>
                      <a:pt x="69" y="704"/>
                      <a:pt x="70" y="704"/>
                    </a:cubicBezTo>
                    <a:cubicBezTo>
                      <a:pt x="72" y="704"/>
                      <a:pt x="73" y="704"/>
                      <a:pt x="75" y="704"/>
                    </a:cubicBezTo>
                    <a:cubicBezTo>
                      <a:pt x="76" y="704"/>
                      <a:pt x="76" y="705"/>
                      <a:pt x="76" y="705"/>
                    </a:cubicBezTo>
                    <a:cubicBezTo>
                      <a:pt x="79" y="705"/>
                      <a:pt x="81" y="705"/>
                      <a:pt x="83" y="705"/>
                    </a:cubicBezTo>
                    <a:cubicBezTo>
                      <a:pt x="83" y="705"/>
                      <a:pt x="83" y="705"/>
                      <a:pt x="83" y="705"/>
                    </a:cubicBezTo>
                    <a:cubicBezTo>
                      <a:pt x="84" y="705"/>
                      <a:pt x="84" y="705"/>
                      <a:pt x="85" y="705"/>
                    </a:cubicBezTo>
                    <a:cubicBezTo>
                      <a:pt x="87" y="705"/>
                      <a:pt x="88" y="705"/>
                      <a:pt x="90" y="704"/>
                    </a:cubicBezTo>
                    <a:cubicBezTo>
                      <a:pt x="91" y="704"/>
                      <a:pt x="92" y="704"/>
                      <a:pt x="93" y="704"/>
                    </a:cubicBezTo>
                    <a:cubicBezTo>
                      <a:pt x="94" y="704"/>
                      <a:pt x="96" y="704"/>
                      <a:pt x="98" y="704"/>
                    </a:cubicBezTo>
                    <a:cubicBezTo>
                      <a:pt x="99" y="704"/>
                      <a:pt x="100" y="704"/>
                      <a:pt x="101" y="704"/>
                    </a:cubicBezTo>
                    <a:cubicBezTo>
                      <a:pt x="102" y="703"/>
                      <a:pt x="104" y="703"/>
                      <a:pt x="105" y="703"/>
                    </a:cubicBezTo>
                    <a:cubicBezTo>
                      <a:pt x="106" y="703"/>
                      <a:pt x="107" y="703"/>
                      <a:pt x="108" y="703"/>
                    </a:cubicBezTo>
                    <a:cubicBezTo>
                      <a:pt x="110" y="702"/>
                      <a:pt x="112" y="702"/>
                      <a:pt x="113" y="702"/>
                    </a:cubicBezTo>
                    <a:cubicBezTo>
                      <a:pt x="114" y="702"/>
                      <a:pt x="116" y="701"/>
                      <a:pt x="117" y="701"/>
                    </a:cubicBezTo>
                    <a:cubicBezTo>
                      <a:pt x="118" y="701"/>
                      <a:pt x="120" y="701"/>
                      <a:pt x="122" y="700"/>
                    </a:cubicBezTo>
                    <a:cubicBezTo>
                      <a:pt x="123" y="700"/>
                      <a:pt x="124" y="700"/>
                      <a:pt x="125" y="699"/>
                    </a:cubicBezTo>
                    <a:cubicBezTo>
                      <a:pt x="127" y="699"/>
                      <a:pt x="129" y="699"/>
                      <a:pt x="131" y="698"/>
                    </a:cubicBezTo>
                    <a:cubicBezTo>
                      <a:pt x="132" y="698"/>
                      <a:pt x="133" y="698"/>
                      <a:pt x="134" y="697"/>
                    </a:cubicBezTo>
                    <a:cubicBezTo>
                      <a:pt x="137" y="697"/>
                      <a:pt x="140" y="696"/>
                      <a:pt x="143" y="695"/>
                    </a:cubicBezTo>
                    <a:cubicBezTo>
                      <a:pt x="357" y="633"/>
                      <a:pt x="660" y="669"/>
                      <a:pt x="721" y="566"/>
                    </a:cubicBezTo>
                    <a:cubicBezTo>
                      <a:pt x="783" y="464"/>
                      <a:pt x="798" y="366"/>
                      <a:pt x="968" y="320"/>
                    </a:cubicBezTo>
                    <a:cubicBezTo>
                      <a:pt x="1086" y="288"/>
                      <a:pt x="1119" y="216"/>
                      <a:pt x="1119" y="157"/>
                    </a:cubicBezTo>
                    <a:cubicBezTo>
                      <a:pt x="1119" y="157"/>
                      <a:pt x="1119" y="157"/>
                      <a:pt x="1119" y="157"/>
                    </a:cubicBezTo>
                    <a:cubicBezTo>
                      <a:pt x="1119" y="0"/>
                      <a:pt x="1119" y="0"/>
                      <a:pt x="1119" y="0"/>
                    </a:cubicBezTo>
                  </a:path>
                </a:pathLst>
              </a:custGeom>
              <a:solidFill>
                <a:srgbClr val="C5C6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808080"/>
                  </a:solidFill>
                  <a:effectLst/>
                  <a:uLnTx/>
                  <a:uFillTx/>
                  <a:latin typeface="Calibre Regular"/>
                </a:endParaRPr>
              </a:p>
            </p:txBody>
          </p:sp>
          <p:sp>
            <p:nvSpPr>
              <p:cNvPr id="68" name="Freeform 8">
                <a:extLst>
                  <a:ext uri="{FF2B5EF4-FFF2-40B4-BE49-F238E27FC236}">
                    <a16:creationId xmlns:a16="http://schemas.microsoft.com/office/drawing/2014/main" id="{A8F50434-9EBE-3DAF-C9AD-760ABB04DEE9}"/>
                  </a:ext>
                </a:extLst>
              </p:cNvPr>
              <p:cNvSpPr>
                <a:spLocks/>
              </p:cNvSpPr>
              <p:nvPr/>
            </p:nvSpPr>
            <p:spPr bwMode="auto">
              <a:xfrm>
                <a:off x="253" y="606"/>
                <a:ext cx="1499" cy="940"/>
              </a:xfrm>
              <a:custGeom>
                <a:avLst/>
                <a:gdLst>
                  <a:gd name="T0" fmla="*/ 758 w 1207"/>
                  <a:gd name="T1" fmla="*/ 8 h 757"/>
                  <a:gd name="T2" fmla="*/ 308 w 1207"/>
                  <a:gd name="T3" fmla="*/ 175 h 757"/>
                  <a:gd name="T4" fmla="*/ 130 w 1207"/>
                  <a:gd name="T5" fmla="*/ 441 h 757"/>
                  <a:gd name="T6" fmla="*/ 213 w 1207"/>
                  <a:gd name="T7" fmla="*/ 696 h 757"/>
                  <a:gd name="T8" fmla="*/ 791 w 1207"/>
                  <a:gd name="T9" fmla="*/ 567 h 757"/>
                  <a:gd name="T10" fmla="*/ 1038 w 1207"/>
                  <a:gd name="T11" fmla="*/ 321 h 757"/>
                  <a:gd name="T12" fmla="*/ 1174 w 1207"/>
                  <a:gd name="T13" fmla="*/ 92 h 757"/>
                  <a:gd name="T14" fmla="*/ 758 w 1207"/>
                  <a:gd name="T15" fmla="*/ 8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7" h="757">
                    <a:moveTo>
                      <a:pt x="758" y="8"/>
                    </a:moveTo>
                    <a:cubicBezTo>
                      <a:pt x="619" y="15"/>
                      <a:pt x="411" y="108"/>
                      <a:pt x="308" y="175"/>
                    </a:cubicBezTo>
                    <a:cubicBezTo>
                      <a:pt x="206" y="241"/>
                      <a:pt x="207" y="345"/>
                      <a:pt x="130" y="441"/>
                    </a:cubicBezTo>
                    <a:cubicBezTo>
                      <a:pt x="73" y="514"/>
                      <a:pt x="0" y="757"/>
                      <a:pt x="213" y="696"/>
                    </a:cubicBezTo>
                    <a:cubicBezTo>
                      <a:pt x="427" y="634"/>
                      <a:pt x="730" y="670"/>
                      <a:pt x="791" y="567"/>
                    </a:cubicBezTo>
                    <a:cubicBezTo>
                      <a:pt x="853" y="465"/>
                      <a:pt x="868" y="367"/>
                      <a:pt x="1038" y="321"/>
                    </a:cubicBezTo>
                    <a:cubicBezTo>
                      <a:pt x="1207" y="275"/>
                      <a:pt x="1202" y="146"/>
                      <a:pt x="1174" y="92"/>
                    </a:cubicBezTo>
                    <a:cubicBezTo>
                      <a:pt x="1146" y="38"/>
                      <a:pt x="896" y="0"/>
                      <a:pt x="758" y="8"/>
                    </a:cubicBezTo>
                  </a:path>
                </a:pathLst>
              </a:custGeom>
              <a:gradFill>
                <a:gsLst>
                  <a:gs pos="0">
                    <a:srgbClr val="EE3A37">
                      <a:lumMod val="50000"/>
                    </a:srgbClr>
                  </a:gs>
                  <a:gs pos="39000">
                    <a:srgbClr val="EE3A37">
                      <a:lumMod val="50000"/>
                    </a:srgbClr>
                  </a:gs>
                  <a:gs pos="83000">
                    <a:srgbClr val="EE3A37">
                      <a:lumMod val="75000"/>
                    </a:srgbClr>
                  </a:gs>
                  <a:gs pos="100000">
                    <a:srgbClr val="EE3A37">
                      <a:lumMod val="75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808080"/>
                  </a:solidFill>
                  <a:effectLst/>
                  <a:uLnTx/>
                  <a:uFillTx/>
                  <a:latin typeface="Calibre Regular"/>
                </a:endParaRPr>
              </a:p>
            </p:txBody>
          </p:sp>
          <p:sp>
            <p:nvSpPr>
              <p:cNvPr id="69" name="Freeform 9">
                <a:extLst>
                  <a:ext uri="{FF2B5EF4-FFF2-40B4-BE49-F238E27FC236}">
                    <a16:creationId xmlns:a16="http://schemas.microsoft.com/office/drawing/2014/main" id="{49233C0C-4D19-1821-3874-7AC91ADEB8FA}"/>
                  </a:ext>
                </a:extLst>
              </p:cNvPr>
              <p:cNvSpPr>
                <a:spLocks noEditPoints="1"/>
              </p:cNvSpPr>
              <p:nvPr/>
            </p:nvSpPr>
            <p:spPr bwMode="auto">
              <a:xfrm>
                <a:off x="273" y="614"/>
                <a:ext cx="1479" cy="869"/>
              </a:xfrm>
              <a:custGeom>
                <a:avLst/>
                <a:gdLst>
                  <a:gd name="T0" fmla="*/ 1158 w 1191"/>
                  <a:gd name="T1" fmla="*/ 85 h 699"/>
                  <a:gd name="T2" fmla="*/ 780 w 1191"/>
                  <a:gd name="T3" fmla="*/ 0 h 699"/>
                  <a:gd name="T4" fmla="*/ 742 w 1191"/>
                  <a:gd name="T5" fmla="*/ 1 h 699"/>
                  <a:gd name="T6" fmla="*/ 292 w 1191"/>
                  <a:gd name="T7" fmla="*/ 168 h 699"/>
                  <a:gd name="T8" fmla="*/ 114 w 1191"/>
                  <a:gd name="T9" fmla="*/ 434 h 699"/>
                  <a:gd name="T10" fmla="*/ 137 w 1191"/>
                  <a:gd name="T11" fmla="*/ 699 h 699"/>
                  <a:gd name="T12" fmla="*/ 197 w 1191"/>
                  <a:gd name="T13" fmla="*/ 689 h 699"/>
                  <a:gd name="T14" fmla="*/ 775 w 1191"/>
                  <a:gd name="T15" fmla="*/ 560 h 699"/>
                  <a:gd name="T16" fmla="*/ 1022 w 1191"/>
                  <a:gd name="T17" fmla="*/ 314 h 699"/>
                  <a:gd name="T18" fmla="*/ 1158 w 1191"/>
                  <a:gd name="T19" fmla="*/ 85 h 699"/>
                  <a:gd name="T20" fmla="*/ 631 w 1191"/>
                  <a:gd name="T21" fmla="*/ 52 h 699"/>
                  <a:gd name="T22" fmla="*/ 542 w 1191"/>
                  <a:gd name="T23" fmla="*/ 139 h 699"/>
                  <a:gd name="T24" fmla="*/ 430 w 1191"/>
                  <a:gd name="T25" fmla="*/ 127 h 699"/>
                  <a:gd name="T26" fmla="*/ 515 w 1191"/>
                  <a:gd name="T27" fmla="*/ 91 h 699"/>
                  <a:gd name="T28" fmla="*/ 631 w 1191"/>
                  <a:gd name="T29" fmla="*/ 52 h 699"/>
                  <a:gd name="T30" fmla="*/ 780 w 1191"/>
                  <a:gd name="T31" fmla="*/ 487 h 699"/>
                  <a:gd name="T32" fmla="*/ 749 w 1191"/>
                  <a:gd name="T33" fmla="*/ 545 h 699"/>
                  <a:gd name="T34" fmla="*/ 470 w 1191"/>
                  <a:gd name="T35" fmla="*/ 616 h 699"/>
                  <a:gd name="T36" fmla="*/ 189 w 1191"/>
                  <a:gd name="T37" fmla="*/ 659 h 699"/>
                  <a:gd name="T38" fmla="*/ 137 w 1191"/>
                  <a:gd name="T39" fmla="*/ 668 h 699"/>
                  <a:gd name="T40" fmla="*/ 92 w 1191"/>
                  <a:gd name="T41" fmla="*/ 646 h 699"/>
                  <a:gd name="T42" fmla="*/ 139 w 1191"/>
                  <a:gd name="T43" fmla="*/ 453 h 699"/>
                  <a:gd name="T44" fmla="*/ 209 w 1191"/>
                  <a:gd name="T45" fmla="*/ 331 h 699"/>
                  <a:gd name="T46" fmla="*/ 223 w 1191"/>
                  <a:gd name="T47" fmla="*/ 300 h 699"/>
                  <a:gd name="T48" fmla="*/ 223 w 1191"/>
                  <a:gd name="T49" fmla="*/ 300 h 699"/>
                  <a:gd name="T50" fmla="*/ 472 w 1191"/>
                  <a:gd name="T51" fmla="*/ 157 h 699"/>
                  <a:gd name="T52" fmla="*/ 524 w 1191"/>
                  <a:gd name="T53" fmla="*/ 173 h 699"/>
                  <a:gd name="T54" fmla="*/ 527 w 1191"/>
                  <a:gd name="T55" fmla="*/ 190 h 699"/>
                  <a:gd name="T56" fmla="*/ 545 w 1191"/>
                  <a:gd name="T57" fmla="*/ 262 h 699"/>
                  <a:gd name="T58" fmla="*/ 801 w 1191"/>
                  <a:gd name="T59" fmla="*/ 333 h 699"/>
                  <a:gd name="T60" fmla="*/ 853 w 1191"/>
                  <a:gd name="T61" fmla="*/ 334 h 699"/>
                  <a:gd name="T62" fmla="*/ 903 w 1191"/>
                  <a:gd name="T63" fmla="*/ 332 h 699"/>
                  <a:gd name="T64" fmla="*/ 780 w 1191"/>
                  <a:gd name="T65" fmla="*/ 487 h 699"/>
                  <a:gd name="T66" fmla="*/ 1132 w 1191"/>
                  <a:gd name="T67" fmla="*/ 198 h 699"/>
                  <a:gd name="T68" fmla="*/ 1014 w 1191"/>
                  <a:gd name="T69" fmla="*/ 284 h 699"/>
                  <a:gd name="T70" fmla="*/ 994 w 1191"/>
                  <a:gd name="T71" fmla="*/ 290 h 699"/>
                  <a:gd name="T72" fmla="*/ 583 w 1191"/>
                  <a:gd name="T73" fmla="*/ 238 h 699"/>
                  <a:gd name="T74" fmla="*/ 570 w 1191"/>
                  <a:gd name="T75" fmla="*/ 213 h 699"/>
                  <a:gd name="T76" fmla="*/ 569 w 1191"/>
                  <a:gd name="T77" fmla="*/ 201 h 699"/>
                  <a:gd name="T78" fmla="*/ 571 w 1191"/>
                  <a:gd name="T79" fmla="*/ 189 h 699"/>
                  <a:gd name="T80" fmla="*/ 754 w 1191"/>
                  <a:gd name="T81" fmla="*/ 31 h 699"/>
                  <a:gd name="T82" fmla="*/ 780 w 1191"/>
                  <a:gd name="T83" fmla="*/ 30 h 699"/>
                  <a:gd name="T84" fmla="*/ 1003 w 1191"/>
                  <a:gd name="T85" fmla="*/ 54 h 699"/>
                  <a:gd name="T86" fmla="*/ 1130 w 1191"/>
                  <a:gd name="T87" fmla="*/ 100 h 699"/>
                  <a:gd name="T88" fmla="*/ 1132 w 1191"/>
                  <a:gd name="T89" fmla="*/ 198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91" h="699">
                    <a:moveTo>
                      <a:pt x="1158" y="85"/>
                    </a:moveTo>
                    <a:cubicBezTo>
                      <a:pt x="1132" y="36"/>
                      <a:pt x="922" y="0"/>
                      <a:pt x="780" y="0"/>
                    </a:cubicBezTo>
                    <a:cubicBezTo>
                      <a:pt x="766" y="0"/>
                      <a:pt x="754" y="0"/>
                      <a:pt x="742" y="1"/>
                    </a:cubicBezTo>
                    <a:cubicBezTo>
                      <a:pt x="603" y="8"/>
                      <a:pt x="395" y="101"/>
                      <a:pt x="292" y="168"/>
                    </a:cubicBezTo>
                    <a:cubicBezTo>
                      <a:pt x="190" y="234"/>
                      <a:pt x="191" y="338"/>
                      <a:pt x="114" y="434"/>
                    </a:cubicBezTo>
                    <a:cubicBezTo>
                      <a:pt x="63" y="499"/>
                      <a:pt x="0" y="699"/>
                      <a:pt x="137" y="699"/>
                    </a:cubicBezTo>
                    <a:cubicBezTo>
                      <a:pt x="154" y="699"/>
                      <a:pt x="174" y="696"/>
                      <a:pt x="197" y="689"/>
                    </a:cubicBezTo>
                    <a:cubicBezTo>
                      <a:pt x="411" y="627"/>
                      <a:pt x="714" y="663"/>
                      <a:pt x="775" y="560"/>
                    </a:cubicBezTo>
                    <a:cubicBezTo>
                      <a:pt x="837" y="458"/>
                      <a:pt x="852" y="360"/>
                      <a:pt x="1022" y="314"/>
                    </a:cubicBezTo>
                    <a:cubicBezTo>
                      <a:pt x="1191" y="268"/>
                      <a:pt x="1186" y="139"/>
                      <a:pt x="1158" y="85"/>
                    </a:cubicBezTo>
                    <a:moveTo>
                      <a:pt x="631" y="52"/>
                    </a:moveTo>
                    <a:cubicBezTo>
                      <a:pt x="633" y="59"/>
                      <a:pt x="574" y="136"/>
                      <a:pt x="542" y="139"/>
                    </a:cubicBezTo>
                    <a:cubicBezTo>
                      <a:pt x="510" y="142"/>
                      <a:pt x="437" y="132"/>
                      <a:pt x="430" y="127"/>
                    </a:cubicBezTo>
                    <a:cubicBezTo>
                      <a:pt x="423" y="122"/>
                      <a:pt x="486" y="102"/>
                      <a:pt x="515" y="91"/>
                    </a:cubicBezTo>
                    <a:cubicBezTo>
                      <a:pt x="556" y="75"/>
                      <a:pt x="628" y="45"/>
                      <a:pt x="631" y="52"/>
                    </a:cubicBezTo>
                    <a:moveTo>
                      <a:pt x="780" y="487"/>
                    </a:moveTo>
                    <a:cubicBezTo>
                      <a:pt x="770" y="506"/>
                      <a:pt x="760" y="525"/>
                      <a:pt x="749" y="545"/>
                    </a:cubicBezTo>
                    <a:cubicBezTo>
                      <a:pt x="720" y="593"/>
                      <a:pt x="593" y="605"/>
                      <a:pt x="470" y="616"/>
                    </a:cubicBezTo>
                    <a:cubicBezTo>
                      <a:pt x="375" y="625"/>
                      <a:pt x="276" y="634"/>
                      <a:pt x="189" y="659"/>
                    </a:cubicBezTo>
                    <a:cubicBezTo>
                      <a:pt x="169" y="665"/>
                      <a:pt x="151" y="668"/>
                      <a:pt x="137" y="668"/>
                    </a:cubicBezTo>
                    <a:cubicBezTo>
                      <a:pt x="107" y="668"/>
                      <a:pt x="97" y="656"/>
                      <a:pt x="92" y="646"/>
                    </a:cubicBezTo>
                    <a:cubicBezTo>
                      <a:pt x="70" y="600"/>
                      <a:pt x="104" y="496"/>
                      <a:pt x="139" y="453"/>
                    </a:cubicBezTo>
                    <a:cubicBezTo>
                      <a:pt x="171" y="412"/>
                      <a:pt x="191" y="369"/>
                      <a:pt x="209" y="331"/>
                    </a:cubicBezTo>
                    <a:cubicBezTo>
                      <a:pt x="213" y="320"/>
                      <a:pt x="218" y="310"/>
                      <a:pt x="223" y="300"/>
                    </a:cubicBezTo>
                    <a:cubicBezTo>
                      <a:pt x="223" y="300"/>
                      <a:pt x="223" y="300"/>
                      <a:pt x="223" y="300"/>
                    </a:cubicBezTo>
                    <a:cubicBezTo>
                      <a:pt x="224" y="299"/>
                      <a:pt x="305" y="154"/>
                      <a:pt x="472" y="157"/>
                    </a:cubicBezTo>
                    <a:cubicBezTo>
                      <a:pt x="491" y="158"/>
                      <a:pt x="520" y="168"/>
                      <a:pt x="524" y="173"/>
                    </a:cubicBezTo>
                    <a:cubicBezTo>
                      <a:pt x="528" y="178"/>
                      <a:pt x="527" y="188"/>
                      <a:pt x="527" y="190"/>
                    </a:cubicBezTo>
                    <a:cubicBezTo>
                      <a:pt x="523" y="217"/>
                      <a:pt x="529" y="241"/>
                      <a:pt x="545" y="262"/>
                    </a:cubicBezTo>
                    <a:cubicBezTo>
                      <a:pt x="577" y="304"/>
                      <a:pt x="663" y="328"/>
                      <a:pt x="801" y="333"/>
                    </a:cubicBezTo>
                    <a:cubicBezTo>
                      <a:pt x="819" y="334"/>
                      <a:pt x="836" y="334"/>
                      <a:pt x="853" y="334"/>
                    </a:cubicBezTo>
                    <a:cubicBezTo>
                      <a:pt x="870" y="334"/>
                      <a:pt x="887" y="333"/>
                      <a:pt x="903" y="332"/>
                    </a:cubicBezTo>
                    <a:cubicBezTo>
                      <a:pt x="838" y="375"/>
                      <a:pt x="809" y="432"/>
                      <a:pt x="780" y="487"/>
                    </a:cubicBezTo>
                    <a:moveTo>
                      <a:pt x="1132" y="198"/>
                    </a:moveTo>
                    <a:cubicBezTo>
                      <a:pt x="1115" y="238"/>
                      <a:pt x="1075" y="267"/>
                      <a:pt x="1014" y="284"/>
                    </a:cubicBezTo>
                    <a:cubicBezTo>
                      <a:pt x="1007" y="286"/>
                      <a:pt x="1000" y="288"/>
                      <a:pt x="994" y="290"/>
                    </a:cubicBezTo>
                    <a:cubicBezTo>
                      <a:pt x="868" y="306"/>
                      <a:pt x="637" y="308"/>
                      <a:pt x="583" y="238"/>
                    </a:cubicBezTo>
                    <a:cubicBezTo>
                      <a:pt x="577" y="230"/>
                      <a:pt x="573" y="222"/>
                      <a:pt x="570" y="213"/>
                    </a:cubicBezTo>
                    <a:cubicBezTo>
                      <a:pt x="570" y="209"/>
                      <a:pt x="570" y="205"/>
                      <a:pt x="569" y="201"/>
                    </a:cubicBezTo>
                    <a:cubicBezTo>
                      <a:pt x="569" y="197"/>
                      <a:pt x="570" y="193"/>
                      <a:pt x="571" y="189"/>
                    </a:cubicBezTo>
                    <a:cubicBezTo>
                      <a:pt x="614" y="58"/>
                      <a:pt x="746" y="32"/>
                      <a:pt x="754" y="31"/>
                    </a:cubicBezTo>
                    <a:cubicBezTo>
                      <a:pt x="761" y="30"/>
                      <a:pt x="771" y="30"/>
                      <a:pt x="780" y="30"/>
                    </a:cubicBezTo>
                    <a:cubicBezTo>
                      <a:pt x="848" y="30"/>
                      <a:pt x="933" y="39"/>
                      <a:pt x="1003" y="54"/>
                    </a:cubicBezTo>
                    <a:cubicBezTo>
                      <a:pt x="1096" y="73"/>
                      <a:pt x="1127" y="93"/>
                      <a:pt x="1130" y="100"/>
                    </a:cubicBezTo>
                    <a:cubicBezTo>
                      <a:pt x="1143" y="123"/>
                      <a:pt x="1148" y="162"/>
                      <a:pt x="1132" y="198"/>
                    </a:cubicBezTo>
                  </a:path>
                </a:pathLst>
              </a:custGeom>
              <a:solidFill>
                <a:srgbClr val="FFFFFF"/>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808080"/>
                  </a:solidFill>
                  <a:effectLst/>
                  <a:uLnTx/>
                  <a:uFillTx/>
                  <a:latin typeface="Calibre Regular"/>
                </a:endParaRPr>
              </a:p>
            </p:txBody>
          </p:sp>
          <p:sp>
            <p:nvSpPr>
              <p:cNvPr id="70" name="Oval 10">
                <a:extLst>
                  <a:ext uri="{FF2B5EF4-FFF2-40B4-BE49-F238E27FC236}">
                    <a16:creationId xmlns:a16="http://schemas.microsoft.com/office/drawing/2014/main" id="{6A8E82FF-1D33-68D7-6901-985159A086E2}"/>
                  </a:ext>
                </a:extLst>
              </p:cNvPr>
              <p:cNvSpPr>
                <a:spLocks noChangeArrowheads="1"/>
              </p:cNvSpPr>
              <p:nvPr/>
            </p:nvSpPr>
            <p:spPr bwMode="auto">
              <a:xfrm>
                <a:off x="1238" y="772"/>
                <a:ext cx="233" cy="76"/>
              </a:xfrm>
              <a:prstGeom prst="ellipse">
                <a:avLst/>
              </a:prstGeom>
              <a:solidFill>
                <a:srgbClr val="FFFF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808080"/>
                  </a:solidFill>
                  <a:effectLst/>
                  <a:uLnTx/>
                  <a:uFillTx/>
                  <a:latin typeface="Calibre Regular"/>
                </a:endParaRPr>
              </a:p>
            </p:txBody>
          </p:sp>
          <p:sp>
            <p:nvSpPr>
              <p:cNvPr id="71" name="Freeform 11">
                <a:extLst>
                  <a:ext uri="{FF2B5EF4-FFF2-40B4-BE49-F238E27FC236}">
                    <a16:creationId xmlns:a16="http://schemas.microsoft.com/office/drawing/2014/main" id="{14307297-9068-7027-A014-41F877493A49}"/>
                  </a:ext>
                </a:extLst>
              </p:cNvPr>
              <p:cNvSpPr>
                <a:spLocks/>
              </p:cNvSpPr>
              <p:nvPr/>
            </p:nvSpPr>
            <p:spPr bwMode="auto">
              <a:xfrm>
                <a:off x="-5" y="56"/>
                <a:ext cx="906" cy="1197"/>
              </a:xfrm>
              <a:custGeom>
                <a:avLst/>
                <a:gdLst>
                  <a:gd name="T0" fmla="*/ 607 w 730"/>
                  <a:gd name="T1" fmla="*/ 963 h 963"/>
                  <a:gd name="T2" fmla="*/ 538 w 730"/>
                  <a:gd name="T3" fmla="*/ 786 h 963"/>
                  <a:gd name="T4" fmla="*/ 477 w 730"/>
                  <a:gd name="T5" fmla="*/ 689 h 963"/>
                  <a:gd name="T6" fmla="*/ 453 w 730"/>
                  <a:gd name="T7" fmla="*/ 563 h 963"/>
                  <a:gd name="T8" fmla="*/ 270 w 730"/>
                  <a:gd name="T9" fmla="*/ 326 h 963"/>
                  <a:gd name="T10" fmla="*/ 10 w 730"/>
                  <a:gd name="T11" fmla="*/ 67 h 963"/>
                  <a:gd name="T12" fmla="*/ 47 w 730"/>
                  <a:gd name="T13" fmla="*/ 2 h 963"/>
                  <a:gd name="T14" fmla="*/ 319 w 730"/>
                  <a:gd name="T15" fmla="*/ 297 h 963"/>
                  <a:gd name="T16" fmla="*/ 496 w 730"/>
                  <a:gd name="T17" fmla="*/ 544 h 963"/>
                  <a:gd name="T18" fmla="*/ 594 w 730"/>
                  <a:gd name="T19" fmla="*/ 598 h 963"/>
                  <a:gd name="T20" fmla="*/ 685 w 730"/>
                  <a:gd name="T21" fmla="*/ 740 h 963"/>
                  <a:gd name="T22" fmla="*/ 730 w 730"/>
                  <a:gd name="T23" fmla="*/ 855 h 963"/>
                  <a:gd name="T24" fmla="*/ 719 w 730"/>
                  <a:gd name="T25" fmla="*/ 865 h 963"/>
                  <a:gd name="T26" fmla="*/ 643 w 730"/>
                  <a:gd name="T27" fmla="*/ 706 h 963"/>
                  <a:gd name="T28" fmla="*/ 561 w 730"/>
                  <a:gd name="T29" fmla="*/ 651 h 963"/>
                  <a:gd name="T30" fmla="*/ 524 w 730"/>
                  <a:gd name="T31" fmla="*/ 701 h 963"/>
                  <a:gd name="T32" fmla="*/ 574 w 730"/>
                  <a:gd name="T33" fmla="*/ 810 h 963"/>
                  <a:gd name="T34" fmla="*/ 619 w 730"/>
                  <a:gd name="T35" fmla="*/ 954 h 963"/>
                  <a:gd name="T36" fmla="*/ 607 w 730"/>
                  <a:gd name="T37" fmla="*/ 963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0" h="963">
                    <a:moveTo>
                      <a:pt x="607" y="963"/>
                    </a:moveTo>
                    <a:cubicBezTo>
                      <a:pt x="607" y="963"/>
                      <a:pt x="560" y="834"/>
                      <a:pt x="538" y="786"/>
                    </a:cubicBezTo>
                    <a:cubicBezTo>
                      <a:pt x="517" y="738"/>
                      <a:pt x="493" y="719"/>
                      <a:pt x="477" y="689"/>
                    </a:cubicBezTo>
                    <a:cubicBezTo>
                      <a:pt x="461" y="660"/>
                      <a:pt x="471" y="597"/>
                      <a:pt x="453" y="563"/>
                    </a:cubicBezTo>
                    <a:cubicBezTo>
                      <a:pt x="436" y="528"/>
                      <a:pt x="395" y="464"/>
                      <a:pt x="270" y="326"/>
                    </a:cubicBezTo>
                    <a:cubicBezTo>
                      <a:pt x="146" y="187"/>
                      <a:pt x="20" y="103"/>
                      <a:pt x="10" y="67"/>
                    </a:cubicBezTo>
                    <a:cubicBezTo>
                      <a:pt x="0" y="30"/>
                      <a:pt x="17" y="4"/>
                      <a:pt x="47" y="2"/>
                    </a:cubicBezTo>
                    <a:cubicBezTo>
                      <a:pt x="78" y="0"/>
                      <a:pt x="212" y="145"/>
                      <a:pt x="319" y="297"/>
                    </a:cubicBezTo>
                    <a:cubicBezTo>
                      <a:pt x="427" y="449"/>
                      <a:pt x="474" y="525"/>
                      <a:pt x="496" y="544"/>
                    </a:cubicBezTo>
                    <a:cubicBezTo>
                      <a:pt x="518" y="564"/>
                      <a:pt x="574" y="582"/>
                      <a:pt x="594" y="598"/>
                    </a:cubicBezTo>
                    <a:cubicBezTo>
                      <a:pt x="613" y="613"/>
                      <a:pt x="656" y="677"/>
                      <a:pt x="685" y="740"/>
                    </a:cubicBezTo>
                    <a:cubicBezTo>
                      <a:pt x="715" y="803"/>
                      <a:pt x="730" y="855"/>
                      <a:pt x="730" y="855"/>
                    </a:cubicBezTo>
                    <a:cubicBezTo>
                      <a:pt x="719" y="865"/>
                      <a:pt x="719" y="865"/>
                      <a:pt x="719" y="865"/>
                    </a:cubicBezTo>
                    <a:cubicBezTo>
                      <a:pt x="719" y="865"/>
                      <a:pt x="668" y="743"/>
                      <a:pt x="643" y="706"/>
                    </a:cubicBezTo>
                    <a:cubicBezTo>
                      <a:pt x="617" y="668"/>
                      <a:pt x="595" y="628"/>
                      <a:pt x="561" y="651"/>
                    </a:cubicBezTo>
                    <a:cubicBezTo>
                      <a:pt x="536" y="667"/>
                      <a:pt x="516" y="689"/>
                      <a:pt x="524" y="701"/>
                    </a:cubicBezTo>
                    <a:cubicBezTo>
                      <a:pt x="532" y="713"/>
                      <a:pt x="550" y="746"/>
                      <a:pt x="574" y="810"/>
                    </a:cubicBezTo>
                    <a:cubicBezTo>
                      <a:pt x="598" y="874"/>
                      <a:pt x="619" y="954"/>
                      <a:pt x="619" y="954"/>
                    </a:cubicBezTo>
                    <a:cubicBezTo>
                      <a:pt x="607" y="963"/>
                      <a:pt x="607" y="963"/>
                      <a:pt x="607" y="963"/>
                    </a:cubicBezTo>
                  </a:path>
                </a:pathLst>
              </a:custGeom>
              <a:solidFill>
                <a:srgbClr val="323232">
                  <a:lumMod val="25000"/>
                  <a:lumOff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808080"/>
                  </a:solidFill>
                  <a:effectLst/>
                  <a:uLnTx/>
                  <a:uFillTx/>
                  <a:latin typeface="Calibre Regular"/>
                </a:endParaRPr>
              </a:p>
            </p:txBody>
          </p:sp>
          <p:sp>
            <p:nvSpPr>
              <p:cNvPr id="72" name="Freeform 12">
                <a:extLst>
                  <a:ext uri="{FF2B5EF4-FFF2-40B4-BE49-F238E27FC236}">
                    <a16:creationId xmlns:a16="http://schemas.microsoft.com/office/drawing/2014/main" id="{D24F3E41-4A18-8D28-DBB1-577D773AFE4F}"/>
                  </a:ext>
                </a:extLst>
              </p:cNvPr>
              <p:cNvSpPr>
                <a:spLocks noEditPoints="1"/>
              </p:cNvSpPr>
              <p:nvPr/>
            </p:nvSpPr>
            <p:spPr bwMode="auto">
              <a:xfrm>
                <a:off x="-4" y="54"/>
                <a:ext cx="910" cy="1208"/>
              </a:xfrm>
              <a:custGeom>
                <a:avLst/>
                <a:gdLst>
                  <a:gd name="T0" fmla="*/ 604 w 733"/>
                  <a:gd name="T1" fmla="*/ 972 h 972"/>
                  <a:gd name="T2" fmla="*/ 602 w 733"/>
                  <a:gd name="T3" fmla="*/ 966 h 972"/>
                  <a:gd name="T4" fmla="*/ 534 w 733"/>
                  <a:gd name="T5" fmla="*/ 790 h 972"/>
                  <a:gd name="T6" fmla="*/ 495 w 733"/>
                  <a:gd name="T7" fmla="*/ 726 h 972"/>
                  <a:gd name="T8" fmla="*/ 472 w 733"/>
                  <a:gd name="T9" fmla="*/ 693 h 972"/>
                  <a:gd name="T10" fmla="*/ 461 w 733"/>
                  <a:gd name="T11" fmla="*/ 631 h 972"/>
                  <a:gd name="T12" fmla="*/ 449 w 733"/>
                  <a:gd name="T13" fmla="*/ 566 h 972"/>
                  <a:gd name="T14" fmla="*/ 266 w 733"/>
                  <a:gd name="T15" fmla="*/ 330 h 972"/>
                  <a:gd name="T16" fmla="*/ 94 w 733"/>
                  <a:gd name="T17" fmla="*/ 163 h 972"/>
                  <a:gd name="T18" fmla="*/ 5 w 733"/>
                  <a:gd name="T19" fmla="*/ 70 h 972"/>
                  <a:gd name="T20" fmla="*/ 11 w 733"/>
                  <a:gd name="T21" fmla="*/ 18 h 972"/>
                  <a:gd name="T22" fmla="*/ 46 w 733"/>
                  <a:gd name="T23" fmla="*/ 0 h 972"/>
                  <a:gd name="T24" fmla="*/ 47 w 733"/>
                  <a:gd name="T25" fmla="*/ 0 h 972"/>
                  <a:gd name="T26" fmla="*/ 322 w 733"/>
                  <a:gd name="T27" fmla="*/ 297 h 972"/>
                  <a:gd name="T28" fmla="*/ 419 w 733"/>
                  <a:gd name="T29" fmla="*/ 437 h 972"/>
                  <a:gd name="T30" fmla="*/ 497 w 733"/>
                  <a:gd name="T31" fmla="*/ 543 h 972"/>
                  <a:gd name="T32" fmla="*/ 551 w 733"/>
                  <a:gd name="T33" fmla="*/ 573 h 972"/>
                  <a:gd name="T34" fmla="*/ 595 w 733"/>
                  <a:gd name="T35" fmla="*/ 597 h 972"/>
                  <a:gd name="T36" fmla="*/ 688 w 733"/>
                  <a:gd name="T37" fmla="*/ 741 h 972"/>
                  <a:gd name="T38" fmla="*/ 732 w 733"/>
                  <a:gd name="T39" fmla="*/ 856 h 972"/>
                  <a:gd name="T40" fmla="*/ 733 w 733"/>
                  <a:gd name="T41" fmla="*/ 858 h 972"/>
                  <a:gd name="T42" fmla="*/ 717 w 733"/>
                  <a:gd name="T43" fmla="*/ 874 h 972"/>
                  <a:gd name="T44" fmla="*/ 715 w 733"/>
                  <a:gd name="T45" fmla="*/ 868 h 972"/>
                  <a:gd name="T46" fmla="*/ 638 w 733"/>
                  <a:gd name="T47" fmla="*/ 710 h 972"/>
                  <a:gd name="T48" fmla="*/ 632 w 733"/>
                  <a:gd name="T49" fmla="*/ 700 h 972"/>
                  <a:gd name="T50" fmla="*/ 579 w 733"/>
                  <a:gd name="T51" fmla="*/ 650 h 972"/>
                  <a:gd name="T52" fmla="*/ 562 w 733"/>
                  <a:gd name="T53" fmla="*/ 656 h 972"/>
                  <a:gd name="T54" fmla="*/ 526 w 733"/>
                  <a:gd name="T55" fmla="*/ 701 h 972"/>
                  <a:gd name="T56" fmla="*/ 577 w 733"/>
                  <a:gd name="T57" fmla="*/ 811 h 972"/>
                  <a:gd name="T58" fmla="*/ 622 w 733"/>
                  <a:gd name="T59" fmla="*/ 955 h 972"/>
                  <a:gd name="T60" fmla="*/ 622 w 733"/>
                  <a:gd name="T61" fmla="*/ 957 h 972"/>
                  <a:gd name="T62" fmla="*/ 604 w 733"/>
                  <a:gd name="T63" fmla="*/ 972 h 972"/>
                  <a:gd name="T64" fmla="*/ 47 w 733"/>
                  <a:gd name="T65" fmla="*/ 8 h 972"/>
                  <a:gd name="T66" fmla="*/ 17 w 733"/>
                  <a:gd name="T67" fmla="*/ 23 h 972"/>
                  <a:gd name="T68" fmla="*/ 13 w 733"/>
                  <a:gd name="T69" fmla="*/ 68 h 972"/>
                  <a:gd name="T70" fmla="*/ 99 w 733"/>
                  <a:gd name="T71" fmla="*/ 157 h 972"/>
                  <a:gd name="T72" fmla="*/ 272 w 733"/>
                  <a:gd name="T73" fmla="*/ 325 h 972"/>
                  <a:gd name="T74" fmla="*/ 456 w 733"/>
                  <a:gd name="T75" fmla="*/ 563 h 972"/>
                  <a:gd name="T76" fmla="*/ 469 w 733"/>
                  <a:gd name="T77" fmla="*/ 631 h 972"/>
                  <a:gd name="T78" fmla="*/ 479 w 733"/>
                  <a:gd name="T79" fmla="*/ 689 h 972"/>
                  <a:gd name="T80" fmla="*/ 501 w 733"/>
                  <a:gd name="T81" fmla="*/ 721 h 972"/>
                  <a:gd name="T82" fmla="*/ 541 w 733"/>
                  <a:gd name="T83" fmla="*/ 786 h 972"/>
                  <a:gd name="T84" fmla="*/ 607 w 733"/>
                  <a:gd name="T85" fmla="*/ 959 h 972"/>
                  <a:gd name="T86" fmla="*/ 613 w 733"/>
                  <a:gd name="T87" fmla="*/ 954 h 972"/>
                  <a:gd name="T88" fmla="*/ 569 w 733"/>
                  <a:gd name="T89" fmla="*/ 813 h 972"/>
                  <a:gd name="T90" fmla="*/ 520 w 733"/>
                  <a:gd name="T91" fmla="*/ 705 h 972"/>
                  <a:gd name="T92" fmla="*/ 557 w 733"/>
                  <a:gd name="T93" fmla="*/ 649 h 972"/>
                  <a:gd name="T94" fmla="*/ 579 w 733"/>
                  <a:gd name="T95" fmla="*/ 642 h 972"/>
                  <a:gd name="T96" fmla="*/ 638 w 733"/>
                  <a:gd name="T97" fmla="*/ 696 h 972"/>
                  <a:gd name="T98" fmla="*/ 645 w 733"/>
                  <a:gd name="T99" fmla="*/ 706 h 972"/>
                  <a:gd name="T100" fmla="*/ 720 w 733"/>
                  <a:gd name="T101" fmla="*/ 860 h 972"/>
                  <a:gd name="T102" fmla="*/ 724 w 733"/>
                  <a:gd name="T103" fmla="*/ 856 h 972"/>
                  <a:gd name="T104" fmla="*/ 681 w 733"/>
                  <a:gd name="T105" fmla="*/ 744 h 972"/>
                  <a:gd name="T106" fmla="*/ 590 w 733"/>
                  <a:gd name="T107" fmla="*/ 603 h 972"/>
                  <a:gd name="T108" fmla="*/ 547 w 733"/>
                  <a:gd name="T109" fmla="*/ 580 h 972"/>
                  <a:gd name="T110" fmla="*/ 492 w 733"/>
                  <a:gd name="T111" fmla="*/ 549 h 972"/>
                  <a:gd name="T112" fmla="*/ 413 w 733"/>
                  <a:gd name="T113" fmla="*/ 442 h 972"/>
                  <a:gd name="T114" fmla="*/ 315 w 733"/>
                  <a:gd name="T115" fmla="*/ 302 h 972"/>
                  <a:gd name="T116" fmla="*/ 47 w 733"/>
                  <a:gd name="T117" fmla="*/ 8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3" h="972">
                    <a:moveTo>
                      <a:pt x="604" y="972"/>
                    </a:moveTo>
                    <a:cubicBezTo>
                      <a:pt x="602" y="966"/>
                      <a:pt x="602" y="966"/>
                      <a:pt x="602" y="966"/>
                    </a:cubicBezTo>
                    <a:cubicBezTo>
                      <a:pt x="601" y="965"/>
                      <a:pt x="555" y="837"/>
                      <a:pt x="534" y="790"/>
                    </a:cubicBezTo>
                    <a:cubicBezTo>
                      <a:pt x="521" y="761"/>
                      <a:pt x="507" y="742"/>
                      <a:pt x="495" y="726"/>
                    </a:cubicBezTo>
                    <a:cubicBezTo>
                      <a:pt x="486" y="715"/>
                      <a:pt x="479" y="705"/>
                      <a:pt x="472" y="693"/>
                    </a:cubicBezTo>
                    <a:cubicBezTo>
                      <a:pt x="464" y="678"/>
                      <a:pt x="463" y="655"/>
                      <a:pt x="461" y="631"/>
                    </a:cubicBezTo>
                    <a:cubicBezTo>
                      <a:pt x="459" y="608"/>
                      <a:pt x="457" y="583"/>
                      <a:pt x="449" y="566"/>
                    </a:cubicBezTo>
                    <a:cubicBezTo>
                      <a:pt x="424" y="516"/>
                      <a:pt x="364" y="439"/>
                      <a:pt x="266" y="330"/>
                    </a:cubicBezTo>
                    <a:cubicBezTo>
                      <a:pt x="204" y="261"/>
                      <a:pt x="143" y="207"/>
                      <a:pt x="94" y="163"/>
                    </a:cubicBezTo>
                    <a:cubicBezTo>
                      <a:pt x="44" y="119"/>
                      <a:pt x="11" y="89"/>
                      <a:pt x="5" y="70"/>
                    </a:cubicBezTo>
                    <a:cubicBezTo>
                      <a:pt x="0" y="50"/>
                      <a:pt x="2" y="31"/>
                      <a:pt x="11" y="18"/>
                    </a:cubicBezTo>
                    <a:cubicBezTo>
                      <a:pt x="19" y="8"/>
                      <a:pt x="31" y="1"/>
                      <a:pt x="46" y="0"/>
                    </a:cubicBezTo>
                    <a:cubicBezTo>
                      <a:pt x="47" y="0"/>
                      <a:pt x="47" y="0"/>
                      <a:pt x="47" y="0"/>
                    </a:cubicBezTo>
                    <a:cubicBezTo>
                      <a:pt x="84" y="0"/>
                      <a:pt x="225" y="160"/>
                      <a:pt x="322" y="297"/>
                    </a:cubicBezTo>
                    <a:cubicBezTo>
                      <a:pt x="362" y="354"/>
                      <a:pt x="394" y="400"/>
                      <a:pt x="419" y="437"/>
                    </a:cubicBezTo>
                    <a:cubicBezTo>
                      <a:pt x="461" y="498"/>
                      <a:pt x="484" y="532"/>
                      <a:pt x="497" y="543"/>
                    </a:cubicBezTo>
                    <a:cubicBezTo>
                      <a:pt x="509" y="553"/>
                      <a:pt x="530" y="563"/>
                      <a:pt x="551" y="573"/>
                    </a:cubicBezTo>
                    <a:cubicBezTo>
                      <a:pt x="569" y="581"/>
                      <a:pt x="586" y="589"/>
                      <a:pt x="595" y="597"/>
                    </a:cubicBezTo>
                    <a:cubicBezTo>
                      <a:pt x="616" y="614"/>
                      <a:pt x="660" y="681"/>
                      <a:pt x="688" y="741"/>
                    </a:cubicBezTo>
                    <a:cubicBezTo>
                      <a:pt x="718" y="803"/>
                      <a:pt x="732" y="856"/>
                      <a:pt x="732" y="856"/>
                    </a:cubicBezTo>
                    <a:cubicBezTo>
                      <a:pt x="733" y="858"/>
                      <a:pt x="733" y="858"/>
                      <a:pt x="733" y="858"/>
                    </a:cubicBezTo>
                    <a:cubicBezTo>
                      <a:pt x="717" y="874"/>
                      <a:pt x="717" y="874"/>
                      <a:pt x="717" y="874"/>
                    </a:cubicBezTo>
                    <a:cubicBezTo>
                      <a:pt x="715" y="868"/>
                      <a:pt x="715" y="868"/>
                      <a:pt x="715" y="868"/>
                    </a:cubicBezTo>
                    <a:cubicBezTo>
                      <a:pt x="714" y="867"/>
                      <a:pt x="663" y="747"/>
                      <a:pt x="638" y="710"/>
                    </a:cubicBezTo>
                    <a:cubicBezTo>
                      <a:pt x="636" y="707"/>
                      <a:pt x="634" y="704"/>
                      <a:pt x="632" y="700"/>
                    </a:cubicBezTo>
                    <a:cubicBezTo>
                      <a:pt x="615" y="674"/>
                      <a:pt x="598" y="650"/>
                      <a:pt x="579" y="650"/>
                    </a:cubicBezTo>
                    <a:cubicBezTo>
                      <a:pt x="574" y="650"/>
                      <a:pt x="568" y="652"/>
                      <a:pt x="562" y="656"/>
                    </a:cubicBezTo>
                    <a:cubicBezTo>
                      <a:pt x="536" y="673"/>
                      <a:pt x="521" y="693"/>
                      <a:pt x="526" y="701"/>
                    </a:cubicBezTo>
                    <a:cubicBezTo>
                      <a:pt x="531" y="708"/>
                      <a:pt x="549" y="738"/>
                      <a:pt x="577" y="811"/>
                    </a:cubicBezTo>
                    <a:cubicBezTo>
                      <a:pt x="601" y="874"/>
                      <a:pt x="621" y="954"/>
                      <a:pt x="622" y="955"/>
                    </a:cubicBezTo>
                    <a:cubicBezTo>
                      <a:pt x="622" y="957"/>
                      <a:pt x="622" y="957"/>
                      <a:pt x="622" y="957"/>
                    </a:cubicBezTo>
                    <a:cubicBezTo>
                      <a:pt x="604" y="972"/>
                      <a:pt x="604" y="972"/>
                      <a:pt x="604" y="972"/>
                    </a:cubicBezTo>
                    <a:moveTo>
                      <a:pt x="47" y="8"/>
                    </a:moveTo>
                    <a:cubicBezTo>
                      <a:pt x="34" y="9"/>
                      <a:pt x="24" y="14"/>
                      <a:pt x="17" y="23"/>
                    </a:cubicBezTo>
                    <a:cubicBezTo>
                      <a:pt x="10" y="34"/>
                      <a:pt x="8" y="50"/>
                      <a:pt x="13" y="68"/>
                    </a:cubicBezTo>
                    <a:cubicBezTo>
                      <a:pt x="18" y="85"/>
                      <a:pt x="52" y="115"/>
                      <a:pt x="99" y="157"/>
                    </a:cubicBezTo>
                    <a:cubicBezTo>
                      <a:pt x="148" y="201"/>
                      <a:pt x="210" y="256"/>
                      <a:pt x="272" y="325"/>
                    </a:cubicBezTo>
                    <a:cubicBezTo>
                      <a:pt x="370" y="434"/>
                      <a:pt x="431" y="512"/>
                      <a:pt x="456" y="563"/>
                    </a:cubicBezTo>
                    <a:cubicBezTo>
                      <a:pt x="465" y="581"/>
                      <a:pt x="467" y="606"/>
                      <a:pt x="469" y="631"/>
                    </a:cubicBezTo>
                    <a:cubicBezTo>
                      <a:pt x="471" y="654"/>
                      <a:pt x="472" y="676"/>
                      <a:pt x="479" y="689"/>
                    </a:cubicBezTo>
                    <a:cubicBezTo>
                      <a:pt x="486" y="701"/>
                      <a:pt x="493" y="711"/>
                      <a:pt x="501" y="721"/>
                    </a:cubicBezTo>
                    <a:cubicBezTo>
                      <a:pt x="513" y="738"/>
                      <a:pt x="528" y="757"/>
                      <a:pt x="541" y="786"/>
                    </a:cubicBezTo>
                    <a:cubicBezTo>
                      <a:pt x="560" y="829"/>
                      <a:pt x="598" y="934"/>
                      <a:pt x="607" y="959"/>
                    </a:cubicBezTo>
                    <a:cubicBezTo>
                      <a:pt x="613" y="954"/>
                      <a:pt x="613" y="954"/>
                      <a:pt x="613" y="954"/>
                    </a:cubicBezTo>
                    <a:cubicBezTo>
                      <a:pt x="609" y="940"/>
                      <a:pt x="591" y="870"/>
                      <a:pt x="569" y="813"/>
                    </a:cubicBezTo>
                    <a:cubicBezTo>
                      <a:pt x="548" y="756"/>
                      <a:pt x="529" y="720"/>
                      <a:pt x="520" y="705"/>
                    </a:cubicBezTo>
                    <a:cubicBezTo>
                      <a:pt x="509" y="690"/>
                      <a:pt x="533" y="665"/>
                      <a:pt x="557" y="649"/>
                    </a:cubicBezTo>
                    <a:cubicBezTo>
                      <a:pt x="565" y="644"/>
                      <a:pt x="572" y="642"/>
                      <a:pt x="579" y="642"/>
                    </a:cubicBezTo>
                    <a:cubicBezTo>
                      <a:pt x="603" y="642"/>
                      <a:pt x="620" y="668"/>
                      <a:pt x="638" y="696"/>
                    </a:cubicBezTo>
                    <a:cubicBezTo>
                      <a:pt x="641" y="699"/>
                      <a:pt x="643" y="702"/>
                      <a:pt x="645" y="706"/>
                    </a:cubicBezTo>
                    <a:cubicBezTo>
                      <a:pt x="667" y="739"/>
                      <a:pt x="709" y="836"/>
                      <a:pt x="720" y="860"/>
                    </a:cubicBezTo>
                    <a:cubicBezTo>
                      <a:pt x="724" y="856"/>
                      <a:pt x="724" y="856"/>
                      <a:pt x="724" y="856"/>
                    </a:cubicBezTo>
                    <a:cubicBezTo>
                      <a:pt x="721" y="845"/>
                      <a:pt x="706" y="799"/>
                      <a:pt x="681" y="744"/>
                    </a:cubicBezTo>
                    <a:cubicBezTo>
                      <a:pt x="650" y="679"/>
                      <a:pt x="608" y="617"/>
                      <a:pt x="590" y="603"/>
                    </a:cubicBezTo>
                    <a:cubicBezTo>
                      <a:pt x="581" y="596"/>
                      <a:pt x="565" y="588"/>
                      <a:pt x="547" y="580"/>
                    </a:cubicBezTo>
                    <a:cubicBezTo>
                      <a:pt x="526" y="570"/>
                      <a:pt x="504" y="560"/>
                      <a:pt x="492" y="549"/>
                    </a:cubicBezTo>
                    <a:cubicBezTo>
                      <a:pt x="478" y="537"/>
                      <a:pt x="455" y="503"/>
                      <a:pt x="413" y="442"/>
                    </a:cubicBezTo>
                    <a:cubicBezTo>
                      <a:pt x="387" y="405"/>
                      <a:pt x="356" y="359"/>
                      <a:pt x="315" y="302"/>
                    </a:cubicBezTo>
                    <a:cubicBezTo>
                      <a:pt x="203" y="143"/>
                      <a:pt x="74" y="8"/>
                      <a:pt x="47" y="8"/>
                    </a:cubicBezTo>
                  </a:path>
                </a:pathLst>
              </a:custGeom>
              <a:solidFill>
                <a:srgbClr val="32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808080"/>
                  </a:solidFill>
                  <a:effectLst/>
                  <a:uLnTx/>
                  <a:uFillTx/>
                  <a:latin typeface="Calibre Regular"/>
                </a:endParaRPr>
              </a:p>
            </p:txBody>
          </p:sp>
          <p:sp>
            <p:nvSpPr>
              <p:cNvPr id="73" name="Freeform 13">
                <a:extLst>
                  <a:ext uri="{FF2B5EF4-FFF2-40B4-BE49-F238E27FC236}">
                    <a16:creationId xmlns:a16="http://schemas.microsoft.com/office/drawing/2014/main" id="{34E6C57B-0881-F4FD-48E5-ACACE2D27732}"/>
                  </a:ext>
                </a:extLst>
              </p:cNvPr>
              <p:cNvSpPr>
                <a:spLocks/>
              </p:cNvSpPr>
              <p:nvPr/>
            </p:nvSpPr>
            <p:spPr bwMode="auto">
              <a:xfrm>
                <a:off x="1171" y="1529"/>
                <a:ext cx="41" cy="33"/>
              </a:xfrm>
              <a:custGeom>
                <a:avLst/>
                <a:gdLst>
                  <a:gd name="T0" fmla="*/ 33 w 33"/>
                  <a:gd name="T1" fmla="*/ 0 h 27"/>
                  <a:gd name="T2" fmla="*/ 0 w 33"/>
                  <a:gd name="T3" fmla="*/ 21 h 27"/>
                  <a:gd name="T4" fmla="*/ 0 w 33"/>
                  <a:gd name="T5" fmla="*/ 27 h 27"/>
                  <a:gd name="T6" fmla="*/ 33 w 33"/>
                  <a:gd name="T7" fmla="*/ 5 h 27"/>
                  <a:gd name="T8" fmla="*/ 33 w 33"/>
                  <a:gd name="T9" fmla="*/ 0 h 27"/>
                </a:gdLst>
                <a:ahLst/>
                <a:cxnLst>
                  <a:cxn ang="0">
                    <a:pos x="T0" y="T1"/>
                  </a:cxn>
                  <a:cxn ang="0">
                    <a:pos x="T2" y="T3"/>
                  </a:cxn>
                  <a:cxn ang="0">
                    <a:pos x="T4" y="T5"/>
                  </a:cxn>
                  <a:cxn ang="0">
                    <a:pos x="T6" y="T7"/>
                  </a:cxn>
                  <a:cxn ang="0">
                    <a:pos x="T8" y="T9"/>
                  </a:cxn>
                </a:cxnLst>
                <a:rect l="0" t="0" r="r" b="b"/>
                <a:pathLst>
                  <a:path w="33" h="27">
                    <a:moveTo>
                      <a:pt x="33" y="0"/>
                    </a:moveTo>
                    <a:cubicBezTo>
                      <a:pt x="24" y="8"/>
                      <a:pt x="13" y="15"/>
                      <a:pt x="0" y="21"/>
                    </a:cubicBezTo>
                    <a:cubicBezTo>
                      <a:pt x="0" y="27"/>
                      <a:pt x="0" y="27"/>
                      <a:pt x="0" y="27"/>
                    </a:cubicBezTo>
                    <a:cubicBezTo>
                      <a:pt x="33" y="5"/>
                      <a:pt x="33" y="5"/>
                      <a:pt x="33" y="5"/>
                    </a:cubicBezTo>
                    <a:cubicBezTo>
                      <a:pt x="33" y="0"/>
                      <a:pt x="33" y="0"/>
                      <a:pt x="33" y="0"/>
                    </a:cubicBezTo>
                  </a:path>
                </a:pathLst>
              </a:custGeom>
              <a:solidFill>
                <a:srgbClr val="676A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808080"/>
                  </a:solidFill>
                  <a:effectLst/>
                  <a:uLnTx/>
                  <a:uFillTx/>
                  <a:latin typeface="Calibre Regular"/>
                </a:endParaRPr>
              </a:p>
            </p:txBody>
          </p:sp>
          <p:sp>
            <p:nvSpPr>
              <p:cNvPr id="74" name="Freeform 14">
                <a:extLst>
                  <a:ext uri="{FF2B5EF4-FFF2-40B4-BE49-F238E27FC236}">
                    <a16:creationId xmlns:a16="http://schemas.microsoft.com/office/drawing/2014/main" id="{FC86CD30-55F5-F66D-BDBC-A883F651BDC1}"/>
                  </a:ext>
                </a:extLst>
              </p:cNvPr>
              <p:cNvSpPr>
                <a:spLocks/>
              </p:cNvSpPr>
              <p:nvPr/>
            </p:nvSpPr>
            <p:spPr bwMode="auto">
              <a:xfrm>
                <a:off x="1161" y="1342"/>
                <a:ext cx="51" cy="213"/>
              </a:xfrm>
              <a:custGeom>
                <a:avLst/>
                <a:gdLst>
                  <a:gd name="T0" fmla="*/ 36 w 41"/>
                  <a:gd name="T1" fmla="*/ 0 h 171"/>
                  <a:gd name="T2" fmla="*/ 0 w 41"/>
                  <a:gd name="T3" fmla="*/ 20 h 171"/>
                  <a:gd name="T4" fmla="*/ 8 w 41"/>
                  <a:gd name="T5" fmla="*/ 171 h 171"/>
                  <a:gd name="T6" fmla="*/ 41 w 41"/>
                  <a:gd name="T7" fmla="*/ 150 h 171"/>
                  <a:gd name="T8" fmla="*/ 36 w 41"/>
                  <a:gd name="T9" fmla="*/ 0 h 171"/>
                </a:gdLst>
                <a:ahLst/>
                <a:cxnLst>
                  <a:cxn ang="0">
                    <a:pos x="T0" y="T1"/>
                  </a:cxn>
                  <a:cxn ang="0">
                    <a:pos x="T2" y="T3"/>
                  </a:cxn>
                  <a:cxn ang="0">
                    <a:pos x="T4" y="T5"/>
                  </a:cxn>
                  <a:cxn ang="0">
                    <a:pos x="T6" y="T7"/>
                  </a:cxn>
                  <a:cxn ang="0">
                    <a:pos x="T8" y="T9"/>
                  </a:cxn>
                </a:cxnLst>
                <a:rect l="0" t="0" r="r" b="b"/>
                <a:pathLst>
                  <a:path w="41" h="171">
                    <a:moveTo>
                      <a:pt x="36" y="0"/>
                    </a:moveTo>
                    <a:cubicBezTo>
                      <a:pt x="26" y="8"/>
                      <a:pt x="14" y="14"/>
                      <a:pt x="0" y="20"/>
                    </a:cubicBezTo>
                    <a:cubicBezTo>
                      <a:pt x="8" y="171"/>
                      <a:pt x="8" y="171"/>
                      <a:pt x="8" y="171"/>
                    </a:cubicBezTo>
                    <a:cubicBezTo>
                      <a:pt x="21" y="165"/>
                      <a:pt x="32" y="158"/>
                      <a:pt x="41" y="150"/>
                    </a:cubicBezTo>
                    <a:cubicBezTo>
                      <a:pt x="36" y="0"/>
                      <a:pt x="36" y="0"/>
                      <a:pt x="36" y="0"/>
                    </a:cubicBezTo>
                  </a:path>
                </a:pathLst>
              </a:custGeom>
              <a:solidFill>
                <a:srgbClr val="5558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808080"/>
                  </a:solidFill>
                  <a:effectLst/>
                  <a:uLnTx/>
                  <a:uFillTx/>
                  <a:latin typeface="Calibre Regular"/>
                </a:endParaRPr>
              </a:p>
            </p:txBody>
          </p:sp>
          <p:sp>
            <p:nvSpPr>
              <p:cNvPr id="75" name="Freeform 15">
                <a:extLst>
                  <a:ext uri="{FF2B5EF4-FFF2-40B4-BE49-F238E27FC236}">
                    <a16:creationId xmlns:a16="http://schemas.microsoft.com/office/drawing/2014/main" id="{D23EBC51-725D-E6D6-86D6-69450E358D0E}"/>
                  </a:ext>
                </a:extLst>
              </p:cNvPr>
              <p:cNvSpPr>
                <a:spLocks/>
              </p:cNvSpPr>
              <p:nvPr/>
            </p:nvSpPr>
            <p:spPr bwMode="auto">
              <a:xfrm>
                <a:off x="761" y="1125"/>
                <a:ext cx="431" cy="238"/>
              </a:xfrm>
              <a:custGeom>
                <a:avLst/>
                <a:gdLst>
                  <a:gd name="T0" fmla="*/ 116 w 347"/>
                  <a:gd name="T1" fmla="*/ 0 h 191"/>
                  <a:gd name="T2" fmla="*/ 111 w 347"/>
                  <a:gd name="T3" fmla="*/ 4 h 191"/>
                  <a:gd name="T4" fmla="*/ 274 w 347"/>
                  <a:gd name="T5" fmla="*/ 119 h 191"/>
                  <a:gd name="T6" fmla="*/ 246 w 347"/>
                  <a:gd name="T7" fmla="*/ 167 h 191"/>
                  <a:gd name="T8" fmla="*/ 233 w 347"/>
                  <a:gd name="T9" fmla="*/ 169 h 191"/>
                  <a:gd name="T10" fmla="*/ 6 w 347"/>
                  <a:gd name="T11" fmla="*/ 98 h 191"/>
                  <a:gd name="T12" fmla="*/ 0 w 347"/>
                  <a:gd name="T13" fmla="*/ 102 h 191"/>
                  <a:gd name="T14" fmla="*/ 221 w 347"/>
                  <a:gd name="T15" fmla="*/ 191 h 191"/>
                  <a:gd name="T16" fmla="*/ 221 w 347"/>
                  <a:gd name="T17" fmla="*/ 191 h 191"/>
                  <a:gd name="T18" fmla="*/ 347 w 347"/>
                  <a:gd name="T19" fmla="*/ 147 h 191"/>
                  <a:gd name="T20" fmla="*/ 339 w 347"/>
                  <a:gd name="T21" fmla="*/ 130 h 191"/>
                  <a:gd name="T22" fmla="*/ 116 w 347"/>
                  <a:gd name="T23"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7" h="191">
                    <a:moveTo>
                      <a:pt x="116" y="0"/>
                    </a:moveTo>
                    <a:cubicBezTo>
                      <a:pt x="111" y="4"/>
                      <a:pt x="111" y="4"/>
                      <a:pt x="111" y="4"/>
                    </a:cubicBezTo>
                    <a:cubicBezTo>
                      <a:pt x="143" y="23"/>
                      <a:pt x="271" y="101"/>
                      <a:pt x="274" y="119"/>
                    </a:cubicBezTo>
                    <a:cubicBezTo>
                      <a:pt x="278" y="138"/>
                      <a:pt x="275" y="148"/>
                      <a:pt x="246" y="167"/>
                    </a:cubicBezTo>
                    <a:cubicBezTo>
                      <a:pt x="244" y="169"/>
                      <a:pt x="239" y="169"/>
                      <a:pt x="233" y="169"/>
                    </a:cubicBezTo>
                    <a:cubicBezTo>
                      <a:pt x="185" y="169"/>
                      <a:pt x="42" y="112"/>
                      <a:pt x="6" y="98"/>
                    </a:cubicBezTo>
                    <a:cubicBezTo>
                      <a:pt x="0" y="102"/>
                      <a:pt x="0" y="102"/>
                      <a:pt x="0" y="102"/>
                    </a:cubicBezTo>
                    <a:cubicBezTo>
                      <a:pt x="39" y="118"/>
                      <a:pt x="196" y="182"/>
                      <a:pt x="221" y="191"/>
                    </a:cubicBezTo>
                    <a:cubicBezTo>
                      <a:pt x="221" y="191"/>
                      <a:pt x="221" y="191"/>
                      <a:pt x="221" y="191"/>
                    </a:cubicBezTo>
                    <a:cubicBezTo>
                      <a:pt x="277" y="182"/>
                      <a:pt x="324" y="169"/>
                      <a:pt x="347" y="147"/>
                    </a:cubicBezTo>
                    <a:cubicBezTo>
                      <a:pt x="344" y="141"/>
                      <a:pt x="342" y="135"/>
                      <a:pt x="339" y="130"/>
                    </a:cubicBezTo>
                    <a:cubicBezTo>
                      <a:pt x="332" y="116"/>
                      <a:pt x="154" y="21"/>
                      <a:pt x="116" y="0"/>
                    </a:cubicBezTo>
                  </a:path>
                </a:pathLst>
              </a:custGeom>
              <a:solidFill>
                <a:srgbClr val="111E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808080"/>
                  </a:solidFill>
                  <a:effectLst/>
                  <a:uLnTx/>
                  <a:uFillTx/>
                  <a:latin typeface="Calibre Regular"/>
                </a:endParaRPr>
              </a:p>
            </p:txBody>
          </p:sp>
          <p:sp>
            <p:nvSpPr>
              <p:cNvPr id="76" name="Freeform 16">
                <a:extLst>
                  <a:ext uri="{FF2B5EF4-FFF2-40B4-BE49-F238E27FC236}">
                    <a16:creationId xmlns:a16="http://schemas.microsoft.com/office/drawing/2014/main" id="{A239B433-F2C8-9DE5-7FDD-C93144A7145A}"/>
                  </a:ext>
                </a:extLst>
              </p:cNvPr>
              <p:cNvSpPr>
                <a:spLocks/>
              </p:cNvSpPr>
              <p:nvPr/>
            </p:nvSpPr>
            <p:spPr bwMode="auto">
              <a:xfrm>
                <a:off x="1035" y="1305"/>
                <a:ext cx="170" cy="64"/>
              </a:xfrm>
              <a:custGeom>
                <a:avLst/>
                <a:gdLst>
                  <a:gd name="T0" fmla="*/ 126 w 137"/>
                  <a:gd name="T1" fmla="*/ 0 h 51"/>
                  <a:gd name="T2" fmla="*/ 0 w 137"/>
                  <a:gd name="T3" fmla="*/ 44 h 51"/>
                  <a:gd name="T4" fmla="*/ 69 w 137"/>
                  <a:gd name="T5" fmla="*/ 51 h 51"/>
                  <a:gd name="T6" fmla="*/ 101 w 137"/>
                  <a:gd name="T7" fmla="*/ 50 h 51"/>
                  <a:gd name="T8" fmla="*/ 101 w 137"/>
                  <a:gd name="T9" fmla="*/ 50 h 51"/>
                  <a:gd name="T10" fmla="*/ 137 w 137"/>
                  <a:gd name="T11" fmla="*/ 30 h 51"/>
                  <a:gd name="T12" fmla="*/ 137 w 137"/>
                  <a:gd name="T13" fmla="*/ 30 h 51"/>
                  <a:gd name="T14" fmla="*/ 126 w 137"/>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51">
                    <a:moveTo>
                      <a:pt x="126" y="0"/>
                    </a:moveTo>
                    <a:cubicBezTo>
                      <a:pt x="103" y="22"/>
                      <a:pt x="56" y="35"/>
                      <a:pt x="0" y="44"/>
                    </a:cubicBezTo>
                    <a:cubicBezTo>
                      <a:pt x="15" y="49"/>
                      <a:pt x="45" y="51"/>
                      <a:pt x="69" y="51"/>
                    </a:cubicBezTo>
                    <a:cubicBezTo>
                      <a:pt x="87" y="51"/>
                      <a:pt x="101" y="50"/>
                      <a:pt x="101" y="50"/>
                    </a:cubicBezTo>
                    <a:cubicBezTo>
                      <a:pt x="101" y="50"/>
                      <a:pt x="101" y="50"/>
                      <a:pt x="101" y="50"/>
                    </a:cubicBezTo>
                    <a:cubicBezTo>
                      <a:pt x="115" y="44"/>
                      <a:pt x="127" y="38"/>
                      <a:pt x="137" y="30"/>
                    </a:cubicBezTo>
                    <a:cubicBezTo>
                      <a:pt x="137" y="30"/>
                      <a:pt x="137" y="30"/>
                      <a:pt x="137" y="30"/>
                    </a:cubicBezTo>
                    <a:cubicBezTo>
                      <a:pt x="137" y="30"/>
                      <a:pt x="132" y="15"/>
                      <a:pt x="126" y="0"/>
                    </a:cubicBezTo>
                  </a:path>
                </a:pathLst>
              </a:custGeom>
              <a:solidFill>
                <a:srgbClr val="63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808080"/>
                  </a:solidFill>
                  <a:effectLst/>
                  <a:uLnTx/>
                  <a:uFillTx/>
                  <a:latin typeface="Calibre Regular"/>
                </a:endParaRPr>
              </a:p>
            </p:txBody>
          </p:sp>
          <p:sp>
            <p:nvSpPr>
              <p:cNvPr id="77" name="Freeform 17">
                <a:extLst>
                  <a:ext uri="{FF2B5EF4-FFF2-40B4-BE49-F238E27FC236}">
                    <a16:creationId xmlns:a16="http://schemas.microsoft.com/office/drawing/2014/main" id="{861327C2-CE80-3ADC-2B9E-F287257979E2}"/>
                  </a:ext>
                </a:extLst>
              </p:cNvPr>
              <p:cNvSpPr>
                <a:spLocks noEditPoints="1"/>
              </p:cNvSpPr>
              <p:nvPr/>
            </p:nvSpPr>
            <p:spPr bwMode="auto">
              <a:xfrm>
                <a:off x="750" y="1118"/>
                <a:ext cx="155" cy="131"/>
              </a:xfrm>
              <a:custGeom>
                <a:avLst/>
                <a:gdLst>
                  <a:gd name="T0" fmla="*/ 6 w 125"/>
                  <a:gd name="T1" fmla="*/ 98 h 106"/>
                  <a:gd name="T2" fmla="*/ 6 w 125"/>
                  <a:gd name="T3" fmla="*/ 98 h 106"/>
                  <a:gd name="T4" fmla="*/ 6 w 125"/>
                  <a:gd name="T5" fmla="*/ 98 h 106"/>
                  <a:gd name="T6" fmla="*/ 0 w 125"/>
                  <a:gd name="T7" fmla="*/ 103 h 106"/>
                  <a:gd name="T8" fmla="*/ 9 w 125"/>
                  <a:gd name="T9" fmla="*/ 106 h 106"/>
                  <a:gd name="T10" fmla="*/ 15 w 125"/>
                  <a:gd name="T11" fmla="*/ 102 h 106"/>
                  <a:gd name="T12" fmla="*/ 6 w 125"/>
                  <a:gd name="T13" fmla="*/ 98 h 106"/>
                  <a:gd name="T14" fmla="*/ 117 w 125"/>
                  <a:gd name="T15" fmla="*/ 0 h 106"/>
                  <a:gd name="T16" fmla="*/ 117 w 125"/>
                  <a:gd name="T17" fmla="*/ 0 h 106"/>
                  <a:gd name="T18" fmla="*/ 117 w 125"/>
                  <a:gd name="T19" fmla="*/ 0 h 106"/>
                  <a:gd name="T20" fmla="*/ 113 w 125"/>
                  <a:gd name="T21" fmla="*/ 4 h 106"/>
                  <a:gd name="T22" fmla="*/ 120 w 125"/>
                  <a:gd name="T23" fmla="*/ 8 h 106"/>
                  <a:gd name="T24" fmla="*/ 125 w 125"/>
                  <a:gd name="T25" fmla="*/ 4 h 106"/>
                  <a:gd name="T26" fmla="*/ 117 w 125"/>
                  <a:gd name="T2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106">
                    <a:moveTo>
                      <a:pt x="6" y="98"/>
                    </a:moveTo>
                    <a:cubicBezTo>
                      <a:pt x="6" y="98"/>
                      <a:pt x="6" y="98"/>
                      <a:pt x="6" y="98"/>
                    </a:cubicBezTo>
                    <a:cubicBezTo>
                      <a:pt x="6" y="98"/>
                      <a:pt x="6" y="98"/>
                      <a:pt x="6" y="98"/>
                    </a:cubicBezTo>
                    <a:cubicBezTo>
                      <a:pt x="0" y="103"/>
                      <a:pt x="0" y="103"/>
                      <a:pt x="0" y="103"/>
                    </a:cubicBezTo>
                    <a:cubicBezTo>
                      <a:pt x="0" y="103"/>
                      <a:pt x="3" y="104"/>
                      <a:pt x="9" y="106"/>
                    </a:cubicBezTo>
                    <a:cubicBezTo>
                      <a:pt x="15" y="102"/>
                      <a:pt x="15" y="102"/>
                      <a:pt x="15" y="102"/>
                    </a:cubicBezTo>
                    <a:cubicBezTo>
                      <a:pt x="9" y="99"/>
                      <a:pt x="6" y="98"/>
                      <a:pt x="6" y="98"/>
                    </a:cubicBezTo>
                    <a:moveTo>
                      <a:pt x="117" y="0"/>
                    </a:moveTo>
                    <a:cubicBezTo>
                      <a:pt x="117" y="0"/>
                      <a:pt x="117" y="0"/>
                      <a:pt x="117" y="0"/>
                    </a:cubicBezTo>
                    <a:cubicBezTo>
                      <a:pt x="117" y="0"/>
                      <a:pt x="117" y="0"/>
                      <a:pt x="117" y="0"/>
                    </a:cubicBezTo>
                    <a:cubicBezTo>
                      <a:pt x="113" y="4"/>
                      <a:pt x="113" y="4"/>
                      <a:pt x="113" y="4"/>
                    </a:cubicBezTo>
                    <a:cubicBezTo>
                      <a:pt x="113" y="4"/>
                      <a:pt x="115" y="6"/>
                      <a:pt x="120" y="8"/>
                    </a:cubicBezTo>
                    <a:cubicBezTo>
                      <a:pt x="125" y="4"/>
                      <a:pt x="125" y="4"/>
                      <a:pt x="125" y="4"/>
                    </a:cubicBezTo>
                    <a:cubicBezTo>
                      <a:pt x="120" y="1"/>
                      <a:pt x="117" y="0"/>
                      <a:pt x="117" y="0"/>
                    </a:cubicBezTo>
                  </a:path>
                </a:pathLst>
              </a:custGeom>
              <a:solidFill>
                <a:srgbClr val="111E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808080"/>
                  </a:solidFill>
                  <a:effectLst/>
                  <a:uLnTx/>
                  <a:uFillTx/>
                  <a:latin typeface="Calibre Regular"/>
                </a:endParaRPr>
              </a:p>
            </p:txBody>
          </p:sp>
        </p:grpSp>
        <p:grpSp>
          <p:nvGrpSpPr>
            <p:cNvPr id="78" name="Group 77">
              <a:extLst>
                <a:ext uri="{FF2B5EF4-FFF2-40B4-BE49-F238E27FC236}">
                  <a16:creationId xmlns:a16="http://schemas.microsoft.com/office/drawing/2014/main" id="{4EBEE3CF-3FCE-702F-C0A9-AE40C682ECEC}"/>
                </a:ext>
              </a:extLst>
            </p:cNvPr>
            <p:cNvGrpSpPr/>
            <p:nvPr/>
          </p:nvGrpSpPr>
          <p:grpSpPr>
            <a:xfrm>
              <a:off x="2239376" y="2764925"/>
              <a:ext cx="369608" cy="463004"/>
              <a:chOff x="7000018" y="3000521"/>
              <a:chExt cx="1033773" cy="1294996"/>
            </a:xfrm>
            <a:solidFill>
              <a:schemeClr val="bg2">
                <a:lumMod val="25000"/>
              </a:schemeClr>
            </a:solidFill>
          </p:grpSpPr>
          <p:sp>
            <p:nvSpPr>
              <p:cNvPr id="79" name="Freeform 5">
                <a:extLst>
                  <a:ext uri="{FF2B5EF4-FFF2-40B4-BE49-F238E27FC236}">
                    <a16:creationId xmlns:a16="http://schemas.microsoft.com/office/drawing/2014/main" id="{AFF4ED72-B66E-5AA2-89F3-B9340FD4AC89}"/>
                  </a:ext>
                </a:extLst>
              </p:cNvPr>
              <p:cNvSpPr>
                <a:spLocks noEditPoints="1"/>
              </p:cNvSpPr>
              <p:nvPr/>
            </p:nvSpPr>
            <p:spPr bwMode="auto">
              <a:xfrm>
                <a:off x="7100854" y="3665090"/>
                <a:ext cx="740792" cy="470041"/>
              </a:xfrm>
              <a:custGeom>
                <a:avLst/>
                <a:gdLst>
                  <a:gd name="T0" fmla="*/ 2 w 1006"/>
                  <a:gd name="T1" fmla="*/ 0 h 639"/>
                  <a:gd name="T2" fmla="*/ 275 w 1006"/>
                  <a:gd name="T3" fmla="*/ 105 h 639"/>
                  <a:gd name="T4" fmla="*/ 560 w 1006"/>
                  <a:gd name="T5" fmla="*/ 122 h 639"/>
                  <a:gd name="T6" fmla="*/ 882 w 1006"/>
                  <a:gd name="T7" fmla="*/ 68 h 639"/>
                  <a:gd name="T8" fmla="*/ 944 w 1006"/>
                  <a:gd name="T9" fmla="*/ 41 h 639"/>
                  <a:gd name="T10" fmla="*/ 1001 w 1006"/>
                  <a:gd name="T11" fmla="*/ 3 h 639"/>
                  <a:gd name="T12" fmla="*/ 1004 w 1006"/>
                  <a:gd name="T13" fmla="*/ 26 h 639"/>
                  <a:gd name="T14" fmla="*/ 865 w 1006"/>
                  <a:gd name="T15" fmla="*/ 470 h 639"/>
                  <a:gd name="T16" fmla="*/ 560 w 1006"/>
                  <a:gd name="T17" fmla="*/ 630 h 639"/>
                  <a:gd name="T18" fmla="*/ 316 w 1006"/>
                  <a:gd name="T19" fmla="*/ 594 h 639"/>
                  <a:gd name="T20" fmla="*/ 103 w 1006"/>
                  <a:gd name="T21" fmla="*/ 399 h 639"/>
                  <a:gd name="T22" fmla="*/ 2 w 1006"/>
                  <a:gd name="T23" fmla="*/ 77 h 639"/>
                  <a:gd name="T24" fmla="*/ 0 w 1006"/>
                  <a:gd name="T25" fmla="*/ 22 h 639"/>
                  <a:gd name="T26" fmla="*/ 2 w 1006"/>
                  <a:gd name="T27" fmla="*/ 0 h 639"/>
                  <a:gd name="T28" fmla="*/ 761 w 1006"/>
                  <a:gd name="T29" fmla="*/ 217 h 639"/>
                  <a:gd name="T30" fmla="*/ 643 w 1006"/>
                  <a:gd name="T31" fmla="*/ 554 h 639"/>
                  <a:gd name="T32" fmla="*/ 907 w 1006"/>
                  <a:gd name="T33" fmla="*/ 169 h 639"/>
                  <a:gd name="T34" fmla="*/ 761 w 1006"/>
                  <a:gd name="T35" fmla="*/ 217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6" h="639">
                    <a:moveTo>
                      <a:pt x="2" y="0"/>
                    </a:moveTo>
                    <a:cubicBezTo>
                      <a:pt x="82" y="69"/>
                      <a:pt x="178" y="89"/>
                      <a:pt x="275" y="105"/>
                    </a:cubicBezTo>
                    <a:cubicBezTo>
                      <a:pt x="369" y="121"/>
                      <a:pt x="465" y="126"/>
                      <a:pt x="560" y="122"/>
                    </a:cubicBezTo>
                    <a:cubicBezTo>
                      <a:pt x="670" y="117"/>
                      <a:pt x="778" y="104"/>
                      <a:pt x="882" y="68"/>
                    </a:cubicBezTo>
                    <a:cubicBezTo>
                      <a:pt x="903" y="60"/>
                      <a:pt x="924" y="52"/>
                      <a:pt x="944" y="41"/>
                    </a:cubicBezTo>
                    <a:cubicBezTo>
                      <a:pt x="964" y="30"/>
                      <a:pt x="981" y="16"/>
                      <a:pt x="1001" y="3"/>
                    </a:cubicBezTo>
                    <a:cubicBezTo>
                      <a:pt x="1002" y="10"/>
                      <a:pt x="1004" y="18"/>
                      <a:pt x="1004" y="26"/>
                    </a:cubicBezTo>
                    <a:cubicBezTo>
                      <a:pt x="1006" y="189"/>
                      <a:pt x="971" y="341"/>
                      <a:pt x="865" y="470"/>
                    </a:cubicBezTo>
                    <a:cubicBezTo>
                      <a:pt x="787" y="566"/>
                      <a:pt x="683" y="617"/>
                      <a:pt x="560" y="630"/>
                    </a:cubicBezTo>
                    <a:cubicBezTo>
                      <a:pt x="476" y="639"/>
                      <a:pt x="394" y="630"/>
                      <a:pt x="316" y="594"/>
                    </a:cubicBezTo>
                    <a:cubicBezTo>
                      <a:pt x="224" y="552"/>
                      <a:pt x="155" y="484"/>
                      <a:pt x="103" y="399"/>
                    </a:cubicBezTo>
                    <a:cubicBezTo>
                      <a:pt x="42" y="300"/>
                      <a:pt x="11" y="192"/>
                      <a:pt x="2" y="77"/>
                    </a:cubicBezTo>
                    <a:cubicBezTo>
                      <a:pt x="1" y="59"/>
                      <a:pt x="0" y="40"/>
                      <a:pt x="0" y="22"/>
                    </a:cubicBezTo>
                    <a:cubicBezTo>
                      <a:pt x="0" y="15"/>
                      <a:pt x="1" y="8"/>
                      <a:pt x="2" y="0"/>
                    </a:cubicBezTo>
                    <a:close/>
                    <a:moveTo>
                      <a:pt x="761" y="217"/>
                    </a:moveTo>
                    <a:cubicBezTo>
                      <a:pt x="796" y="356"/>
                      <a:pt x="738" y="459"/>
                      <a:pt x="643" y="554"/>
                    </a:cubicBezTo>
                    <a:cubicBezTo>
                      <a:pt x="782" y="488"/>
                      <a:pt x="921" y="285"/>
                      <a:pt x="907" y="169"/>
                    </a:cubicBezTo>
                    <a:cubicBezTo>
                      <a:pt x="861" y="195"/>
                      <a:pt x="810" y="205"/>
                      <a:pt x="761" y="2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6">
                <a:extLst>
                  <a:ext uri="{FF2B5EF4-FFF2-40B4-BE49-F238E27FC236}">
                    <a16:creationId xmlns:a16="http://schemas.microsoft.com/office/drawing/2014/main" id="{7DD92D34-8754-06B0-D78B-CBCCF5D1BCCA}"/>
                  </a:ext>
                </a:extLst>
              </p:cNvPr>
              <p:cNvSpPr>
                <a:spLocks/>
              </p:cNvSpPr>
              <p:nvPr/>
            </p:nvSpPr>
            <p:spPr bwMode="auto">
              <a:xfrm>
                <a:off x="7000018" y="3935840"/>
                <a:ext cx="947229" cy="359677"/>
              </a:xfrm>
              <a:custGeom>
                <a:avLst/>
                <a:gdLst>
                  <a:gd name="T0" fmla="*/ 1003 w 1286"/>
                  <a:gd name="T1" fmla="*/ 135 h 490"/>
                  <a:gd name="T2" fmla="*/ 1083 w 1286"/>
                  <a:gd name="T3" fmla="*/ 21 h 490"/>
                  <a:gd name="T4" fmla="*/ 1147 w 1286"/>
                  <a:gd name="T5" fmla="*/ 31 h 490"/>
                  <a:gd name="T6" fmla="*/ 1153 w 1286"/>
                  <a:gd name="T7" fmla="*/ 32 h 490"/>
                  <a:gd name="T8" fmla="*/ 1271 w 1286"/>
                  <a:gd name="T9" fmla="*/ 159 h 490"/>
                  <a:gd name="T10" fmla="*/ 1253 w 1286"/>
                  <a:gd name="T11" fmla="*/ 278 h 490"/>
                  <a:gd name="T12" fmla="*/ 1134 w 1286"/>
                  <a:gd name="T13" fmla="*/ 378 h 490"/>
                  <a:gd name="T14" fmla="*/ 889 w 1286"/>
                  <a:gd name="T15" fmla="*/ 458 h 490"/>
                  <a:gd name="T16" fmla="*/ 343 w 1286"/>
                  <a:gd name="T17" fmla="*/ 446 h 490"/>
                  <a:gd name="T18" fmla="*/ 146 w 1286"/>
                  <a:gd name="T19" fmla="*/ 374 h 490"/>
                  <a:gd name="T20" fmla="*/ 33 w 1286"/>
                  <a:gd name="T21" fmla="*/ 277 h 490"/>
                  <a:gd name="T22" fmla="*/ 36 w 1286"/>
                  <a:gd name="T23" fmla="*/ 118 h 490"/>
                  <a:gd name="T24" fmla="*/ 165 w 1286"/>
                  <a:gd name="T25" fmla="*/ 15 h 490"/>
                  <a:gd name="T26" fmla="*/ 197 w 1286"/>
                  <a:gd name="T27" fmla="*/ 0 h 490"/>
                  <a:gd name="T28" fmla="*/ 287 w 1286"/>
                  <a:gd name="T29" fmla="*/ 132 h 490"/>
                  <a:gd name="T30" fmla="*/ 282 w 1286"/>
                  <a:gd name="T31" fmla="*/ 138 h 490"/>
                  <a:gd name="T32" fmla="*/ 284 w 1286"/>
                  <a:gd name="T33" fmla="*/ 263 h 490"/>
                  <a:gd name="T34" fmla="*/ 402 w 1286"/>
                  <a:gd name="T35" fmla="*/ 334 h 490"/>
                  <a:gd name="T36" fmla="*/ 708 w 1286"/>
                  <a:gd name="T37" fmla="*/ 369 h 490"/>
                  <a:gd name="T38" fmla="*/ 903 w 1286"/>
                  <a:gd name="T39" fmla="*/ 327 h 490"/>
                  <a:gd name="T40" fmla="*/ 981 w 1286"/>
                  <a:gd name="T41" fmla="*/ 283 h 490"/>
                  <a:gd name="T42" fmla="*/ 1003 w 1286"/>
                  <a:gd name="T43" fmla="*/ 135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6" h="490">
                    <a:moveTo>
                      <a:pt x="1003" y="135"/>
                    </a:moveTo>
                    <a:cubicBezTo>
                      <a:pt x="1031" y="96"/>
                      <a:pt x="1057" y="58"/>
                      <a:pt x="1083" y="21"/>
                    </a:cubicBezTo>
                    <a:cubicBezTo>
                      <a:pt x="1103" y="24"/>
                      <a:pt x="1125" y="27"/>
                      <a:pt x="1147" y="31"/>
                    </a:cubicBezTo>
                    <a:cubicBezTo>
                      <a:pt x="1149" y="31"/>
                      <a:pt x="1151" y="31"/>
                      <a:pt x="1153" y="32"/>
                    </a:cubicBezTo>
                    <a:cubicBezTo>
                      <a:pt x="1204" y="63"/>
                      <a:pt x="1250" y="99"/>
                      <a:pt x="1271" y="159"/>
                    </a:cubicBezTo>
                    <a:cubicBezTo>
                      <a:pt x="1286" y="201"/>
                      <a:pt x="1277" y="241"/>
                      <a:pt x="1253" y="278"/>
                    </a:cubicBezTo>
                    <a:cubicBezTo>
                      <a:pt x="1223" y="323"/>
                      <a:pt x="1181" y="353"/>
                      <a:pt x="1134" y="378"/>
                    </a:cubicBezTo>
                    <a:cubicBezTo>
                      <a:pt x="1057" y="418"/>
                      <a:pt x="974" y="443"/>
                      <a:pt x="889" y="458"/>
                    </a:cubicBezTo>
                    <a:cubicBezTo>
                      <a:pt x="707" y="490"/>
                      <a:pt x="524" y="487"/>
                      <a:pt x="343" y="446"/>
                    </a:cubicBezTo>
                    <a:cubicBezTo>
                      <a:pt x="274" y="431"/>
                      <a:pt x="208" y="408"/>
                      <a:pt x="146" y="374"/>
                    </a:cubicBezTo>
                    <a:cubicBezTo>
                      <a:pt x="102" y="349"/>
                      <a:pt x="61" y="320"/>
                      <a:pt x="33" y="277"/>
                    </a:cubicBezTo>
                    <a:cubicBezTo>
                      <a:pt x="0" y="225"/>
                      <a:pt x="1" y="168"/>
                      <a:pt x="36" y="118"/>
                    </a:cubicBezTo>
                    <a:cubicBezTo>
                      <a:pt x="69" y="71"/>
                      <a:pt x="115" y="41"/>
                      <a:pt x="165" y="15"/>
                    </a:cubicBezTo>
                    <a:cubicBezTo>
                      <a:pt x="176" y="9"/>
                      <a:pt x="188" y="4"/>
                      <a:pt x="197" y="0"/>
                    </a:cubicBezTo>
                    <a:cubicBezTo>
                      <a:pt x="227" y="45"/>
                      <a:pt x="257" y="87"/>
                      <a:pt x="287" y="132"/>
                    </a:cubicBezTo>
                    <a:cubicBezTo>
                      <a:pt x="287" y="132"/>
                      <a:pt x="284" y="135"/>
                      <a:pt x="282" y="138"/>
                    </a:cubicBezTo>
                    <a:cubicBezTo>
                      <a:pt x="248" y="178"/>
                      <a:pt x="249" y="224"/>
                      <a:pt x="284" y="263"/>
                    </a:cubicBezTo>
                    <a:cubicBezTo>
                      <a:pt x="316" y="299"/>
                      <a:pt x="357" y="319"/>
                      <a:pt x="402" y="334"/>
                    </a:cubicBezTo>
                    <a:cubicBezTo>
                      <a:pt x="501" y="369"/>
                      <a:pt x="604" y="377"/>
                      <a:pt x="708" y="369"/>
                    </a:cubicBezTo>
                    <a:cubicBezTo>
                      <a:pt x="775" y="364"/>
                      <a:pt x="841" y="354"/>
                      <a:pt x="903" y="327"/>
                    </a:cubicBezTo>
                    <a:cubicBezTo>
                      <a:pt x="930" y="316"/>
                      <a:pt x="957" y="301"/>
                      <a:pt x="981" y="283"/>
                    </a:cubicBezTo>
                    <a:cubicBezTo>
                      <a:pt x="1028" y="249"/>
                      <a:pt x="1052" y="193"/>
                      <a:pt x="1003"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3">
                <a:extLst>
                  <a:ext uri="{FF2B5EF4-FFF2-40B4-BE49-F238E27FC236}">
                    <a16:creationId xmlns:a16="http://schemas.microsoft.com/office/drawing/2014/main" id="{6CE774F7-2CEA-EF27-BC38-0C2DAF7070F6}"/>
                  </a:ext>
                </a:extLst>
              </p:cNvPr>
              <p:cNvSpPr>
                <a:spLocks noEditPoints="1"/>
              </p:cNvSpPr>
              <p:nvPr/>
            </p:nvSpPr>
            <p:spPr bwMode="auto">
              <a:xfrm>
                <a:off x="7095296" y="3509468"/>
                <a:ext cx="749526" cy="237403"/>
              </a:xfrm>
              <a:custGeom>
                <a:avLst/>
                <a:gdLst>
                  <a:gd name="T0" fmla="*/ 510 w 1018"/>
                  <a:gd name="T1" fmla="*/ 0 h 323"/>
                  <a:gd name="T2" fmla="*/ 854 w 1018"/>
                  <a:gd name="T3" fmla="*/ 43 h 323"/>
                  <a:gd name="T4" fmla="*/ 969 w 1018"/>
                  <a:gd name="T5" fmla="*/ 95 h 323"/>
                  <a:gd name="T6" fmla="*/ 1002 w 1018"/>
                  <a:gd name="T7" fmla="*/ 126 h 323"/>
                  <a:gd name="T8" fmla="*/ 1000 w 1018"/>
                  <a:gd name="T9" fmla="*/ 191 h 323"/>
                  <a:gd name="T10" fmla="*/ 932 w 1018"/>
                  <a:gd name="T11" fmla="*/ 241 h 323"/>
                  <a:gd name="T12" fmla="*/ 748 w 1018"/>
                  <a:gd name="T13" fmla="*/ 295 h 323"/>
                  <a:gd name="T14" fmla="*/ 232 w 1018"/>
                  <a:gd name="T15" fmla="*/ 288 h 323"/>
                  <a:gd name="T16" fmla="*/ 69 w 1018"/>
                  <a:gd name="T17" fmla="*/ 231 h 323"/>
                  <a:gd name="T18" fmla="*/ 28 w 1018"/>
                  <a:gd name="T19" fmla="*/ 199 h 323"/>
                  <a:gd name="T20" fmla="*/ 28 w 1018"/>
                  <a:gd name="T21" fmla="*/ 115 h 323"/>
                  <a:gd name="T22" fmla="*/ 79 w 1018"/>
                  <a:gd name="T23" fmla="*/ 78 h 323"/>
                  <a:gd name="T24" fmla="*/ 252 w 1018"/>
                  <a:gd name="T25" fmla="*/ 23 h 323"/>
                  <a:gd name="T26" fmla="*/ 510 w 1018"/>
                  <a:gd name="T27" fmla="*/ 0 h 323"/>
                  <a:gd name="T28" fmla="*/ 498 w 1018"/>
                  <a:gd name="T29" fmla="*/ 286 h 323"/>
                  <a:gd name="T30" fmla="*/ 544 w 1018"/>
                  <a:gd name="T31" fmla="*/ 286 h 323"/>
                  <a:gd name="T32" fmla="*/ 785 w 1018"/>
                  <a:gd name="T33" fmla="*/ 259 h 323"/>
                  <a:gd name="T34" fmla="*/ 907 w 1018"/>
                  <a:gd name="T35" fmla="*/ 211 h 323"/>
                  <a:gd name="T36" fmla="*/ 906 w 1018"/>
                  <a:gd name="T37" fmla="*/ 124 h 323"/>
                  <a:gd name="T38" fmla="*/ 892 w 1018"/>
                  <a:gd name="T39" fmla="*/ 115 h 323"/>
                  <a:gd name="T40" fmla="*/ 809 w 1018"/>
                  <a:gd name="T41" fmla="*/ 84 h 323"/>
                  <a:gd name="T42" fmla="*/ 567 w 1018"/>
                  <a:gd name="T43" fmla="*/ 51 h 323"/>
                  <a:gd name="T44" fmla="*/ 219 w 1018"/>
                  <a:gd name="T45" fmla="*/ 84 h 323"/>
                  <a:gd name="T46" fmla="*/ 116 w 1018"/>
                  <a:gd name="T47" fmla="*/ 130 h 323"/>
                  <a:gd name="T48" fmla="*/ 116 w 1018"/>
                  <a:gd name="T49" fmla="*/ 206 h 323"/>
                  <a:gd name="T50" fmla="*/ 185 w 1018"/>
                  <a:gd name="T51" fmla="*/ 241 h 323"/>
                  <a:gd name="T52" fmla="*/ 498 w 1018"/>
                  <a:gd name="T53" fmla="*/ 28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18" h="323">
                    <a:moveTo>
                      <a:pt x="510" y="0"/>
                    </a:moveTo>
                    <a:cubicBezTo>
                      <a:pt x="626" y="0"/>
                      <a:pt x="741" y="11"/>
                      <a:pt x="854" y="43"/>
                    </a:cubicBezTo>
                    <a:cubicBezTo>
                      <a:pt x="894" y="55"/>
                      <a:pt x="934" y="70"/>
                      <a:pt x="969" y="95"/>
                    </a:cubicBezTo>
                    <a:cubicBezTo>
                      <a:pt x="981" y="103"/>
                      <a:pt x="992" y="114"/>
                      <a:pt x="1002" y="126"/>
                    </a:cubicBezTo>
                    <a:cubicBezTo>
                      <a:pt x="1018" y="148"/>
                      <a:pt x="1016" y="170"/>
                      <a:pt x="1000" y="191"/>
                    </a:cubicBezTo>
                    <a:cubicBezTo>
                      <a:pt x="982" y="214"/>
                      <a:pt x="958" y="229"/>
                      <a:pt x="932" y="241"/>
                    </a:cubicBezTo>
                    <a:cubicBezTo>
                      <a:pt x="874" y="269"/>
                      <a:pt x="812" y="285"/>
                      <a:pt x="748" y="295"/>
                    </a:cubicBezTo>
                    <a:cubicBezTo>
                      <a:pt x="576" y="323"/>
                      <a:pt x="404" y="322"/>
                      <a:pt x="232" y="288"/>
                    </a:cubicBezTo>
                    <a:cubicBezTo>
                      <a:pt x="175" y="276"/>
                      <a:pt x="120" y="260"/>
                      <a:pt x="69" y="231"/>
                    </a:cubicBezTo>
                    <a:cubicBezTo>
                      <a:pt x="54" y="222"/>
                      <a:pt x="40" y="212"/>
                      <a:pt x="28" y="199"/>
                    </a:cubicBezTo>
                    <a:cubicBezTo>
                      <a:pt x="1" y="172"/>
                      <a:pt x="0" y="142"/>
                      <a:pt x="28" y="115"/>
                    </a:cubicBezTo>
                    <a:cubicBezTo>
                      <a:pt x="43" y="101"/>
                      <a:pt x="61" y="88"/>
                      <a:pt x="79" y="78"/>
                    </a:cubicBezTo>
                    <a:cubicBezTo>
                      <a:pt x="133" y="49"/>
                      <a:pt x="192" y="34"/>
                      <a:pt x="252" y="23"/>
                    </a:cubicBezTo>
                    <a:cubicBezTo>
                      <a:pt x="337" y="6"/>
                      <a:pt x="423" y="0"/>
                      <a:pt x="510" y="0"/>
                    </a:cubicBezTo>
                    <a:close/>
                    <a:moveTo>
                      <a:pt x="498" y="286"/>
                    </a:moveTo>
                    <a:cubicBezTo>
                      <a:pt x="513" y="286"/>
                      <a:pt x="528" y="286"/>
                      <a:pt x="544" y="286"/>
                    </a:cubicBezTo>
                    <a:cubicBezTo>
                      <a:pt x="625" y="285"/>
                      <a:pt x="705" y="278"/>
                      <a:pt x="785" y="259"/>
                    </a:cubicBezTo>
                    <a:cubicBezTo>
                      <a:pt x="828" y="249"/>
                      <a:pt x="870" y="237"/>
                      <a:pt x="907" y="211"/>
                    </a:cubicBezTo>
                    <a:cubicBezTo>
                      <a:pt x="946" y="183"/>
                      <a:pt x="945" y="152"/>
                      <a:pt x="906" y="124"/>
                    </a:cubicBezTo>
                    <a:cubicBezTo>
                      <a:pt x="902" y="121"/>
                      <a:pt x="897" y="118"/>
                      <a:pt x="892" y="115"/>
                    </a:cubicBezTo>
                    <a:cubicBezTo>
                      <a:pt x="864" y="104"/>
                      <a:pt x="837" y="92"/>
                      <a:pt x="809" y="84"/>
                    </a:cubicBezTo>
                    <a:cubicBezTo>
                      <a:pt x="730" y="61"/>
                      <a:pt x="649" y="53"/>
                      <a:pt x="567" y="51"/>
                    </a:cubicBezTo>
                    <a:cubicBezTo>
                      <a:pt x="450" y="47"/>
                      <a:pt x="333" y="53"/>
                      <a:pt x="219" y="84"/>
                    </a:cubicBezTo>
                    <a:cubicBezTo>
                      <a:pt x="183" y="93"/>
                      <a:pt x="147" y="105"/>
                      <a:pt x="116" y="130"/>
                    </a:cubicBezTo>
                    <a:cubicBezTo>
                      <a:pt x="86" y="154"/>
                      <a:pt x="85" y="184"/>
                      <a:pt x="116" y="206"/>
                    </a:cubicBezTo>
                    <a:cubicBezTo>
                      <a:pt x="137" y="220"/>
                      <a:pt x="161" y="233"/>
                      <a:pt x="185" y="241"/>
                    </a:cubicBezTo>
                    <a:cubicBezTo>
                      <a:pt x="286" y="276"/>
                      <a:pt x="391" y="284"/>
                      <a:pt x="498" y="2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7">
                <a:extLst>
                  <a:ext uri="{FF2B5EF4-FFF2-40B4-BE49-F238E27FC236}">
                    <a16:creationId xmlns:a16="http://schemas.microsoft.com/office/drawing/2014/main" id="{0D4C0F7B-E6EE-E309-429C-A28BEDDA220F}"/>
                  </a:ext>
                </a:extLst>
              </p:cNvPr>
              <p:cNvSpPr>
                <a:spLocks/>
              </p:cNvSpPr>
              <p:nvPr/>
            </p:nvSpPr>
            <p:spPr bwMode="auto">
              <a:xfrm>
                <a:off x="7197721" y="4041441"/>
                <a:ext cx="552616" cy="154034"/>
              </a:xfrm>
              <a:custGeom>
                <a:avLst/>
                <a:gdLst>
                  <a:gd name="T0" fmla="*/ 719 w 751"/>
                  <a:gd name="T1" fmla="*/ 3 h 210"/>
                  <a:gd name="T2" fmla="*/ 725 w 751"/>
                  <a:gd name="T3" fmla="*/ 102 h 210"/>
                  <a:gd name="T4" fmla="*/ 625 w 751"/>
                  <a:gd name="T5" fmla="*/ 167 h 210"/>
                  <a:gd name="T6" fmla="*/ 359 w 751"/>
                  <a:gd name="T7" fmla="*/ 209 h 210"/>
                  <a:gd name="T8" fmla="*/ 126 w 751"/>
                  <a:gd name="T9" fmla="*/ 167 h 210"/>
                  <a:gd name="T10" fmla="*/ 29 w 751"/>
                  <a:gd name="T11" fmla="*/ 105 h 210"/>
                  <a:gd name="T12" fmla="*/ 35 w 751"/>
                  <a:gd name="T13" fmla="*/ 0 h 210"/>
                  <a:gd name="T14" fmla="*/ 376 w 751"/>
                  <a:gd name="T15" fmla="*/ 140 h 210"/>
                  <a:gd name="T16" fmla="*/ 719 w 751"/>
                  <a:gd name="T17" fmla="*/ 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1" h="210">
                    <a:moveTo>
                      <a:pt x="719" y="3"/>
                    </a:moveTo>
                    <a:cubicBezTo>
                      <a:pt x="748" y="33"/>
                      <a:pt x="751" y="70"/>
                      <a:pt x="725" y="102"/>
                    </a:cubicBezTo>
                    <a:cubicBezTo>
                      <a:pt x="699" y="134"/>
                      <a:pt x="663" y="152"/>
                      <a:pt x="625" y="167"/>
                    </a:cubicBezTo>
                    <a:cubicBezTo>
                      <a:pt x="539" y="200"/>
                      <a:pt x="450" y="210"/>
                      <a:pt x="359" y="209"/>
                    </a:cubicBezTo>
                    <a:cubicBezTo>
                      <a:pt x="279" y="207"/>
                      <a:pt x="201" y="197"/>
                      <a:pt x="126" y="167"/>
                    </a:cubicBezTo>
                    <a:cubicBezTo>
                      <a:pt x="90" y="153"/>
                      <a:pt x="55" y="136"/>
                      <a:pt x="29" y="105"/>
                    </a:cubicBezTo>
                    <a:cubicBezTo>
                      <a:pt x="0" y="71"/>
                      <a:pt x="2" y="32"/>
                      <a:pt x="35" y="0"/>
                    </a:cubicBezTo>
                    <a:cubicBezTo>
                      <a:pt x="129" y="93"/>
                      <a:pt x="243" y="142"/>
                      <a:pt x="376" y="140"/>
                    </a:cubicBezTo>
                    <a:cubicBezTo>
                      <a:pt x="508" y="139"/>
                      <a:pt x="624" y="97"/>
                      <a:pt x="7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1">
                <a:extLst>
                  <a:ext uri="{FF2B5EF4-FFF2-40B4-BE49-F238E27FC236}">
                    <a16:creationId xmlns:a16="http://schemas.microsoft.com/office/drawing/2014/main" id="{E1D8FA10-BDFF-34B0-C545-97DF862C9CB7}"/>
                  </a:ext>
                </a:extLst>
              </p:cNvPr>
              <p:cNvSpPr>
                <a:spLocks/>
              </p:cNvSpPr>
              <p:nvPr/>
            </p:nvSpPr>
            <p:spPr bwMode="auto">
              <a:xfrm>
                <a:off x="7808298" y="3668266"/>
                <a:ext cx="225493" cy="286630"/>
              </a:xfrm>
              <a:custGeom>
                <a:avLst/>
                <a:gdLst>
                  <a:gd name="T0" fmla="*/ 0 w 307"/>
                  <a:gd name="T1" fmla="*/ 373 h 389"/>
                  <a:gd name="T2" fmla="*/ 26 w 307"/>
                  <a:gd name="T3" fmla="*/ 307 h 389"/>
                  <a:gd name="T4" fmla="*/ 89 w 307"/>
                  <a:gd name="T5" fmla="*/ 302 h 389"/>
                  <a:gd name="T6" fmla="*/ 195 w 307"/>
                  <a:gd name="T7" fmla="*/ 211 h 389"/>
                  <a:gd name="T8" fmla="*/ 159 w 307"/>
                  <a:gd name="T9" fmla="*/ 119 h 389"/>
                  <a:gd name="T10" fmla="*/ 84 w 307"/>
                  <a:gd name="T11" fmla="*/ 130 h 389"/>
                  <a:gd name="T12" fmla="*/ 74 w 307"/>
                  <a:gd name="T13" fmla="*/ 136 h 389"/>
                  <a:gd name="T14" fmla="*/ 76 w 307"/>
                  <a:gd name="T15" fmla="*/ 43 h 389"/>
                  <a:gd name="T16" fmla="*/ 84 w 307"/>
                  <a:gd name="T17" fmla="*/ 30 h 389"/>
                  <a:gd name="T18" fmla="*/ 291 w 307"/>
                  <a:gd name="T19" fmla="*/ 137 h 389"/>
                  <a:gd name="T20" fmla="*/ 247 w 307"/>
                  <a:gd name="T21" fmla="*/ 300 h 389"/>
                  <a:gd name="T22" fmla="*/ 17 w 307"/>
                  <a:gd name="T23" fmla="*/ 377 h 389"/>
                  <a:gd name="T24" fmla="*/ 0 w 307"/>
                  <a:gd name="T25" fmla="*/ 373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7" h="389">
                    <a:moveTo>
                      <a:pt x="0" y="373"/>
                    </a:moveTo>
                    <a:cubicBezTo>
                      <a:pt x="9" y="349"/>
                      <a:pt x="18" y="328"/>
                      <a:pt x="26" y="307"/>
                    </a:cubicBezTo>
                    <a:cubicBezTo>
                      <a:pt x="47" y="305"/>
                      <a:pt x="69" y="306"/>
                      <a:pt x="89" y="302"/>
                    </a:cubicBezTo>
                    <a:cubicBezTo>
                      <a:pt x="141" y="292"/>
                      <a:pt x="179" y="264"/>
                      <a:pt x="195" y="211"/>
                    </a:cubicBezTo>
                    <a:cubicBezTo>
                      <a:pt x="208" y="171"/>
                      <a:pt x="192" y="131"/>
                      <a:pt x="159" y="119"/>
                    </a:cubicBezTo>
                    <a:cubicBezTo>
                      <a:pt x="132" y="109"/>
                      <a:pt x="108" y="117"/>
                      <a:pt x="84" y="130"/>
                    </a:cubicBezTo>
                    <a:cubicBezTo>
                      <a:pt x="80" y="132"/>
                      <a:pt x="76" y="134"/>
                      <a:pt x="74" y="136"/>
                    </a:cubicBezTo>
                    <a:cubicBezTo>
                      <a:pt x="75" y="105"/>
                      <a:pt x="75" y="74"/>
                      <a:pt x="76" y="43"/>
                    </a:cubicBezTo>
                    <a:cubicBezTo>
                      <a:pt x="77" y="38"/>
                      <a:pt x="80" y="31"/>
                      <a:pt x="84" y="30"/>
                    </a:cubicBezTo>
                    <a:cubicBezTo>
                      <a:pt x="187" y="0"/>
                      <a:pt x="269" y="55"/>
                      <a:pt x="291" y="137"/>
                    </a:cubicBezTo>
                    <a:cubicBezTo>
                      <a:pt x="307" y="199"/>
                      <a:pt x="289" y="254"/>
                      <a:pt x="247" y="300"/>
                    </a:cubicBezTo>
                    <a:cubicBezTo>
                      <a:pt x="185" y="369"/>
                      <a:pt x="106" y="389"/>
                      <a:pt x="17" y="377"/>
                    </a:cubicBezTo>
                    <a:cubicBezTo>
                      <a:pt x="12" y="377"/>
                      <a:pt x="6" y="374"/>
                      <a:pt x="0" y="3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4">
                <a:extLst>
                  <a:ext uri="{FF2B5EF4-FFF2-40B4-BE49-F238E27FC236}">
                    <a16:creationId xmlns:a16="http://schemas.microsoft.com/office/drawing/2014/main" id="{C57B5A8B-AE67-BD45-D43E-ABDB9E5D88F0}"/>
                  </a:ext>
                </a:extLst>
              </p:cNvPr>
              <p:cNvSpPr>
                <a:spLocks/>
              </p:cNvSpPr>
              <p:nvPr/>
            </p:nvSpPr>
            <p:spPr bwMode="auto">
              <a:xfrm>
                <a:off x="7225511" y="3012431"/>
                <a:ext cx="316802" cy="466072"/>
              </a:xfrm>
              <a:custGeom>
                <a:avLst/>
                <a:gdLst>
                  <a:gd name="T0" fmla="*/ 0 w 430"/>
                  <a:gd name="T1" fmla="*/ 0 h 634"/>
                  <a:gd name="T2" fmla="*/ 154 w 430"/>
                  <a:gd name="T3" fmla="*/ 57 h 634"/>
                  <a:gd name="T4" fmla="*/ 304 w 430"/>
                  <a:gd name="T5" fmla="*/ 116 h 634"/>
                  <a:gd name="T6" fmla="*/ 426 w 430"/>
                  <a:gd name="T7" fmla="*/ 354 h 634"/>
                  <a:gd name="T8" fmla="*/ 401 w 430"/>
                  <a:gd name="T9" fmla="*/ 443 h 634"/>
                  <a:gd name="T10" fmla="*/ 375 w 430"/>
                  <a:gd name="T11" fmla="*/ 527 h 634"/>
                  <a:gd name="T12" fmla="*/ 384 w 430"/>
                  <a:gd name="T13" fmla="*/ 623 h 634"/>
                  <a:gd name="T14" fmla="*/ 386 w 430"/>
                  <a:gd name="T15" fmla="*/ 634 h 634"/>
                  <a:gd name="T16" fmla="*/ 353 w 430"/>
                  <a:gd name="T17" fmla="*/ 520 h 634"/>
                  <a:gd name="T18" fmla="*/ 376 w 430"/>
                  <a:gd name="T19" fmla="*/ 406 h 634"/>
                  <a:gd name="T20" fmla="*/ 264 w 430"/>
                  <a:gd name="T21" fmla="*/ 144 h 634"/>
                  <a:gd name="T22" fmla="*/ 123 w 430"/>
                  <a:gd name="T23" fmla="*/ 83 h 634"/>
                  <a:gd name="T24" fmla="*/ 0 w 430"/>
                  <a:gd name="T25" fmla="*/ 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0" h="634">
                    <a:moveTo>
                      <a:pt x="0" y="0"/>
                    </a:moveTo>
                    <a:cubicBezTo>
                      <a:pt x="46" y="31"/>
                      <a:pt x="101" y="42"/>
                      <a:pt x="154" y="57"/>
                    </a:cubicBezTo>
                    <a:cubicBezTo>
                      <a:pt x="206" y="72"/>
                      <a:pt x="258" y="86"/>
                      <a:pt x="304" y="116"/>
                    </a:cubicBezTo>
                    <a:cubicBezTo>
                      <a:pt x="389" y="172"/>
                      <a:pt x="430" y="253"/>
                      <a:pt x="426" y="354"/>
                    </a:cubicBezTo>
                    <a:cubicBezTo>
                      <a:pt x="424" y="384"/>
                      <a:pt x="410" y="414"/>
                      <a:pt x="401" y="443"/>
                    </a:cubicBezTo>
                    <a:cubicBezTo>
                      <a:pt x="393" y="471"/>
                      <a:pt x="382" y="499"/>
                      <a:pt x="375" y="527"/>
                    </a:cubicBezTo>
                    <a:cubicBezTo>
                      <a:pt x="368" y="559"/>
                      <a:pt x="374" y="592"/>
                      <a:pt x="384" y="623"/>
                    </a:cubicBezTo>
                    <a:cubicBezTo>
                      <a:pt x="385" y="627"/>
                      <a:pt x="386" y="630"/>
                      <a:pt x="386" y="634"/>
                    </a:cubicBezTo>
                    <a:cubicBezTo>
                      <a:pt x="357" y="601"/>
                      <a:pt x="347" y="562"/>
                      <a:pt x="353" y="520"/>
                    </a:cubicBezTo>
                    <a:cubicBezTo>
                      <a:pt x="359" y="482"/>
                      <a:pt x="367" y="443"/>
                      <a:pt x="376" y="406"/>
                    </a:cubicBezTo>
                    <a:cubicBezTo>
                      <a:pt x="402" y="293"/>
                      <a:pt x="361" y="210"/>
                      <a:pt x="264" y="144"/>
                    </a:cubicBezTo>
                    <a:cubicBezTo>
                      <a:pt x="221" y="115"/>
                      <a:pt x="171" y="100"/>
                      <a:pt x="123" y="83"/>
                    </a:cubicBezTo>
                    <a:cubicBezTo>
                      <a:pt x="75" y="66"/>
                      <a:pt x="31" y="4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3">
                <a:extLst>
                  <a:ext uri="{FF2B5EF4-FFF2-40B4-BE49-F238E27FC236}">
                    <a16:creationId xmlns:a16="http://schemas.microsoft.com/office/drawing/2014/main" id="{CA764DC3-1C4D-CB66-1C2B-4DFDF5D08CDE}"/>
                  </a:ext>
                </a:extLst>
              </p:cNvPr>
              <p:cNvSpPr>
                <a:spLocks/>
              </p:cNvSpPr>
              <p:nvPr/>
            </p:nvSpPr>
            <p:spPr bwMode="auto">
              <a:xfrm>
                <a:off x="7389866" y="3000521"/>
                <a:ext cx="215171" cy="238197"/>
              </a:xfrm>
              <a:custGeom>
                <a:avLst/>
                <a:gdLst>
                  <a:gd name="T0" fmla="*/ 0 w 292"/>
                  <a:gd name="T1" fmla="*/ 17 h 323"/>
                  <a:gd name="T2" fmla="*/ 269 w 292"/>
                  <a:gd name="T3" fmla="*/ 154 h 323"/>
                  <a:gd name="T4" fmla="*/ 283 w 292"/>
                  <a:gd name="T5" fmla="*/ 323 h 323"/>
                  <a:gd name="T6" fmla="*/ 192 w 292"/>
                  <a:gd name="T7" fmla="*/ 125 h 323"/>
                  <a:gd name="T8" fmla="*/ 0 w 292"/>
                  <a:gd name="T9" fmla="*/ 17 h 323"/>
                </a:gdLst>
                <a:ahLst/>
                <a:cxnLst>
                  <a:cxn ang="0">
                    <a:pos x="T0" y="T1"/>
                  </a:cxn>
                  <a:cxn ang="0">
                    <a:pos x="T2" y="T3"/>
                  </a:cxn>
                  <a:cxn ang="0">
                    <a:pos x="T4" y="T5"/>
                  </a:cxn>
                  <a:cxn ang="0">
                    <a:pos x="T6" y="T7"/>
                  </a:cxn>
                  <a:cxn ang="0">
                    <a:pos x="T8" y="T9"/>
                  </a:cxn>
                </a:cxnLst>
                <a:rect l="0" t="0" r="r" b="b"/>
                <a:pathLst>
                  <a:path w="292" h="323">
                    <a:moveTo>
                      <a:pt x="0" y="17"/>
                    </a:moveTo>
                    <a:cubicBezTo>
                      <a:pt x="92" y="0"/>
                      <a:pt x="224" y="36"/>
                      <a:pt x="269" y="154"/>
                    </a:cubicBezTo>
                    <a:cubicBezTo>
                      <a:pt x="286" y="198"/>
                      <a:pt x="292" y="262"/>
                      <a:pt x="283" y="323"/>
                    </a:cubicBezTo>
                    <a:cubicBezTo>
                      <a:pt x="271" y="248"/>
                      <a:pt x="245" y="181"/>
                      <a:pt x="192" y="125"/>
                    </a:cubicBezTo>
                    <a:cubicBezTo>
                      <a:pt x="141" y="70"/>
                      <a:pt x="76" y="36"/>
                      <a:pt x="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37">
                <a:extLst>
                  <a:ext uri="{FF2B5EF4-FFF2-40B4-BE49-F238E27FC236}">
                    <a16:creationId xmlns:a16="http://schemas.microsoft.com/office/drawing/2014/main" id="{DF1C48C8-87C1-1EA9-ECFD-7092CEC716F2}"/>
                  </a:ext>
                </a:extLst>
              </p:cNvPr>
              <p:cNvSpPr>
                <a:spLocks/>
              </p:cNvSpPr>
              <p:nvPr/>
            </p:nvSpPr>
            <p:spPr bwMode="auto">
              <a:xfrm>
                <a:off x="7282678" y="3129941"/>
                <a:ext cx="191351" cy="196115"/>
              </a:xfrm>
              <a:custGeom>
                <a:avLst/>
                <a:gdLst>
                  <a:gd name="T0" fmla="*/ 0 w 260"/>
                  <a:gd name="T1" fmla="*/ 16 h 266"/>
                  <a:gd name="T2" fmla="*/ 232 w 260"/>
                  <a:gd name="T3" fmla="*/ 266 h 266"/>
                  <a:gd name="T4" fmla="*/ 0 w 260"/>
                  <a:gd name="T5" fmla="*/ 16 h 266"/>
                </a:gdLst>
                <a:ahLst/>
                <a:cxnLst>
                  <a:cxn ang="0">
                    <a:pos x="T0" y="T1"/>
                  </a:cxn>
                  <a:cxn ang="0">
                    <a:pos x="T2" y="T3"/>
                  </a:cxn>
                  <a:cxn ang="0">
                    <a:pos x="T4" y="T5"/>
                  </a:cxn>
                </a:cxnLst>
                <a:rect l="0" t="0" r="r" b="b"/>
                <a:pathLst>
                  <a:path w="260" h="266">
                    <a:moveTo>
                      <a:pt x="0" y="16"/>
                    </a:moveTo>
                    <a:cubicBezTo>
                      <a:pt x="119" y="0"/>
                      <a:pt x="260" y="64"/>
                      <a:pt x="232" y="266"/>
                    </a:cubicBezTo>
                    <a:cubicBezTo>
                      <a:pt x="210" y="133"/>
                      <a:pt x="132" y="53"/>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51">
                <a:extLst>
                  <a:ext uri="{FF2B5EF4-FFF2-40B4-BE49-F238E27FC236}">
                    <a16:creationId xmlns:a16="http://schemas.microsoft.com/office/drawing/2014/main" id="{1D8217CD-93C3-D859-F2F1-C0D31C8B29CB}"/>
                  </a:ext>
                </a:extLst>
              </p:cNvPr>
              <p:cNvSpPr>
                <a:spLocks/>
              </p:cNvSpPr>
              <p:nvPr/>
            </p:nvSpPr>
            <p:spPr bwMode="auto">
              <a:xfrm>
                <a:off x="7574072" y="3788952"/>
                <a:ext cx="204849" cy="283454"/>
              </a:xfrm>
              <a:custGeom>
                <a:avLst/>
                <a:gdLst>
                  <a:gd name="T0" fmla="*/ 118 w 278"/>
                  <a:gd name="T1" fmla="*/ 48 h 385"/>
                  <a:gd name="T2" fmla="*/ 264 w 278"/>
                  <a:gd name="T3" fmla="*/ 0 h 385"/>
                  <a:gd name="T4" fmla="*/ 0 w 278"/>
                  <a:gd name="T5" fmla="*/ 385 h 385"/>
                  <a:gd name="T6" fmla="*/ 118 w 278"/>
                  <a:gd name="T7" fmla="*/ 48 h 385"/>
                </a:gdLst>
                <a:ahLst/>
                <a:cxnLst>
                  <a:cxn ang="0">
                    <a:pos x="T0" y="T1"/>
                  </a:cxn>
                  <a:cxn ang="0">
                    <a:pos x="T2" y="T3"/>
                  </a:cxn>
                  <a:cxn ang="0">
                    <a:pos x="T4" y="T5"/>
                  </a:cxn>
                  <a:cxn ang="0">
                    <a:pos x="T6" y="T7"/>
                  </a:cxn>
                </a:cxnLst>
                <a:rect l="0" t="0" r="r" b="b"/>
                <a:pathLst>
                  <a:path w="278" h="385">
                    <a:moveTo>
                      <a:pt x="118" y="48"/>
                    </a:moveTo>
                    <a:cubicBezTo>
                      <a:pt x="167" y="36"/>
                      <a:pt x="218" y="26"/>
                      <a:pt x="264" y="0"/>
                    </a:cubicBezTo>
                    <a:cubicBezTo>
                      <a:pt x="278" y="116"/>
                      <a:pt x="139" y="319"/>
                      <a:pt x="0" y="385"/>
                    </a:cubicBezTo>
                    <a:cubicBezTo>
                      <a:pt x="95" y="290"/>
                      <a:pt x="153" y="187"/>
                      <a:pt x="118"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73">
                <a:extLst>
                  <a:ext uri="{FF2B5EF4-FFF2-40B4-BE49-F238E27FC236}">
                    <a16:creationId xmlns:a16="http://schemas.microsoft.com/office/drawing/2014/main" id="{1EA5FC44-6954-B2FC-65D1-5660EE1A9399}"/>
                  </a:ext>
                </a:extLst>
              </p:cNvPr>
              <p:cNvSpPr>
                <a:spLocks noEditPoints="1"/>
              </p:cNvSpPr>
              <p:nvPr/>
            </p:nvSpPr>
            <p:spPr bwMode="auto">
              <a:xfrm>
                <a:off x="7158022" y="3544404"/>
                <a:ext cx="633603" cy="175472"/>
              </a:xfrm>
              <a:custGeom>
                <a:avLst/>
                <a:gdLst>
                  <a:gd name="T0" fmla="*/ 413 w 861"/>
                  <a:gd name="T1" fmla="*/ 239 h 239"/>
                  <a:gd name="T2" fmla="*/ 100 w 861"/>
                  <a:gd name="T3" fmla="*/ 194 h 239"/>
                  <a:gd name="T4" fmla="*/ 31 w 861"/>
                  <a:gd name="T5" fmla="*/ 159 h 239"/>
                  <a:gd name="T6" fmla="*/ 31 w 861"/>
                  <a:gd name="T7" fmla="*/ 83 h 239"/>
                  <a:gd name="T8" fmla="*/ 134 w 861"/>
                  <a:gd name="T9" fmla="*/ 37 h 239"/>
                  <a:gd name="T10" fmla="*/ 482 w 861"/>
                  <a:gd name="T11" fmla="*/ 4 h 239"/>
                  <a:gd name="T12" fmla="*/ 724 w 861"/>
                  <a:gd name="T13" fmla="*/ 37 h 239"/>
                  <a:gd name="T14" fmla="*/ 807 w 861"/>
                  <a:gd name="T15" fmla="*/ 68 h 239"/>
                  <a:gd name="T16" fmla="*/ 821 w 861"/>
                  <a:gd name="T17" fmla="*/ 77 h 239"/>
                  <a:gd name="T18" fmla="*/ 822 w 861"/>
                  <a:gd name="T19" fmla="*/ 164 h 239"/>
                  <a:gd name="T20" fmla="*/ 700 w 861"/>
                  <a:gd name="T21" fmla="*/ 212 h 239"/>
                  <a:gd name="T22" fmla="*/ 459 w 861"/>
                  <a:gd name="T23" fmla="*/ 239 h 239"/>
                  <a:gd name="T24" fmla="*/ 413 w 861"/>
                  <a:gd name="T25" fmla="*/ 239 h 239"/>
                  <a:gd name="T26" fmla="*/ 266 w 861"/>
                  <a:gd name="T27" fmla="*/ 218 h 239"/>
                  <a:gd name="T28" fmla="*/ 233 w 861"/>
                  <a:gd name="T29" fmla="*/ 193 h 239"/>
                  <a:gd name="T30" fmla="*/ 234 w 861"/>
                  <a:gd name="T31" fmla="*/ 108 h 239"/>
                  <a:gd name="T32" fmla="*/ 292 w 861"/>
                  <a:gd name="T33" fmla="*/ 75 h 239"/>
                  <a:gd name="T34" fmla="*/ 400 w 861"/>
                  <a:gd name="T35" fmla="*/ 47 h 239"/>
                  <a:gd name="T36" fmla="*/ 305 w 861"/>
                  <a:gd name="T37" fmla="*/ 54 h 239"/>
                  <a:gd name="T38" fmla="*/ 162 w 861"/>
                  <a:gd name="T39" fmla="*/ 94 h 239"/>
                  <a:gd name="T40" fmla="*/ 127 w 861"/>
                  <a:gd name="T41" fmla="*/ 138 h 239"/>
                  <a:gd name="T42" fmla="*/ 162 w 861"/>
                  <a:gd name="T43" fmla="*/ 183 h 239"/>
                  <a:gd name="T44" fmla="*/ 266 w 861"/>
                  <a:gd name="T45" fmla="*/ 218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1" h="239">
                    <a:moveTo>
                      <a:pt x="413" y="239"/>
                    </a:moveTo>
                    <a:cubicBezTo>
                      <a:pt x="306" y="237"/>
                      <a:pt x="201" y="229"/>
                      <a:pt x="100" y="194"/>
                    </a:cubicBezTo>
                    <a:cubicBezTo>
                      <a:pt x="76" y="186"/>
                      <a:pt x="52" y="173"/>
                      <a:pt x="31" y="159"/>
                    </a:cubicBezTo>
                    <a:cubicBezTo>
                      <a:pt x="0" y="137"/>
                      <a:pt x="1" y="107"/>
                      <a:pt x="31" y="83"/>
                    </a:cubicBezTo>
                    <a:cubicBezTo>
                      <a:pt x="62" y="58"/>
                      <a:pt x="98" y="46"/>
                      <a:pt x="134" y="37"/>
                    </a:cubicBezTo>
                    <a:cubicBezTo>
                      <a:pt x="248" y="6"/>
                      <a:pt x="365" y="0"/>
                      <a:pt x="482" y="4"/>
                    </a:cubicBezTo>
                    <a:cubicBezTo>
                      <a:pt x="564" y="6"/>
                      <a:pt x="645" y="14"/>
                      <a:pt x="724" y="37"/>
                    </a:cubicBezTo>
                    <a:cubicBezTo>
                      <a:pt x="752" y="45"/>
                      <a:pt x="779" y="57"/>
                      <a:pt x="807" y="68"/>
                    </a:cubicBezTo>
                    <a:cubicBezTo>
                      <a:pt x="812" y="71"/>
                      <a:pt x="817" y="74"/>
                      <a:pt x="821" y="77"/>
                    </a:cubicBezTo>
                    <a:cubicBezTo>
                      <a:pt x="860" y="105"/>
                      <a:pt x="861" y="136"/>
                      <a:pt x="822" y="164"/>
                    </a:cubicBezTo>
                    <a:cubicBezTo>
                      <a:pt x="785" y="190"/>
                      <a:pt x="743" y="202"/>
                      <a:pt x="700" y="212"/>
                    </a:cubicBezTo>
                    <a:cubicBezTo>
                      <a:pt x="620" y="231"/>
                      <a:pt x="540" y="238"/>
                      <a:pt x="459" y="239"/>
                    </a:cubicBezTo>
                    <a:cubicBezTo>
                      <a:pt x="443" y="239"/>
                      <a:pt x="428" y="239"/>
                      <a:pt x="413" y="239"/>
                    </a:cubicBezTo>
                    <a:close/>
                    <a:moveTo>
                      <a:pt x="266" y="218"/>
                    </a:moveTo>
                    <a:cubicBezTo>
                      <a:pt x="254" y="208"/>
                      <a:pt x="243" y="201"/>
                      <a:pt x="233" y="193"/>
                    </a:cubicBezTo>
                    <a:cubicBezTo>
                      <a:pt x="205" y="166"/>
                      <a:pt x="204" y="133"/>
                      <a:pt x="234" y="108"/>
                    </a:cubicBezTo>
                    <a:cubicBezTo>
                      <a:pt x="251" y="94"/>
                      <a:pt x="271" y="82"/>
                      <a:pt x="292" y="75"/>
                    </a:cubicBezTo>
                    <a:cubicBezTo>
                      <a:pt x="327" y="63"/>
                      <a:pt x="364" y="56"/>
                      <a:pt x="400" y="47"/>
                    </a:cubicBezTo>
                    <a:cubicBezTo>
                      <a:pt x="369" y="49"/>
                      <a:pt x="337" y="50"/>
                      <a:pt x="305" y="54"/>
                    </a:cubicBezTo>
                    <a:cubicBezTo>
                      <a:pt x="255" y="61"/>
                      <a:pt x="206" y="69"/>
                      <a:pt x="162" y="94"/>
                    </a:cubicBezTo>
                    <a:cubicBezTo>
                      <a:pt x="145" y="104"/>
                      <a:pt x="127" y="115"/>
                      <a:pt x="127" y="138"/>
                    </a:cubicBezTo>
                    <a:cubicBezTo>
                      <a:pt x="126" y="162"/>
                      <a:pt x="145" y="173"/>
                      <a:pt x="162" y="183"/>
                    </a:cubicBezTo>
                    <a:cubicBezTo>
                      <a:pt x="193" y="201"/>
                      <a:pt x="228" y="210"/>
                      <a:pt x="266" y="2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107">
                <a:extLst>
                  <a:ext uri="{FF2B5EF4-FFF2-40B4-BE49-F238E27FC236}">
                    <a16:creationId xmlns:a16="http://schemas.microsoft.com/office/drawing/2014/main" id="{4D1F975E-6A67-8B9C-467B-70CD8F4DDFCF}"/>
                  </a:ext>
                </a:extLst>
              </p:cNvPr>
              <p:cNvSpPr>
                <a:spLocks/>
              </p:cNvSpPr>
              <p:nvPr/>
            </p:nvSpPr>
            <p:spPr bwMode="auto">
              <a:xfrm>
                <a:off x="7250124" y="3578545"/>
                <a:ext cx="202467" cy="126244"/>
              </a:xfrm>
              <a:custGeom>
                <a:avLst/>
                <a:gdLst>
                  <a:gd name="T0" fmla="*/ 140 w 274"/>
                  <a:gd name="T1" fmla="*/ 171 h 171"/>
                  <a:gd name="T2" fmla="*/ 36 w 274"/>
                  <a:gd name="T3" fmla="*/ 136 h 171"/>
                  <a:gd name="T4" fmla="*/ 1 w 274"/>
                  <a:gd name="T5" fmla="*/ 91 h 171"/>
                  <a:gd name="T6" fmla="*/ 36 w 274"/>
                  <a:gd name="T7" fmla="*/ 47 h 171"/>
                  <a:gd name="T8" fmla="*/ 179 w 274"/>
                  <a:gd name="T9" fmla="*/ 7 h 171"/>
                  <a:gd name="T10" fmla="*/ 274 w 274"/>
                  <a:gd name="T11" fmla="*/ 0 h 171"/>
                  <a:gd name="T12" fmla="*/ 166 w 274"/>
                  <a:gd name="T13" fmla="*/ 28 h 171"/>
                  <a:gd name="T14" fmla="*/ 108 w 274"/>
                  <a:gd name="T15" fmla="*/ 61 h 171"/>
                  <a:gd name="T16" fmla="*/ 107 w 274"/>
                  <a:gd name="T17" fmla="*/ 146 h 171"/>
                  <a:gd name="T18" fmla="*/ 140 w 274"/>
                  <a:gd name="T1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4" h="171">
                    <a:moveTo>
                      <a:pt x="140" y="171"/>
                    </a:moveTo>
                    <a:cubicBezTo>
                      <a:pt x="102" y="163"/>
                      <a:pt x="67" y="154"/>
                      <a:pt x="36" y="136"/>
                    </a:cubicBezTo>
                    <a:cubicBezTo>
                      <a:pt x="19" y="126"/>
                      <a:pt x="0" y="115"/>
                      <a:pt x="1" y="91"/>
                    </a:cubicBezTo>
                    <a:cubicBezTo>
                      <a:pt x="1" y="68"/>
                      <a:pt x="19" y="57"/>
                      <a:pt x="36" y="47"/>
                    </a:cubicBezTo>
                    <a:cubicBezTo>
                      <a:pt x="80" y="22"/>
                      <a:pt x="129" y="14"/>
                      <a:pt x="179" y="7"/>
                    </a:cubicBezTo>
                    <a:cubicBezTo>
                      <a:pt x="211" y="3"/>
                      <a:pt x="243" y="2"/>
                      <a:pt x="274" y="0"/>
                    </a:cubicBezTo>
                    <a:cubicBezTo>
                      <a:pt x="238" y="9"/>
                      <a:pt x="201" y="16"/>
                      <a:pt x="166" y="28"/>
                    </a:cubicBezTo>
                    <a:cubicBezTo>
                      <a:pt x="145" y="35"/>
                      <a:pt x="125" y="47"/>
                      <a:pt x="108" y="61"/>
                    </a:cubicBezTo>
                    <a:cubicBezTo>
                      <a:pt x="78" y="86"/>
                      <a:pt x="79" y="119"/>
                      <a:pt x="107" y="146"/>
                    </a:cubicBezTo>
                    <a:cubicBezTo>
                      <a:pt x="117" y="154"/>
                      <a:pt x="128" y="161"/>
                      <a:pt x="140"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3" name="Freeform 12">
              <a:extLst>
                <a:ext uri="{FF2B5EF4-FFF2-40B4-BE49-F238E27FC236}">
                  <a16:creationId xmlns:a16="http://schemas.microsoft.com/office/drawing/2014/main" id="{00F6630A-F784-1A3A-4457-BEE523639E58}"/>
                </a:ext>
              </a:extLst>
            </p:cNvPr>
            <p:cNvSpPr>
              <a:spLocks noEditPoints="1"/>
            </p:cNvSpPr>
            <p:nvPr/>
          </p:nvSpPr>
          <p:spPr bwMode="auto">
            <a:xfrm>
              <a:off x="2193023" y="3442258"/>
              <a:ext cx="341638" cy="396348"/>
            </a:xfrm>
            <a:custGeom>
              <a:avLst/>
              <a:gdLst>
                <a:gd name="T0" fmla="*/ 441 w 536"/>
                <a:gd name="T1" fmla="*/ 222 h 620"/>
                <a:gd name="T2" fmla="*/ 450 w 536"/>
                <a:gd name="T3" fmla="*/ 255 h 620"/>
                <a:gd name="T4" fmla="*/ 431 w 536"/>
                <a:gd name="T5" fmla="*/ 247 h 620"/>
                <a:gd name="T6" fmla="*/ 378 w 536"/>
                <a:gd name="T7" fmla="*/ 226 h 620"/>
                <a:gd name="T8" fmla="*/ 364 w 536"/>
                <a:gd name="T9" fmla="*/ 209 h 620"/>
                <a:gd name="T10" fmla="*/ 354 w 536"/>
                <a:gd name="T11" fmla="*/ 200 h 620"/>
                <a:gd name="T12" fmla="*/ 352 w 536"/>
                <a:gd name="T13" fmla="*/ 199 h 620"/>
                <a:gd name="T14" fmla="*/ 343 w 536"/>
                <a:gd name="T15" fmla="*/ 192 h 620"/>
                <a:gd name="T16" fmla="*/ 327 w 536"/>
                <a:gd name="T17" fmla="*/ 182 h 620"/>
                <a:gd name="T18" fmla="*/ 293 w 536"/>
                <a:gd name="T19" fmla="*/ 130 h 620"/>
                <a:gd name="T20" fmla="*/ 285 w 536"/>
                <a:gd name="T21" fmla="*/ 112 h 620"/>
                <a:gd name="T22" fmla="*/ 325 w 536"/>
                <a:gd name="T23" fmla="*/ 123 h 620"/>
                <a:gd name="T24" fmla="*/ 304 w 536"/>
                <a:gd name="T25" fmla="*/ 66 h 620"/>
                <a:gd name="T26" fmla="*/ 328 w 536"/>
                <a:gd name="T27" fmla="*/ 78 h 620"/>
                <a:gd name="T28" fmla="*/ 356 w 536"/>
                <a:gd name="T29" fmla="*/ 61 h 620"/>
                <a:gd name="T30" fmla="*/ 345 w 536"/>
                <a:gd name="T31" fmla="*/ 109 h 620"/>
                <a:gd name="T32" fmla="*/ 374 w 536"/>
                <a:gd name="T33" fmla="*/ 88 h 620"/>
                <a:gd name="T34" fmla="*/ 376 w 536"/>
                <a:gd name="T35" fmla="*/ 60 h 620"/>
                <a:gd name="T36" fmla="*/ 344 w 536"/>
                <a:gd name="T37" fmla="*/ 6 h 620"/>
                <a:gd name="T38" fmla="*/ 371 w 536"/>
                <a:gd name="T39" fmla="*/ 19 h 620"/>
                <a:gd name="T40" fmla="*/ 378 w 536"/>
                <a:gd name="T41" fmla="*/ 0 h 620"/>
                <a:gd name="T42" fmla="*/ 403 w 536"/>
                <a:gd name="T43" fmla="*/ 67 h 620"/>
                <a:gd name="T44" fmla="*/ 431 w 536"/>
                <a:gd name="T45" fmla="*/ 68 h 620"/>
                <a:gd name="T46" fmla="*/ 400 w 536"/>
                <a:gd name="T47" fmla="*/ 105 h 620"/>
                <a:gd name="T48" fmla="*/ 479 w 536"/>
                <a:gd name="T49" fmla="*/ 143 h 620"/>
                <a:gd name="T50" fmla="*/ 518 w 536"/>
                <a:gd name="T51" fmla="*/ 126 h 620"/>
                <a:gd name="T52" fmla="*/ 515 w 536"/>
                <a:gd name="T53" fmla="*/ 151 h 620"/>
                <a:gd name="T54" fmla="*/ 535 w 536"/>
                <a:gd name="T55" fmla="*/ 172 h 620"/>
                <a:gd name="T56" fmla="*/ 484 w 536"/>
                <a:gd name="T57" fmla="*/ 170 h 620"/>
                <a:gd name="T58" fmla="*/ 471 w 536"/>
                <a:gd name="T59" fmla="*/ 188 h 620"/>
                <a:gd name="T60" fmla="*/ 399 w 536"/>
                <a:gd name="T61" fmla="*/ 194 h 620"/>
                <a:gd name="T62" fmla="*/ 414 w 536"/>
                <a:gd name="T63" fmla="*/ 193 h 620"/>
                <a:gd name="T64" fmla="*/ 506 w 536"/>
                <a:gd name="T65" fmla="*/ 190 h 620"/>
                <a:gd name="T66" fmla="*/ 520 w 536"/>
                <a:gd name="T67" fmla="*/ 217 h 620"/>
                <a:gd name="T68" fmla="*/ 521 w 536"/>
                <a:gd name="T69" fmla="*/ 230 h 620"/>
                <a:gd name="T70" fmla="*/ 511 w 536"/>
                <a:gd name="T71" fmla="*/ 251 h 620"/>
                <a:gd name="T72" fmla="*/ 98 w 536"/>
                <a:gd name="T73" fmla="*/ 587 h 620"/>
                <a:gd name="T74" fmla="*/ 164 w 536"/>
                <a:gd name="T75" fmla="*/ 531 h 620"/>
                <a:gd name="T76" fmla="*/ 176 w 536"/>
                <a:gd name="T77" fmla="*/ 519 h 620"/>
                <a:gd name="T78" fmla="*/ 211 w 536"/>
                <a:gd name="T79" fmla="*/ 408 h 620"/>
                <a:gd name="T80" fmla="*/ 333 w 536"/>
                <a:gd name="T81" fmla="*/ 382 h 620"/>
                <a:gd name="T82" fmla="*/ 347 w 536"/>
                <a:gd name="T83" fmla="*/ 369 h 620"/>
                <a:gd name="T84" fmla="*/ 365 w 536"/>
                <a:gd name="T85" fmla="*/ 225 h 620"/>
                <a:gd name="T86" fmla="*/ 350 w 536"/>
                <a:gd name="T87" fmla="*/ 211 h 620"/>
                <a:gd name="T88" fmla="*/ 346 w 536"/>
                <a:gd name="T89" fmla="*/ 208 h 620"/>
                <a:gd name="T90" fmla="*/ 343 w 536"/>
                <a:gd name="T91" fmla="*/ 206 h 620"/>
                <a:gd name="T92" fmla="*/ 326 w 536"/>
                <a:gd name="T93" fmla="*/ 193 h 620"/>
                <a:gd name="T94" fmla="*/ 212 w 536"/>
                <a:gd name="T95" fmla="*/ 202 h 620"/>
                <a:gd name="T96" fmla="*/ 200 w 536"/>
                <a:gd name="T97" fmla="*/ 217 h 620"/>
                <a:gd name="T98" fmla="*/ 188 w 536"/>
                <a:gd name="T99" fmla="*/ 235 h 620"/>
                <a:gd name="T100" fmla="*/ 196 w 536"/>
                <a:gd name="T101" fmla="*/ 340 h 620"/>
                <a:gd name="T102" fmla="*/ 137 w 536"/>
                <a:gd name="T103" fmla="*/ 321 h 620"/>
                <a:gd name="T104" fmla="*/ 137 w 536"/>
                <a:gd name="T105" fmla="*/ 438 h 620"/>
                <a:gd name="T106" fmla="*/ 73 w 536"/>
                <a:gd name="T107" fmla="*/ 431 h 620"/>
                <a:gd name="T108" fmla="*/ 68 w 536"/>
                <a:gd name="T109" fmla="*/ 510 h 620"/>
                <a:gd name="T110" fmla="*/ 26 w 536"/>
                <a:gd name="T111" fmla="*/ 513 h 620"/>
                <a:gd name="T112" fmla="*/ 17 w 536"/>
                <a:gd name="T113" fmla="*/ 607 h 620"/>
                <a:gd name="T114" fmla="*/ 18 w 536"/>
                <a:gd name="T115" fmla="*/ 607 h 620"/>
                <a:gd name="T116" fmla="*/ 74 w 536"/>
                <a:gd name="T117" fmla="*/ 57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6" h="620">
                  <a:moveTo>
                    <a:pt x="511" y="251"/>
                  </a:moveTo>
                  <a:cubicBezTo>
                    <a:pt x="485" y="234"/>
                    <a:pt x="462" y="225"/>
                    <a:pt x="441" y="222"/>
                  </a:cubicBezTo>
                  <a:cubicBezTo>
                    <a:pt x="452" y="237"/>
                    <a:pt x="452" y="237"/>
                    <a:pt x="452" y="237"/>
                  </a:cubicBezTo>
                  <a:cubicBezTo>
                    <a:pt x="457" y="244"/>
                    <a:pt x="456" y="252"/>
                    <a:pt x="450" y="255"/>
                  </a:cubicBezTo>
                  <a:cubicBezTo>
                    <a:pt x="445" y="257"/>
                    <a:pt x="438" y="255"/>
                    <a:pt x="433" y="250"/>
                  </a:cubicBezTo>
                  <a:cubicBezTo>
                    <a:pt x="432" y="249"/>
                    <a:pt x="431" y="248"/>
                    <a:pt x="431" y="247"/>
                  </a:cubicBezTo>
                  <a:cubicBezTo>
                    <a:pt x="412" y="220"/>
                    <a:pt x="412" y="220"/>
                    <a:pt x="412" y="220"/>
                  </a:cubicBezTo>
                  <a:cubicBezTo>
                    <a:pt x="400" y="220"/>
                    <a:pt x="388" y="223"/>
                    <a:pt x="378" y="226"/>
                  </a:cubicBezTo>
                  <a:cubicBezTo>
                    <a:pt x="376" y="223"/>
                    <a:pt x="374" y="220"/>
                    <a:pt x="371" y="217"/>
                  </a:cubicBezTo>
                  <a:cubicBezTo>
                    <a:pt x="369" y="215"/>
                    <a:pt x="366" y="212"/>
                    <a:pt x="364" y="209"/>
                  </a:cubicBezTo>
                  <a:cubicBezTo>
                    <a:pt x="361" y="207"/>
                    <a:pt x="359" y="205"/>
                    <a:pt x="357" y="203"/>
                  </a:cubicBezTo>
                  <a:cubicBezTo>
                    <a:pt x="356" y="202"/>
                    <a:pt x="355" y="201"/>
                    <a:pt x="354" y="200"/>
                  </a:cubicBezTo>
                  <a:cubicBezTo>
                    <a:pt x="353" y="200"/>
                    <a:pt x="353" y="200"/>
                    <a:pt x="353" y="200"/>
                  </a:cubicBezTo>
                  <a:cubicBezTo>
                    <a:pt x="352" y="199"/>
                    <a:pt x="352" y="199"/>
                    <a:pt x="352" y="199"/>
                  </a:cubicBezTo>
                  <a:cubicBezTo>
                    <a:pt x="351" y="198"/>
                    <a:pt x="351" y="198"/>
                    <a:pt x="350" y="198"/>
                  </a:cubicBezTo>
                  <a:cubicBezTo>
                    <a:pt x="348" y="196"/>
                    <a:pt x="345" y="194"/>
                    <a:pt x="343" y="192"/>
                  </a:cubicBezTo>
                  <a:cubicBezTo>
                    <a:pt x="340" y="190"/>
                    <a:pt x="336" y="187"/>
                    <a:pt x="333" y="185"/>
                  </a:cubicBezTo>
                  <a:cubicBezTo>
                    <a:pt x="331" y="184"/>
                    <a:pt x="329" y="183"/>
                    <a:pt x="327" y="182"/>
                  </a:cubicBezTo>
                  <a:cubicBezTo>
                    <a:pt x="329" y="173"/>
                    <a:pt x="330" y="164"/>
                    <a:pt x="330" y="154"/>
                  </a:cubicBezTo>
                  <a:cubicBezTo>
                    <a:pt x="293" y="130"/>
                    <a:pt x="293" y="130"/>
                    <a:pt x="293" y="130"/>
                  </a:cubicBezTo>
                  <a:cubicBezTo>
                    <a:pt x="292" y="130"/>
                    <a:pt x="291" y="129"/>
                    <a:pt x="290" y="128"/>
                  </a:cubicBezTo>
                  <a:cubicBezTo>
                    <a:pt x="285" y="123"/>
                    <a:pt x="283" y="116"/>
                    <a:pt x="285" y="112"/>
                  </a:cubicBezTo>
                  <a:cubicBezTo>
                    <a:pt x="288" y="106"/>
                    <a:pt x="296" y="105"/>
                    <a:pt x="303" y="109"/>
                  </a:cubicBezTo>
                  <a:cubicBezTo>
                    <a:pt x="325" y="123"/>
                    <a:pt x="325" y="123"/>
                    <a:pt x="325" y="123"/>
                  </a:cubicBezTo>
                  <a:cubicBezTo>
                    <a:pt x="321" y="110"/>
                    <a:pt x="315" y="97"/>
                    <a:pt x="304" y="84"/>
                  </a:cubicBezTo>
                  <a:cubicBezTo>
                    <a:pt x="299" y="78"/>
                    <a:pt x="299" y="70"/>
                    <a:pt x="304" y="66"/>
                  </a:cubicBezTo>
                  <a:cubicBezTo>
                    <a:pt x="310" y="63"/>
                    <a:pt x="318" y="65"/>
                    <a:pt x="324" y="72"/>
                  </a:cubicBezTo>
                  <a:cubicBezTo>
                    <a:pt x="325" y="74"/>
                    <a:pt x="327" y="76"/>
                    <a:pt x="328" y="78"/>
                  </a:cubicBezTo>
                  <a:cubicBezTo>
                    <a:pt x="338" y="62"/>
                    <a:pt x="338" y="62"/>
                    <a:pt x="338" y="62"/>
                  </a:cubicBezTo>
                  <a:cubicBezTo>
                    <a:pt x="341" y="56"/>
                    <a:pt x="349" y="56"/>
                    <a:pt x="356" y="61"/>
                  </a:cubicBezTo>
                  <a:cubicBezTo>
                    <a:pt x="362" y="66"/>
                    <a:pt x="365" y="74"/>
                    <a:pt x="362" y="80"/>
                  </a:cubicBezTo>
                  <a:cubicBezTo>
                    <a:pt x="345" y="109"/>
                    <a:pt x="345" y="109"/>
                    <a:pt x="345" y="109"/>
                  </a:cubicBezTo>
                  <a:cubicBezTo>
                    <a:pt x="352" y="123"/>
                    <a:pt x="355" y="137"/>
                    <a:pt x="356" y="150"/>
                  </a:cubicBezTo>
                  <a:cubicBezTo>
                    <a:pt x="364" y="131"/>
                    <a:pt x="371" y="110"/>
                    <a:pt x="374" y="88"/>
                  </a:cubicBezTo>
                  <a:cubicBezTo>
                    <a:pt x="374" y="88"/>
                    <a:pt x="374" y="88"/>
                    <a:pt x="374" y="88"/>
                  </a:cubicBezTo>
                  <a:cubicBezTo>
                    <a:pt x="376" y="79"/>
                    <a:pt x="376" y="69"/>
                    <a:pt x="376" y="60"/>
                  </a:cubicBezTo>
                  <a:cubicBezTo>
                    <a:pt x="345" y="25"/>
                    <a:pt x="345" y="25"/>
                    <a:pt x="345" y="25"/>
                  </a:cubicBezTo>
                  <a:cubicBezTo>
                    <a:pt x="340" y="18"/>
                    <a:pt x="339" y="10"/>
                    <a:pt x="344" y="6"/>
                  </a:cubicBezTo>
                  <a:cubicBezTo>
                    <a:pt x="349" y="2"/>
                    <a:pt x="358" y="4"/>
                    <a:pt x="363" y="11"/>
                  </a:cubicBezTo>
                  <a:cubicBezTo>
                    <a:pt x="371" y="19"/>
                    <a:pt x="371" y="19"/>
                    <a:pt x="371" y="19"/>
                  </a:cubicBezTo>
                  <a:cubicBezTo>
                    <a:pt x="371" y="18"/>
                    <a:pt x="370" y="16"/>
                    <a:pt x="369" y="14"/>
                  </a:cubicBezTo>
                  <a:cubicBezTo>
                    <a:pt x="367" y="6"/>
                    <a:pt x="371" y="0"/>
                    <a:pt x="378" y="0"/>
                  </a:cubicBezTo>
                  <a:cubicBezTo>
                    <a:pt x="385" y="0"/>
                    <a:pt x="393" y="6"/>
                    <a:pt x="395" y="13"/>
                  </a:cubicBezTo>
                  <a:cubicBezTo>
                    <a:pt x="401" y="31"/>
                    <a:pt x="403" y="49"/>
                    <a:pt x="403" y="67"/>
                  </a:cubicBezTo>
                  <a:cubicBezTo>
                    <a:pt x="412" y="62"/>
                    <a:pt x="412" y="62"/>
                    <a:pt x="412" y="62"/>
                  </a:cubicBezTo>
                  <a:cubicBezTo>
                    <a:pt x="418" y="59"/>
                    <a:pt x="426" y="61"/>
                    <a:pt x="431" y="68"/>
                  </a:cubicBezTo>
                  <a:cubicBezTo>
                    <a:pt x="436" y="75"/>
                    <a:pt x="436" y="83"/>
                    <a:pt x="431" y="86"/>
                  </a:cubicBezTo>
                  <a:cubicBezTo>
                    <a:pt x="400" y="105"/>
                    <a:pt x="400" y="105"/>
                    <a:pt x="400" y="105"/>
                  </a:cubicBezTo>
                  <a:cubicBezTo>
                    <a:pt x="396" y="128"/>
                    <a:pt x="389" y="150"/>
                    <a:pt x="381" y="169"/>
                  </a:cubicBezTo>
                  <a:cubicBezTo>
                    <a:pt x="408" y="153"/>
                    <a:pt x="442" y="140"/>
                    <a:pt x="479" y="143"/>
                  </a:cubicBezTo>
                  <a:cubicBezTo>
                    <a:pt x="499" y="124"/>
                    <a:pt x="499" y="124"/>
                    <a:pt x="499" y="124"/>
                  </a:cubicBezTo>
                  <a:cubicBezTo>
                    <a:pt x="503" y="119"/>
                    <a:pt x="512" y="120"/>
                    <a:pt x="518" y="126"/>
                  </a:cubicBezTo>
                  <a:cubicBezTo>
                    <a:pt x="524" y="132"/>
                    <a:pt x="525" y="141"/>
                    <a:pt x="521" y="145"/>
                  </a:cubicBezTo>
                  <a:cubicBezTo>
                    <a:pt x="515" y="151"/>
                    <a:pt x="515" y="151"/>
                    <a:pt x="515" y="151"/>
                  </a:cubicBezTo>
                  <a:cubicBezTo>
                    <a:pt x="518" y="152"/>
                    <a:pt x="520" y="153"/>
                    <a:pt x="523" y="154"/>
                  </a:cubicBezTo>
                  <a:cubicBezTo>
                    <a:pt x="531" y="157"/>
                    <a:pt x="536" y="165"/>
                    <a:pt x="535" y="172"/>
                  </a:cubicBezTo>
                  <a:cubicBezTo>
                    <a:pt x="534" y="179"/>
                    <a:pt x="527" y="182"/>
                    <a:pt x="520" y="179"/>
                  </a:cubicBezTo>
                  <a:cubicBezTo>
                    <a:pt x="508" y="174"/>
                    <a:pt x="496" y="171"/>
                    <a:pt x="484" y="170"/>
                  </a:cubicBezTo>
                  <a:cubicBezTo>
                    <a:pt x="490" y="175"/>
                    <a:pt x="492" y="183"/>
                    <a:pt x="489" y="188"/>
                  </a:cubicBezTo>
                  <a:cubicBezTo>
                    <a:pt x="486" y="193"/>
                    <a:pt x="478" y="194"/>
                    <a:pt x="471" y="188"/>
                  </a:cubicBezTo>
                  <a:cubicBezTo>
                    <a:pt x="450" y="173"/>
                    <a:pt x="450" y="173"/>
                    <a:pt x="450" y="173"/>
                  </a:cubicBezTo>
                  <a:cubicBezTo>
                    <a:pt x="432" y="177"/>
                    <a:pt x="414" y="185"/>
                    <a:pt x="399" y="194"/>
                  </a:cubicBezTo>
                  <a:cubicBezTo>
                    <a:pt x="404" y="193"/>
                    <a:pt x="408" y="193"/>
                    <a:pt x="412" y="193"/>
                  </a:cubicBezTo>
                  <a:cubicBezTo>
                    <a:pt x="413" y="193"/>
                    <a:pt x="414" y="193"/>
                    <a:pt x="414" y="193"/>
                  </a:cubicBezTo>
                  <a:cubicBezTo>
                    <a:pt x="430" y="193"/>
                    <a:pt x="446" y="196"/>
                    <a:pt x="464" y="202"/>
                  </a:cubicBezTo>
                  <a:cubicBezTo>
                    <a:pt x="506" y="190"/>
                    <a:pt x="506" y="190"/>
                    <a:pt x="506" y="190"/>
                  </a:cubicBezTo>
                  <a:cubicBezTo>
                    <a:pt x="512" y="189"/>
                    <a:pt x="520" y="193"/>
                    <a:pt x="524" y="200"/>
                  </a:cubicBezTo>
                  <a:cubicBezTo>
                    <a:pt x="528" y="207"/>
                    <a:pt x="526" y="215"/>
                    <a:pt x="520" y="217"/>
                  </a:cubicBezTo>
                  <a:cubicBezTo>
                    <a:pt x="505" y="221"/>
                    <a:pt x="505" y="221"/>
                    <a:pt x="505" y="221"/>
                  </a:cubicBezTo>
                  <a:cubicBezTo>
                    <a:pt x="510" y="223"/>
                    <a:pt x="515" y="227"/>
                    <a:pt x="521" y="230"/>
                  </a:cubicBezTo>
                  <a:cubicBezTo>
                    <a:pt x="528" y="235"/>
                    <a:pt x="531" y="243"/>
                    <a:pt x="528" y="249"/>
                  </a:cubicBezTo>
                  <a:cubicBezTo>
                    <a:pt x="526" y="255"/>
                    <a:pt x="518" y="256"/>
                    <a:pt x="511" y="251"/>
                  </a:cubicBezTo>
                  <a:close/>
                  <a:moveTo>
                    <a:pt x="74" y="572"/>
                  </a:moveTo>
                  <a:cubicBezTo>
                    <a:pt x="74" y="571"/>
                    <a:pt x="85" y="578"/>
                    <a:pt x="98" y="587"/>
                  </a:cubicBezTo>
                  <a:cubicBezTo>
                    <a:pt x="102" y="584"/>
                    <a:pt x="105" y="582"/>
                    <a:pt x="108" y="580"/>
                  </a:cubicBezTo>
                  <a:cubicBezTo>
                    <a:pt x="122" y="567"/>
                    <a:pt x="140" y="552"/>
                    <a:pt x="164" y="531"/>
                  </a:cubicBezTo>
                  <a:cubicBezTo>
                    <a:pt x="146" y="514"/>
                    <a:pt x="130" y="490"/>
                    <a:pt x="131" y="489"/>
                  </a:cubicBezTo>
                  <a:cubicBezTo>
                    <a:pt x="132" y="488"/>
                    <a:pt x="156" y="505"/>
                    <a:pt x="176" y="519"/>
                  </a:cubicBezTo>
                  <a:cubicBezTo>
                    <a:pt x="201" y="498"/>
                    <a:pt x="224" y="478"/>
                    <a:pt x="250" y="455"/>
                  </a:cubicBezTo>
                  <a:cubicBezTo>
                    <a:pt x="231" y="437"/>
                    <a:pt x="210" y="410"/>
                    <a:pt x="211" y="408"/>
                  </a:cubicBezTo>
                  <a:cubicBezTo>
                    <a:pt x="212" y="407"/>
                    <a:pt x="241" y="427"/>
                    <a:pt x="263" y="443"/>
                  </a:cubicBezTo>
                  <a:cubicBezTo>
                    <a:pt x="290" y="419"/>
                    <a:pt x="313" y="400"/>
                    <a:pt x="333" y="382"/>
                  </a:cubicBezTo>
                  <a:cubicBezTo>
                    <a:pt x="314" y="364"/>
                    <a:pt x="281" y="326"/>
                    <a:pt x="282" y="325"/>
                  </a:cubicBezTo>
                  <a:cubicBezTo>
                    <a:pt x="283" y="323"/>
                    <a:pt x="327" y="353"/>
                    <a:pt x="347" y="369"/>
                  </a:cubicBezTo>
                  <a:cubicBezTo>
                    <a:pt x="365" y="353"/>
                    <a:pt x="377" y="343"/>
                    <a:pt x="377" y="343"/>
                  </a:cubicBezTo>
                  <a:cubicBezTo>
                    <a:pt x="411" y="312"/>
                    <a:pt x="402" y="265"/>
                    <a:pt x="365" y="225"/>
                  </a:cubicBezTo>
                  <a:cubicBezTo>
                    <a:pt x="362" y="223"/>
                    <a:pt x="360" y="220"/>
                    <a:pt x="357" y="217"/>
                  </a:cubicBezTo>
                  <a:cubicBezTo>
                    <a:pt x="355" y="215"/>
                    <a:pt x="352" y="213"/>
                    <a:pt x="350" y="211"/>
                  </a:cubicBezTo>
                  <a:cubicBezTo>
                    <a:pt x="349" y="210"/>
                    <a:pt x="348" y="209"/>
                    <a:pt x="347" y="208"/>
                  </a:cubicBezTo>
                  <a:cubicBezTo>
                    <a:pt x="346" y="208"/>
                    <a:pt x="346" y="208"/>
                    <a:pt x="346" y="208"/>
                  </a:cubicBezTo>
                  <a:cubicBezTo>
                    <a:pt x="345" y="207"/>
                    <a:pt x="345" y="207"/>
                    <a:pt x="345" y="207"/>
                  </a:cubicBezTo>
                  <a:cubicBezTo>
                    <a:pt x="344" y="206"/>
                    <a:pt x="344" y="206"/>
                    <a:pt x="343" y="206"/>
                  </a:cubicBezTo>
                  <a:cubicBezTo>
                    <a:pt x="341" y="204"/>
                    <a:pt x="339" y="202"/>
                    <a:pt x="336" y="200"/>
                  </a:cubicBezTo>
                  <a:cubicBezTo>
                    <a:pt x="333" y="198"/>
                    <a:pt x="330" y="195"/>
                    <a:pt x="326" y="193"/>
                  </a:cubicBezTo>
                  <a:cubicBezTo>
                    <a:pt x="282" y="165"/>
                    <a:pt x="234" y="163"/>
                    <a:pt x="210" y="200"/>
                  </a:cubicBezTo>
                  <a:cubicBezTo>
                    <a:pt x="211" y="200"/>
                    <a:pt x="211" y="201"/>
                    <a:pt x="212" y="202"/>
                  </a:cubicBezTo>
                  <a:cubicBezTo>
                    <a:pt x="231" y="219"/>
                    <a:pt x="270" y="256"/>
                    <a:pt x="268" y="257"/>
                  </a:cubicBezTo>
                  <a:cubicBezTo>
                    <a:pt x="267" y="258"/>
                    <a:pt x="221" y="232"/>
                    <a:pt x="200" y="217"/>
                  </a:cubicBezTo>
                  <a:cubicBezTo>
                    <a:pt x="200" y="217"/>
                    <a:pt x="199" y="216"/>
                    <a:pt x="199" y="216"/>
                  </a:cubicBezTo>
                  <a:cubicBezTo>
                    <a:pt x="196" y="221"/>
                    <a:pt x="193" y="227"/>
                    <a:pt x="188" y="235"/>
                  </a:cubicBezTo>
                  <a:cubicBezTo>
                    <a:pt x="178" y="252"/>
                    <a:pt x="168" y="271"/>
                    <a:pt x="153" y="297"/>
                  </a:cubicBezTo>
                  <a:cubicBezTo>
                    <a:pt x="172" y="315"/>
                    <a:pt x="197" y="339"/>
                    <a:pt x="196" y="340"/>
                  </a:cubicBezTo>
                  <a:cubicBezTo>
                    <a:pt x="196" y="341"/>
                    <a:pt x="165" y="327"/>
                    <a:pt x="143" y="311"/>
                  </a:cubicBezTo>
                  <a:cubicBezTo>
                    <a:pt x="141" y="315"/>
                    <a:pt x="139" y="318"/>
                    <a:pt x="137" y="321"/>
                  </a:cubicBezTo>
                  <a:cubicBezTo>
                    <a:pt x="123" y="347"/>
                    <a:pt x="110" y="370"/>
                    <a:pt x="95" y="396"/>
                  </a:cubicBezTo>
                  <a:cubicBezTo>
                    <a:pt x="114" y="414"/>
                    <a:pt x="138" y="437"/>
                    <a:pt x="137" y="438"/>
                  </a:cubicBezTo>
                  <a:cubicBezTo>
                    <a:pt x="136" y="439"/>
                    <a:pt x="107" y="425"/>
                    <a:pt x="85" y="410"/>
                  </a:cubicBezTo>
                  <a:cubicBezTo>
                    <a:pt x="81" y="417"/>
                    <a:pt x="77" y="424"/>
                    <a:pt x="73" y="431"/>
                  </a:cubicBezTo>
                  <a:cubicBezTo>
                    <a:pt x="61" y="452"/>
                    <a:pt x="53" y="468"/>
                    <a:pt x="43" y="485"/>
                  </a:cubicBezTo>
                  <a:cubicBezTo>
                    <a:pt x="57" y="498"/>
                    <a:pt x="69" y="510"/>
                    <a:pt x="68" y="510"/>
                  </a:cubicBezTo>
                  <a:cubicBezTo>
                    <a:pt x="67" y="511"/>
                    <a:pt x="51" y="507"/>
                    <a:pt x="35" y="496"/>
                  </a:cubicBezTo>
                  <a:cubicBezTo>
                    <a:pt x="31" y="504"/>
                    <a:pt x="30" y="507"/>
                    <a:pt x="26" y="513"/>
                  </a:cubicBezTo>
                  <a:cubicBezTo>
                    <a:pt x="25" y="516"/>
                    <a:pt x="23" y="520"/>
                    <a:pt x="20" y="525"/>
                  </a:cubicBezTo>
                  <a:cubicBezTo>
                    <a:pt x="10" y="550"/>
                    <a:pt x="0" y="593"/>
                    <a:pt x="17" y="607"/>
                  </a:cubicBezTo>
                  <a:cubicBezTo>
                    <a:pt x="18" y="607"/>
                    <a:pt x="18" y="607"/>
                    <a:pt x="18" y="607"/>
                  </a:cubicBezTo>
                  <a:cubicBezTo>
                    <a:pt x="18" y="607"/>
                    <a:pt x="18" y="607"/>
                    <a:pt x="18" y="607"/>
                  </a:cubicBezTo>
                  <a:cubicBezTo>
                    <a:pt x="34" y="620"/>
                    <a:pt x="66" y="609"/>
                    <a:pt x="89" y="595"/>
                  </a:cubicBezTo>
                  <a:cubicBezTo>
                    <a:pt x="78" y="585"/>
                    <a:pt x="73" y="572"/>
                    <a:pt x="74" y="572"/>
                  </a:cubicBezTo>
                  <a:close/>
                </a:path>
              </a:pathLst>
            </a:custGeom>
            <a:solidFill>
              <a:srgbClr val="ED7D3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94" name="Group 105">
              <a:extLst>
                <a:ext uri="{FF2B5EF4-FFF2-40B4-BE49-F238E27FC236}">
                  <a16:creationId xmlns:a16="http://schemas.microsoft.com/office/drawing/2014/main" id="{3B647E13-48DF-5A2F-C931-F64BC2AD693A}"/>
                </a:ext>
              </a:extLst>
            </p:cNvPr>
            <p:cNvGrpSpPr>
              <a:grpSpLocks noChangeAspect="1"/>
            </p:cNvGrpSpPr>
            <p:nvPr/>
          </p:nvGrpSpPr>
          <p:grpSpPr bwMode="auto">
            <a:xfrm>
              <a:off x="2773750" y="4069597"/>
              <a:ext cx="246301" cy="478328"/>
              <a:chOff x="2163" y="230"/>
              <a:chExt cx="1432" cy="2781"/>
            </a:xfrm>
          </p:grpSpPr>
          <p:sp>
            <p:nvSpPr>
              <p:cNvPr id="95" name="Freeform 106">
                <a:extLst>
                  <a:ext uri="{FF2B5EF4-FFF2-40B4-BE49-F238E27FC236}">
                    <a16:creationId xmlns:a16="http://schemas.microsoft.com/office/drawing/2014/main" id="{E93B0B47-AD3E-C172-8D88-A42A167E0BE6}"/>
                  </a:ext>
                </a:extLst>
              </p:cNvPr>
              <p:cNvSpPr>
                <a:spLocks noEditPoints="1"/>
              </p:cNvSpPr>
              <p:nvPr/>
            </p:nvSpPr>
            <p:spPr bwMode="auto">
              <a:xfrm>
                <a:off x="2163" y="230"/>
                <a:ext cx="1432" cy="2781"/>
              </a:xfrm>
              <a:custGeom>
                <a:avLst/>
                <a:gdLst>
                  <a:gd name="T0" fmla="*/ 923 w 950"/>
                  <a:gd name="T1" fmla="*/ 949 h 1845"/>
                  <a:gd name="T2" fmla="*/ 890 w 950"/>
                  <a:gd name="T3" fmla="*/ 1519 h 1845"/>
                  <a:gd name="T4" fmla="*/ 874 w 950"/>
                  <a:gd name="T5" fmla="*/ 1553 h 1845"/>
                  <a:gd name="T6" fmla="*/ 565 w 950"/>
                  <a:gd name="T7" fmla="*/ 1831 h 1845"/>
                  <a:gd name="T8" fmla="*/ 522 w 950"/>
                  <a:gd name="T9" fmla="*/ 1835 h 1845"/>
                  <a:gd name="T10" fmla="*/ 116 w 950"/>
                  <a:gd name="T11" fmla="*/ 1601 h 1845"/>
                  <a:gd name="T12" fmla="*/ 94 w 950"/>
                  <a:gd name="T13" fmla="*/ 1566 h 1845"/>
                  <a:gd name="T14" fmla="*/ 46 w 950"/>
                  <a:gd name="T15" fmla="*/ 1025 h 1845"/>
                  <a:gd name="T16" fmla="*/ 1 w 950"/>
                  <a:gd name="T17" fmla="*/ 503 h 1845"/>
                  <a:gd name="T18" fmla="*/ 11 w 950"/>
                  <a:gd name="T19" fmla="*/ 466 h 1845"/>
                  <a:gd name="T20" fmla="*/ 203 w 950"/>
                  <a:gd name="T21" fmla="*/ 175 h 1845"/>
                  <a:gd name="T22" fmla="*/ 210 w 950"/>
                  <a:gd name="T23" fmla="*/ 139 h 1845"/>
                  <a:gd name="T24" fmla="*/ 196 w 950"/>
                  <a:gd name="T25" fmla="*/ 79 h 1845"/>
                  <a:gd name="T26" fmla="*/ 220 w 950"/>
                  <a:gd name="T27" fmla="*/ 46 h 1845"/>
                  <a:gd name="T28" fmla="*/ 602 w 950"/>
                  <a:gd name="T29" fmla="*/ 14 h 1845"/>
                  <a:gd name="T30" fmla="*/ 754 w 950"/>
                  <a:gd name="T31" fmla="*/ 2 h 1845"/>
                  <a:gd name="T32" fmla="*/ 790 w 950"/>
                  <a:gd name="T33" fmla="*/ 33 h 1845"/>
                  <a:gd name="T34" fmla="*/ 793 w 950"/>
                  <a:gd name="T35" fmla="*/ 74 h 1845"/>
                  <a:gd name="T36" fmla="*/ 827 w 950"/>
                  <a:gd name="T37" fmla="*/ 190 h 1845"/>
                  <a:gd name="T38" fmla="*/ 943 w 950"/>
                  <a:gd name="T39" fmla="*/ 437 h 1845"/>
                  <a:gd name="T40" fmla="*/ 950 w 950"/>
                  <a:gd name="T41" fmla="*/ 470 h 1845"/>
                  <a:gd name="T42" fmla="*/ 923 w 950"/>
                  <a:gd name="T43" fmla="*/ 949 h 1845"/>
                  <a:gd name="T44" fmla="*/ 49 w 950"/>
                  <a:gd name="T45" fmla="*/ 506 h 1845"/>
                  <a:gd name="T46" fmla="*/ 59 w 950"/>
                  <a:gd name="T47" fmla="*/ 622 h 1845"/>
                  <a:gd name="T48" fmla="*/ 96 w 950"/>
                  <a:gd name="T49" fmla="*/ 1054 h 1845"/>
                  <a:gd name="T50" fmla="*/ 139 w 950"/>
                  <a:gd name="T51" fmla="*/ 1541 h 1845"/>
                  <a:gd name="T52" fmla="*/ 156 w 950"/>
                  <a:gd name="T53" fmla="*/ 1569 h 1845"/>
                  <a:gd name="T54" fmla="*/ 509 w 950"/>
                  <a:gd name="T55" fmla="*/ 1773 h 1845"/>
                  <a:gd name="T56" fmla="*/ 529 w 950"/>
                  <a:gd name="T57" fmla="*/ 1783 h 1845"/>
                  <a:gd name="T58" fmla="*/ 529 w 950"/>
                  <a:gd name="T59" fmla="*/ 553 h 1845"/>
                  <a:gd name="T60" fmla="*/ 49 w 950"/>
                  <a:gd name="T61" fmla="*/ 506 h 1845"/>
                  <a:gd name="T62" fmla="*/ 60 w 950"/>
                  <a:gd name="T63" fmla="*/ 478 h 1845"/>
                  <a:gd name="T64" fmla="*/ 88 w 950"/>
                  <a:gd name="T65" fmla="*/ 482 h 1845"/>
                  <a:gd name="T66" fmla="*/ 517 w 950"/>
                  <a:gd name="T67" fmla="*/ 524 h 1845"/>
                  <a:gd name="T68" fmla="*/ 547 w 950"/>
                  <a:gd name="T69" fmla="*/ 509 h 1845"/>
                  <a:gd name="T70" fmla="*/ 734 w 950"/>
                  <a:gd name="T71" fmla="*/ 181 h 1845"/>
                  <a:gd name="T72" fmla="*/ 743 w 950"/>
                  <a:gd name="T73" fmla="*/ 50 h 1845"/>
                  <a:gd name="T74" fmla="*/ 248 w 950"/>
                  <a:gd name="T75" fmla="*/ 91 h 1845"/>
                  <a:gd name="T76" fmla="*/ 258 w 950"/>
                  <a:gd name="T77" fmla="*/ 139 h 1845"/>
                  <a:gd name="T78" fmla="*/ 248 w 950"/>
                  <a:gd name="T79" fmla="*/ 193 h 1845"/>
                  <a:gd name="T80" fmla="*/ 73 w 950"/>
                  <a:gd name="T81" fmla="*/ 458 h 1845"/>
                  <a:gd name="T82" fmla="*/ 60 w 950"/>
                  <a:gd name="T83" fmla="*/ 478 h 1845"/>
                  <a:gd name="T84" fmla="*/ 885 w 950"/>
                  <a:gd name="T85" fmla="*/ 452 h 1845"/>
                  <a:gd name="T86" fmla="*/ 674 w 950"/>
                  <a:gd name="T87" fmla="*/ 343 h 1845"/>
                  <a:gd name="T88" fmla="*/ 573 w 950"/>
                  <a:gd name="T89" fmla="*/ 520 h 1845"/>
                  <a:gd name="T90" fmla="*/ 885 w 950"/>
                  <a:gd name="T91" fmla="*/ 452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50" h="1845">
                    <a:moveTo>
                      <a:pt x="923" y="949"/>
                    </a:moveTo>
                    <a:cubicBezTo>
                      <a:pt x="910" y="1169"/>
                      <a:pt x="901" y="1344"/>
                      <a:pt x="890" y="1519"/>
                    </a:cubicBezTo>
                    <a:cubicBezTo>
                      <a:pt x="889" y="1531"/>
                      <a:pt x="883" y="1545"/>
                      <a:pt x="874" y="1553"/>
                    </a:cubicBezTo>
                    <a:cubicBezTo>
                      <a:pt x="771" y="1646"/>
                      <a:pt x="668" y="1738"/>
                      <a:pt x="565" y="1831"/>
                    </a:cubicBezTo>
                    <a:cubicBezTo>
                      <a:pt x="551" y="1844"/>
                      <a:pt x="538" y="1845"/>
                      <a:pt x="522" y="1835"/>
                    </a:cubicBezTo>
                    <a:cubicBezTo>
                      <a:pt x="387" y="1757"/>
                      <a:pt x="251" y="1679"/>
                      <a:pt x="116" y="1601"/>
                    </a:cubicBezTo>
                    <a:cubicBezTo>
                      <a:pt x="101" y="1593"/>
                      <a:pt x="95" y="1583"/>
                      <a:pt x="94" y="1566"/>
                    </a:cubicBezTo>
                    <a:cubicBezTo>
                      <a:pt x="78" y="1386"/>
                      <a:pt x="62" y="1205"/>
                      <a:pt x="46" y="1025"/>
                    </a:cubicBezTo>
                    <a:cubicBezTo>
                      <a:pt x="31" y="851"/>
                      <a:pt x="15" y="677"/>
                      <a:pt x="1" y="503"/>
                    </a:cubicBezTo>
                    <a:cubicBezTo>
                      <a:pt x="0" y="491"/>
                      <a:pt x="4" y="477"/>
                      <a:pt x="11" y="466"/>
                    </a:cubicBezTo>
                    <a:cubicBezTo>
                      <a:pt x="74" y="369"/>
                      <a:pt x="139" y="271"/>
                      <a:pt x="203" y="175"/>
                    </a:cubicBezTo>
                    <a:cubicBezTo>
                      <a:pt x="211" y="163"/>
                      <a:pt x="213" y="152"/>
                      <a:pt x="210" y="139"/>
                    </a:cubicBezTo>
                    <a:cubicBezTo>
                      <a:pt x="204" y="119"/>
                      <a:pt x="200" y="99"/>
                      <a:pt x="196" y="79"/>
                    </a:cubicBezTo>
                    <a:cubicBezTo>
                      <a:pt x="192" y="59"/>
                      <a:pt x="200" y="48"/>
                      <a:pt x="220" y="46"/>
                    </a:cubicBezTo>
                    <a:cubicBezTo>
                      <a:pt x="348" y="35"/>
                      <a:pt x="475" y="25"/>
                      <a:pt x="602" y="14"/>
                    </a:cubicBezTo>
                    <a:cubicBezTo>
                      <a:pt x="653" y="10"/>
                      <a:pt x="703" y="6"/>
                      <a:pt x="754" y="2"/>
                    </a:cubicBezTo>
                    <a:cubicBezTo>
                      <a:pt x="781" y="0"/>
                      <a:pt x="787" y="6"/>
                      <a:pt x="790" y="33"/>
                    </a:cubicBezTo>
                    <a:cubicBezTo>
                      <a:pt x="791" y="46"/>
                      <a:pt x="794" y="60"/>
                      <a:pt x="793" y="74"/>
                    </a:cubicBezTo>
                    <a:cubicBezTo>
                      <a:pt x="792" y="117"/>
                      <a:pt x="809" y="153"/>
                      <a:pt x="827" y="190"/>
                    </a:cubicBezTo>
                    <a:cubicBezTo>
                      <a:pt x="866" y="272"/>
                      <a:pt x="905" y="355"/>
                      <a:pt x="943" y="437"/>
                    </a:cubicBezTo>
                    <a:cubicBezTo>
                      <a:pt x="948" y="447"/>
                      <a:pt x="950" y="459"/>
                      <a:pt x="950" y="470"/>
                    </a:cubicBezTo>
                    <a:cubicBezTo>
                      <a:pt x="940" y="645"/>
                      <a:pt x="930" y="819"/>
                      <a:pt x="923" y="949"/>
                    </a:cubicBezTo>
                    <a:close/>
                    <a:moveTo>
                      <a:pt x="49" y="506"/>
                    </a:moveTo>
                    <a:cubicBezTo>
                      <a:pt x="52" y="546"/>
                      <a:pt x="56" y="584"/>
                      <a:pt x="59" y="622"/>
                    </a:cubicBezTo>
                    <a:cubicBezTo>
                      <a:pt x="71" y="766"/>
                      <a:pt x="84" y="910"/>
                      <a:pt x="96" y="1054"/>
                    </a:cubicBezTo>
                    <a:cubicBezTo>
                      <a:pt x="111" y="1216"/>
                      <a:pt x="125" y="1379"/>
                      <a:pt x="139" y="1541"/>
                    </a:cubicBezTo>
                    <a:cubicBezTo>
                      <a:pt x="140" y="1555"/>
                      <a:pt x="144" y="1563"/>
                      <a:pt x="156" y="1569"/>
                    </a:cubicBezTo>
                    <a:cubicBezTo>
                      <a:pt x="274" y="1637"/>
                      <a:pt x="391" y="1705"/>
                      <a:pt x="509" y="1773"/>
                    </a:cubicBezTo>
                    <a:cubicBezTo>
                      <a:pt x="514" y="1776"/>
                      <a:pt x="520" y="1779"/>
                      <a:pt x="529" y="1783"/>
                    </a:cubicBezTo>
                    <a:cubicBezTo>
                      <a:pt x="529" y="1371"/>
                      <a:pt x="529" y="963"/>
                      <a:pt x="529" y="553"/>
                    </a:cubicBezTo>
                    <a:cubicBezTo>
                      <a:pt x="370" y="538"/>
                      <a:pt x="212" y="522"/>
                      <a:pt x="49" y="506"/>
                    </a:cubicBezTo>
                    <a:close/>
                    <a:moveTo>
                      <a:pt x="60" y="478"/>
                    </a:moveTo>
                    <a:cubicBezTo>
                      <a:pt x="71" y="479"/>
                      <a:pt x="79" y="481"/>
                      <a:pt x="88" y="482"/>
                    </a:cubicBezTo>
                    <a:cubicBezTo>
                      <a:pt x="231" y="496"/>
                      <a:pt x="374" y="509"/>
                      <a:pt x="517" y="524"/>
                    </a:cubicBezTo>
                    <a:cubicBezTo>
                      <a:pt x="532" y="525"/>
                      <a:pt x="540" y="522"/>
                      <a:pt x="547" y="509"/>
                    </a:cubicBezTo>
                    <a:cubicBezTo>
                      <a:pt x="609" y="399"/>
                      <a:pt x="669" y="288"/>
                      <a:pt x="734" y="181"/>
                    </a:cubicBezTo>
                    <a:cubicBezTo>
                      <a:pt x="762" y="136"/>
                      <a:pt x="743" y="94"/>
                      <a:pt x="743" y="50"/>
                    </a:cubicBezTo>
                    <a:cubicBezTo>
                      <a:pt x="576" y="64"/>
                      <a:pt x="413" y="78"/>
                      <a:pt x="248" y="91"/>
                    </a:cubicBezTo>
                    <a:cubicBezTo>
                      <a:pt x="251" y="108"/>
                      <a:pt x="254" y="124"/>
                      <a:pt x="258" y="139"/>
                    </a:cubicBezTo>
                    <a:cubicBezTo>
                      <a:pt x="265" y="159"/>
                      <a:pt x="260" y="175"/>
                      <a:pt x="248" y="193"/>
                    </a:cubicBezTo>
                    <a:cubicBezTo>
                      <a:pt x="189" y="281"/>
                      <a:pt x="131" y="369"/>
                      <a:pt x="73" y="458"/>
                    </a:cubicBezTo>
                    <a:cubicBezTo>
                      <a:pt x="69" y="464"/>
                      <a:pt x="65" y="470"/>
                      <a:pt x="60" y="478"/>
                    </a:cubicBezTo>
                    <a:close/>
                    <a:moveTo>
                      <a:pt x="885" y="452"/>
                    </a:moveTo>
                    <a:cubicBezTo>
                      <a:pt x="811" y="414"/>
                      <a:pt x="743" y="379"/>
                      <a:pt x="674" y="343"/>
                    </a:cubicBezTo>
                    <a:cubicBezTo>
                      <a:pt x="640" y="402"/>
                      <a:pt x="608" y="459"/>
                      <a:pt x="573" y="520"/>
                    </a:cubicBezTo>
                    <a:cubicBezTo>
                      <a:pt x="678" y="497"/>
                      <a:pt x="779" y="475"/>
                      <a:pt x="885" y="45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07">
                <a:extLst>
                  <a:ext uri="{FF2B5EF4-FFF2-40B4-BE49-F238E27FC236}">
                    <a16:creationId xmlns:a16="http://schemas.microsoft.com/office/drawing/2014/main" id="{3ACD0F6F-B30C-A28D-4D04-38DBFC527251}"/>
                  </a:ext>
                </a:extLst>
              </p:cNvPr>
              <p:cNvSpPr>
                <a:spLocks/>
              </p:cNvSpPr>
              <p:nvPr/>
            </p:nvSpPr>
            <p:spPr bwMode="auto">
              <a:xfrm>
                <a:off x="2237" y="992"/>
                <a:ext cx="724" cy="1925"/>
              </a:xfrm>
              <a:custGeom>
                <a:avLst/>
                <a:gdLst>
                  <a:gd name="T0" fmla="*/ 0 w 480"/>
                  <a:gd name="T1" fmla="*/ 0 h 1277"/>
                  <a:gd name="T2" fmla="*/ 480 w 480"/>
                  <a:gd name="T3" fmla="*/ 47 h 1277"/>
                  <a:gd name="T4" fmla="*/ 480 w 480"/>
                  <a:gd name="T5" fmla="*/ 1277 h 1277"/>
                  <a:gd name="T6" fmla="*/ 460 w 480"/>
                  <a:gd name="T7" fmla="*/ 1267 h 1277"/>
                  <a:gd name="T8" fmla="*/ 107 w 480"/>
                  <a:gd name="T9" fmla="*/ 1063 h 1277"/>
                  <a:gd name="T10" fmla="*/ 90 w 480"/>
                  <a:gd name="T11" fmla="*/ 1035 h 1277"/>
                  <a:gd name="T12" fmla="*/ 47 w 480"/>
                  <a:gd name="T13" fmla="*/ 548 h 1277"/>
                  <a:gd name="T14" fmla="*/ 10 w 480"/>
                  <a:gd name="T15" fmla="*/ 116 h 1277"/>
                  <a:gd name="T16" fmla="*/ 0 w 480"/>
                  <a:gd name="T17" fmla="*/ 0 h 1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0" h="1277">
                    <a:moveTo>
                      <a:pt x="0" y="0"/>
                    </a:moveTo>
                    <a:cubicBezTo>
                      <a:pt x="163" y="16"/>
                      <a:pt x="321" y="32"/>
                      <a:pt x="480" y="47"/>
                    </a:cubicBezTo>
                    <a:cubicBezTo>
                      <a:pt x="480" y="457"/>
                      <a:pt x="480" y="865"/>
                      <a:pt x="480" y="1277"/>
                    </a:cubicBezTo>
                    <a:cubicBezTo>
                      <a:pt x="471" y="1273"/>
                      <a:pt x="465" y="1270"/>
                      <a:pt x="460" y="1267"/>
                    </a:cubicBezTo>
                    <a:cubicBezTo>
                      <a:pt x="342" y="1199"/>
                      <a:pt x="225" y="1131"/>
                      <a:pt x="107" y="1063"/>
                    </a:cubicBezTo>
                    <a:cubicBezTo>
                      <a:pt x="95" y="1057"/>
                      <a:pt x="91" y="1049"/>
                      <a:pt x="90" y="1035"/>
                    </a:cubicBezTo>
                    <a:cubicBezTo>
                      <a:pt x="76" y="873"/>
                      <a:pt x="62" y="710"/>
                      <a:pt x="47" y="548"/>
                    </a:cubicBezTo>
                    <a:cubicBezTo>
                      <a:pt x="35" y="404"/>
                      <a:pt x="22" y="260"/>
                      <a:pt x="10" y="116"/>
                    </a:cubicBezTo>
                    <a:cubicBezTo>
                      <a:pt x="7" y="78"/>
                      <a:pt x="3" y="4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08">
                <a:extLst>
                  <a:ext uri="{FF2B5EF4-FFF2-40B4-BE49-F238E27FC236}">
                    <a16:creationId xmlns:a16="http://schemas.microsoft.com/office/drawing/2014/main" id="{5CDE1727-F108-E4CA-599F-70EF2EA46656}"/>
                  </a:ext>
                </a:extLst>
              </p:cNvPr>
              <p:cNvSpPr>
                <a:spLocks noEditPoints="1"/>
              </p:cNvSpPr>
              <p:nvPr/>
            </p:nvSpPr>
            <p:spPr bwMode="auto">
              <a:xfrm>
                <a:off x="2253" y="305"/>
                <a:ext cx="1059" cy="716"/>
              </a:xfrm>
              <a:custGeom>
                <a:avLst/>
                <a:gdLst>
                  <a:gd name="T0" fmla="*/ 0 w 702"/>
                  <a:gd name="T1" fmla="*/ 428 h 475"/>
                  <a:gd name="T2" fmla="*/ 13 w 702"/>
                  <a:gd name="T3" fmla="*/ 408 h 475"/>
                  <a:gd name="T4" fmla="*/ 188 w 702"/>
                  <a:gd name="T5" fmla="*/ 143 h 475"/>
                  <a:gd name="T6" fmla="*/ 198 w 702"/>
                  <a:gd name="T7" fmla="*/ 89 h 475"/>
                  <a:gd name="T8" fmla="*/ 188 w 702"/>
                  <a:gd name="T9" fmla="*/ 41 h 475"/>
                  <a:gd name="T10" fmla="*/ 683 w 702"/>
                  <a:gd name="T11" fmla="*/ 0 h 475"/>
                  <a:gd name="T12" fmla="*/ 674 w 702"/>
                  <a:gd name="T13" fmla="*/ 131 h 475"/>
                  <a:gd name="T14" fmla="*/ 487 w 702"/>
                  <a:gd name="T15" fmla="*/ 459 h 475"/>
                  <a:gd name="T16" fmla="*/ 457 w 702"/>
                  <a:gd name="T17" fmla="*/ 474 h 475"/>
                  <a:gd name="T18" fmla="*/ 28 w 702"/>
                  <a:gd name="T19" fmla="*/ 432 h 475"/>
                  <a:gd name="T20" fmla="*/ 0 w 702"/>
                  <a:gd name="T21" fmla="*/ 428 h 475"/>
                  <a:gd name="T22" fmla="*/ 575 w 702"/>
                  <a:gd name="T23" fmla="*/ 108 h 475"/>
                  <a:gd name="T24" fmla="*/ 620 w 702"/>
                  <a:gd name="T25" fmla="*/ 104 h 475"/>
                  <a:gd name="T26" fmla="*/ 634 w 702"/>
                  <a:gd name="T27" fmla="*/ 90 h 475"/>
                  <a:gd name="T28" fmla="*/ 619 w 702"/>
                  <a:gd name="T29" fmla="*/ 77 h 475"/>
                  <a:gd name="T30" fmla="*/ 560 w 702"/>
                  <a:gd name="T31" fmla="*/ 81 h 475"/>
                  <a:gd name="T32" fmla="*/ 549 w 702"/>
                  <a:gd name="T33" fmla="*/ 94 h 475"/>
                  <a:gd name="T34" fmla="*/ 561 w 702"/>
                  <a:gd name="T35" fmla="*/ 107 h 475"/>
                  <a:gd name="T36" fmla="*/ 575 w 702"/>
                  <a:gd name="T37" fmla="*/ 108 h 475"/>
                  <a:gd name="T38" fmla="*/ 446 w 702"/>
                  <a:gd name="T39" fmla="*/ 115 h 475"/>
                  <a:gd name="T40" fmla="*/ 446 w 702"/>
                  <a:gd name="T41" fmla="*/ 114 h 475"/>
                  <a:gd name="T42" fmla="*/ 475 w 702"/>
                  <a:gd name="T43" fmla="*/ 112 h 475"/>
                  <a:gd name="T44" fmla="*/ 490 w 702"/>
                  <a:gd name="T45" fmla="*/ 99 h 475"/>
                  <a:gd name="T46" fmla="*/ 475 w 702"/>
                  <a:gd name="T47" fmla="*/ 85 h 475"/>
                  <a:gd name="T48" fmla="*/ 417 w 702"/>
                  <a:gd name="T49" fmla="*/ 88 h 475"/>
                  <a:gd name="T50" fmla="*/ 405 w 702"/>
                  <a:gd name="T51" fmla="*/ 100 h 475"/>
                  <a:gd name="T52" fmla="*/ 418 w 702"/>
                  <a:gd name="T53" fmla="*/ 115 h 475"/>
                  <a:gd name="T54" fmla="*/ 446 w 702"/>
                  <a:gd name="T55" fmla="*/ 115 h 475"/>
                  <a:gd name="T56" fmla="*/ 310 w 702"/>
                  <a:gd name="T57" fmla="*/ 92 h 475"/>
                  <a:gd name="T58" fmla="*/ 274 w 702"/>
                  <a:gd name="T59" fmla="*/ 95 h 475"/>
                  <a:gd name="T60" fmla="*/ 261 w 702"/>
                  <a:gd name="T61" fmla="*/ 109 h 475"/>
                  <a:gd name="T62" fmla="*/ 275 w 702"/>
                  <a:gd name="T63" fmla="*/ 122 h 475"/>
                  <a:gd name="T64" fmla="*/ 333 w 702"/>
                  <a:gd name="T65" fmla="*/ 119 h 475"/>
                  <a:gd name="T66" fmla="*/ 346 w 702"/>
                  <a:gd name="T67" fmla="*/ 104 h 475"/>
                  <a:gd name="T68" fmla="*/ 331 w 702"/>
                  <a:gd name="T69" fmla="*/ 92 h 475"/>
                  <a:gd name="T70" fmla="*/ 310 w 702"/>
                  <a:gd name="T71" fmla="*/ 9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2" h="475">
                    <a:moveTo>
                      <a:pt x="0" y="428"/>
                    </a:moveTo>
                    <a:cubicBezTo>
                      <a:pt x="5" y="420"/>
                      <a:pt x="9" y="414"/>
                      <a:pt x="13" y="408"/>
                    </a:cubicBezTo>
                    <a:cubicBezTo>
                      <a:pt x="71" y="319"/>
                      <a:pt x="129" y="231"/>
                      <a:pt x="188" y="143"/>
                    </a:cubicBezTo>
                    <a:cubicBezTo>
                      <a:pt x="200" y="125"/>
                      <a:pt x="205" y="109"/>
                      <a:pt x="198" y="89"/>
                    </a:cubicBezTo>
                    <a:cubicBezTo>
                      <a:pt x="194" y="74"/>
                      <a:pt x="191" y="58"/>
                      <a:pt x="188" y="41"/>
                    </a:cubicBezTo>
                    <a:cubicBezTo>
                      <a:pt x="353" y="28"/>
                      <a:pt x="516" y="14"/>
                      <a:pt x="683" y="0"/>
                    </a:cubicBezTo>
                    <a:cubicBezTo>
                      <a:pt x="683" y="44"/>
                      <a:pt x="702" y="86"/>
                      <a:pt x="674" y="131"/>
                    </a:cubicBezTo>
                    <a:cubicBezTo>
                      <a:pt x="609" y="238"/>
                      <a:pt x="549" y="349"/>
                      <a:pt x="487" y="459"/>
                    </a:cubicBezTo>
                    <a:cubicBezTo>
                      <a:pt x="480" y="472"/>
                      <a:pt x="472" y="475"/>
                      <a:pt x="457" y="474"/>
                    </a:cubicBezTo>
                    <a:cubicBezTo>
                      <a:pt x="314" y="459"/>
                      <a:pt x="171" y="446"/>
                      <a:pt x="28" y="432"/>
                    </a:cubicBezTo>
                    <a:cubicBezTo>
                      <a:pt x="19" y="431"/>
                      <a:pt x="11" y="429"/>
                      <a:pt x="0" y="428"/>
                    </a:cubicBezTo>
                    <a:close/>
                    <a:moveTo>
                      <a:pt x="575" y="108"/>
                    </a:moveTo>
                    <a:cubicBezTo>
                      <a:pt x="591" y="107"/>
                      <a:pt x="606" y="107"/>
                      <a:pt x="620" y="104"/>
                    </a:cubicBezTo>
                    <a:cubicBezTo>
                      <a:pt x="625" y="103"/>
                      <a:pt x="629" y="95"/>
                      <a:pt x="634" y="90"/>
                    </a:cubicBezTo>
                    <a:cubicBezTo>
                      <a:pt x="629" y="86"/>
                      <a:pt x="624" y="77"/>
                      <a:pt x="619" y="77"/>
                    </a:cubicBezTo>
                    <a:cubicBezTo>
                      <a:pt x="600" y="77"/>
                      <a:pt x="580" y="78"/>
                      <a:pt x="560" y="81"/>
                    </a:cubicBezTo>
                    <a:cubicBezTo>
                      <a:pt x="555" y="81"/>
                      <a:pt x="549" y="89"/>
                      <a:pt x="549" y="94"/>
                    </a:cubicBezTo>
                    <a:cubicBezTo>
                      <a:pt x="549" y="99"/>
                      <a:pt x="555" y="105"/>
                      <a:pt x="561" y="107"/>
                    </a:cubicBezTo>
                    <a:cubicBezTo>
                      <a:pt x="565" y="109"/>
                      <a:pt x="571" y="108"/>
                      <a:pt x="575" y="108"/>
                    </a:cubicBezTo>
                    <a:close/>
                    <a:moveTo>
                      <a:pt x="446" y="115"/>
                    </a:moveTo>
                    <a:cubicBezTo>
                      <a:pt x="446" y="115"/>
                      <a:pt x="446" y="114"/>
                      <a:pt x="446" y="114"/>
                    </a:cubicBezTo>
                    <a:cubicBezTo>
                      <a:pt x="456" y="113"/>
                      <a:pt x="466" y="114"/>
                      <a:pt x="475" y="112"/>
                    </a:cubicBezTo>
                    <a:cubicBezTo>
                      <a:pt x="481" y="110"/>
                      <a:pt x="485" y="103"/>
                      <a:pt x="490" y="99"/>
                    </a:cubicBezTo>
                    <a:cubicBezTo>
                      <a:pt x="485" y="94"/>
                      <a:pt x="480" y="85"/>
                      <a:pt x="475" y="85"/>
                    </a:cubicBezTo>
                    <a:cubicBezTo>
                      <a:pt x="455" y="84"/>
                      <a:pt x="436" y="85"/>
                      <a:pt x="417" y="88"/>
                    </a:cubicBezTo>
                    <a:cubicBezTo>
                      <a:pt x="412" y="89"/>
                      <a:pt x="404" y="97"/>
                      <a:pt x="405" y="100"/>
                    </a:cubicBezTo>
                    <a:cubicBezTo>
                      <a:pt x="406" y="106"/>
                      <a:pt x="412" y="113"/>
                      <a:pt x="418" y="115"/>
                    </a:cubicBezTo>
                    <a:cubicBezTo>
                      <a:pt x="427" y="117"/>
                      <a:pt x="436" y="115"/>
                      <a:pt x="446" y="115"/>
                    </a:cubicBezTo>
                    <a:close/>
                    <a:moveTo>
                      <a:pt x="310" y="92"/>
                    </a:moveTo>
                    <a:cubicBezTo>
                      <a:pt x="296" y="93"/>
                      <a:pt x="284" y="92"/>
                      <a:pt x="274" y="95"/>
                    </a:cubicBezTo>
                    <a:cubicBezTo>
                      <a:pt x="268" y="96"/>
                      <a:pt x="261" y="105"/>
                      <a:pt x="261" y="109"/>
                    </a:cubicBezTo>
                    <a:cubicBezTo>
                      <a:pt x="262" y="114"/>
                      <a:pt x="270" y="122"/>
                      <a:pt x="275" y="122"/>
                    </a:cubicBezTo>
                    <a:cubicBezTo>
                      <a:pt x="295" y="123"/>
                      <a:pt x="314" y="122"/>
                      <a:pt x="333" y="119"/>
                    </a:cubicBezTo>
                    <a:cubicBezTo>
                      <a:pt x="338" y="118"/>
                      <a:pt x="342" y="109"/>
                      <a:pt x="346" y="104"/>
                    </a:cubicBezTo>
                    <a:cubicBezTo>
                      <a:pt x="341" y="100"/>
                      <a:pt x="337" y="94"/>
                      <a:pt x="331" y="92"/>
                    </a:cubicBezTo>
                    <a:cubicBezTo>
                      <a:pt x="324" y="90"/>
                      <a:pt x="315" y="92"/>
                      <a:pt x="310" y="9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09">
                <a:extLst>
                  <a:ext uri="{FF2B5EF4-FFF2-40B4-BE49-F238E27FC236}">
                    <a16:creationId xmlns:a16="http://schemas.microsoft.com/office/drawing/2014/main" id="{30326111-C7F1-26CC-FDAF-47A41342B8F7}"/>
                  </a:ext>
                </a:extLst>
              </p:cNvPr>
              <p:cNvSpPr>
                <a:spLocks/>
              </p:cNvSpPr>
              <p:nvPr/>
            </p:nvSpPr>
            <p:spPr bwMode="auto">
              <a:xfrm>
                <a:off x="3027" y="747"/>
                <a:ext cx="470" cy="266"/>
              </a:xfrm>
              <a:custGeom>
                <a:avLst/>
                <a:gdLst>
                  <a:gd name="T0" fmla="*/ 312 w 312"/>
                  <a:gd name="T1" fmla="*/ 109 h 177"/>
                  <a:gd name="T2" fmla="*/ 0 w 312"/>
                  <a:gd name="T3" fmla="*/ 177 h 177"/>
                  <a:gd name="T4" fmla="*/ 101 w 312"/>
                  <a:gd name="T5" fmla="*/ 0 h 177"/>
                  <a:gd name="T6" fmla="*/ 312 w 312"/>
                  <a:gd name="T7" fmla="*/ 109 h 177"/>
                </a:gdLst>
                <a:ahLst/>
                <a:cxnLst>
                  <a:cxn ang="0">
                    <a:pos x="T0" y="T1"/>
                  </a:cxn>
                  <a:cxn ang="0">
                    <a:pos x="T2" y="T3"/>
                  </a:cxn>
                  <a:cxn ang="0">
                    <a:pos x="T4" y="T5"/>
                  </a:cxn>
                  <a:cxn ang="0">
                    <a:pos x="T6" y="T7"/>
                  </a:cxn>
                </a:cxnLst>
                <a:rect l="0" t="0" r="r" b="b"/>
                <a:pathLst>
                  <a:path w="312" h="177">
                    <a:moveTo>
                      <a:pt x="312" y="109"/>
                    </a:moveTo>
                    <a:cubicBezTo>
                      <a:pt x="206" y="132"/>
                      <a:pt x="105" y="154"/>
                      <a:pt x="0" y="177"/>
                    </a:cubicBezTo>
                    <a:cubicBezTo>
                      <a:pt x="35" y="116"/>
                      <a:pt x="67" y="59"/>
                      <a:pt x="101" y="0"/>
                    </a:cubicBezTo>
                    <a:cubicBezTo>
                      <a:pt x="170" y="36"/>
                      <a:pt x="238" y="71"/>
                      <a:pt x="312" y="1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10">
                <a:extLst>
                  <a:ext uri="{FF2B5EF4-FFF2-40B4-BE49-F238E27FC236}">
                    <a16:creationId xmlns:a16="http://schemas.microsoft.com/office/drawing/2014/main" id="{C90A37DB-73A8-7448-70B4-AD9DD89159A8}"/>
                  </a:ext>
                </a:extLst>
              </p:cNvPr>
              <p:cNvSpPr>
                <a:spLocks/>
              </p:cNvSpPr>
              <p:nvPr/>
            </p:nvSpPr>
            <p:spPr bwMode="auto">
              <a:xfrm>
                <a:off x="3081" y="421"/>
                <a:ext cx="128" cy="48"/>
              </a:xfrm>
              <a:custGeom>
                <a:avLst/>
                <a:gdLst>
                  <a:gd name="T0" fmla="*/ 26 w 85"/>
                  <a:gd name="T1" fmla="*/ 31 h 32"/>
                  <a:gd name="T2" fmla="*/ 12 w 85"/>
                  <a:gd name="T3" fmla="*/ 30 h 32"/>
                  <a:gd name="T4" fmla="*/ 0 w 85"/>
                  <a:gd name="T5" fmla="*/ 17 h 32"/>
                  <a:gd name="T6" fmla="*/ 11 w 85"/>
                  <a:gd name="T7" fmla="*/ 4 h 32"/>
                  <a:gd name="T8" fmla="*/ 70 w 85"/>
                  <a:gd name="T9" fmla="*/ 0 h 32"/>
                  <a:gd name="T10" fmla="*/ 85 w 85"/>
                  <a:gd name="T11" fmla="*/ 13 h 32"/>
                  <a:gd name="T12" fmla="*/ 71 w 85"/>
                  <a:gd name="T13" fmla="*/ 27 h 32"/>
                  <a:gd name="T14" fmla="*/ 26 w 85"/>
                  <a:gd name="T15" fmla="*/ 31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32">
                    <a:moveTo>
                      <a:pt x="26" y="31"/>
                    </a:moveTo>
                    <a:cubicBezTo>
                      <a:pt x="22" y="31"/>
                      <a:pt x="16" y="32"/>
                      <a:pt x="12" y="30"/>
                    </a:cubicBezTo>
                    <a:cubicBezTo>
                      <a:pt x="6" y="28"/>
                      <a:pt x="0" y="22"/>
                      <a:pt x="0" y="17"/>
                    </a:cubicBezTo>
                    <a:cubicBezTo>
                      <a:pt x="0" y="12"/>
                      <a:pt x="6" y="4"/>
                      <a:pt x="11" y="4"/>
                    </a:cubicBezTo>
                    <a:cubicBezTo>
                      <a:pt x="31" y="1"/>
                      <a:pt x="51" y="0"/>
                      <a:pt x="70" y="0"/>
                    </a:cubicBezTo>
                    <a:cubicBezTo>
                      <a:pt x="75" y="0"/>
                      <a:pt x="80" y="9"/>
                      <a:pt x="85" y="13"/>
                    </a:cubicBezTo>
                    <a:cubicBezTo>
                      <a:pt x="80" y="18"/>
                      <a:pt x="76" y="26"/>
                      <a:pt x="71" y="27"/>
                    </a:cubicBezTo>
                    <a:cubicBezTo>
                      <a:pt x="57" y="30"/>
                      <a:pt x="42" y="30"/>
                      <a:pt x="26" y="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11">
                <a:extLst>
                  <a:ext uri="{FF2B5EF4-FFF2-40B4-BE49-F238E27FC236}">
                    <a16:creationId xmlns:a16="http://schemas.microsoft.com/office/drawing/2014/main" id="{1AE7C301-5BD7-D1FC-4AA5-15233A9CB34B}"/>
                  </a:ext>
                </a:extLst>
              </p:cNvPr>
              <p:cNvSpPr>
                <a:spLocks/>
              </p:cNvSpPr>
              <p:nvPr/>
            </p:nvSpPr>
            <p:spPr bwMode="auto">
              <a:xfrm>
                <a:off x="2863" y="432"/>
                <a:ext cx="129" cy="49"/>
              </a:xfrm>
              <a:custGeom>
                <a:avLst/>
                <a:gdLst>
                  <a:gd name="T0" fmla="*/ 42 w 86"/>
                  <a:gd name="T1" fmla="*/ 31 h 33"/>
                  <a:gd name="T2" fmla="*/ 14 w 86"/>
                  <a:gd name="T3" fmla="*/ 31 h 33"/>
                  <a:gd name="T4" fmla="*/ 1 w 86"/>
                  <a:gd name="T5" fmla="*/ 16 h 33"/>
                  <a:gd name="T6" fmla="*/ 13 w 86"/>
                  <a:gd name="T7" fmla="*/ 4 h 33"/>
                  <a:gd name="T8" fmla="*/ 71 w 86"/>
                  <a:gd name="T9" fmla="*/ 1 h 33"/>
                  <a:gd name="T10" fmla="*/ 86 w 86"/>
                  <a:gd name="T11" fmla="*/ 15 h 33"/>
                  <a:gd name="T12" fmla="*/ 71 w 86"/>
                  <a:gd name="T13" fmla="*/ 28 h 33"/>
                  <a:gd name="T14" fmla="*/ 42 w 86"/>
                  <a:gd name="T15" fmla="*/ 30 h 33"/>
                  <a:gd name="T16" fmla="*/ 42 w 86"/>
                  <a:gd name="T17"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33">
                    <a:moveTo>
                      <a:pt x="42" y="31"/>
                    </a:moveTo>
                    <a:cubicBezTo>
                      <a:pt x="32" y="31"/>
                      <a:pt x="23" y="33"/>
                      <a:pt x="14" y="31"/>
                    </a:cubicBezTo>
                    <a:cubicBezTo>
                      <a:pt x="8" y="29"/>
                      <a:pt x="2" y="22"/>
                      <a:pt x="1" y="16"/>
                    </a:cubicBezTo>
                    <a:cubicBezTo>
                      <a:pt x="0" y="13"/>
                      <a:pt x="8" y="5"/>
                      <a:pt x="13" y="4"/>
                    </a:cubicBezTo>
                    <a:cubicBezTo>
                      <a:pt x="32" y="1"/>
                      <a:pt x="51" y="0"/>
                      <a:pt x="71" y="1"/>
                    </a:cubicBezTo>
                    <a:cubicBezTo>
                      <a:pt x="76" y="1"/>
                      <a:pt x="81" y="10"/>
                      <a:pt x="86" y="15"/>
                    </a:cubicBezTo>
                    <a:cubicBezTo>
                      <a:pt x="81" y="19"/>
                      <a:pt x="77" y="26"/>
                      <a:pt x="71" y="28"/>
                    </a:cubicBezTo>
                    <a:cubicBezTo>
                      <a:pt x="62" y="30"/>
                      <a:pt x="52" y="29"/>
                      <a:pt x="42" y="30"/>
                    </a:cubicBezTo>
                    <a:cubicBezTo>
                      <a:pt x="42" y="30"/>
                      <a:pt x="42" y="31"/>
                      <a:pt x="42" y="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12">
                <a:extLst>
                  <a:ext uri="{FF2B5EF4-FFF2-40B4-BE49-F238E27FC236}">
                    <a16:creationId xmlns:a16="http://schemas.microsoft.com/office/drawing/2014/main" id="{945A76C9-8581-DED0-4B57-915DBA529E4A}"/>
                  </a:ext>
                </a:extLst>
              </p:cNvPr>
              <p:cNvSpPr>
                <a:spLocks/>
              </p:cNvSpPr>
              <p:nvPr/>
            </p:nvSpPr>
            <p:spPr bwMode="auto">
              <a:xfrm>
                <a:off x="2647" y="441"/>
                <a:ext cx="128" cy="49"/>
              </a:xfrm>
              <a:custGeom>
                <a:avLst/>
                <a:gdLst>
                  <a:gd name="T0" fmla="*/ 49 w 85"/>
                  <a:gd name="T1" fmla="*/ 2 h 33"/>
                  <a:gd name="T2" fmla="*/ 70 w 85"/>
                  <a:gd name="T3" fmla="*/ 2 h 33"/>
                  <a:gd name="T4" fmla="*/ 85 w 85"/>
                  <a:gd name="T5" fmla="*/ 14 h 33"/>
                  <a:gd name="T6" fmla="*/ 72 w 85"/>
                  <a:gd name="T7" fmla="*/ 29 h 33"/>
                  <a:gd name="T8" fmla="*/ 14 w 85"/>
                  <a:gd name="T9" fmla="*/ 32 h 33"/>
                  <a:gd name="T10" fmla="*/ 0 w 85"/>
                  <a:gd name="T11" fmla="*/ 19 h 33"/>
                  <a:gd name="T12" fmla="*/ 13 w 85"/>
                  <a:gd name="T13" fmla="*/ 5 h 33"/>
                  <a:gd name="T14" fmla="*/ 49 w 85"/>
                  <a:gd name="T15" fmla="*/ 2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33">
                    <a:moveTo>
                      <a:pt x="49" y="2"/>
                    </a:moveTo>
                    <a:cubicBezTo>
                      <a:pt x="54" y="2"/>
                      <a:pt x="63" y="0"/>
                      <a:pt x="70" y="2"/>
                    </a:cubicBezTo>
                    <a:cubicBezTo>
                      <a:pt x="76" y="4"/>
                      <a:pt x="80" y="10"/>
                      <a:pt x="85" y="14"/>
                    </a:cubicBezTo>
                    <a:cubicBezTo>
                      <a:pt x="81" y="19"/>
                      <a:pt x="77" y="28"/>
                      <a:pt x="72" y="29"/>
                    </a:cubicBezTo>
                    <a:cubicBezTo>
                      <a:pt x="53" y="32"/>
                      <a:pt x="34" y="33"/>
                      <a:pt x="14" y="32"/>
                    </a:cubicBezTo>
                    <a:cubicBezTo>
                      <a:pt x="9" y="32"/>
                      <a:pt x="1" y="24"/>
                      <a:pt x="0" y="19"/>
                    </a:cubicBezTo>
                    <a:cubicBezTo>
                      <a:pt x="0" y="15"/>
                      <a:pt x="7" y="6"/>
                      <a:pt x="13" y="5"/>
                    </a:cubicBezTo>
                    <a:cubicBezTo>
                      <a:pt x="23" y="2"/>
                      <a:pt x="35" y="3"/>
                      <a:pt x="49" y="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2731401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4BCA1-BC55-952D-9ED7-927FA1CAE16A}"/>
              </a:ext>
            </a:extLst>
          </p:cNvPr>
          <p:cNvSpPr>
            <a:spLocks noGrp="1"/>
          </p:cNvSpPr>
          <p:nvPr>
            <p:ph type="title"/>
          </p:nvPr>
        </p:nvSpPr>
        <p:spPr/>
        <p:txBody>
          <a:bodyPr/>
          <a:lstStyle/>
          <a:p>
            <a:r>
              <a:rPr lang="en-CA"/>
              <a:t>Interaction of environment and genetic variability in multifactorial diseases</a:t>
            </a:r>
          </a:p>
        </p:txBody>
      </p:sp>
      <p:sp>
        <p:nvSpPr>
          <p:cNvPr id="3" name="Text Placeholder 2">
            <a:extLst>
              <a:ext uri="{FF2B5EF4-FFF2-40B4-BE49-F238E27FC236}">
                <a16:creationId xmlns:a16="http://schemas.microsoft.com/office/drawing/2014/main" id="{F0C127F4-5DAD-C78D-3DF3-FA7C4381DB21}"/>
              </a:ext>
            </a:extLst>
          </p:cNvPr>
          <p:cNvSpPr>
            <a:spLocks noGrp="1"/>
          </p:cNvSpPr>
          <p:nvPr>
            <p:ph type="body" sz="quarter" idx="13"/>
          </p:nvPr>
        </p:nvSpPr>
        <p:spPr/>
        <p:txBody>
          <a:bodyPr>
            <a:normAutofit fontScale="92500" lnSpcReduction="10000"/>
          </a:bodyPr>
          <a:lstStyle/>
          <a:p>
            <a:pPr>
              <a:spcBef>
                <a:spcPts val="0"/>
              </a:spcBef>
            </a:pPr>
            <a:r>
              <a:rPr lang="en-CA" sz="1000" i="0" dirty="0"/>
              <a:t>*A schematic diagram.</a:t>
            </a:r>
          </a:p>
          <a:p>
            <a:pPr>
              <a:spcBef>
                <a:spcPts val="0"/>
              </a:spcBef>
            </a:pPr>
            <a:r>
              <a:rPr lang="en-CA" sz="1000" i="0" dirty="0"/>
              <a:t>Mark AL. Hypertension 2008;51:1426</a:t>
            </a:r>
            <a:r>
              <a:rPr lang="en-CA" sz="1000" i="0" dirty="0">
                <a:cs typeface="Calibri" panose="020F0502020204030204" pitchFamily="34" charset="0"/>
              </a:rPr>
              <a:t>–14</a:t>
            </a:r>
            <a:r>
              <a:rPr lang="en-CA" sz="1000" i="0" dirty="0"/>
              <a:t>34.</a:t>
            </a:r>
          </a:p>
        </p:txBody>
      </p:sp>
      <p:sp>
        <p:nvSpPr>
          <p:cNvPr id="26" name="TextBox 25">
            <a:extLst>
              <a:ext uri="{FF2B5EF4-FFF2-40B4-BE49-F238E27FC236}">
                <a16:creationId xmlns:a16="http://schemas.microsoft.com/office/drawing/2014/main" id="{34B9572F-871E-4B18-3350-C5DEE123442E}"/>
              </a:ext>
            </a:extLst>
          </p:cNvPr>
          <p:cNvSpPr txBox="1"/>
          <p:nvPr/>
        </p:nvSpPr>
        <p:spPr>
          <a:xfrm>
            <a:off x="845643" y="2666669"/>
            <a:ext cx="5266664" cy="2585323"/>
          </a:xfrm>
          <a:prstGeom prst="rect">
            <a:avLst/>
          </a:prstGeom>
          <a:solidFill>
            <a:schemeClr val="bg2"/>
          </a:solidFill>
        </p:spPr>
        <p:txBody>
          <a:bodyPr wrap="square">
            <a:spAutoFit/>
          </a:bodyPr>
          <a:lstStyle/>
          <a:p>
            <a:r>
              <a:rPr lang="en-US" b="0" i="0">
                <a:solidFill>
                  <a:srgbClr val="000000"/>
                </a:solidFill>
                <a:effectLst/>
              </a:rPr>
              <a:t>Indi</a:t>
            </a:r>
            <a:r>
              <a:rPr lang="en-US">
                <a:solidFill>
                  <a:srgbClr val="000000"/>
                </a:solidFill>
              </a:rPr>
              <a:t>viduals genetically predisposed </a:t>
            </a:r>
            <a:r>
              <a:rPr lang="en-US" b="0" i="0">
                <a:solidFill>
                  <a:srgbClr val="000000"/>
                </a:solidFill>
                <a:effectLst/>
              </a:rPr>
              <a:t>to a multifactorial disease, i.e., obesity, will </a:t>
            </a:r>
            <a:r>
              <a:rPr lang="en-US">
                <a:solidFill>
                  <a:srgbClr val="000000"/>
                </a:solidFill>
              </a:rPr>
              <a:t>likely </a:t>
            </a:r>
            <a:r>
              <a:rPr lang="en-US" b="0" i="0">
                <a:solidFill>
                  <a:srgbClr val="000000"/>
                </a:solidFill>
                <a:effectLst/>
              </a:rPr>
              <a:t>manifest the disease phenotype in a healthy environment</a:t>
            </a:r>
          </a:p>
          <a:p>
            <a:endParaRPr lang="en-US">
              <a:solidFill>
                <a:srgbClr val="000000"/>
              </a:solidFill>
            </a:endParaRPr>
          </a:p>
          <a:p>
            <a:r>
              <a:rPr lang="en-US" b="0" i="0">
                <a:solidFill>
                  <a:srgbClr val="000000"/>
                </a:solidFill>
                <a:effectLst/>
              </a:rPr>
              <a:t>In an adverse, i.e., obesogenic, environment, the genetic susceptibility will be expressed as the disease phenotype, but not in the genetically resistant population</a:t>
            </a:r>
            <a:endParaRPr lang="en-CA"/>
          </a:p>
        </p:txBody>
      </p:sp>
      <p:grpSp>
        <p:nvGrpSpPr>
          <p:cNvPr id="31" name="Group 30">
            <a:extLst>
              <a:ext uri="{FF2B5EF4-FFF2-40B4-BE49-F238E27FC236}">
                <a16:creationId xmlns:a16="http://schemas.microsoft.com/office/drawing/2014/main" id="{EC873D50-7116-9AD4-AB9B-8CC1BCC3BA27}"/>
              </a:ext>
            </a:extLst>
          </p:cNvPr>
          <p:cNvGrpSpPr/>
          <p:nvPr/>
        </p:nvGrpSpPr>
        <p:grpSpPr>
          <a:xfrm>
            <a:off x="6705782" y="1874486"/>
            <a:ext cx="4838219" cy="4282634"/>
            <a:chOff x="6643868" y="2361234"/>
            <a:chExt cx="4838219" cy="4282634"/>
          </a:xfrm>
        </p:grpSpPr>
        <p:grpSp>
          <p:nvGrpSpPr>
            <p:cNvPr id="25" name="Group 24">
              <a:extLst>
                <a:ext uri="{FF2B5EF4-FFF2-40B4-BE49-F238E27FC236}">
                  <a16:creationId xmlns:a16="http://schemas.microsoft.com/office/drawing/2014/main" id="{F14B2AA8-33A6-9C0F-1696-BA9D7764827F}"/>
                </a:ext>
              </a:extLst>
            </p:cNvPr>
            <p:cNvGrpSpPr/>
            <p:nvPr/>
          </p:nvGrpSpPr>
          <p:grpSpPr>
            <a:xfrm>
              <a:off x="6931689" y="3232378"/>
              <a:ext cx="4262577" cy="3281130"/>
              <a:chOff x="6787383" y="2561249"/>
              <a:chExt cx="4262577" cy="3281130"/>
            </a:xfrm>
          </p:grpSpPr>
          <p:cxnSp>
            <p:nvCxnSpPr>
              <p:cNvPr id="5" name="Straight Connector 4">
                <a:extLst>
                  <a:ext uri="{FF2B5EF4-FFF2-40B4-BE49-F238E27FC236}">
                    <a16:creationId xmlns:a16="http://schemas.microsoft.com/office/drawing/2014/main" id="{A18B2495-04D5-4715-E039-8270211C9A8C}"/>
                  </a:ext>
                </a:extLst>
              </p:cNvPr>
              <p:cNvCxnSpPr>
                <a:cxnSpLocks/>
              </p:cNvCxnSpPr>
              <p:nvPr/>
            </p:nvCxnSpPr>
            <p:spPr>
              <a:xfrm flipV="1">
                <a:off x="7870785" y="2905246"/>
                <a:ext cx="2536784" cy="1480382"/>
              </a:xfrm>
              <a:prstGeom prst="line">
                <a:avLst/>
              </a:prstGeom>
              <a:ln w="381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FC2DC3E-A6DA-7F42-EF5E-89F0166C1237}"/>
                  </a:ext>
                </a:extLst>
              </p:cNvPr>
              <p:cNvCxnSpPr>
                <a:cxnSpLocks/>
              </p:cNvCxnSpPr>
              <p:nvPr/>
            </p:nvCxnSpPr>
            <p:spPr>
              <a:xfrm flipV="1">
                <a:off x="7870785" y="4375230"/>
                <a:ext cx="2536784" cy="233422"/>
              </a:xfrm>
              <a:prstGeom prst="line">
                <a:avLst/>
              </a:prstGeom>
              <a:ln w="38100">
                <a:headEnd type="diamond"/>
                <a:tailEnd type="diamond"/>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333CF8E6-FD92-AFA1-E227-9D6290E00888}"/>
                  </a:ext>
                </a:extLst>
              </p:cNvPr>
              <p:cNvGrpSpPr/>
              <p:nvPr/>
            </p:nvGrpSpPr>
            <p:grpSpPr>
              <a:xfrm>
                <a:off x="7477246" y="2561249"/>
                <a:ext cx="3437681" cy="2592729"/>
                <a:chOff x="7477246" y="2561249"/>
                <a:chExt cx="3437681" cy="2592729"/>
              </a:xfrm>
            </p:grpSpPr>
            <p:cxnSp>
              <p:nvCxnSpPr>
                <p:cNvPr id="10" name="Straight Connector 9">
                  <a:extLst>
                    <a:ext uri="{FF2B5EF4-FFF2-40B4-BE49-F238E27FC236}">
                      <a16:creationId xmlns:a16="http://schemas.microsoft.com/office/drawing/2014/main" id="{A94629CA-2BA3-3B01-EB0B-0D5128757571}"/>
                    </a:ext>
                  </a:extLst>
                </p:cNvPr>
                <p:cNvCxnSpPr>
                  <a:cxnSpLocks/>
                </p:cNvCxnSpPr>
                <p:nvPr/>
              </p:nvCxnSpPr>
              <p:spPr>
                <a:xfrm>
                  <a:off x="7477246" y="2561249"/>
                  <a:ext cx="0" cy="2592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AB7CE26-BA68-6BD5-2042-82A285108B29}"/>
                    </a:ext>
                  </a:extLst>
                </p:cNvPr>
                <p:cNvCxnSpPr>
                  <a:cxnSpLocks/>
                </p:cNvCxnSpPr>
                <p:nvPr/>
              </p:nvCxnSpPr>
              <p:spPr>
                <a:xfrm>
                  <a:off x="7477246" y="5139159"/>
                  <a:ext cx="343768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CB7C21BD-F6FA-67A1-FEB7-328E4A607BA2}"/>
                  </a:ext>
                </a:extLst>
              </p:cNvPr>
              <p:cNvSpPr txBox="1"/>
              <p:nvPr/>
            </p:nvSpPr>
            <p:spPr>
              <a:xfrm>
                <a:off x="8481222" y="2766348"/>
                <a:ext cx="1157458" cy="523220"/>
              </a:xfrm>
              <a:prstGeom prst="rect">
                <a:avLst/>
              </a:prstGeom>
              <a:noFill/>
            </p:spPr>
            <p:txBody>
              <a:bodyPr wrap="square" rtlCol="0">
                <a:spAutoFit/>
              </a:bodyPr>
              <a:lstStyle/>
              <a:p>
                <a:r>
                  <a:rPr lang="en-CA" sz="1400"/>
                  <a:t>Genetically predisposed</a:t>
                </a:r>
              </a:p>
            </p:txBody>
          </p:sp>
          <p:sp>
            <p:nvSpPr>
              <p:cNvPr id="16" name="TextBox 15">
                <a:extLst>
                  <a:ext uri="{FF2B5EF4-FFF2-40B4-BE49-F238E27FC236}">
                    <a16:creationId xmlns:a16="http://schemas.microsoft.com/office/drawing/2014/main" id="{D1741E47-369C-0CD3-76C4-8F6E77E5F8CA}"/>
                  </a:ext>
                </a:extLst>
              </p:cNvPr>
              <p:cNvSpPr txBox="1"/>
              <p:nvPr/>
            </p:nvSpPr>
            <p:spPr>
              <a:xfrm>
                <a:off x="8481222" y="4538027"/>
                <a:ext cx="1157458" cy="523220"/>
              </a:xfrm>
              <a:prstGeom prst="rect">
                <a:avLst/>
              </a:prstGeom>
              <a:noFill/>
            </p:spPr>
            <p:txBody>
              <a:bodyPr wrap="square" rtlCol="0">
                <a:spAutoFit/>
              </a:bodyPr>
              <a:lstStyle/>
              <a:p>
                <a:r>
                  <a:rPr lang="en-CA" sz="1400"/>
                  <a:t>Genetically resistant</a:t>
                </a:r>
              </a:p>
            </p:txBody>
          </p:sp>
          <p:cxnSp>
            <p:nvCxnSpPr>
              <p:cNvPr id="17" name="Straight Connector 16">
                <a:extLst>
                  <a:ext uri="{FF2B5EF4-FFF2-40B4-BE49-F238E27FC236}">
                    <a16:creationId xmlns:a16="http://schemas.microsoft.com/office/drawing/2014/main" id="{54690CF5-8734-4192-16AA-A754CE69AB8A}"/>
                  </a:ext>
                </a:extLst>
              </p:cNvPr>
              <p:cNvCxnSpPr>
                <a:cxnSpLocks/>
              </p:cNvCxnSpPr>
              <p:nvPr/>
            </p:nvCxnSpPr>
            <p:spPr>
              <a:xfrm>
                <a:off x="7870785" y="5139159"/>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5E053EA-4E28-86C6-B52D-940A57D9DB4B}"/>
                  </a:ext>
                </a:extLst>
              </p:cNvPr>
              <p:cNvCxnSpPr>
                <a:cxnSpLocks/>
              </p:cNvCxnSpPr>
              <p:nvPr/>
            </p:nvCxnSpPr>
            <p:spPr>
              <a:xfrm>
                <a:off x="10407569" y="5139159"/>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5CA4BB5-0BF5-02FA-7095-24F8A12C5DB1}"/>
                  </a:ext>
                </a:extLst>
              </p:cNvPr>
              <p:cNvSpPr txBox="1"/>
              <p:nvPr/>
            </p:nvSpPr>
            <p:spPr>
              <a:xfrm>
                <a:off x="7228393" y="5319159"/>
                <a:ext cx="1284783" cy="523220"/>
              </a:xfrm>
              <a:prstGeom prst="rect">
                <a:avLst/>
              </a:prstGeom>
              <a:noFill/>
            </p:spPr>
            <p:txBody>
              <a:bodyPr wrap="square" rtlCol="0">
                <a:spAutoFit/>
              </a:bodyPr>
              <a:lstStyle/>
              <a:p>
                <a:pPr algn="ctr"/>
                <a:r>
                  <a:rPr lang="en-CA" sz="1400"/>
                  <a:t>Healthy environment</a:t>
                </a:r>
              </a:p>
            </p:txBody>
          </p:sp>
          <p:sp>
            <p:nvSpPr>
              <p:cNvPr id="23" name="TextBox 22">
                <a:extLst>
                  <a:ext uri="{FF2B5EF4-FFF2-40B4-BE49-F238E27FC236}">
                    <a16:creationId xmlns:a16="http://schemas.microsoft.com/office/drawing/2014/main" id="{10E11B1B-CBCE-A88A-6381-6C04EA09B3F6}"/>
                  </a:ext>
                </a:extLst>
              </p:cNvPr>
              <p:cNvSpPr txBox="1"/>
              <p:nvPr/>
            </p:nvSpPr>
            <p:spPr>
              <a:xfrm>
                <a:off x="9765177" y="5319159"/>
                <a:ext cx="1284783" cy="523220"/>
              </a:xfrm>
              <a:prstGeom prst="rect">
                <a:avLst/>
              </a:prstGeom>
              <a:noFill/>
            </p:spPr>
            <p:txBody>
              <a:bodyPr wrap="square" rtlCol="0">
                <a:spAutoFit/>
              </a:bodyPr>
              <a:lstStyle/>
              <a:p>
                <a:pPr algn="ctr"/>
                <a:r>
                  <a:rPr lang="en-CA" sz="1400"/>
                  <a:t>Adverse environment</a:t>
                </a:r>
              </a:p>
            </p:txBody>
          </p:sp>
          <p:sp>
            <p:nvSpPr>
              <p:cNvPr id="24" name="TextBox 23">
                <a:extLst>
                  <a:ext uri="{FF2B5EF4-FFF2-40B4-BE49-F238E27FC236}">
                    <a16:creationId xmlns:a16="http://schemas.microsoft.com/office/drawing/2014/main" id="{C4402A33-29EF-66C7-52DF-968BA80676FD}"/>
                  </a:ext>
                </a:extLst>
              </p:cNvPr>
              <p:cNvSpPr txBox="1"/>
              <p:nvPr/>
            </p:nvSpPr>
            <p:spPr>
              <a:xfrm rot="16200000">
                <a:off x="6003367" y="3581184"/>
                <a:ext cx="2091252" cy="523220"/>
              </a:xfrm>
              <a:prstGeom prst="rect">
                <a:avLst/>
              </a:prstGeom>
              <a:noFill/>
            </p:spPr>
            <p:txBody>
              <a:bodyPr wrap="square" rtlCol="0">
                <a:spAutoFit/>
              </a:bodyPr>
              <a:lstStyle/>
              <a:p>
                <a:pPr algn="ctr"/>
                <a:r>
                  <a:rPr lang="en-CA" sz="1400"/>
                  <a:t>Disease phenotype (i.e., BMI)</a:t>
                </a:r>
              </a:p>
            </p:txBody>
          </p:sp>
        </p:grpSp>
        <p:sp>
          <p:nvSpPr>
            <p:cNvPr id="27" name="Rectangle 26">
              <a:extLst>
                <a:ext uri="{FF2B5EF4-FFF2-40B4-BE49-F238E27FC236}">
                  <a16:creationId xmlns:a16="http://schemas.microsoft.com/office/drawing/2014/main" id="{A8C313D8-9F95-4BE8-B15B-41A1D1F6BAF3}"/>
                </a:ext>
              </a:extLst>
            </p:cNvPr>
            <p:cNvSpPr/>
            <p:nvPr/>
          </p:nvSpPr>
          <p:spPr>
            <a:xfrm>
              <a:off x="6643868" y="2361234"/>
              <a:ext cx="4838218" cy="428263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a:extLst>
                <a:ext uri="{FF2B5EF4-FFF2-40B4-BE49-F238E27FC236}">
                  <a16:creationId xmlns:a16="http://schemas.microsoft.com/office/drawing/2014/main" id="{7CFB3511-610E-431F-CF39-B98A23C9973C}"/>
                </a:ext>
              </a:extLst>
            </p:cNvPr>
            <p:cNvSpPr txBox="1"/>
            <p:nvPr/>
          </p:nvSpPr>
          <p:spPr>
            <a:xfrm>
              <a:off x="6643868" y="2436309"/>
              <a:ext cx="4838219" cy="584775"/>
            </a:xfrm>
            <a:prstGeom prst="rect">
              <a:avLst/>
            </a:prstGeom>
            <a:noFill/>
          </p:spPr>
          <p:txBody>
            <a:bodyPr wrap="square">
              <a:spAutoFit/>
            </a:bodyPr>
            <a:lstStyle/>
            <a:p>
              <a:pPr algn="ctr"/>
              <a:r>
                <a:rPr lang="en-US" sz="1600">
                  <a:solidFill>
                    <a:srgbClr val="000000"/>
                  </a:solidFill>
                </a:rPr>
                <a:t>I</a:t>
              </a:r>
              <a:r>
                <a:rPr lang="en-US" sz="1600" b="0" i="0">
                  <a:solidFill>
                    <a:srgbClr val="000000"/>
                  </a:solidFill>
                  <a:effectLst/>
                </a:rPr>
                <a:t>nteraction of environmental and genetic variance in complex multifactorial polygenic diseases* </a:t>
              </a:r>
              <a:endParaRPr lang="en-CA" sz="1600"/>
            </a:p>
          </p:txBody>
        </p:sp>
      </p:grpSp>
    </p:spTree>
    <p:extLst>
      <p:ext uri="{BB962C8B-B14F-4D97-AF65-F5344CB8AC3E}">
        <p14:creationId xmlns:p14="http://schemas.microsoft.com/office/powerpoint/2010/main" val="3313155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370A1-AA38-28FE-7B4A-C537FFFDF49A}"/>
              </a:ext>
            </a:extLst>
          </p:cNvPr>
          <p:cNvSpPr>
            <a:spLocks noGrp="1"/>
          </p:cNvSpPr>
          <p:nvPr>
            <p:ph type="title"/>
          </p:nvPr>
        </p:nvSpPr>
        <p:spPr/>
        <p:txBody>
          <a:bodyPr>
            <a:normAutofit/>
          </a:bodyPr>
          <a:lstStyle/>
          <a:p>
            <a:r>
              <a:rPr lang="en-CA"/>
              <a:t>Environmental factors contributing to obesity</a:t>
            </a:r>
          </a:p>
        </p:txBody>
      </p:sp>
      <p:sp>
        <p:nvSpPr>
          <p:cNvPr id="4" name="Rectangle 3">
            <a:extLst>
              <a:ext uri="{FF2B5EF4-FFF2-40B4-BE49-F238E27FC236}">
                <a16:creationId xmlns:a16="http://schemas.microsoft.com/office/drawing/2014/main" id="{07598594-CBD5-4D8C-832B-6F926F4E6F11}"/>
              </a:ext>
            </a:extLst>
          </p:cNvPr>
          <p:cNvSpPr/>
          <p:nvPr/>
        </p:nvSpPr>
        <p:spPr>
          <a:xfrm>
            <a:off x="0" y="1993274"/>
            <a:ext cx="12192000" cy="333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 Placeholder 2">
            <a:extLst>
              <a:ext uri="{FF2B5EF4-FFF2-40B4-BE49-F238E27FC236}">
                <a16:creationId xmlns:a16="http://schemas.microsoft.com/office/drawing/2014/main" id="{CC026F6D-6D0B-D026-4B44-57CB25BC12CC}"/>
              </a:ext>
            </a:extLst>
          </p:cNvPr>
          <p:cNvSpPr>
            <a:spLocks noGrp="1"/>
          </p:cNvSpPr>
          <p:nvPr>
            <p:ph type="body" sz="quarter" idx="13"/>
          </p:nvPr>
        </p:nvSpPr>
        <p:spPr>
          <a:xfrm>
            <a:off x="647999" y="6215470"/>
            <a:ext cx="10794358" cy="318530"/>
          </a:xfrm>
        </p:spPr>
        <p:txBody>
          <a:bodyPr/>
          <a:lstStyle/>
          <a:p>
            <a:r>
              <a:rPr lang="en-CA" sz="1000" i="0" dirty="0"/>
              <a:t>1.. </a:t>
            </a:r>
            <a:r>
              <a:rPr lang="en-CA" sz="1000" i="0" dirty="0" err="1"/>
              <a:t>Lakerveld</a:t>
            </a:r>
            <a:r>
              <a:rPr lang="en-CA" sz="1000" i="0" dirty="0"/>
              <a:t> J et al. </a:t>
            </a:r>
            <a:r>
              <a:rPr lang="en-CA" sz="1000" i="0" dirty="0" err="1"/>
              <a:t>Obes</a:t>
            </a:r>
            <a:r>
              <a:rPr lang="en-CA" sz="1000" i="0" dirty="0"/>
              <a:t> Facts 2017;10(3):216</a:t>
            </a:r>
            <a:r>
              <a:rPr lang="en-CA" sz="1000" i="0" dirty="0">
                <a:cs typeface="Calibri" panose="020F0502020204030204" pitchFamily="34" charset="0"/>
              </a:rPr>
              <a:t>–2</a:t>
            </a:r>
            <a:r>
              <a:rPr lang="en-CA" sz="1000" i="0" dirty="0"/>
              <a:t>22; 2. Meldrum DR et al. </a:t>
            </a:r>
            <a:r>
              <a:rPr lang="en-CA" sz="1000" i="0" dirty="0" err="1"/>
              <a:t>Fertil</a:t>
            </a:r>
            <a:r>
              <a:rPr lang="en-CA" sz="1000" i="0" dirty="0"/>
              <a:t> </a:t>
            </a:r>
            <a:r>
              <a:rPr lang="en-CA" sz="1000" i="0" dirty="0" err="1"/>
              <a:t>Steril</a:t>
            </a:r>
            <a:r>
              <a:rPr lang="en-CA" sz="1000" i="0" dirty="0"/>
              <a:t> 2017;107(4):833</a:t>
            </a:r>
            <a:r>
              <a:rPr lang="en-CA" sz="1000" i="0" dirty="0">
                <a:cs typeface="Calibri" panose="020F0502020204030204" pitchFamily="34" charset="0"/>
              </a:rPr>
              <a:t>–83</a:t>
            </a:r>
            <a:r>
              <a:rPr lang="en-CA" sz="1000" i="0" dirty="0"/>
              <a:t>9.</a:t>
            </a:r>
          </a:p>
        </p:txBody>
      </p:sp>
      <p:grpSp>
        <p:nvGrpSpPr>
          <p:cNvPr id="33" name="Group 32">
            <a:extLst>
              <a:ext uri="{FF2B5EF4-FFF2-40B4-BE49-F238E27FC236}">
                <a16:creationId xmlns:a16="http://schemas.microsoft.com/office/drawing/2014/main" id="{B8F6F969-223A-867E-1DE9-7F7823FA1E4C}"/>
              </a:ext>
            </a:extLst>
          </p:cNvPr>
          <p:cNvGrpSpPr/>
          <p:nvPr/>
        </p:nvGrpSpPr>
        <p:grpSpPr>
          <a:xfrm>
            <a:off x="1021334" y="2141914"/>
            <a:ext cx="10149332" cy="3175858"/>
            <a:chOff x="1065853" y="1923922"/>
            <a:chExt cx="10149332" cy="3175858"/>
          </a:xfrm>
        </p:grpSpPr>
        <p:sp>
          <p:nvSpPr>
            <p:cNvPr id="9" name="Oval 8">
              <a:extLst>
                <a:ext uri="{FF2B5EF4-FFF2-40B4-BE49-F238E27FC236}">
                  <a16:creationId xmlns:a16="http://schemas.microsoft.com/office/drawing/2014/main" id="{DD246B48-E2FE-AB99-7B06-71D0AE8FCAEC}"/>
                </a:ext>
              </a:extLst>
            </p:cNvPr>
            <p:cNvSpPr/>
            <p:nvPr/>
          </p:nvSpPr>
          <p:spPr>
            <a:xfrm>
              <a:off x="5211151" y="2662177"/>
              <a:ext cx="1728000" cy="17280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solidFill>
                  <a:schemeClr val="tx1"/>
                </a:solidFill>
              </a:endParaRPr>
            </a:p>
          </p:txBody>
        </p:sp>
        <p:sp>
          <p:nvSpPr>
            <p:cNvPr id="10" name="TextBox 9">
              <a:extLst>
                <a:ext uri="{FF2B5EF4-FFF2-40B4-BE49-F238E27FC236}">
                  <a16:creationId xmlns:a16="http://schemas.microsoft.com/office/drawing/2014/main" id="{C07AB6E2-DD5F-9624-850A-70A5179B999F}"/>
                </a:ext>
              </a:extLst>
            </p:cNvPr>
            <p:cNvSpPr txBox="1"/>
            <p:nvPr/>
          </p:nvSpPr>
          <p:spPr>
            <a:xfrm>
              <a:off x="4978863" y="3211008"/>
              <a:ext cx="2202305" cy="584775"/>
            </a:xfrm>
            <a:prstGeom prst="rect">
              <a:avLst/>
            </a:prstGeom>
            <a:noFill/>
          </p:spPr>
          <p:txBody>
            <a:bodyPr wrap="square" rtlCol="0">
              <a:spAutoFit/>
            </a:bodyPr>
            <a:lstStyle/>
            <a:p>
              <a:pPr algn="ctr"/>
              <a:r>
                <a:rPr lang="en-CA" sz="1600" b="1">
                  <a:solidFill>
                    <a:schemeClr val="bg1"/>
                  </a:solidFill>
                </a:rPr>
                <a:t>Obesogenic environment</a:t>
              </a:r>
              <a:r>
                <a:rPr lang="en-CA" sz="1600" b="1" baseline="30000">
                  <a:solidFill>
                    <a:schemeClr val="bg1"/>
                  </a:solidFill>
                </a:rPr>
                <a:t>1,2</a:t>
              </a:r>
            </a:p>
          </p:txBody>
        </p:sp>
        <p:grpSp>
          <p:nvGrpSpPr>
            <p:cNvPr id="32" name="Group 31">
              <a:extLst>
                <a:ext uri="{FF2B5EF4-FFF2-40B4-BE49-F238E27FC236}">
                  <a16:creationId xmlns:a16="http://schemas.microsoft.com/office/drawing/2014/main" id="{B2AA226F-BE9A-A507-C539-09EFFC3B3250}"/>
                </a:ext>
              </a:extLst>
            </p:cNvPr>
            <p:cNvGrpSpPr/>
            <p:nvPr/>
          </p:nvGrpSpPr>
          <p:grpSpPr>
            <a:xfrm>
              <a:off x="6582302" y="2258521"/>
              <a:ext cx="1188001" cy="1188000"/>
              <a:chOff x="6582302" y="2357377"/>
              <a:chExt cx="1188001" cy="1188000"/>
            </a:xfrm>
          </p:grpSpPr>
          <p:sp>
            <p:nvSpPr>
              <p:cNvPr id="11" name="Oval 10">
                <a:extLst>
                  <a:ext uri="{FF2B5EF4-FFF2-40B4-BE49-F238E27FC236}">
                    <a16:creationId xmlns:a16="http://schemas.microsoft.com/office/drawing/2014/main" id="{6DC6CA61-9581-705E-66EA-2D8722C6216E}"/>
                  </a:ext>
                </a:extLst>
              </p:cNvPr>
              <p:cNvSpPr/>
              <p:nvPr/>
            </p:nvSpPr>
            <p:spPr>
              <a:xfrm>
                <a:off x="6582303" y="2357377"/>
                <a:ext cx="1188000" cy="1188000"/>
              </a:xfrm>
              <a:prstGeom prst="ellipse">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2" name="TextBox 11">
                <a:extLst>
                  <a:ext uri="{FF2B5EF4-FFF2-40B4-BE49-F238E27FC236}">
                    <a16:creationId xmlns:a16="http://schemas.microsoft.com/office/drawing/2014/main" id="{99818BC4-1FDE-6048-B26D-2E7FEC0347FC}"/>
                  </a:ext>
                </a:extLst>
              </p:cNvPr>
              <p:cNvSpPr txBox="1"/>
              <p:nvPr/>
            </p:nvSpPr>
            <p:spPr>
              <a:xfrm>
                <a:off x="6582302" y="2686154"/>
                <a:ext cx="1188001" cy="523220"/>
              </a:xfrm>
              <a:prstGeom prst="rect">
                <a:avLst/>
              </a:prstGeom>
              <a:noFill/>
            </p:spPr>
            <p:txBody>
              <a:bodyPr wrap="square" rtlCol="0">
                <a:spAutoFit/>
              </a:bodyPr>
              <a:lstStyle/>
              <a:p>
                <a:pPr algn="ctr"/>
                <a:r>
                  <a:rPr lang="en-CA" sz="1400">
                    <a:solidFill>
                      <a:schemeClr val="bg1"/>
                    </a:solidFill>
                  </a:rPr>
                  <a:t>Built environment</a:t>
                </a:r>
              </a:p>
            </p:txBody>
          </p:sp>
        </p:grpSp>
        <p:sp>
          <p:nvSpPr>
            <p:cNvPr id="13" name="Oval 12">
              <a:extLst>
                <a:ext uri="{FF2B5EF4-FFF2-40B4-BE49-F238E27FC236}">
                  <a16:creationId xmlns:a16="http://schemas.microsoft.com/office/drawing/2014/main" id="{DEB527FB-BBF6-A95B-22CC-23C9364A9A60}"/>
                </a:ext>
              </a:extLst>
            </p:cNvPr>
            <p:cNvSpPr/>
            <p:nvPr/>
          </p:nvSpPr>
          <p:spPr>
            <a:xfrm>
              <a:off x="6582303" y="3625553"/>
              <a:ext cx="1188000" cy="1188000"/>
            </a:xfrm>
            <a:prstGeom prst="ellipse">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4" name="TextBox 13">
              <a:extLst>
                <a:ext uri="{FF2B5EF4-FFF2-40B4-BE49-F238E27FC236}">
                  <a16:creationId xmlns:a16="http://schemas.microsoft.com/office/drawing/2014/main" id="{EC6E8FCC-D460-EA7E-894A-A28AB07ED860}"/>
                </a:ext>
              </a:extLst>
            </p:cNvPr>
            <p:cNvSpPr txBox="1"/>
            <p:nvPr/>
          </p:nvSpPr>
          <p:spPr>
            <a:xfrm>
              <a:off x="6494810" y="3957943"/>
              <a:ext cx="1370216" cy="523220"/>
            </a:xfrm>
            <a:prstGeom prst="rect">
              <a:avLst/>
            </a:prstGeom>
            <a:noFill/>
          </p:spPr>
          <p:txBody>
            <a:bodyPr wrap="square" rtlCol="0">
              <a:spAutoFit/>
            </a:bodyPr>
            <a:lstStyle/>
            <a:p>
              <a:pPr algn="ctr"/>
              <a:r>
                <a:rPr lang="en-CA" sz="1400">
                  <a:solidFill>
                    <a:schemeClr val="bg1"/>
                  </a:solidFill>
                </a:rPr>
                <a:t>Psychological attributes</a:t>
              </a:r>
            </a:p>
          </p:txBody>
        </p:sp>
        <p:sp>
          <p:nvSpPr>
            <p:cNvPr id="16" name="TextBox 15">
              <a:extLst>
                <a:ext uri="{FF2B5EF4-FFF2-40B4-BE49-F238E27FC236}">
                  <a16:creationId xmlns:a16="http://schemas.microsoft.com/office/drawing/2014/main" id="{BE1DD755-7A65-ACC0-242B-D84214DF14D3}"/>
                </a:ext>
              </a:extLst>
            </p:cNvPr>
            <p:cNvSpPr txBox="1"/>
            <p:nvPr/>
          </p:nvSpPr>
          <p:spPr>
            <a:xfrm>
              <a:off x="7851170" y="1923922"/>
              <a:ext cx="3364015" cy="2031325"/>
            </a:xfrm>
            <a:prstGeom prst="rect">
              <a:avLst/>
            </a:prstGeom>
            <a:noFill/>
          </p:spPr>
          <p:txBody>
            <a:bodyPr wrap="square">
              <a:spAutoFit/>
            </a:bodyPr>
            <a:lstStyle/>
            <a:p>
              <a:r>
                <a:rPr lang="en-CA" sz="1400"/>
                <a:t>Physical features that reduce accessibility to or the need for physical activities:</a:t>
              </a:r>
            </a:p>
            <a:p>
              <a:pPr marL="285750" indent="-285750">
                <a:buFont typeface="Arial" panose="020B0604020202020204" pitchFamily="34" charset="0"/>
                <a:buChar char="•"/>
              </a:pPr>
              <a:r>
                <a:rPr lang="en-CA" sz="1400"/>
                <a:t>Passive entertainment</a:t>
              </a:r>
            </a:p>
            <a:p>
              <a:pPr marL="285750" indent="-285750">
                <a:buFont typeface="Arial" panose="020B0604020202020204" pitchFamily="34" charset="0"/>
                <a:buChar char="•"/>
              </a:pPr>
              <a:r>
                <a:rPr lang="en-CA" sz="1400"/>
                <a:t>Social media </a:t>
              </a:r>
            </a:p>
            <a:p>
              <a:pPr marL="285750" indent="-285750">
                <a:buFont typeface="Arial" panose="020B0604020202020204" pitchFamily="34" charset="0"/>
                <a:buChar char="•"/>
              </a:pPr>
              <a:r>
                <a:rPr lang="en-CA" sz="1400"/>
                <a:t>Convenience services</a:t>
              </a:r>
            </a:p>
            <a:p>
              <a:pPr marL="285750" indent="-285750">
                <a:buFont typeface="Arial" panose="020B0604020202020204" pitchFamily="34" charset="0"/>
                <a:buChar char="•"/>
              </a:pPr>
              <a:r>
                <a:rPr lang="en-US" sz="1400"/>
                <a:t>Urban sprawl</a:t>
              </a:r>
            </a:p>
            <a:p>
              <a:pPr marL="285750" indent="-285750">
                <a:buFont typeface="Arial" panose="020B0604020202020204" pitchFamily="34" charset="0"/>
                <a:buChar char="•"/>
              </a:pPr>
              <a:r>
                <a:rPr lang="en-US" sz="1400"/>
                <a:t>Land-use mix</a:t>
              </a:r>
            </a:p>
            <a:p>
              <a:pPr marL="285750" indent="-285750">
                <a:buFont typeface="Arial" panose="020B0604020202020204" pitchFamily="34" charset="0"/>
                <a:buChar char="•"/>
              </a:pPr>
              <a:endParaRPr lang="en-CA" sz="1400"/>
            </a:p>
          </p:txBody>
        </p:sp>
        <p:sp>
          <p:nvSpPr>
            <p:cNvPr id="17" name="Oval 16">
              <a:extLst>
                <a:ext uri="{FF2B5EF4-FFF2-40B4-BE49-F238E27FC236}">
                  <a16:creationId xmlns:a16="http://schemas.microsoft.com/office/drawing/2014/main" id="{9B4B3D02-A1A2-7A56-3D83-EC1AAE357BC9}"/>
                </a:ext>
              </a:extLst>
            </p:cNvPr>
            <p:cNvSpPr/>
            <p:nvPr/>
          </p:nvSpPr>
          <p:spPr>
            <a:xfrm>
              <a:off x="4343669" y="3625553"/>
              <a:ext cx="1188000" cy="1188000"/>
            </a:xfrm>
            <a:prstGeom prst="ellipse">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8" name="TextBox 17">
              <a:extLst>
                <a:ext uri="{FF2B5EF4-FFF2-40B4-BE49-F238E27FC236}">
                  <a16:creationId xmlns:a16="http://schemas.microsoft.com/office/drawing/2014/main" id="{5267410C-276F-2516-B692-F8BAFE028D6B}"/>
                </a:ext>
              </a:extLst>
            </p:cNvPr>
            <p:cNvSpPr txBox="1"/>
            <p:nvPr/>
          </p:nvSpPr>
          <p:spPr>
            <a:xfrm>
              <a:off x="4252561" y="3957943"/>
              <a:ext cx="1370216" cy="523220"/>
            </a:xfrm>
            <a:prstGeom prst="rect">
              <a:avLst/>
            </a:prstGeom>
            <a:noFill/>
          </p:spPr>
          <p:txBody>
            <a:bodyPr wrap="square" rtlCol="0">
              <a:spAutoFit/>
            </a:bodyPr>
            <a:lstStyle/>
            <a:p>
              <a:pPr algn="ctr"/>
              <a:r>
                <a:rPr lang="en-CA" sz="1400">
                  <a:solidFill>
                    <a:schemeClr val="bg1"/>
                  </a:solidFill>
                </a:rPr>
                <a:t>Food consumption</a:t>
              </a:r>
            </a:p>
          </p:txBody>
        </p:sp>
        <p:sp>
          <p:nvSpPr>
            <p:cNvPr id="20" name="TextBox 19">
              <a:extLst>
                <a:ext uri="{FF2B5EF4-FFF2-40B4-BE49-F238E27FC236}">
                  <a16:creationId xmlns:a16="http://schemas.microsoft.com/office/drawing/2014/main" id="{04D380F8-DEB7-35D2-74C4-01401B34E591}"/>
                </a:ext>
              </a:extLst>
            </p:cNvPr>
            <p:cNvSpPr txBox="1"/>
            <p:nvPr/>
          </p:nvSpPr>
          <p:spPr>
            <a:xfrm>
              <a:off x="1536688" y="3930229"/>
              <a:ext cx="2827251" cy="1169551"/>
            </a:xfrm>
            <a:prstGeom prst="rect">
              <a:avLst/>
            </a:prstGeom>
            <a:noFill/>
          </p:spPr>
          <p:txBody>
            <a:bodyPr wrap="square">
              <a:spAutoFit/>
            </a:bodyPr>
            <a:lstStyle/>
            <a:p>
              <a:pPr marL="285750" indent="-285750">
                <a:buFont typeface="Arial" panose="020B0604020202020204" pitchFamily="34" charset="0"/>
                <a:buChar char="•"/>
              </a:pPr>
              <a:r>
                <a:rPr lang="en-CA" sz="1400"/>
                <a:t>Excess supply of calorie-dense foods</a:t>
              </a:r>
            </a:p>
            <a:p>
              <a:pPr marL="285750" indent="-285750">
                <a:buFont typeface="Arial" panose="020B0604020202020204" pitchFamily="34" charset="0"/>
                <a:buChar char="•"/>
              </a:pPr>
              <a:r>
                <a:rPr lang="en-CA" sz="1400"/>
                <a:t>Increased portion sizes now the norm</a:t>
              </a:r>
            </a:p>
            <a:p>
              <a:pPr marL="285750" indent="-285750">
                <a:buFont typeface="Arial" panose="020B0604020202020204" pitchFamily="34" charset="0"/>
                <a:buChar char="•"/>
              </a:pPr>
              <a:r>
                <a:rPr lang="en-CA" sz="1400"/>
                <a:t>High-energy processed foods </a:t>
              </a:r>
            </a:p>
          </p:txBody>
        </p:sp>
        <p:sp>
          <p:nvSpPr>
            <p:cNvPr id="22" name="TextBox 21">
              <a:extLst>
                <a:ext uri="{FF2B5EF4-FFF2-40B4-BE49-F238E27FC236}">
                  <a16:creationId xmlns:a16="http://schemas.microsoft.com/office/drawing/2014/main" id="{2D1935C9-F914-D1CD-6CB5-DCB30908FAD5}"/>
                </a:ext>
              </a:extLst>
            </p:cNvPr>
            <p:cNvSpPr txBox="1"/>
            <p:nvPr/>
          </p:nvSpPr>
          <p:spPr>
            <a:xfrm>
              <a:off x="7866635" y="3930229"/>
              <a:ext cx="2401830" cy="738664"/>
            </a:xfrm>
            <a:prstGeom prst="rect">
              <a:avLst/>
            </a:prstGeom>
            <a:noFill/>
          </p:spPr>
          <p:txBody>
            <a:bodyPr wrap="square">
              <a:spAutoFit/>
            </a:bodyPr>
            <a:lstStyle/>
            <a:p>
              <a:pPr marL="285750" indent="-285750">
                <a:buFont typeface="Arial" panose="020B0604020202020204" pitchFamily="34" charset="0"/>
                <a:buChar char="•"/>
              </a:pPr>
              <a:r>
                <a:rPr lang="en-US" sz="1400"/>
                <a:t>Lack of sleep</a:t>
              </a:r>
            </a:p>
            <a:p>
              <a:pPr marL="285750" indent="-285750">
                <a:buFont typeface="Arial" panose="020B0604020202020204" pitchFamily="34" charset="0"/>
                <a:buChar char="•"/>
              </a:pPr>
              <a:r>
                <a:rPr lang="en-US" sz="1400"/>
                <a:t>High stress levels</a:t>
              </a:r>
            </a:p>
            <a:p>
              <a:pPr marL="285750" indent="-285750">
                <a:buFont typeface="Arial" panose="020B0604020202020204" pitchFamily="34" charset="0"/>
                <a:buChar char="•"/>
              </a:pPr>
              <a:r>
                <a:rPr lang="en-US" sz="1400"/>
                <a:t>Learned activity patterns</a:t>
              </a:r>
            </a:p>
          </p:txBody>
        </p:sp>
        <p:grpSp>
          <p:nvGrpSpPr>
            <p:cNvPr id="31" name="Group 30">
              <a:extLst>
                <a:ext uri="{FF2B5EF4-FFF2-40B4-BE49-F238E27FC236}">
                  <a16:creationId xmlns:a16="http://schemas.microsoft.com/office/drawing/2014/main" id="{04F597C7-2D58-3D16-5275-6B1223E04BCB}"/>
                </a:ext>
              </a:extLst>
            </p:cNvPr>
            <p:cNvGrpSpPr/>
            <p:nvPr/>
          </p:nvGrpSpPr>
          <p:grpSpPr>
            <a:xfrm>
              <a:off x="4343669" y="2258521"/>
              <a:ext cx="1188000" cy="1188000"/>
              <a:chOff x="4343669" y="2357377"/>
              <a:chExt cx="1188000" cy="1188000"/>
            </a:xfrm>
          </p:grpSpPr>
          <p:sp>
            <p:nvSpPr>
              <p:cNvPr id="23" name="Oval 22">
                <a:extLst>
                  <a:ext uri="{FF2B5EF4-FFF2-40B4-BE49-F238E27FC236}">
                    <a16:creationId xmlns:a16="http://schemas.microsoft.com/office/drawing/2014/main" id="{127DD0AC-7B7F-92A1-6ED1-5E285A0D330A}"/>
                  </a:ext>
                </a:extLst>
              </p:cNvPr>
              <p:cNvSpPr/>
              <p:nvPr/>
            </p:nvSpPr>
            <p:spPr>
              <a:xfrm>
                <a:off x="4343669" y="2357377"/>
                <a:ext cx="1188000" cy="1188000"/>
              </a:xfrm>
              <a:prstGeom prst="ellipse">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4" name="TextBox 23">
                <a:extLst>
                  <a:ext uri="{FF2B5EF4-FFF2-40B4-BE49-F238E27FC236}">
                    <a16:creationId xmlns:a16="http://schemas.microsoft.com/office/drawing/2014/main" id="{380F8F4B-7969-405C-B8A2-5C55334ACB97}"/>
                  </a:ext>
                </a:extLst>
              </p:cNvPr>
              <p:cNvSpPr txBox="1"/>
              <p:nvPr/>
            </p:nvSpPr>
            <p:spPr>
              <a:xfrm>
                <a:off x="4386602" y="2687369"/>
                <a:ext cx="1096288" cy="523220"/>
              </a:xfrm>
              <a:prstGeom prst="rect">
                <a:avLst/>
              </a:prstGeom>
              <a:noFill/>
            </p:spPr>
            <p:txBody>
              <a:bodyPr wrap="square" rtlCol="0">
                <a:spAutoFit/>
              </a:bodyPr>
              <a:lstStyle/>
              <a:p>
                <a:pPr algn="ctr"/>
                <a:r>
                  <a:rPr lang="en-CA" sz="1400">
                    <a:solidFill>
                      <a:schemeClr val="bg1"/>
                    </a:solidFill>
                  </a:rPr>
                  <a:t>Food market</a:t>
                </a:r>
              </a:p>
            </p:txBody>
          </p:sp>
        </p:grpSp>
        <p:sp>
          <p:nvSpPr>
            <p:cNvPr id="26" name="TextBox 25">
              <a:extLst>
                <a:ext uri="{FF2B5EF4-FFF2-40B4-BE49-F238E27FC236}">
                  <a16:creationId xmlns:a16="http://schemas.microsoft.com/office/drawing/2014/main" id="{35A717DC-DB30-C908-6C03-9238AB7CDC29}"/>
                </a:ext>
              </a:extLst>
            </p:cNvPr>
            <p:cNvSpPr txBox="1"/>
            <p:nvPr/>
          </p:nvSpPr>
          <p:spPr>
            <a:xfrm>
              <a:off x="1065853" y="1923922"/>
              <a:ext cx="3186708" cy="1815882"/>
            </a:xfrm>
            <a:prstGeom prst="rect">
              <a:avLst/>
            </a:prstGeom>
            <a:noFill/>
          </p:spPr>
          <p:txBody>
            <a:bodyPr wrap="square">
              <a:spAutoFit/>
            </a:bodyPr>
            <a:lstStyle/>
            <a:p>
              <a:pPr marL="285750" indent="-285750">
                <a:buFont typeface="Arial" panose="020B0604020202020204" pitchFamily="34" charset="0"/>
                <a:buChar char="•"/>
              </a:pPr>
              <a:r>
                <a:rPr lang="en-US" sz="1400"/>
                <a:t>Abundance and variety of food</a:t>
              </a:r>
            </a:p>
            <a:p>
              <a:pPr marL="285750" indent="-285750">
                <a:buFont typeface="Arial" panose="020B0604020202020204" pitchFamily="34" charset="0"/>
                <a:buChar char="•"/>
              </a:pPr>
              <a:r>
                <a:rPr lang="en-US" sz="1400"/>
                <a:t>Added Sugar:</a:t>
              </a:r>
            </a:p>
            <a:p>
              <a:pPr marL="742950" lvl="1" indent="-285750">
                <a:buFont typeface="Arial" panose="020B0604020202020204" pitchFamily="34" charset="0"/>
                <a:buChar char="•"/>
              </a:pPr>
              <a:r>
                <a:rPr lang="en-US" sz="1400"/>
                <a:t>An inexpensive way to make food products tastier, which increases sales </a:t>
              </a:r>
            </a:p>
            <a:p>
              <a:pPr marL="742950" lvl="1" indent="-285750">
                <a:buFont typeface="Arial" panose="020B0604020202020204" pitchFamily="34" charset="0"/>
                <a:buChar char="•"/>
              </a:pPr>
              <a:r>
                <a:rPr lang="en-US" sz="1400"/>
                <a:t>Unfortunate consequence of “low fat” products – less fat, more sugar</a:t>
              </a:r>
            </a:p>
          </p:txBody>
        </p:sp>
      </p:grpSp>
      <p:sp>
        <p:nvSpPr>
          <p:cNvPr id="25" name="TextBox 24">
            <a:extLst>
              <a:ext uri="{FF2B5EF4-FFF2-40B4-BE49-F238E27FC236}">
                <a16:creationId xmlns:a16="http://schemas.microsoft.com/office/drawing/2014/main" id="{2CFDB57C-A383-3EE8-9A64-1B96FAAA0FCE}"/>
              </a:ext>
            </a:extLst>
          </p:cNvPr>
          <p:cNvSpPr txBox="1"/>
          <p:nvPr/>
        </p:nvSpPr>
        <p:spPr>
          <a:xfrm>
            <a:off x="215900" y="5669612"/>
            <a:ext cx="11760200" cy="369332"/>
          </a:xfrm>
          <a:prstGeom prst="rect">
            <a:avLst/>
          </a:prstGeom>
          <a:solidFill>
            <a:schemeClr val="tx1"/>
          </a:solidFill>
        </p:spPr>
        <p:txBody>
          <a:bodyPr wrap="square">
            <a:spAutoFit/>
          </a:bodyPr>
          <a:lstStyle/>
          <a:p>
            <a:pPr algn="ctr"/>
            <a:r>
              <a:rPr lang="en-CA">
                <a:solidFill>
                  <a:schemeClr val="bg1"/>
                </a:solidFill>
              </a:rPr>
              <a:t>A </a:t>
            </a:r>
            <a:r>
              <a:rPr lang="en-CA" b="1">
                <a:solidFill>
                  <a:schemeClr val="bg1"/>
                </a:solidFill>
              </a:rPr>
              <a:t>genetically predisposed </a:t>
            </a:r>
            <a:r>
              <a:rPr lang="en-CA">
                <a:solidFill>
                  <a:schemeClr val="bg1"/>
                </a:solidFill>
              </a:rPr>
              <a:t>person will respond to this environment unfavorably with increased caloric intake</a:t>
            </a:r>
          </a:p>
        </p:txBody>
      </p:sp>
    </p:spTree>
    <p:extLst>
      <p:ext uri="{BB962C8B-B14F-4D97-AF65-F5344CB8AC3E}">
        <p14:creationId xmlns:p14="http://schemas.microsoft.com/office/powerpoint/2010/main" val="2402947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65A9F-0D5D-49F1-A4AC-24EF9B23C2FA}"/>
              </a:ext>
            </a:extLst>
          </p:cNvPr>
          <p:cNvSpPr>
            <a:spLocks noGrp="1"/>
          </p:cNvSpPr>
          <p:nvPr>
            <p:ph type="title"/>
          </p:nvPr>
        </p:nvSpPr>
        <p:spPr/>
        <p:txBody>
          <a:bodyPr>
            <a:normAutofit fontScale="90000"/>
          </a:bodyPr>
          <a:lstStyle/>
          <a:p>
            <a:r>
              <a:rPr lang="en-CA"/>
              <a:t>Non-whites </a:t>
            </a:r>
            <a:r>
              <a:rPr lang="en-US" sz="4400" b="0" i="0">
                <a:effectLst/>
              </a:rPr>
              <a:t>have systematically experienced greater socioeconomic obstacles to health </a:t>
            </a:r>
            <a:endParaRPr lang="en-CA"/>
          </a:p>
        </p:txBody>
      </p:sp>
      <p:sp>
        <p:nvSpPr>
          <p:cNvPr id="3" name="Text Placeholder 2">
            <a:extLst>
              <a:ext uri="{FF2B5EF4-FFF2-40B4-BE49-F238E27FC236}">
                <a16:creationId xmlns:a16="http://schemas.microsoft.com/office/drawing/2014/main" id="{372B4AAA-EA07-4ED9-81BA-61223805108D}"/>
              </a:ext>
            </a:extLst>
          </p:cNvPr>
          <p:cNvSpPr>
            <a:spLocks noGrp="1"/>
          </p:cNvSpPr>
          <p:nvPr>
            <p:ph type="body" sz="quarter" idx="13"/>
          </p:nvPr>
        </p:nvSpPr>
        <p:spPr>
          <a:xfrm>
            <a:off x="647998" y="6217003"/>
            <a:ext cx="10991552" cy="324000"/>
          </a:xfrm>
        </p:spPr>
        <p:txBody>
          <a:bodyPr/>
          <a:lstStyle/>
          <a:p>
            <a:r>
              <a:rPr lang="en-CA" sz="1000" i="0"/>
              <a:t>*Patient experiences, i.e., psychological, stress, due to weight stigma and bias.</a:t>
            </a:r>
            <a:br>
              <a:rPr lang="en-CA" sz="1000" i="0"/>
            </a:br>
            <a:r>
              <a:rPr lang="en-CA" sz="1000" i="0"/>
              <a:t>CDC, Centers for Disease Control and Prevention.</a:t>
            </a:r>
            <a:br>
              <a:rPr lang="en-CA" sz="1000" i="0"/>
            </a:br>
            <a:r>
              <a:rPr lang="en-CA" sz="1000" i="0"/>
              <a:t>1. CDC, </a:t>
            </a:r>
            <a:r>
              <a:rPr lang="en-US" sz="1000" i="0"/>
              <a:t>Racial and Ethnic Disparities in Adult Obesity in the United States: CDC’s Tracking to Inform State and Local Action 2019 </a:t>
            </a:r>
            <a:r>
              <a:rPr lang="en-CA" sz="1000" i="0"/>
              <a:t>Available at: </a:t>
            </a:r>
            <a:r>
              <a:rPr lang="en-CA" sz="1000" i="0">
                <a:hlinkClick r:id="rId2">
                  <a:extLst>
                    <a:ext uri="{A12FA001-AC4F-418D-AE19-62706E023703}">
                      <ahyp:hlinkClr xmlns:ahyp="http://schemas.microsoft.com/office/drawing/2018/hyperlinkcolor" val="tx"/>
                    </a:ext>
                  </a:extLst>
                </a:hlinkClick>
              </a:rPr>
              <a:t>https://</a:t>
            </a:r>
            <a:r>
              <a:rPr lang="fr-FR" sz="1000" i="0">
                <a:hlinkClick r:id="rId2">
                  <a:extLst>
                    <a:ext uri="{A12FA001-AC4F-418D-AE19-62706E023703}">
                      <ahyp:hlinkClr xmlns:ahyp="http://schemas.microsoft.com/office/drawing/2018/hyperlinkcolor" val="tx"/>
                    </a:ext>
                  </a:extLst>
                </a:hlinkClick>
              </a:rPr>
              <a:t>www.cdc.gov/pcd/issues/2019/18_0579.htm</a:t>
            </a:r>
            <a:r>
              <a:rPr lang="fr-FR" sz="1000" i="0"/>
              <a:t>. </a:t>
            </a:r>
            <a:r>
              <a:rPr lang="fr-FR" sz="1000" i="0" err="1"/>
              <a:t>Accessed</a:t>
            </a:r>
            <a:r>
              <a:rPr lang="fr-FR" sz="1000" i="0"/>
              <a:t> May 2023; 2. </a:t>
            </a:r>
            <a:r>
              <a:rPr lang="en-CA" sz="1000" i="0"/>
              <a:t>Westbury S et al. </a:t>
            </a:r>
            <a:r>
              <a:rPr lang="en-CA" sz="1000" i="0" err="1"/>
              <a:t>Curr</a:t>
            </a:r>
            <a:r>
              <a:rPr lang="en-CA" sz="1000" i="0"/>
              <a:t> </a:t>
            </a:r>
            <a:r>
              <a:rPr lang="en-CA" sz="1000" i="0" err="1"/>
              <a:t>Obes</a:t>
            </a:r>
            <a:r>
              <a:rPr lang="en-CA" sz="1000" i="0"/>
              <a:t> Rep. 2023;12:10–23</a:t>
            </a:r>
            <a:r>
              <a:rPr lang="fr-FR" sz="1000" i="0"/>
              <a:t>.</a:t>
            </a:r>
            <a:endParaRPr lang="en-CA" sz="1000" i="0"/>
          </a:p>
        </p:txBody>
      </p:sp>
      <p:sp>
        <p:nvSpPr>
          <p:cNvPr id="49" name="Rectangle 48">
            <a:extLst>
              <a:ext uri="{FF2B5EF4-FFF2-40B4-BE49-F238E27FC236}">
                <a16:creationId xmlns:a16="http://schemas.microsoft.com/office/drawing/2014/main" id="{13191E1A-0B43-4F08-BD0F-09123D3D1A17}"/>
              </a:ext>
            </a:extLst>
          </p:cNvPr>
          <p:cNvSpPr/>
          <p:nvPr/>
        </p:nvSpPr>
        <p:spPr>
          <a:xfrm>
            <a:off x="1264939" y="2312572"/>
            <a:ext cx="9662122" cy="34207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a:extLst>
              <a:ext uri="{FF2B5EF4-FFF2-40B4-BE49-F238E27FC236}">
                <a16:creationId xmlns:a16="http://schemas.microsoft.com/office/drawing/2014/main" id="{D81E45F8-7FE7-489E-8189-1677C1BCC6A8}"/>
              </a:ext>
            </a:extLst>
          </p:cNvPr>
          <p:cNvSpPr txBox="1"/>
          <p:nvPr/>
        </p:nvSpPr>
        <p:spPr>
          <a:xfrm>
            <a:off x="1264939" y="2017297"/>
            <a:ext cx="9662122" cy="584775"/>
          </a:xfrm>
          <a:prstGeom prst="rect">
            <a:avLst/>
          </a:prstGeom>
          <a:solidFill>
            <a:schemeClr val="tx1">
              <a:lumMod val="75000"/>
              <a:lumOff val="25000"/>
            </a:schemeClr>
          </a:solidFill>
        </p:spPr>
        <p:txBody>
          <a:bodyPr wrap="square" rtlCol="0">
            <a:spAutoFit/>
          </a:bodyPr>
          <a:lstStyle/>
          <a:p>
            <a:pPr algn="ctr"/>
            <a:r>
              <a:rPr lang="en-CA" sz="1600">
                <a:solidFill>
                  <a:schemeClr val="bg1"/>
                </a:solidFill>
              </a:rPr>
              <a:t>Underlying risks for disparities in obesity prevalence in non-Hispanic Black, Native Americans, </a:t>
            </a:r>
            <a:br>
              <a:rPr lang="en-CA" sz="1600">
                <a:solidFill>
                  <a:schemeClr val="bg1"/>
                </a:solidFill>
              </a:rPr>
            </a:br>
            <a:r>
              <a:rPr lang="en-CA" sz="1600">
                <a:solidFill>
                  <a:schemeClr val="bg1"/>
                </a:solidFill>
              </a:rPr>
              <a:t>Pacific Islanders and Hispanics</a:t>
            </a:r>
            <a:r>
              <a:rPr lang="en-CA" sz="1600" baseline="30000">
                <a:solidFill>
                  <a:schemeClr val="bg1"/>
                </a:solidFill>
              </a:rPr>
              <a:t>1,2</a:t>
            </a:r>
          </a:p>
        </p:txBody>
      </p:sp>
      <p:sp>
        <p:nvSpPr>
          <p:cNvPr id="9" name="TextBox 8">
            <a:extLst>
              <a:ext uri="{FF2B5EF4-FFF2-40B4-BE49-F238E27FC236}">
                <a16:creationId xmlns:a16="http://schemas.microsoft.com/office/drawing/2014/main" id="{2D52EB67-25DE-48A3-9100-6328769F1880}"/>
              </a:ext>
            </a:extLst>
          </p:cNvPr>
          <p:cNvSpPr txBox="1"/>
          <p:nvPr/>
        </p:nvSpPr>
        <p:spPr>
          <a:xfrm rot="16200000">
            <a:off x="-52349" y="4077466"/>
            <a:ext cx="2973131" cy="338554"/>
          </a:xfrm>
          <a:prstGeom prst="rect">
            <a:avLst/>
          </a:prstGeom>
          <a:solidFill>
            <a:schemeClr val="tx1">
              <a:lumMod val="75000"/>
              <a:lumOff val="25000"/>
            </a:schemeClr>
          </a:solidFill>
        </p:spPr>
        <p:txBody>
          <a:bodyPr wrap="square" rtlCol="0">
            <a:spAutoFit/>
          </a:bodyPr>
          <a:lstStyle/>
          <a:p>
            <a:pPr algn="ctr"/>
            <a:r>
              <a:rPr lang="en-CA" sz="1600">
                <a:solidFill>
                  <a:schemeClr val="bg1"/>
                </a:solidFill>
              </a:rPr>
              <a:t>Social determinants of health</a:t>
            </a:r>
          </a:p>
        </p:txBody>
      </p:sp>
      <p:sp>
        <p:nvSpPr>
          <p:cNvPr id="11" name="TextBox 10">
            <a:extLst>
              <a:ext uri="{FF2B5EF4-FFF2-40B4-BE49-F238E27FC236}">
                <a16:creationId xmlns:a16="http://schemas.microsoft.com/office/drawing/2014/main" id="{8F34EC61-B593-404B-A2DF-6D612E2E2957}"/>
              </a:ext>
            </a:extLst>
          </p:cNvPr>
          <p:cNvSpPr txBox="1"/>
          <p:nvPr/>
        </p:nvSpPr>
        <p:spPr>
          <a:xfrm>
            <a:off x="1705284" y="2820384"/>
            <a:ext cx="3113264" cy="307777"/>
          </a:xfrm>
          <a:prstGeom prst="rect">
            <a:avLst/>
          </a:prstGeom>
          <a:noFill/>
        </p:spPr>
        <p:txBody>
          <a:bodyPr wrap="square">
            <a:spAutoFit/>
          </a:bodyPr>
          <a:lstStyle/>
          <a:p>
            <a:r>
              <a:rPr lang="en-US" sz="1400">
                <a:solidFill>
                  <a:srgbClr val="000000"/>
                </a:solidFill>
              </a:rPr>
              <a:t>L</a:t>
            </a:r>
            <a:r>
              <a:rPr lang="en-US" sz="1400" b="0" i="0">
                <a:solidFill>
                  <a:srgbClr val="000000"/>
                </a:solidFill>
                <a:effectLst/>
              </a:rPr>
              <a:t>ower high school graduation rates</a:t>
            </a:r>
            <a:endParaRPr lang="en-CA" sz="1400"/>
          </a:p>
        </p:txBody>
      </p:sp>
      <p:sp>
        <p:nvSpPr>
          <p:cNvPr id="13" name="TextBox 12">
            <a:extLst>
              <a:ext uri="{FF2B5EF4-FFF2-40B4-BE49-F238E27FC236}">
                <a16:creationId xmlns:a16="http://schemas.microsoft.com/office/drawing/2014/main" id="{B226F18D-EC28-4E7A-818E-D19626E43973}"/>
              </a:ext>
            </a:extLst>
          </p:cNvPr>
          <p:cNvSpPr txBox="1"/>
          <p:nvPr/>
        </p:nvSpPr>
        <p:spPr>
          <a:xfrm>
            <a:off x="1705284" y="3248501"/>
            <a:ext cx="2619850" cy="307777"/>
          </a:xfrm>
          <a:prstGeom prst="rect">
            <a:avLst/>
          </a:prstGeom>
          <a:noFill/>
        </p:spPr>
        <p:txBody>
          <a:bodyPr wrap="square">
            <a:spAutoFit/>
          </a:bodyPr>
          <a:lstStyle/>
          <a:p>
            <a:r>
              <a:rPr lang="en-US" sz="1400">
                <a:solidFill>
                  <a:srgbClr val="000000"/>
                </a:solidFill>
              </a:rPr>
              <a:t>H</a:t>
            </a:r>
            <a:r>
              <a:rPr lang="en-US" sz="1400" b="0" i="0">
                <a:solidFill>
                  <a:srgbClr val="000000"/>
                </a:solidFill>
                <a:effectLst/>
              </a:rPr>
              <a:t>igher rates of unemployment</a:t>
            </a:r>
            <a:endParaRPr lang="en-CA" sz="1400"/>
          </a:p>
        </p:txBody>
      </p:sp>
      <p:sp>
        <p:nvSpPr>
          <p:cNvPr id="15" name="TextBox 14">
            <a:extLst>
              <a:ext uri="{FF2B5EF4-FFF2-40B4-BE49-F238E27FC236}">
                <a16:creationId xmlns:a16="http://schemas.microsoft.com/office/drawing/2014/main" id="{8F76A8B0-4C13-434F-94CB-7C11ACA4F2D9}"/>
              </a:ext>
            </a:extLst>
          </p:cNvPr>
          <p:cNvSpPr txBox="1"/>
          <p:nvPr/>
        </p:nvSpPr>
        <p:spPr>
          <a:xfrm>
            <a:off x="1705284" y="3676618"/>
            <a:ext cx="2723596" cy="307777"/>
          </a:xfrm>
          <a:prstGeom prst="rect">
            <a:avLst/>
          </a:prstGeom>
          <a:noFill/>
        </p:spPr>
        <p:txBody>
          <a:bodyPr wrap="square">
            <a:spAutoFit/>
          </a:bodyPr>
          <a:lstStyle/>
          <a:p>
            <a:r>
              <a:rPr lang="en-US" sz="1400">
                <a:solidFill>
                  <a:srgbClr val="000000"/>
                </a:solidFill>
              </a:rPr>
              <a:t>H</a:t>
            </a:r>
            <a:r>
              <a:rPr lang="en-US" sz="1400" b="0" i="0">
                <a:solidFill>
                  <a:srgbClr val="000000"/>
                </a:solidFill>
                <a:effectLst/>
              </a:rPr>
              <a:t>igher levels of food insecurity</a:t>
            </a:r>
            <a:endParaRPr lang="en-CA" sz="1400"/>
          </a:p>
        </p:txBody>
      </p:sp>
      <p:sp>
        <p:nvSpPr>
          <p:cNvPr id="17" name="TextBox 16">
            <a:extLst>
              <a:ext uri="{FF2B5EF4-FFF2-40B4-BE49-F238E27FC236}">
                <a16:creationId xmlns:a16="http://schemas.microsoft.com/office/drawing/2014/main" id="{DB387570-D5A5-44FD-85FE-62928F6E5FEB}"/>
              </a:ext>
            </a:extLst>
          </p:cNvPr>
          <p:cNvSpPr txBox="1"/>
          <p:nvPr/>
        </p:nvSpPr>
        <p:spPr>
          <a:xfrm>
            <a:off x="1705284" y="4104735"/>
            <a:ext cx="2619850" cy="307777"/>
          </a:xfrm>
          <a:prstGeom prst="rect">
            <a:avLst/>
          </a:prstGeom>
          <a:noFill/>
        </p:spPr>
        <p:txBody>
          <a:bodyPr wrap="square">
            <a:spAutoFit/>
          </a:bodyPr>
          <a:lstStyle/>
          <a:p>
            <a:r>
              <a:rPr lang="en-US" sz="1400">
                <a:solidFill>
                  <a:srgbClr val="000000"/>
                </a:solidFill>
              </a:rPr>
              <a:t>Poor access to healthy food</a:t>
            </a:r>
            <a:endParaRPr lang="en-CA" sz="1400"/>
          </a:p>
        </p:txBody>
      </p:sp>
      <p:sp>
        <p:nvSpPr>
          <p:cNvPr id="19" name="TextBox 18">
            <a:extLst>
              <a:ext uri="{FF2B5EF4-FFF2-40B4-BE49-F238E27FC236}">
                <a16:creationId xmlns:a16="http://schemas.microsoft.com/office/drawing/2014/main" id="{2AF3F59A-2399-43C7-8370-8389CF1DEF77}"/>
              </a:ext>
            </a:extLst>
          </p:cNvPr>
          <p:cNvSpPr txBox="1"/>
          <p:nvPr/>
        </p:nvSpPr>
        <p:spPr>
          <a:xfrm>
            <a:off x="1705284" y="4532852"/>
            <a:ext cx="4436206" cy="307777"/>
          </a:xfrm>
          <a:prstGeom prst="rect">
            <a:avLst/>
          </a:prstGeom>
          <a:noFill/>
        </p:spPr>
        <p:txBody>
          <a:bodyPr wrap="square">
            <a:spAutoFit/>
          </a:bodyPr>
          <a:lstStyle/>
          <a:p>
            <a:r>
              <a:rPr lang="en-US" sz="1400">
                <a:solidFill>
                  <a:srgbClr val="000000"/>
                </a:solidFill>
              </a:rPr>
              <a:t>L</a:t>
            </a:r>
            <a:r>
              <a:rPr lang="en-US" sz="1400" b="0" i="0">
                <a:solidFill>
                  <a:srgbClr val="000000"/>
                </a:solidFill>
                <a:effectLst/>
              </a:rPr>
              <a:t>ess access to convenient places for physical activity</a:t>
            </a:r>
            <a:endParaRPr lang="en-CA" sz="1400"/>
          </a:p>
        </p:txBody>
      </p:sp>
      <p:sp>
        <p:nvSpPr>
          <p:cNvPr id="21" name="TextBox 20">
            <a:extLst>
              <a:ext uri="{FF2B5EF4-FFF2-40B4-BE49-F238E27FC236}">
                <a16:creationId xmlns:a16="http://schemas.microsoft.com/office/drawing/2014/main" id="{0D9C8946-430C-4853-9EC6-A487CBAF204A}"/>
              </a:ext>
            </a:extLst>
          </p:cNvPr>
          <p:cNvSpPr txBox="1"/>
          <p:nvPr/>
        </p:nvSpPr>
        <p:spPr>
          <a:xfrm>
            <a:off x="1705284" y="4960969"/>
            <a:ext cx="3380340" cy="307777"/>
          </a:xfrm>
          <a:prstGeom prst="rect">
            <a:avLst/>
          </a:prstGeom>
          <a:noFill/>
        </p:spPr>
        <p:txBody>
          <a:bodyPr wrap="square">
            <a:spAutoFit/>
          </a:bodyPr>
          <a:lstStyle/>
          <a:p>
            <a:r>
              <a:rPr lang="en-US" sz="1400">
                <a:solidFill>
                  <a:srgbClr val="000000"/>
                </a:solidFill>
              </a:rPr>
              <a:t>T</a:t>
            </a:r>
            <a:r>
              <a:rPr lang="en-US" sz="1400" b="0" i="0">
                <a:solidFill>
                  <a:srgbClr val="000000"/>
                </a:solidFill>
                <a:effectLst/>
              </a:rPr>
              <a:t>argeted marketing of unhealthy foods</a:t>
            </a:r>
            <a:endParaRPr lang="en-CA" sz="1400"/>
          </a:p>
        </p:txBody>
      </p:sp>
      <p:sp>
        <p:nvSpPr>
          <p:cNvPr id="23" name="TextBox 22">
            <a:extLst>
              <a:ext uri="{FF2B5EF4-FFF2-40B4-BE49-F238E27FC236}">
                <a16:creationId xmlns:a16="http://schemas.microsoft.com/office/drawing/2014/main" id="{E788A0AF-B990-44B1-B2AC-1EF52A20C35F}"/>
              </a:ext>
            </a:extLst>
          </p:cNvPr>
          <p:cNvSpPr txBox="1"/>
          <p:nvPr/>
        </p:nvSpPr>
        <p:spPr>
          <a:xfrm>
            <a:off x="1705284" y="5389085"/>
            <a:ext cx="3235484" cy="307777"/>
          </a:xfrm>
          <a:prstGeom prst="rect">
            <a:avLst/>
          </a:prstGeom>
          <a:noFill/>
        </p:spPr>
        <p:txBody>
          <a:bodyPr wrap="square">
            <a:spAutoFit/>
          </a:bodyPr>
          <a:lstStyle/>
          <a:p>
            <a:r>
              <a:rPr lang="en-US" sz="1400">
                <a:solidFill>
                  <a:srgbClr val="000000"/>
                </a:solidFill>
              </a:rPr>
              <a:t>P</a:t>
            </a:r>
            <a:r>
              <a:rPr lang="en-US" sz="1400" b="0" i="0">
                <a:solidFill>
                  <a:srgbClr val="000000"/>
                </a:solidFill>
                <a:effectLst/>
              </a:rPr>
              <a:t>oor access to healthcare or referrals </a:t>
            </a:r>
            <a:endParaRPr lang="en-CA" sz="1400"/>
          </a:p>
        </p:txBody>
      </p:sp>
      <p:grpSp>
        <p:nvGrpSpPr>
          <p:cNvPr id="29" name="Group 28">
            <a:extLst>
              <a:ext uri="{FF2B5EF4-FFF2-40B4-BE49-F238E27FC236}">
                <a16:creationId xmlns:a16="http://schemas.microsoft.com/office/drawing/2014/main" id="{E91C60E4-E807-4B19-853D-259D9C967192}"/>
              </a:ext>
            </a:extLst>
          </p:cNvPr>
          <p:cNvGrpSpPr/>
          <p:nvPr/>
        </p:nvGrpSpPr>
        <p:grpSpPr>
          <a:xfrm>
            <a:off x="7161954" y="3623283"/>
            <a:ext cx="1484768" cy="1781004"/>
            <a:chOff x="6578847" y="2792033"/>
            <a:chExt cx="1484768" cy="1781004"/>
          </a:xfrm>
        </p:grpSpPr>
        <p:sp>
          <p:nvSpPr>
            <p:cNvPr id="24" name="Oval 23">
              <a:extLst>
                <a:ext uri="{FF2B5EF4-FFF2-40B4-BE49-F238E27FC236}">
                  <a16:creationId xmlns:a16="http://schemas.microsoft.com/office/drawing/2014/main" id="{F28AF094-064C-4A32-B33E-1E4641F801EA}"/>
                </a:ext>
              </a:extLst>
            </p:cNvPr>
            <p:cNvSpPr/>
            <p:nvPr/>
          </p:nvSpPr>
          <p:spPr>
            <a:xfrm>
              <a:off x="6578847" y="2792033"/>
              <a:ext cx="1484768" cy="7700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t>Obesity</a:t>
              </a:r>
            </a:p>
          </p:txBody>
        </p:sp>
        <p:sp>
          <p:nvSpPr>
            <p:cNvPr id="25" name="Oval 24">
              <a:extLst>
                <a:ext uri="{FF2B5EF4-FFF2-40B4-BE49-F238E27FC236}">
                  <a16:creationId xmlns:a16="http://schemas.microsoft.com/office/drawing/2014/main" id="{0EF2F2F2-05AA-4D18-9E8F-2984A09D8914}"/>
                </a:ext>
              </a:extLst>
            </p:cNvPr>
            <p:cNvSpPr/>
            <p:nvPr/>
          </p:nvSpPr>
          <p:spPr>
            <a:xfrm>
              <a:off x="6578847" y="3802969"/>
              <a:ext cx="1484768" cy="7700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t>Chronic diseases</a:t>
              </a:r>
            </a:p>
          </p:txBody>
        </p:sp>
      </p:grpSp>
      <p:sp>
        <p:nvSpPr>
          <p:cNvPr id="26" name="Rectangle 25">
            <a:extLst>
              <a:ext uri="{FF2B5EF4-FFF2-40B4-BE49-F238E27FC236}">
                <a16:creationId xmlns:a16="http://schemas.microsoft.com/office/drawing/2014/main" id="{14081D11-63A7-4160-B652-D8E1D8F071A7}"/>
              </a:ext>
            </a:extLst>
          </p:cNvPr>
          <p:cNvSpPr/>
          <p:nvPr/>
        </p:nvSpPr>
        <p:spPr>
          <a:xfrm>
            <a:off x="9328087" y="4030522"/>
            <a:ext cx="1267485" cy="96652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t>Poor health outcomes</a:t>
            </a:r>
          </a:p>
        </p:txBody>
      </p:sp>
      <p:cxnSp>
        <p:nvCxnSpPr>
          <p:cNvPr id="33" name="Straight Connector 32">
            <a:extLst>
              <a:ext uri="{FF2B5EF4-FFF2-40B4-BE49-F238E27FC236}">
                <a16:creationId xmlns:a16="http://schemas.microsoft.com/office/drawing/2014/main" id="{E5F73666-8E34-48FB-A42B-C070A6AB5980}"/>
              </a:ext>
            </a:extLst>
          </p:cNvPr>
          <p:cNvCxnSpPr>
            <a:cxnSpLocks/>
          </p:cNvCxnSpPr>
          <p:nvPr/>
        </p:nvCxnSpPr>
        <p:spPr>
          <a:xfrm>
            <a:off x="1598539" y="2975064"/>
            <a:ext cx="159111"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FABB005-DC17-4E29-A93C-6A87AB64BA0B}"/>
              </a:ext>
            </a:extLst>
          </p:cNvPr>
          <p:cNvCxnSpPr>
            <a:cxnSpLocks/>
          </p:cNvCxnSpPr>
          <p:nvPr/>
        </p:nvCxnSpPr>
        <p:spPr>
          <a:xfrm>
            <a:off x="1598539" y="3402086"/>
            <a:ext cx="159111"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E36EE6B-3A0C-4A2F-8E79-BB65EB984424}"/>
              </a:ext>
            </a:extLst>
          </p:cNvPr>
          <p:cNvCxnSpPr>
            <a:cxnSpLocks/>
          </p:cNvCxnSpPr>
          <p:nvPr/>
        </p:nvCxnSpPr>
        <p:spPr>
          <a:xfrm>
            <a:off x="1598539" y="3829108"/>
            <a:ext cx="159111"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9819B2D-1DDD-4037-8E0E-C5D90D940A4B}"/>
              </a:ext>
            </a:extLst>
          </p:cNvPr>
          <p:cNvCxnSpPr>
            <a:cxnSpLocks/>
          </p:cNvCxnSpPr>
          <p:nvPr/>
        </p:nvCxnSpPr>
        <p:spPr>
          <a:xfrm>
            <a:off x="1598539" y="4256130"/>
            <a:ext cx="159111"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75B27D1-8E76-4CBE-9C7B-E092B1B78FEB}"/>
              </a:ext>
            </a:extLst>
          </p:cNvPr>
          <p:cNvCxnSpPr>
            <a:cxnSpLocks/>
          </p:cNvCxnSpPr>
          <p:nvPr/>
        </p:nvCxnSpPr>
        <p:spPr>
          <a:xfrm>
            <a:off x="1598539" y="4683152"/>
            <a:ext cx="159111"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F568CCE-3A2A-4205-9A4C-3A552F3D7469}"/>
              </a:ext>
            </a:extLst>
          </p:cNvPr>
          <p:cNvCxnSpPr>
            <a:cxnSpLocks/>
          </p:cNvCxnSpPr>
          <p:nvPr/>
        </p:nvCxnSpPr>
        <p:spPr>
          <a:xfrm>
            <a:off x="1598539" y="5110174"/>
            <a:ext cx="159111"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834626C-386B-41ED-B09E-F3C9AFAEA886}"/>
              </a:ext>
            </a:extLst>
          </p:cNvPr>
          <p:cNvCxnSpPr>
            <a:cxnSpLocks/>
          </p:cNvCxnSpPr>
          <p:nvPr/>
        </p:nvCxnSpPr>
        <p:spPr>
          <a:xfrm>
            <a:off x="1598539" y="5537196"/>
            <a:ext cx="159111"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207A70EF-9463-4C72-812A-0D2AC14CB62D}"/>
              </a:ext>
            </a:extLst>
          </p:cNvPr>
          <p:cNvGrpSpPr/>
          <p:nvPr/>
        </p:nvGrpSpPr>
        <p:grpSpPr>
          <a:xfrm>
            <a:off x="8776753" y="4030522"/>
            <a:ext cx="476713" cy="966526"/>
            <a:chOff x="8776753" y="3272883"/>
            <a:chExt cx="476713" cy="966526"/>
          </a:xfrm>
        </p:grpSpPr>
        <p:sp>
          <p:nvSpPr>
            <p:cNvPr id="28" name="Right Brace 27">
              <a:extLst>
                <a:ext uri="{FF2B5EF4-FFF2-40B4-BE49-F238E27FC236}">
                  <a16:creationId xmlns:a16="http://schemas.microsoft.com/office/drawing/2014/main" id="{2B3B1B21-22DA-4266-8AE4-7005CCBEB5B3}"/>
                </a:ext>
              </a:extLst>
            </p:cNvPr>
            <p:cNvSpPr/>
            <p:nvPr/>
          </p:nvSpPr>
          <p:spPr>
            <a:xfrm>
              <a:off x="8776753" y="3272883"/>
              <a:ext cx="437208" cy="966526"/>
            </a:xfrm>
            <a:prstGeom prst="rightBrace">
              <a:avLst>
                <a:gd name="adj1" fmla="val 0"/>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43" name="Straight Arrow Connector 42">
              <a:extLst>
                <a:ext uri="{FF2B5EF4-FFF2-40B4-BE49-F238E27FC236}">
                  <a16:creationId xmlns:a16="http://schemas.microsoft.com/office/drawing/2014/main" id="{05FB5D78-946B-4C8C-BD19-3A5D3A5E3D48}"/>
                </a:ext>
              </a:extLst>
            </p:cNvPr>
            <p:cNvCxnSpPr>
              <a:cxnSpLocks/>
            </p:cNvCxnSpPr>
            <p:nvPr/>
          </p:nvCxnSpPr>
          <p:spPr>
            <a:xfrm>
              <a:off x="9051669" y="3756146"/>
              <a:ext cx="20179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5" name="Straight Arrow Connector 44">
            <a:extLst>
              <a:ext uri="{FF2B5EF4-FFF2-40B4-BE49-F238E27FC236}">
                <a16:creationId xmlns:a16="http://schemas.microsoft.com/office/drawing/2014/main" id="{0202DEF8-1E84-4402-BF58-D7F2A4294C8F}"/>
              </a:ext>
            </a:extLst>
          </p:cNvPr>
          <p:cNvCxnSpPr>
            <a:cxnSpLocks/>
          </p:cNvCxnSpPr>
          <p:nvPr/>
        </p:nvCxnSpPr>
        <p:spPr>
          <a:xfrm rot="5400000">
            <a:off x="7803440" y="4513786"/>
            <a:ext cx="20179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385DD7E1-4AAF-45B7-A6BA-92EED5FB47D5}"/>
              </a:ext>
            </a:extLst>
          </p:cNvPr>
          <p:cNvGrpSpPr/>
          <p:nvPr/>
        </p:nvGrpSpPr>
        <p:grpSpPr>
          <a:xfrm>
            <a:off x="6026872" y="2820385"/>
            <a:ext cx="688840" cy="2876477"/>
            <a:chOff x="8776753" y="3272883"/>
            <a:chExt cx="688840" cy="966526"/>
          </a:xfrm>
        </p:grpSpPr>
        <p:sp>
          <p:nvSpPr>
            <p:cNvPr id="47" name="Right Brace 46">
              <a:extLst>
                <a:ext uri="{FF2B5EF4-FFF2-40B4-BE49-F238E27FC236}">
                  <a16:creationId xmlns:a16="http://schemas.microsoft.com/office/drawing/2014/main" id="{89D1FCF0-40A5-4BE0-AF1C-E61EDA4A76D5}"/>
                </a:ext>
              </a:extLst>
            </p:cNvPr>
            <p:cNvSpPr/>
            <p:nvPr/>
          </p:nvSpPr>
          <p:spPr>
            <a:xfrm>
              <a:off x="8776753" y="3272883"/>
              <a:ext cx="437208" cy="966526"/>
            </a:xfrm>
            <a:prstGeom prst="rightBrace">
              <a:avLst>
                <a:gd name="adj1" fmla="val 0"/>
                <a:gd name="adj2" fmla="val 32781"/>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48" name="Straight Arrow Connector 47">
              <a:extLst>
                <a:ext uri="{FF2B5EF4-FFF2-40B4-BE49-F238E27FC236}">
                  <a16:creationId xmlns:a16="http://schemas.microsoft.com/office/drawing/2014/main" id="{EE20415C-115C-41B1-93DD-A2C8359B2959}"/>
                </a:ext>
              </a:extLst>
            </p:cNvPr>
            <p:cNvCxnSpPr>
              <a:cxnSpLocks/>
            </p:cNvCxnSpPr>
            <p:nvPr/>
          </p:nvCxnSpPr>
          <p:spPr>
            <a:xfrm>
              <a:off x="9213593" y="3589721"/>
              <a:ext cx="2520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ACC9F98B-7AD1-4F8A-B0E3-1978D9FA5488}"/>
              </a:ext>
            </a:extLst>
          </p:cNvPr>
          <p:cNvGrpSpPr/>
          <p:nvPr/>
        </p:nvGrpSpPr>
        <p:grpSpPr>
          <a:xfrm>
            <a:off x="6670283" y="3050545"/>
            <a:ext cx="2469853" cy="413487"/>
            <a:chOff x="6670283" y="2292907"/>
            <a:chExt cx="2469853" cy="413487"/>
          </a:xfrm>
        </p:grpSpPr>
        <p:sp>
          <p:nvSpPr>
            <p:cNvPr id="50" name="Rectangle 49">
              <a:extLst>
                <a:ext uri="{FF2B5EF4-FFF2-40B4-BE49-F238E27FC236}">
                  <a16:creationId xmlns:a16="http://schemas.microsoft.com/office/drawing/2014/main" id="{23F8BE07-0E4C-46C2-8C28-ADAC7348ED64}"/>
                </a:ext>
              </a:extLst>
            </p:cNvPr>
            <p:cNvSpPr/>
            <p:nvPr/>
          </p:nvSpPr>
          <p:spPr>
            <a:xfrm>
              <a:off x="6670283" y="2292907"/>
              <a:ext cx="950133" cy="41348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a:t>Provider </a:t>
              </a:r>
              <a:br>
                <a:rPr lang="en-CA" sz="1200" b="1"/>
              </a:br>
              <a:r>
                <a:rPr lang="en-CA" sz="1200" b="1"/>
                <a:t>attitudes</a:t>
              </a:r>
            </a:p>
          </p:txBody>
        </p:sp>
        <p:sp>
          <p:nvSpPr>
            <p:cNvPr id="51" name="Rectangle 50">
              <a:extLst>
                <a:ext uri="{FF2B5EF4-FFF2-40B4-BE49-F238E27FC236}">
                  <a16:creationId xmlns:a16="http://schemas.microsoft.com/office/drawing/2014/main" id="{7C3BE69C-AD72-48C8-8BD8-94487FA9C3BD}"/>
                </a:ext>
              </a:extLst>
            </p:cNvPr>
            <p:cNvSpPr/>
            <p:nvPr/>
          </p:nvSpPr>
          <p:spPr>
            <a:xfrm>
              <a:off x="8190003" y="2292907"/>
              <a:ext cx="950133" cy="41348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a:t>Patient </a:t>
              </a:r>
              <a:br>
                <a:rPr lang="en-CA" sz="1200" b="1"/>
              </a:br>
              <a:r>
                <a:rPr lang="en-CA" sz="1200" b="1"/>
                <a:t>factors*</a:t>
              </a:r>
            </a:p>
          </p:txBody>
        </p:sp>
      </p:grpSp>
      <p:cxnSp>
        <p:nvCxnSpPr>
          <p:cNvPr id="54" name="Straight Arrow Connector 53">
            <a:extLst>
              <a:ext uri="{FF2B5EF4-FFF2-40B4-BE49-F238E27FC236}">
                <a16:creationId xmlns:a16="http://schemas.microsoft.com/office/drawing/2014/main" id="{DBE41D92-D91F-4488-B217-26E72316B4ED}"/>
              </a:ext>
            </a:extLst>
          </p:cNvPr>
          <p:cNvCxnSpPr>
            <a:stCxn id="51" idx="2"/>
            <a:endCxn id="24" idx="7"/>
          </p:cNvCxnSpPr>
          <p:nvPr/>
        </p:nvCxnSpPr>
        <p:spPr>
          <a:xfrm flipH="1">
            <a:off x="8429283" y="3464032"/>
            <a:ext cx="235787" cy="2720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39513CD8-8D1D-43B4-8EB5-6408CB0DDEB2}"/>
              </a:ext>
            </a:extLst>
          </p:cNvPr>
          <p:cNvCxnSpPr>
            <a:stCxn id="50" idx="2"/>
            <a:endCxn id="24" idx="1"/>
          </p:cNvCxnSpPr>
          <p:nvPr/>
        </p:nvCxnSpPr>
        <p:spPr>
          <a:xfrm>
            <a:off x="7145350" y="3464032"/>
            <a:ext cx="234043" cy="2720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A0B127C7-A91F-4A29-B517-CD2E5B2D4264}"/>
              </a:ext>
            </a:extLst>
          </p:cNvPr>
          <p:cNvSpPr txBox="1"/>
          <p:nvPr/>
        </p:nvSpPr>
        <p:spPr>
          <a:xfrm>
            <a:off x="7201454" y="2731386"/>
            <a:ext cx="1396489" cy="276999"/>
          </a:xfrm>
          <a:prstGeom prst="rect">
            <a:avLst/>
          </a:prstGeom>
          <a:solidFill>
            <a:schemeClr val="bg2">
              <a:lumMod val="50000"/>
            </a:schemeClr>
          </a:solidFill>
        </p:spPr>
        <p:txBody>
          <a:bodyPr wrap="square" rtlCol="0">
            <a:spAutoFit/>
          </a:bodyPr>
          <a:lstStyle/>
          <a:p>
            <a:pPr algn="ctr"/>
            <a:r>
              <a:rPr lang="en-CA" sz="1200" b="1">
                <a:solidFill>
                  <a:schemeClr val="bg1"/>
                </a:solidFill>
              </a:rPr>
              <a:t>Bias and stigma</a:t>
            </a:r>
          </a:p>
        </p:txBody>
      </p:sp>
    </p:spTree>
    <p:extLst>
      <p:ext uri="{BB962C8B-B14F-4D97-AF65-F5344CB8AC3E}">
        <p14:creationId xmlns:p14="http://schemas.microsoft.com/office/powerpoint/2010/main" val="1497375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30005-BCDE-8712-696B-C6CF9B242A1E}"/>
              </a:ext>
            </a:extLst>
          </p:cNvPr>
          <p:cNvSpPr>
            <a:spLocks noGrp="1"/>
          </p:cNvSpPr>
          <p:nvPr>
            <p:ph type="title"/>
          </p:nvPr>
        </p:nvSpPr>
        <p:spPr/>
        <p:txBody>
          <a:bodyPr/>
          <a:lstStyle/>
          <a:p>
            <a:pPr algn="ctr"/>
            <a:r>
              <a:rPr lang="en-US" dirty="0">
                <a:latin typeface="Verdana" panose="020B0604030504040204" pitchFamily="34" charset="0"/>
                <a:ea typeface="Verdana" panose="020B0604030504040204" pitchFamily="34" charset="0"/>
                <a:cs typeface="Verdana" panose="020B0604030504040204" pitchFamily="34" charset="0"/>
              </a:rPr>
              <a:t>Objectives</a:t>
            </a:r>
          </a:p>
        </p:txBody>
      </p:sp>
      <p:sp>
        <p:nvSpPr>
          <p:cNvPr id="3" name="Content Placeholder 2">
            <a:extLst>
              <a:ext uri="{FF2B5EF4-FFF2-40B4-BE49-F238E27FC236}">
                <a16:creationId xmlns:a16="http://schemas.microsoft.com/office/drawing/2014/main" id="{6CFDA853-84CA-152D-971D-CD28008A82E3}"/>
              </a:ext>
            </a:extLst>
          </p:cNvPr>
          <p:cNvSpPr>
            <a:spLocks noGrp="1"/>
          </p:cNvSpPr>
          <p:nvPr>
            <p:ph idx="1"/>
          </p:nvPr>
        </p:nvSpPr>
        <p:spPr>
          <a:xfrm>
            <a:off x="838200" y="1690688"/>
            <a:ext cx="11298192" cy="4351338"/>
          </a:xfrm>
        </p:spPr>
        <p:txBody>
          <a:bodyPr>
            <a:normAutofit fontScale="70000" lnSpcReduction="20000"/>
          </a:bodyPr>
          <a:lstStyle/>
          <a:p>
            <a:pPr>
              <a:lnSpc>
                <a:spcPct val="150000"/>
              </a:lnSpc>
            </a:pPr>
            <a:r>
              <a:rPr lang="en-US" sz="24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Define, diagnose, and classify obesity </a:t>
            </a:r>
            <a:endParaRPr lang="en-US" sz="3600" dirty="0">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n-US" sz="24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Understand racial and ethnic disparities in obesity and </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their</a:t>
            </a:r>
            <a:r>
              <a:rPr lang="en-US" sz="24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risks</a:t>
            </a:r>
            <a:endParaRPr lang="en-US" sz="3600" dirty="0">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n-US" sz="24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Identify obesity-related co-morbidities and review the correlation between health and weight</a:t>
            </a:r>
            <a:endParaRPr lang="en-US" sz="3600" dirty="0">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n-US" sz="24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Assess patient readiness for change </a:t>
            </a:r>
            <a:endParaRPr lang="en-US" sz="3600" dirty="0">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n-US" sz="24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Identify routine and individualized diagnostic testing in evaluating obesity</a:t>
            </a:r>
            <a:endParaRPr lang="en-US" sz="3600" dirty="0">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n-US" sz="24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Review strategies for nutrition, physical activity, and behavioral counseling</a:t>
            </a:r>
            <a:endParaRPr lang="en-US" sz="3600" dirty="0">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n-US" sz="24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Devise a personalized pharmacological treatment strategy</a:t>
            </a:r>
            <a:endParaRPr lang="en-US" sz="3600" dirty="0">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n-US" sz="24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Determine patient eligibility for bariatric interventions</a:t>
            </a:r>
            <a:endParaRPr lang="en-US" sz="3600" dirty="0">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n-US" sz="24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Evaluate progress towards health goals and adapt plan as needed</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10885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1B224-55DA-4663-AFB0-74587A63C504}"/>
              </a:ext>
            </a:extLst>
          </p:cNvPr>
          <p:cNvSpPr>
            <a:spLocks noGrp="1"/>
          </p:cNvSpPr>
          <p:nvPr>
            <p:ph type="title"/>
          </p:nvPr>
        </p:nvSpPr>
        <p:spPr/>
        <p:txBody>
          <a:bodyPr/>
          <a:lstStyle/>
          <a:p>
            <a:r>
              <a:rPr lang="en-CA"/>
              <a:t>Key takeaways</a:t>
            </a:r>
          </a:p>
        </p:txBody>
      </p:sp>
      <p:sp>
        <p:nvSpPr>
          <p:cNvPr id="4" name="Content Placeholder 2">
            <a:extLst>
              <a:ext uri="{FF2B5EF4-FFF2-40B4-BE49-F238E27FC236}">
                <a16:creationId xmlns:a16="http://schemas.microsoft.com/office/drawing/2014/main" id="{5ABC2E95-13AE-495F-87C6-C0006D87C41F}"/>
              </a:ext>
            </a:extLst>
          </p:cNvPr>
          <p:cNvSpPr txBox="1">
            <a:spLocks/>
          </p:cNvSpPr>
          <p:nvPr/>
        </p:nvSpPr>
        <p:spPr>
          <a:xfrm>
            <a:off x="838200" y="1825625"/>
            <a:ext cx="10515600"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effectLst/>
              </a:rPr>
              <a:t>Obesity is highly heritable (40-70%)</a:t>
            </a:r>
          </a:p>
          <a:p>
            <a:r>
              <a:rPr lang="en-US" sz="2400" dirty="0">
                <a:effectLst/>
              </a:rPr>
              <a:t>Obesogenic genes impact body habitus, metabolism, and the body's response to certain environmental factors</a:t>
            </a:r>
          </a:p>
          <a:p>
            <a:r>
              <a:rPr lang="en-CA" sz="2400" dirty="0"/>
              <a:t>The burden of obesity is exacerbated by racial and ethnic disparities where groups of individuals have systematically experienced greater social and/or economic obstacles to health</a:t>
            </a:r>
          </a:p>
        </p:txBody>
      </p:sp>
    </p:spTree>
    <p:extLst>
      <p:ext uri="{BB962C8B-B14F-4D97-AF65-F5344CB8AC3E}">
        <p14:creationId xmlns:p14="http://schemas.microsoft.com/office/powerpoint/2010/main" val="3775111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3894-D164-48EF-8E5B-71DE923BF1BA}"/>
              </a:ext>
            </a:extLst>
          </p:cNvPr>
          <p:cNvSpPr>
            <a:spLocks noGrp="1"/>
          </p:cNvSpPr>
          <p:nvPr>
            <p:ph type="title"/>
          </p:nvPr>
        </p:nvSpPr>
        <p:spPr/>
        <p:txBody>
          <a:bodyPr/>
          <a:lstStyle/>
          <a:p>
            <a:r>
              <a:rPr lang="en-US"/>
              <a:t>Assessments</a:t>
            </a:r>
            <a:endParaRPr lang="en-CA"/>
          </a:p>
        </p:txBody>
      </p:sp>
      <p:sp>
        <p:nvSpPr>
          <p:cNvPr id="4" name="Text Placeholder 3">
            <a:extLst>
              <a:ext uri="{FF2B5EF4-FFF2-40B4-BE49-F238E27FC236}">
                <a16:creationId xmlns:a16="http://schemas.microsoft.com/office/drawing/2014/main" id="{98214451-82C0-4A3C-A41B-BE4B7879E4B1}"/>
              </a:ext>
            </a:extLst>
          </p:cNvPr>
          <p:cNvSpPr>
            <a:spLocks noGrp="1"/>
          </p:cNvSpPr>
          <p:nvPr>
            <p:ph type="body" sz="quarter" idx="13"/>
          </p:nvPr>
        </p:nvSpPr>
        <p:spPr/>
        <p:txBody>
          <a:bodyPr/>
          <a:lstStyle/>
          <a:p>
            <a:endParaRPr lang="en-CA"/>
          </a:p>
        </p:txBody>
      </p:sp>
      <p:sp>
        <p:nvSpPr>
          <p:cNvPr id="6" name="Content Placeholder 2">
            <a:extLst>
              <a:ext uri="{FF2B5EF4-FFF2-40B4-BE49-F238E27FC236}">
                <a16:creationId xmlns:a16="http://schemas.microsoft.com/office/drawing/2014/main" id="{2ECFB2DE-0923-470E-9D45-CA95D55105EB}"/>
              </a:ext>
            </a:extLst>
          </p:cNvPr>
          <p:cNvSpPr txBox="1">
            <a:spLocks/>
          </p:cNvSpPr>
          <p:nvPr/>
        </p:nvSpPr>
        <p:spPr>
          <a:xfrm>
            <a:off x="838200" y="1494700"/>
            <a:ext cx="10515600" cy="51905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buFont typeface="+mj-lt"/>
              <a:buAutoNum type="arabicPeriod"/>
            </a:pPr>
            <a:r>
              <a:rPr lang="en-CA" sz="2400" dirty="0">
                <a:latin typeface="Arial" panose="020B0604020202020204" pitchFamily="34" charset="0"/>
                <a:cs typeface="Times New Roman" panose="02020603050405020304" pitchFamily="18" charset="0"/>
              </a:rPr>
              <a:t>Tom is a new father and caring for his new baby has led to chronic sleep deprivation over the last few months. In addition to sleep deprivation, what is another factor that could be contributing to Tom’s weight gain?</a:t>
            </a:r>
          </a:p>
          <a:p>
            <a:pPr lvl="1">
              <a:lnSpc>
                <a:spcPct val="107000"/>
              </a:lnSpc>
              <a:spcBef>
                <a:spcPts val="0"/>
              </a:spcBef>
              <a:buFont typeface="+mj-lt"/>
              <a:buAutoNum type="alphaLcPeriod"/>
            </a:pPr>
            <a:r>
              <a:rPr lang="en-US" dirty="0">
                <a:latin typeface="Arial" panose="020B0604020202020204" pitchFamily="34" charset="0"/>
                <a:cs typeface="Times New Roman" panose="02020603050405020304" pitchFamily="18" charset="0"/>
              </a:rPr>
              <a:t>Tom lives in a neighborhood with plenty of parks</a:t>
            </a:r>
          </a:p>
          <a:p>
            <a:pPr lvl="1">
              <a:lnSpc>
                <a:spcPct val="107000"/>
              </a:lnSpc>
              <a:spcBef>
                <a:spcPts val="0"/>
              </a:spcBef>
              <a:buFont typeface="+mj-lt"/>
              <a:buAutoNum type="alphaLcPeriod"/>
            </a:pPr>
            <a:r>
              <a:rPr lang="en-US" dirty="0">
                <a:latin typeface="Arial" panose="020B0604020202020204" pitchFamily="34" charset="0"/>
                <a:cs typeface="Times New Roman" panose="02020603050405020304" pitchFamily="18" charset="0"/>
              </a:rPr>
              <a:t>Tom is experiencing high stress levels</a:t>
            </a:r>
          </a:p>
          <a:p>
            <a:pPr lvl="1">
              <a:lnSpc>
                <a:spcPct val="107000"/>
              </a:lnSpc>
              <a:spcBef>
                <a:spcPts val="0"/>
              </a:spcBef>
              <a:buFont typeface="+mj-lt"/>
              <a:buAutoNum type="alphaLcPeriod"/>
            </a:pPr>
            <a:r>
              <a:rPr lang="en-US" dirty="0">
                <a:latin typeface="Arial" panose="020B0604020202020204" pitchFamily="34" charset="0"/>
                <a:cs typeface="Times New Roman" panose="02020603050405020304" pitchFamily="18" charset="0"/>
              </a:rPr>
              <a:t>Tom is a non-smoker</a:t>
            </a:r>
          </a:p>
          <a:p>
            <a:pPr lvl="1">
              <a:lnSpc>
                <a:spcPct val="107000"/>
              </a:lnSpc>
              <a:spcBef>
                <a:spcPts val="0"/>
              </a:spcBef>
              <a:buFont typeface="+mj-lt"/>
              <a:buAutoNum type="alphaLcPeriod"/>
            </a:pPr>
            <a:r>
              <a:rPr lang="en-US" dirty="0">
                <a:latin typeface="Arial" panose="020B0604020202020204" pitchFamily="34" charset="0"/>
                <a:cs typeface="Times New Roman" panose="02020603050405020304" pitchFamily="18" charset="0"/>
              </a:rPr>
              <a:t>Tom seldom drinks alcohol</a:t>
            </a:r>
          </a:p>
        </p:txBody>
      </p:sp>
    </p:spTree>
    <p:extLst>
      <p:ext uri="{BB962C8B-B14F-4D97-AF65-F5344CB8AC3E}">
        <p14:creationId xmlns:p14="http://schemas.microsoft.com/office/powerpoint/2010/main" val="1538111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3">
            <a:extLst>
              <a:ext uri="{FF2B5EF4-FFF2-40B4-BE49-F238E27FC236}">
                <a16:creationId xmlns:a16="http://schemas.microsoft.com/office/drawing/2014/main" id="{53898A04-81D4-4173-AE44-9234FAE263BA}"/>
              </a:ext>
            </a:extLst>
          </p:cNvPr>
          <p:cNvSpPr txBox="1">
            <a:spLocks/>
          </p:cNvSpPr>
          <p:nvPr/>
        </p:nvSpPr>
        <p:spPr>
          <a:xfrm>
            <a:off x="1098522" y="1965277"/>
            <a:ext cx="7156223" cy="2971799"/>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6200" b="1" i="0" u="none" strike="noStrike" kern="1200" cap="none" spc="0" normalizeH="0" baseline="0" noProof="0">
                <a:ln>
                  <a:noFill/>
                </a:ln>
                <a:solidFill>
                  <a:srgbClr val="263C50"/>
                </a:solidFill>
                <a:effectLst/>
                <a:uLnTx/>
                <a:uFillTx/>
                <a:latin typeface="Arial Nova Light"/>
                <a:ea typeface="+mn-ea"/>
                <a:cs typeface="+mn-cs"/>
              </a:rPr>
              <a:t>Addressing Stigma and Bias in Caring for Patients with Obesity​</a:t>
            </a:r>
          </a:p>
        </p:txBody>
      </p:sp>
      <p:sp>
        <p:nvSpPr>
          <p:cNvPr id="3" name="Text Placeholder 13">
            <a:extLst>
              <a:ext uri="{FF2B5EF4-FFF2-40B4-BE49-F238E27FC236}">
                <a16:creationId xmlns:a16="http://schemas.microsoft.com/office/drawing/2014/main" id="{8AF077DB-C1B6-422E-AA9E-9324806FA431}"/>
              </a:ext>
            </a:extLst>
          </p:cNvPr>
          <p:cNvSpPr txBox="1">
            <a:spLocks/>
          </p:cNvSpPr>
          <p:nvPr/>
        </p:nvSpPr>
        <p:spPr>
          <a:xfrm>
            <a:off x="1146420" y="4986587"/>
            <a:ext cx="5546703" cy="592183"/>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CA" sz="4000" b="0" i="0" u="none" strike="noStrike" kern="1200" cap="none" spc="0" normalizeH="0" baseline="0" noProof="0">
                <a:ln>
                  <a:noFill/>
                </a:ln>
                <a:solidFill>
                  <a:srgbClr val="263C50"/>
                </a:solidFill>
                <a:effectLst/>
                <a:uLnTx/>
                <a:uFillTx/>
                <a:latin typeface="Arial Nova Light"/>
                <a:ea typeface="+mn-ea"/>
                <a:cs typeface="+mn-cs"/>
              </a:rPr>
              <a:t>Module 4</a:t>
            </a:r>
          </a:p>
        </p:txBody>
      </p:sp>
    </p:spTree>
    <p:extLst>
      <p:ext uri="{BB962C8B-B14F-4D97-AF65-F5344CB8AC3E}">
        <p14:creationId xmlns:p14="http://schemas.microsoft.com/office/powerpoint/2010/main" val="22393363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BFE70-F32D-0713-6E47-D41A8A6CA0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35B5C9-533B-FFA3-6702-D1EC34112904}"/>
              </a:ext>
            </a:extLst>
          </p:cNvPr>
          <p:cNvSpPr>
            <a:spLocks noGrp="1"/>
          </p:cNvSpPr>
          <p:nvPr>
            <p:ph type="title"/>
          </p:nvPr>
        </p:nvSpPr>
        <p:spPr/>
        <p:txBody>
          <a:bodyPr/>
          <a:lstStyle/>
          <a:p>
            <a:r>
              <a:rPr lang="en-US"/>
              <a:t>Assessments</a:t>
            </a:r>
            <a:endParaRPr lang="en-CA"/>
          </a:p>
        </p:txBody>
      </p:sp>
      <p:sp>
        <p:nvSpPr>
          <p:cNvPr id="6" name="Content Placeholder 2">
            <a:extLst>
              <a:ext uri="{FF2B5EF4-FFF2-40B4-BE49-F238E27FC236}">
                <a16:creationId xmlns:a16="http://schemas.microsoft.com/office/drawing/2014/main" id="{FCA60A56-C017-B319-BACF-BD59F8796F82}"/>
              </a:ext>
            </a:extLst>
          </p:cNvPr>
          <p:cNvSpPr txBox="1">
            <a:spLocks/>
          </p:cNvSpPr>
          <p:nvPr/>
        </p:nvSpPr>
        <p:spPr>
          <a:xfrm>
            <a:off x="838200" y="1408972"/>
            <a:ext cx="10515600" cy="52376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buFont typeface="+mj-lt"/>
              <a:buAutoNum type="arabicPeriod"/>
            </a:pPr>
            <a:r>
              <a:rPr lang="en-US" sz="2000" dirty="0">
                <a:latin typeface="Arial" panose="020B0604020202020204" pitchFamily="34" charset="0"/>
                <a:cs typeface="Times New Roman" panose="02020603050405020304" pitchFamily="18" charset="0"/>
              </a:rPr>
              <a:t>Arjun is a 43-year-old man who has recently undergone laparoscopic Roux-en-Y gastric bypass surgery. He has attended his 3 scheduled postoperative visits at one, 6-, and 12-weeks post-surgery. After his last visit, he expressed that he will not be returning for a further follow up due to feeling uncomfortable with the HCPs. What weight bias could Arjun have experienced that led him to decline additional follow up?</a:t>
            </a:r>
          </a:p>
          <a:p>
            <a:pPr lvl="1">
              <a:lnSpc>
                <a:spcPct val="107000"/>
              </a:lnSpc>
              <a:spcBef>
                <a:spcPts val="0"/>
              </a:spcBef>
              <a:buFont typeface="+mj-lt"/>
              <a:buAutoNum type="alphaLcPeriod"/>
            </a:pPr>
            <a:r>
              <a:rPr lang="en-US" sz="2000" dirty="0">
                <a:latin typeface="Arial" panose="020B0604020202020204" pitchFamily="34" charset="0"/>
                <a:ea typeface="Calibri" panose="020F0502020204030204" pitchFamily="34" charset="0"/>
                <a:cs typeface="Times New Roman" panose="02020603050405020304" pitchFamily="18" charset="0"/>
              </a:rPr>
              <a:t>Surgeon seemed rushed during appointments and with brief replies to Arjun’s questions</a:t>
            </a:r>
          </a:p>
          <a:p>
            <a:pPr lvl="1">
              <a:lnSpc>
                <a:spcPct val="107000"/>
              </a:lnSpc>
              <a:spcBef>
                <a:spcPts val="0"/>
              </a:spcBef>
              <a:buFont typeface="+mj-lt"/>
              <a:buAutoNum type="alphaLcPeriod"/>
            </a:pPr>
            <a:r>
              <a:rPr lang="en-US" sz="2000" dirty="0">
                <a:latin typeface="Arial" panose="020B0604020202020204" pitchFamily="34" charset="0"/>
                <a:ea typeface="Calibri" panose="020F0502020204030204" pitchFamily="34" charset="0"/>
                <a:cs typeface="Times New Roman" panose="02020603050405020304" pitchFamily="18" charset="0"/>
              </a:rPr>
              <a:t>Dietician referred to Arjun as having obesity not as an obese patient</a:t>
            </a:r>
          </a:p>
          <a:p>
            <a:pPr lvl="1">
              <a:lnSpc>
                <a:spcPct val="107000"/>
              </a:lnSpc>
              <a:spcBef>
                <a:spcPts val="0"/>
              </a:spcBef>
              <a:buFont typeface="+mj-lt"/>
              <a:buAutoNum type="alphaLcPeriod"/>
            </a:pPr>
            <a:r>
              <a:rPr lang="en-US" sz="2000" dirty="0">
                <a:latin typeface="Arial" panose="020B0604020202020204" pitchFamily="34" charset="0"/>
                <a:ea typeface="Calibri" panose="020F0502020204030204" pitchFamily="34" charset="0"/>
                <a:cs typeface="Times New Roman" panose="02020603050405020304" pitchFamily="18" charset="0"/>
              </a:rPr>
              <a:t>Surgeon expressed disbelief that Arjun was following the dietician’s plan given Arjun’s less than optimal weight loss</a:t>
            </a:r>
          </a:p>
          <a:p>
            <a:pPr lvl="1">
              <a:lnSpc>
                <a:spcPct val="107000"/>
              </a:lnSpc>
              <a:spcBef>
                <a:spcPts val="0"/>
              </a:spcBef>
              <a:buFont typeface="+mj-lt"/>
              <a:buAutoNum type="alphaLcPeriod"/>
            </a:pPr>
            <a:r>
              <a:rPr lang="en-US" sz="2000" dirty="0">
                <a:latin typeface="Arial" panose="020B0604020202020204" pitchFamily="34" charset="0"/>
                <a:ea typeface="Calibri" panose="020F0502020204030204" pitchFamily="34" charset="0"/>
                <a:cs typeface="Times New Roman" panose="02020603050405020304" pitchFamily="18" charset="0"/>
              </a:rPr>
              <a:t>Both a. and c.</a:t>
            </a:r>
            <a:endParaRPr lang="en-US" sz="2000" b="1"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4003985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6A856-E79D-4319-B854-F5D080ADA0F4}"/>
              </a:ext>
            </a:extLst>
          </p:cNvPr>
          <p:cNvSpPr>
            <a:spLocks noGrp="1"/>
          </p:cNvSpPr>
          <p:nvPr>
            <p:ph type="title"/>
          </p:nvPr>
        </p:nvSpPr>
        <p:spPr/>
        <p:txBody>
          <a:bodyPr/>
          <a:lstStyle/>
          <a:p>
            <a:r>
              <a:rPr lang="en-CA"/>
              <a:t>Weight bias</a:t>
            </a:r>
          </a:p>
        </p:txBody>
      </p:sp>
      <p:sp>
        <p:nvSpPr>
          <p:cNvPr id="3" name="Text Placeholder 2">
            <a:extLst>
              <a:ext uri="{FF2B5EF4-FFF2-40B4-BE49-F238E27FC236}">
                <a16:creationId xmlns:a16="http://schemas.microsoft.com/office/drawing/2014/main" id="{F74871D5-1C40-45CE-9432-A12641C0CD52}"/>
              </a:ext>
            </a:extLst>
          </p:cNvPr>
          <p:cNvSpPr>
            <a:spLocks noGrp="1"/>
          </p:cNvSpPr>
          <p:nvPr>
            <p:ph type="body" sz="quarter" idx="13"/>
          </p:nvPr>
        </p:nvSpPr>
        <p:spPr>
          <a:xfrm>
            <a:off x="647998" y="6210000"/>
            <a:ext cx="9927577" cy="324000"/>
          </a:xfrm>
        </p:spPr>
        <p:txBody>
          <a:bodyPr/>
          <a:lstStyle/>
          <a:p>
            <a:br>
              <a:rPr lang="en-US" sz="1000" i="0"/>
            </a:br>
            <a:r>
              <a:rPr lang="en-US" sz="1000" i="0"/>
              <a:t>1. </a:t>
            </a:r>
            <a:r>
              <a:rPr lang="en-US" sz="1000" i="0" err="1"/>
              <a:t>Nadolsky</a:t>
            </a:r>
            <a:r>
              <a:rPr lang="en-US" sz="1000" i="0"/>
              <a:t> K et al. AACE Consensus Statement. </a:t>
            </a:r>
            <a:r>
              <a:rPr lang="en-US" sz="1000" i="0" err="1"/>
              <a:t>Endocr</a:t>
            </a:r>
            <a:r>
              <a:rPr lang="en-US" sz="1000" i="0"/>
              <a:t> </a:t>
            </a:r>
            <a:r>
              <a:rPr lang="en-US" sz="1000" i="0" err="1"/>
              <a:t>Pract</a:t>
            </a:r>
            <a:r>
              <a:rPr lang="en-US" sz="1000" i="0"/>
              <a:t>. 2023;https://doi.org/10.1016/j.eprac.2023.03.272; 2. </a:t>
            </a:r>
            <a:r>
              <a:rPr lang="en-US" sz="1000" i="0" err="1"/>
              <a:t>Puhl</a:t>
            </a:r>
            <a:r>
              <a:rPr lang="en-US" sz="1000" i="0"/>
              <a:t> R et al. Int J </a:t>
            </a:r>
            <a:r>
              <a:rPr lang="en-US" sz="1000" i="0" err="1"/>
              <a:t>Obes</a:t>
            </a:r>
            <a:r>
              <a:rPr lang="en-US" sz="1000" i="0"/>
              <a:t> 2008;32:992–1000. </a:t>
            </a:r>
            <a:endParaRPr lang="en-CA" sz="1000" i="0"/>
          </a:p>
        </p:txBody>
      </p:sp>
      <p:sp>
        <p:nvSpPr>
          <p:cNvPr id="25" name="Rectangle 24">
            <a:extLst>
              <a:ext uri="{FF2B5EF4-FFF2-40B4-BE49-F238E27FC236}">
                <a16:creationId xmlns:a16="http://schemas.microsoft.com/office/drawing/2014/main" id="{1067CDA5-4F3E-4187-8FED-B6EC79F3F118}"/>
              </a:ext>
            </a:extLst>
          </p:cNvPr>
          <p:cNvSpPr/>
          <p:nvPr/>
        </p:nvSpPr>
        <p:spPr>
          <a:xfrm>
            <a:off x="647700" y="1411225"/>
            <a:ext cx="10833100" cy="448980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CA" sz="2000" b="1" i="0" u="none" strike="noStrike" kern="1200" cap="none" spc="0" normalizeH="0" baseline="0" noProof="0">
                <a:ln>
                  <a:noFill/>
                </a:ln>
                <a:solidFill>
                  <a:srgbClr val="FFFFFF"/>
                </a:solidFill>
                <a:effectLst/>
                <a:uLnTx/>
                <a:uFillTx/>
                <a:ea typeface="+mn-ea"/>
                <a:cs typeface="+mn-cs"/>
              </a:rPr>
              <a:t>			</a:t>
            </a:r>
          </a:p>
        </p:txBody>
      </p:sp>
      <p:sp>
        <p:nvSpPr>
          <p:cNvPr id="26" name="Rectangle 25">
            <a:extLst>
              <a:ext uri="{FF2B5EF4-FFF2-40B4-BE49-F238E27FC236}">
                <a16:creationId xmlns:a16="http://schemas.microsoft.com/office/drawing/2014/main" id="{8DA479CC-AB99-4A22-B2DA-1F1D28812451}"/>
              </a:ext>
            </a:extLst>
          </p:cNvPr>
          <p:cNvSpPr/>
          <p:nvPr/>
        </p:nvSpPr>
        <p:spPr>
          <a:xfrm rot="5400000">
            <a:off x="3308392" y="1454580"/>
            <a:ext cx="1325565" cy="5657608"/>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0" tIns="182880" rIns="0" bIns="182880"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ea typeface="+mn-ea"/>
                <a:cs typeface="+mn-cs"/>
              </a:rPr>
              <a:t>Weight bias </a:t>
            </a:r>
            <a:r>
              <a:rPr kumimoji="0" lang="en-US" sz="2000" b="0" i="0" u="none" strike="noStrike" kern="1200" cap="none" spc="0" normalizeH="0" baseline="0" noProof="0">
                <a:ln>
                  <a:noFill/>
                </a:ln>
                <a:solidFill>
                  <a:srgbClr val="FFFFFF"/>
                </a:solidFill>
                <a:effectLst/>
                <a:uLnTx/>
                <a:uFillTx/>
                <a:ea typeface="+mn-ea"/>
                <a:cs typeface="+mn-cs"/>
              </a:rPr>
              <a:t>ranks just below race, gender, and age as the </a:t>
            </a:r>
            <a:r>
              <a:rPr kumimoji="0" lang="en-US" sz="2000" b="1" i="0" u="none" strike="noStrike" kern="1200" cap="none" spc="0" normalizeH="0" baseline="0" noProof="0">
                <a:ln>
                  <a:noFill/>
                </a:ln>
                <a:solidFill>
                  <a:srgbClr val="FFFFFF"/>
                </a:solidFill>
                <a:effectLst/>
                <a:uLnTx/>
                <a:uFillTx/>
                <a:ea typeface="+mn-ea"/>
                <a:cs typeface="+mn-cs"/>
              </a:rPr>
              <a:t>fourth most common form </a:t>
            </a:r>
            <a:br>
              <a:rPr kumimoji="0" lang="en-US" sz="2000" b="1" i="0" u="none" strike="noStrike" kern="1200" cap="none" spc="0" normalizeH="0" baseline="0" noProof="0">
                <a:ln>
                  <a:noFill/>
                </a:ln>
                <a:solidFill>
                  <a:srgbClr val="FFFFFF"/>
                </a:solidFill>
                <a:effectLst/>
                <a:uLnTx/>
                <a:uFillTx/>
                <a:ea typeface="+mn-ea"/>
                <a:cs typeface="+mn-cs"/>
              </a:rPr>
            </a:br>
            <a:r>
              <a:rPr kumimoji="0" lang="en-US" sz="2000" b="1" i="0" u="none" strike="noStrike" kern="1200" cap="none" spc="0" normalizeH="0" baseline="0" noProof="0">
                <a:ln>
                  <a:noFill/>
                </a:ln>
                <a:solidFill>
                  <a:srgbClr val="FFFFFF"/>
                </a:solidFill>
                <a:effectLst/>
                <a:uLnTx/>
                <a:uFillTx/>
                <a:ea typeface="+mn-ea"/>
                <a:cs typeface="+mn-cs"/>
              </a:rPr>
              <a:t>of discrimination</a:t>
            </a:r>
            <a:r>
              <a:rPr kumimoji="0" lang="en-US" sz="2000" b="0" i="0" u="none" strike="noStrike" kern="1200" cap="none" spc="0" normalizeH="0" baseline="0" noProof="0">
                <a:ln>
                  <a:noFill/>
                </a:ln>
                <a:solidFill>
                  <a:srgbClr val="FFFFFF"/>
                </a:solidFill>
                <a:effectLst/>
                <a:uLnTx/>
                <a:uFillTx/>
                <a:ea typeface="+mn-ea"/>
                <a:cs typeface="+mn-cs"/>
              </a:rPr>
              <a:t> in the U.S.</a:t>
            </a:r>
            <a:r>
              <a:rPr kumimoji="0" lang="en-US" sz="2000" b="0" i="0" u="none" strike="noStrike" kern="1200" cap="none" spc="0" normalizeH="0" baseline="30000" noProof="0">
                <a:ln>
                  <a:noFill/>
                </a:ln>
                <a:solidFill>
                  <a:srgbClr val="FFFFFF"/>
                </a:solidFill>
                <a:effectLst/>
                <a:uLnTx/>
                <a:uFillTx/>
                <a:ea typeface="+mn-ea"/>
                <a:cs typeface="+mn-cs"/>
              </a:rPr>
              <a:t>2</a:t>
            </a:r>
          </a:p>
        </p:txBody>
      </p:sp>
      <p:sp>
        <p:nvSpPr>
          <p:cNvPr id="29" name="TextBox 28">
            <a:extLst>
              <a:ext uri="{FF2B5EF4-FFF2-40B4-BE49-F238E27FC236}">
                <a16:creationId xmlns:a16="http://schemas.microsoft.com/office/drawing/2014/main" id="{91D77FAC-F1DC-402A-B150-126A13C6055C}"/>
              </a:ext>
            </a:extLst>
          </p:cNvPr>
          <p:cNvSpPr txBox="1"/>
          <p:nvPr/>
        </p:nvSpPr>
        <p:spPr>
          <a:xfrm>
            <a:off x="6568061" y="4899471"/>
            <a:ext cx="5119706" cy="83099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a:ln>
                  <a:noFill/>
                </a:ln>
                <a:effectLst/>
                <a:uLnTx/>
                <a:uFillTx/>
                <a:ea typeface="+mn-ea"/>
                <a:cs typeface="+mn-cs"/>
              </a:rPr>
              <a:t>Reported </a:t>
            </a:r>
            <a:r>
              <a:rPr kumimoji="0" lang="en-CA" sz="2400" b="1" i="0" u="none" strike="noStrike" kern="1200" cap="none" spc="0" normalizeH="0" baseline="0" noProof="0">
                <a:ln>
                  <a:noFill/>
                </a:ln>
                <a:effectLst/>
                <a:uLnTx/>
                <a:uFillTx/>
                <a:ea typeface="+mn-ea"/>
                <a:cs typeface="+mn-cs"/>
              </a:rPr>
              <a:t>daily or lifetime </a:t>
            </a:r>
            <a:r>
              <a:rPr kumimoji="0" lang="en-CA" sz="2400" b="0" i="0" u="none" strike="noStrike" kern="1200" cap="none" spc="0" normalizeH="0" baseline="0" noProof="0">
                <a:ln>
                  <a:noFill/>
                </a:ln>
                <a:effectLst/>
                <a:uLnTx/>
                <a:uFillTx/>
                <a:ea typeface="+mn-ea"/>
                <a:cs typeface="+mn-cs"/>
              </a:rPr>
              <a:t>discrimination due to weight</a:t>
            </a:r>
            <a:r>
              <a:rPr kumimoji="0" lang="en-CA" sz="2400" b="0" i="0" u="none" strike="noStrike" kern="1200" cap="none" spc="0" normalizeH="0" baseline="30000" noProof="0">
                <a:ln>
                  <a:noFill/>
                </a:ln>
                <a:effectLst/>
                <a:uLnTx/>
                <a:uFillTx/>
                <a:ea typeface="+mn-ea"/>
                <a:cs typeface="+mn-cs"/>
              </a:rPr>
              <a:t>2</a:t>
            </a:r>
          </a:p>
        </p:txBody>
      </p:sp>
      <p:grpSp>
        <p:nvGrpSpPr>
          <p:cNvPr id="32" name="Group 31">
            <a:extLst>
              <a:ext uri="{FF2B5EF4-FFF2-40B4-BE49-F238E27FC236}">
                <a16:creationId xmlns:a16="http://schemas.microsoft.com/office/drawing/2014/main" id="{A0B859B0-2887-414C-AEE8-E34CDEE6D66C}"/>
              </a:ext>
            </a:extLst>
          </p:cNvPr>
          <p:cNvGrpSpPr>
            <a:grpSpLocks noChangeAspect="1"/>
          </p:cNvGrpSpPr>
          <p:nvPr/>
        </p:nvGrpSpPr>
        <p:grpSpPr>
          <a:xfrm>
            <a:off x="6515982" y="1342626"/>
            <a:ext cx="2628000" cy="1735991"/>
            <a:chOff x="4204532" y="2099589"/>
            <a:chExt cx="3367853" cy="2224723"/>
          </a:xfrm>
        </p:grpSpPr>
        <p:sp>
          <p:nvSpPr>
            <p:cNvPr id="39" name="Oval 38">
              <a:extLst>
                <a:ext uri="{FF2B5EF4-FFF2-40B4-BE49-F238E27FC236}">
                  <a16:creationId xmlns:a16="http://schemas.microsoft.com/office/drawing/2014/main" id="{F3E43EF7-2344-409A-918B-59354552A839}"/>
                </a:ext>
              </a:extLst>
            </p:cNvPr>
            <p:cNvSpPr/>
            <p:nvPr/>
          </p:nvSpPr>
          <p:spPr>
            <a:xfrm>
              <a:off x="5233516" y="2506361"/>
              <a:ext cx="1305755" cy="13057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grpSp>
          <p:nvGrpSpPr>
            <p:cNvPr id="40" name="Group 39">
              <a:extLst>
                <a:ext uri="{FF2B5EF4-FFF2-40B4-BE49-F238E27FC236}">
                  <a16:creationId xmlns:a16="http://schemas.microsoft.com/office/drawing/2014/main" id="{491EA63F-B97B-47D0-A74A-D7876F1DC04E}"/>
                </a:ext>
              </a:extLst>
            </p:cNvPr>
            <p:cNvGrpSpPr/>
            <p:nvPr/>
          </p:nvGrpSpPr>
          <p:grpSpPr>
            <a:xfrm>
              <a:off x="4204532" y="2099589"/>
              <a:ext cx="3367853" cy="2224723"/>
              <a:chOff x="-16613" y="1139125"/>
              <a:chExt cx="3814834" cy="2519988"/>
            </a:xfrm>
          </p:grpSpPr>
          <p:graphicFrame>
            <p:nvGraphicFramePr>
              <p:cNvPr id="41" name="Chart 40">
                <a:extLst>
                  <a:ext uri="{FF2B5EF4-FFF2-40B4-BE49-F238E27FC236}">
                    <a16:creationId xmlns:a16="http://schemas.microsoft.com/office/drawing/2014/main" id="{E1F5051A-88D3-42D7-A269-5AB9CBD0413C}"/>
                  </a:ext>
                </a:extLst>
              </p:cNvPr>
              <p:cNvGraphicFramePr/>
              <p:nvPr/>
            </p:nvGraphicFramePr>
            <p:xfrm>
              <a:off x="-16613" y="1139125"/>
              <a:ext cx="3814834" cy="2519988"/>
            </p:xfrm>
            <a:graphic>
              <a:graphicData uri="http://schemas.openxmlformats.org/drawingml/2006/chart">
                <c:chart xmlns:c="http://schemas.openxmlformats.org/drawingml/2006/chart" xmlns:r="http://schemas.openxmlformats.org/officeDocument/2006/relationships" r:id="rId3"/>
              </a:graphicData>
            </a:graphic>
          </p:graphicFrame>
          <p:sp>
            <p:nvSpPr>
              <p:cNvPr id="42" name="Rectangle 41">
                <a:extLst>
                  <a:ext uri="{FF2B5EF4-FFF2-40B4-BE49-F238E27FC236}">
                    <a16:creationId xmlns:a16="http://schemas.microsoft.com/office/drawing/2014/main" id="{6CD4DF6A-1077-48C7-8BE1-12CC74230904}"/>
                  </a:ext>
                </a:extLst>
              </p:cNvPr>
              <p:cNvSpPr/>
              <p:nvPr/>
            </p:nvSpPr>
            <p:spPr>
              <a:xfrm>
                <a:off x="1300821" y="2112745"/>
                <a:ext cx="1186836" cy="666975"/>
              </a:xfrm>
              <a:prstGeom prst="rect">
                <a:avLst/>
              </a:prstGeom>
            </p:spPr>
            <p:txBody>
              <a:bodyPr wrap="square">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effectLst/>
                    <a:uLnTx/>
                    <a:uFillTx/>
                    <a:ea typeface="+mn-ea"/>
                    <a:cs typeface="+mn-cs"/>
                  </a:rPr>
                  <a:t>5%</a:t>
                </a:r>
                <a:endParaRPr kumimoji="0" lang="en-GB" sz="2400" b="1" i="0" u="none" strike="noStrike" kern="1200" cap="none" spc="0" normalizeH="0" baseline="30000" noProof="0">
                  <a:ln>
                    <a:noFill/>
                  </a:ln>
                  <a:effectLst/>
                  <a:uLnTx/>
                  <a:uFillTx/>
                  <a:ea typeface="+mn-ea"/>
                  <a:cs typeface="+mn-cs"/>
                </a:endParaRPr>
              </a:p>
            </p:txBody>
          </p:sp>
        </p:grpSp>
      </p:grpSp>
      <p:grpSp>
        <p:nvGrpSpPr>
          <p:cNvPr id="33" name="Group 32">
            <a:extLst>
              <a:ext uri="{FF2B5EF4-FFF2-40B4-BE49-F238E27FC236}">
                <a16:creationId xmlns:a16="http://schemas.microsoft.com/office/drawing/2014/main" id="{6B83D40D-CA7E-41DC-BA0A-80AD9F2E9B33}"/>
              </a:ext>
            </a:extLst>
          </p:cNvPr>
          <p:cNvGrpSpPr>
            <a:grpSpLocks noChangeAspect="1"/>
          </p:cNvGrpSpPr>
          <p:nvPr/>
        </p:nvGrpSpPr>
        <p:grpSpPr>
          <a:xfrm>
            <a:off x="9056697" y="1342626"/>
            <a:ext cx="2628000" cy="1735991"/>
            <a:chOff x="4204532" y="2099589"/>
            <a:chExt cx="3367853" cy="2224723"/>
          </a:xfrm>
        </p:grpSpPr>
        <p:sp>
          <p:nvSpPr>
            <p:cNvPr id="35" name="Oval 34">
              <a:extLst>
                <a:ext uri="{FF2B5EF4-FFF2-40B4-BE49-F238E27FC236}">
                  <a16:creationId xmlns:a16="http://schemas.microsoft.com/office/drawing/2014/main" id="{45690207-96B7-49F7-849E-6E8F3A435F5E}"/>
                </a:ext>
              </a:extLst>
            </p:cNvPr>
            <p:cNvSpPr/>
            <p:nvPr/>
          </p:nvSpPr>
          <p:spPr>
            <a:xfrm>
              <a:off x="5233516" y="2506361"/>
              <a:ext cx="1305755" cy="13057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grpSp>
          <p:nvGrpSpPr>
            <p:cNvPr id="36" name="Group 35">
              <a:extLst>
                <a:ext uri="{FF2B5EF4-FFF2-40B4-BE49-F238E27FC236}">
                  <a16:creationId xmlns:a16="http://schemas.microsoft.com/office/drawing/2014/main" id="{84AA15C5-1BE1-4DAD-9DD0-E453F597706E}"/>
                </a:ext>
              </a:extLst>
            </p:cNvPr>
            <p:cNvGrpSpPr/>
            <p:nvPr/>
          </p:nvGrpSpPr>
          <p:grpSpPr>
            <a:xfrm>
              <a:off x="4204532" y="2099589"/>
              <a:ext cx="3367853" cy="2224723"/>
              <a:chOff x="-16613" y="1139125"/>
              <a:chExt cx="3814834" cy="2519988"/>
            </a:xfrm>
          </p:grpSpPr>
          <p:graphicFrame>
            <p:nvGraphicFramePr>
              <p:cNvPr id="37" name="Chart 36">
                <a:extLst>
                  <a:ext uri="{FF2B5EF4-FFF2-40B4-BE49-F238E27FC236}">
                    <a16:creationId xmlns:a16="http://schemas.microsoft.com/office/drawing/2014/main" id="{C5365398-C2CF-448E-9228-8CF488D74FDB}"/>
                  </a:ext>
                </a:extLst>
              </p:cNvPr>
              <p:cNvGraphicFramePr/>
              <p:nvPr/>
            </p:nvGraphicFramePr>
            <p:xfrm>
              <a:off x="-16613" y="1139125"/>
              <a:ext cx="3814834" cy="2519988"/>
            </p:xfrm>
            <a:graphic>
              <a:graphicData uri="http://schemas.openxmlformats.org/drawingml/2006/chart">
                <c:chart xmlns:c="http://schemas.openxmlformats.org/drawingml/2006/chart" xmlns:r="http://schemas.openxmlformats.org/officeDocument/2006/relationships" r:id="rId4"/>
              </a:graphicData>
            </a:graphic>
          </p:graphicFrame>
          <p:sp>
            <p:nvSpPr>
              <p:cNvPr id="38" name="Rectangle 37">
                <a:extLst>
                  <a:ext uri="{FF2B5EF4-FFF2-40B4-BE49-F238E27FC236}">
                    <a16:creationId xmlns:a16="http://schemas.microsoft.com/office/drawing/2014/main" id="{2D538973-A62E-453B-8971-03276C8AEBF8}"/>
                  </a:ext>
                </a:extLst>
              </p:cNvPr>
              <p:cNvSpPr/>
              <p:nvPr/>
            </p:nvSpPr>
            <p:spPr>
              <a:xfrm>
                <a:off x="1300821" y="2112745"/>
                <a:ext cx="1186836" cy="666975"/>
              </a:xfrm>
              <a:prstGeom prst="rect">
                <a:avLst/>
              </a:prstGeom>
            </p:spPr>
            <p:txBody>
              <a:bodyPr wrap="square">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effectLst/>
                    <a:uLnTx/>
                    <a:uFillTx/>
                    <a:ea typeface="+mn-ea"/>
                    <a:cs typeface="+mn-cs"/>
                  </a:rPr>
                  <a:t>10%</a:t>
                </a:r>
                <a:endParaRPr kumimoji="0" lang="en-GB" sz="2400" b="1" i="0" u="none" strike="noStrike" kern="1200" cap="none" spc="0" normalizeH="0" baseline="30000" noProof="0">
                  <a:ln>
                    <a:noFill/>
                  </a:ln>
                  <a:effectLst/>
                  <a:uLnTx/>
                  <a:uFillTx/>
                  <a:ea typeface="+mn-ea"/>
                  <a:cs typeface="+mn-cs"/>
                </a:endParaRPr>
              </a:p>
            </p:txBody>
          </p:sp>
        </p:grpSp>
      </p:grpSp>
      <p:sp>
        <p:nvSpPr>
          <p:cNvPr id="34" name="TextBox 33">
            <a:extLst>
              <a:ext uri="{FF2B5EF4-FFF2-40B4-BE49-F238E27FC236}">
                <a16:creationId xmlns:a16="http://schemas.microsoft.com/office/drawing/2014/main" id="{92F2FD53-6E84-4438-A05B-37883040B00C}"/>
              </a:ext>
            </a:extLst>
          </p:cNvPr>
          <p:cNvSpPr txBox="1"/>
          <p:nvPr/>
        </p:nvSpPr>
        <p:spPr>
          <a:xfrm>
            <a:off x="8622861" y="1979789"/>
            <a:ext cx="954956" cy="46166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a:ln>
                  <a:noFill/>
                </a:ln>
                <a:effectLst/>
                <a:uLnTx/>
                <a:uFillTx/>
                <a:ea typeface="+mn-ea"/>
                <a:cs typeface="+mn-cs"/>
              </a:rPr>
              <a:t>and</a:t>
            </a:r>
          </a:p>
        </p:txBody>
      </p:sp>
      <p:sp>
        <p:nvSpPr>
          <p:cNvPr id="53" name="TextBox 52">
            <a:extLst>
              <a:ext uri="{FF2B5EF4-FFF2-40B4-BE49-F238E27FC236}">
                <a16:creationId xmlns:a16="http://schemas.microsoft.com/office/drawing/2014/main" id="{DE4A86D5-410D-4405-97CA-C0FCD4B336E1}"/>
              </a:ext>
            </a:extLst>
          </p:cNvPr>
          <p:cNvSpPr txBox="1"/>
          <p:nvPr/>
        </p:nvSpPr>
        <p:spPr>
          <a:xfrm>
            <a:off x="1142372" y="2545784"/>
            <a:ext cx="5664931" cy="1015663"/>
          </a:xfrm>
          <a:prstGeom prst="rect">
            <a:avLst/>
          </a:prstGeom>
          <a:solidFill>
            <a:schemeClr val="bg1"/>
          </a:solidFill>
          <a:ln>
            <a:noFill/>
          </a:ln>
        </p:spPr>
        <p:txBody>
          <a:bodyPr wrap="square">
            <a:spAutoFit/>
          </a:bodyPr>
          <a:lstStyle/>
          <a:p>
            <a:r>
              <a:rPr lang="en-US" sz="2000" b="1" i="0">
                <a:effectLst/>
                <a:latin typeface="arial" panose="020B0604020202020204" pitchFamily="34" charset="0"/>
              </a:rPr>
              <a:t>Weight bias</a:t>
            </a:r>
            <a:r>
              <a:rPr lang="en-US" sz="2000" b="0" i="0">
                <a:effectLst/>
                <a:latin typeface="arial" panose="020B0604020202020204" pitchFamily="34" charset="0"/>
              </a:rPr>
              <a:t> is </a:t>
            </a:r>
            <a:r>
              <a:rPr lang="en-US" sz="2000" i="0">
                <a:effectLst/>
                <a:latin typeface="arial" panose="020B0604020202020204" pitchFamily="34" charset="0"/>
              </a:rPr>
              <a:t>defined</a:t>
            </a:r>
            <a:r>
              <a:rPr lang="en-US" sz="2000" b="0" i="0">
                <a:effectLst/>
                <a:latin typeface="arial" panose="020B0604020202020204" pitchFamily="34" charset="0"/>
              </a:rPr>
              <a:t> as </a:t>
            </a:r>
            <a:br>
              <a:rPr lang="en-US" sz="2000" b="0" i="0">
                <a:effectLst/>
                <a:latin typeface="arial" panose="020B0604020202020204" pitchFamily="34" charset="0"/>
              </a:rPr>
            </a:br>
            <a:r>
              <a:rPr lang="en-US" sz="2000" b="0" i="0">
                <a:effectLst/>
                <a:latin typeface="arial" panose="020B0604020202020204" pitchFamily="34" charset="0"/>
              </a:rPr>
              <a:t>negative ideologies associated with excess body weight</a:t>
            </a:r>
            <a:r>
              <a:rPr lang="en-US" sz="2000" b="0" i="0" baseline="30000">
                <a:effectLst/>
                <a:latin typeface="arial" panose="020B0604020202020204" pitchFamily="34" charset="0"/>
              </a:rPr>
              <a:t>1</a:t>
            </a:r>
            <a:endParaRPr lang="en-CA" sz="2000" baseline="30000"/>
          </a:p>
        </p:txBody>
      </p:sp>
      <p:grpSp>
        <p:nvGrpSpPr>
          <p:cNvPr id="54" name="Group 53">
            <a:extLst>
              <a:ext uri="{FF2B5EF4-FFF2-40B4-BE49-F238E27FC236}">
                <a16:creationId xmlns:a16="http://schemas.microsoft.com/office/drawing/2014/main" id="{F88749CE-883A-4057-A696-DB5ED44478F0}"/>
              </a:ext>
            </a:extLst>
          </p:cNvPr>
          <p:cNvGrpSpPr/>
          <p:nvPr/>
        </p:nvGrpSpPr>
        <p:grpSpPr>
          <a:xfrm>
            <a:off x="7390537" y="3367729"/>
            <a:ext cx="869107" cy="1504169"/>
            <a:chOff x="5234578" y="2207150"/>
            <a:chExt cx="426108" cy="737468"/>
          </a:xfrm>
          <a:solidFill>
            <a:schemeClr val="tx2"/>
          </a:solidFill>
        </p:grpSpPr>
        <p:sp>
          <p:nvSpPr>
            <p:cNvPr id="55" name="Freeform 26">
              <a:extLst>
                <a:ext uri="{FF2B5EF4-FFF2-40B4-BE49-F238E27FC236}">
                  <a16:creationId xmlns:a16="http://schemas.microsoft.com/office/drawing/2014/main" id="{58EF18CB-EA13-4C2A-9207-2E745888AAF6}"/>
                </a:ext>
              </a:extLst>
            </p:cNvPr>
            <p:cNvSpPr>
              <a:spLocks/>
            </p:cNvSpPr>
            <p:nvPr/>
          </p:nvSpPr>
          <p:spPr bwMode="auto">
            <a:xfrm>
              <a:off x="5234578" y="2339390"/>
              <a:ext cx="426108" cy="372233"/>
            </a:xfrm>
            <a:custGeom>
              <a:avLst/>
              <a:gdLst>
                <a:gd name="T0" fmla="*/ 92 w 627"/>
                <a:gd name="T1" fmla="*/ 212 h 548"/>
                <a:gd name="T2" fmla="*/ 105 w 627"/>
                <a:gd name="T3" fmla="*/ 212 h 548"/>
                <a:gd name="T4" fmla="*/ 74 w 627"/>
                <a:gd name="T5" fmla="*/ 348 h 548"/>
                <a:gd name="T6" fmla="*/ 313 w 627"/>
                <a:gd name="T7" fmla="*/ 548 h 548"/>
                <a:gd name="T8" fmla="*/ 553 w 627"/>
                <a:gd name="T9" fmla="*/ 348 h 548"/>
                <a:gd name="T10" fmla="*/ 522 w 627"/>
                <a:gd name="T11" fmla="*/ 212 h 548"/>
                <a:gd name="T12" fmla="*/ 535 w 627"/>
                <a:gd name="T13" fmla="*/ 212 h 548"/>
                <a:gd name="T14" fmla="*/ 565 w 627"/>
                <a:gd name="T15" fmla="*/ 348 h 548"/>
                <a:gd name="T16" fmla="*/ 519 w 627"/>
                <a:gd name="T17" fmla="*/ 484 h 548"/>
                <a:gd name="T18" fmla="*/ 556 w 627"/>
                <a:gd name="T19" fmla="*/ 513 h 548"/>
                <a:gd name="T20" fmla="*/ 561 w 627"/>
                <a:gd name="T21" fmla="*/ 513 h 548"/>
                <a:gd name="T22" fmla="*/ 605 w 627"/>
                <a:gd name="T23" fmla="*/ 475 h 548"/>
                <a:gd name="T24" fmla="*/ 535 w 627"/>
                <a:gd name="T25" fmla="*/ 73 h 548"/>
                <a:gd name="T26" fmla="*/ 422 w 627"/>
                <a:gd name="T27" fmla="*/ 0 h 548"/>
                <a:gd name="T28" fmla="*/ 313 w 627"/>
                <a:gd name="T29" fmla="*/ 57 h 548"/>
                <a:gd name="T30" fmla="*/ 205 w 627"/>
                <a:gd name="T31" fmla="*/ 0 h 548"/>
                <a:gd name="T32" fmla="*/ 92 w 627"/>
                <a:gd name="T33" fmla="*/ 73 h 548"/>
                <a:gd name="T34" fmla="*/ 22 w 627"/>
                <a:gd name="T35" fmla="*/ 475 h 548"/>
                <a:gd name="T36" fmla="*/ 66 w 627"/>
                <a:gd name="T37" fmla="*/ 513 h 548"/>
                <a:gd name="T38" fmla="*/ 71 w 627"/>
                <a:gd name="T39" fmla="*/ 513 h 548"/>
                <a:gd name="T40" fmla="*/ 108 w 627"/>
                <a:gd name="T41" fmla="*/ 484 h 548"/>
                <a:gd name="T42" fmla="*/ 62 w 627"/>
                <a:gd name="T43" fmla="*/ 348 h 548"/>
                <a:gd name="T44" fmla="*/ 92 w 627"/>
                <a:gd name="T45" fmla="*/ 212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7" h="548">
                  <a:moveTo>
                    <a:pt x="92" y="212"/>
                  </a:moveTo>
                  <a:cubicBezTo>
                    <a:pt x="105" y="212"/>
                    <a:pt x="105" y="212"/>
                    <a:pt x="105" y="212"/>
                  </a:cubicBezTo>
                  <a:cubicBezTo>
                    <a:pt x="86" y="255"/>
                    <a:pt x="74" y="302"/>
                    <a:pt x="74" y="348"/>
                  </a:cubicBezTo>
                  <a:cubicBezTo>
                    <a:pt x="74" y="495"/>
                    <a:pt x="188" y="548"/>
                    <a:pt x="313" y="548"/>
                  </a:cubicBezTo>
                  <a:cubicBezTo>
                    <a:pt x="439" y="548"/>
                    <a:pt x="553" y="495"/>
                    <a:pt x="553" y="348"/>
                  </a:cubicBezTo>
                  <a:cubicBezTo>
                    <a:pt x="553" y="302"/>
                    <a:pt x="541" y="255"/>
                    <a:pt x="522" y="212"/>
                  </a:cubicBezTo>
                  <a:cubicBezTo>
                    <a:pt x="535" y="212"/>
                    <a:pt x="535" y="212"/>
                    <a:pt x="535" y="212"/>
                  </a:cubicBezTo>
                  <a:cubicBezTo>
                    <a:pt x="554" y="256"/>
                    <a:pt x="565" y="303"/>
                    <a:pt x="565" y="348"/>
                  </a:cubicBezTo>
                  <a:cubicBezTo>
                    <a:pt x="565" y="404"/>
                    <a:pt x="550" y="449"/>
                    <a:pt x="519" y="484"/>
                  </a:cubicBezTo>
                  <a:cubicBezTo>
                    <a:pt x="525" y="499"/>
                    <a:pt x="538" y="511"/>
                    <a:pt x="556" y="513"/>
                  </a:cubicBezTo>
                  <a:cubicBezTo>
                    <a:pt x="557" y="513"/>
                    <a:pt x="559" y="513"/>
                    <a:pt x="561" y="513"/>
                  </a:cubicBezTo>
                  <a:cubicBezTo>
                    <a:pt x="583" y="513"/>
                    <a:pt x="602" y="497"/>
                    <a:pt x="605" y="475"/>
                  </a:cubicBezTo>
                  <a:cubicBezTo>
                    <a:pt x="627" y="291"/>
                    <a:pt x="604" y="156"/>
                    <a:pt x="535" y="73"/>
                  </a:cubicBezTo>
                  <a:cubicBezTo>
                    <a:pt x="494" y="22"/>
                    <a:pt x="447" y="6"/>
                    <a:pt x="422" y="0"/>
                  </a:cubicBezTo>
                  <a:cubicBezTo>
                    <a:pt x="398" y="35"/>
                    <a:pt x="359" y="57"/>
                    <a:pt x="313" y="57"/>
                  </a:cubicBezTo>
                  <a:cubicBezTo>
                    <a:pt x="268" y="57"/>
                    <a:pt x="229" y="35"/>
                    <a:pt x="205" y="0"/>
                  </a:cubicBezTo>
                  <a:cubicBezTo>
                    <a:pt x="180" y="6"/>
                    <a:pt x="133" y="22"/>
                    <a:pt x="92" y="73"/>
                  </a:cubicBezTo>
                  <a:cubicBezTo>
                    <a:pt x="23" y="156"/>
                    <a:pt x="0" y="291"/>
                    <a:pt x="22" y="475"/>
                  </a:cubicBezTo>
                  <a:cubicBezTo>
                    <a:pt x="25" y="497"/>
                    <a:pt x="44" y="513"/>
                    <a:pt x="66" y="513"/>
                  </a:cubicBezTo>
                  <a:cubicBezTo>
                    <a:pt x="68" y="513"/>
                    <a:pt x="69" y="513"/>
                    <a:pt x="71" y="513"/>
                  </a:cubicBezTo>
                  <a:cubicBezTo>
                    <a:pt x="89" y="511"/>
                    <a:pt x="102" y="499"/>
                    <a:pt x="108" y="484"/>
                  </a:cubicBezTo>
                  <a:cubicBezTo>
                    <a:pt x="77" y="449"/>
                    <a:pt x="62" y="404"/>
                    <a:pt x="62" y="348"/>
                  </a:cubicBezTo>
                  <a:cubicBezTo>
                    <a:pt x="62" y="303"/>
                    <a:pt x="73" y="256"/>
                    <a:pt x="92" y="2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7">
              <a:extLst>
                <a:ext uri="{FF2B5EF4-FFF2-40B4-BE49-F238E27FC236}">
                  <a16:creationId xmlns:a16="http://schemas.microsoft.com/office/drawing/2014/main" id="{4EDE96CE-C2CA-486D-8FA5-4E83AAF916ED}"/>
                </a:ext>
              </a:extLst>
            </p:cNvPr>
            <p:cNvSpPr>
              <a:spLocks/>
            </p:cNvSpPr>
            <p:nvPr/>
          </p:nvSpPr>
          <p:spPr bwMode="auto">
            <a:xfrm>
              <a:off x="5312942" y="2673840"/>
              <a:ext cx="127343" cy="270778"/>
            </a:xfrm>
            <a:custGeom>
              <a:avLst/>
              <a:gdLst>
                <a:gd name="T0" fmla="*/ 0 w 188"/>
                <a:gd name="T1" fmla="*/ 0 h 399"/>
                <a:gd name="T2" fmla="*/ 70 w 188"/>
                <a:gd name="T3" fmla="*/ 351 h 399"/>
                <a:gd name="T4" fmla="*/ 129 w 188"/>
                <a:gd name="T5" fmla="*/ 399 h 399"/>
                <a:gd name="T6" fmla="*/ 188 w 188"/>
                <a:gd name="T7" fmla="*/ 351 h 399"/>
                <a:gd name="T8" fmla="*/ 188 w 188"/>
                <a:gd name="T9" fmla="*/ 67 h 399"/>
                <a:gd name="T10" fmla="*/ 25 w 188"/>
                <a:gd name="T11" fmla="*/ 21 h 399"/>
                <a:gd name="T12" fmla="*/ 0 w 188"/>
                <a:gd name="T13" fmla="*/ 0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0" y="0"/>
                  </a:moveTo>
                  <a:cubicBezTo>
                    <a:pt x="70" y="351"/>
                    <a:pt x="70" y="351"/>
                    <a:pt x="70" y="351"/>
                  </a:cubicBezTo>
                  <a:cubicBezTo>
                    <a:pt x="70" y="377"/>
                    <a:pt x="96" y="399"/>
                    <a:pt x="129" y="399"/>
                  </a:cubicBezTo>
                  <a:cubicBezTo>
                    <a:pt x="161" y="399"/>
                    <a:pt x="188" y="377"/>
                    <a:pt x="188" y="351"/>
                  </a:cubicBezTo>
                  <a:cubicBezTo>
                    <a:pt x="188" y="67"/>
                    <a:pt x="188" y="67"/>
                    <a:pt x="188" y="67"/>
                  </a:cubicBezTo>
                  <a:cubicBezTo>
                    <a:pt x="122" y="66"/>
                    <a:pt x="66" y="50"/>
                    <a:pt x="25" y="21"/>
                  </a:cubicBezTo>
                  <a:cubicBezTo>
                    <a:pt x="16" y="14"/>
                    <a:pt x="8" y="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8">
              <a:extLst>
                <a:ext uri="{FF2B5EF4-FFF2-40B4-BE49-F238E27FC236}">
                  <a16:creationId xmlns:a16="http://schemas.microsoft.com/office/drawing/2014/main" id="{5157C4BD-DF91-42C0-9A8C-1E1079B9013D}"/>
                </a:ext>
              </a:extLst>
            </p:cNvPr>
            <p:cNvSpPr>
              <a:spLocks/>
            </p:cNvSpPr>
            <p:nvPr/>
          </p:nvSpPr>
          <p:spPr bwMode="auto">
            <a:xfrm>
              <a:off x="5454978" y="2673840"/>
              <a:ext cx="127343" cy="270778"/>
            </a:xfrm>
            <a:custGeom>
              <a:avLst/>
              <a:gdLst>
                <a:gd name="T0" fmla="*/ 163 w 188"/>
                <a:gd name="T1" fmla="*/ 21 h 399"/>
                <a:gd name="T2" fmla="*/ 0 w 188"/>
                <a:gd name="T3" fmla="*/ 67 h 399"/>
                <a:gd name="T4" fmla="*/ 0 w 188"/>
                <a:gd name="T5" fmla="*/ 351 h 399"/>
                <a:gd name="T6" fmla="*/ 59 w 188"/>
                <a:gd name="T7" fmla="*/ 399 h 399"/>
                <a:gd name="T8" fmla="*/ 118 w 188"/>
                <a:gd name="T9" fmla="*/ 351 h 399"/>
                <a:gd name="T10" fmla="*/ 188 w 188"/>
                <a:gd name="T11" fmla="*/ 0 h 399"/>
                <a:gd name="T12" fmla="*/ 163 w 188"/>
                <a:gd name="T13" fmla="*/ 21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163" y="21"/>
                  </a:moveTo>
                  <a:cubicBezTo>
                    <a:pt x="122" y="50"/>
                    <a:pt x="66" y="66"/>
                    <a:pt x="0" y="67"/>
                  </a:cubicBezTo>
                  <a:cubicBezTo>
                    <a:pt x="0" y="351"/>
                    <a:pt x="0" y="351"/>
                    <a:pt x="0" y="351"/>
                  </a:cubicBezTo>
                  <a:cubicBezTo>
                    <a:pt x="0" y="377"/>
                    <a:pt x="27" y="399"/>
                    <a:pt x="59" y="399"/>
                  </a:cubicBezTo>
                  <a:cubicBezTo>
                    <a:pt x="92" y="399"/>
                    <a:pt x="118" y="377"/>
                    <a:pt x="118" y="351"/>
                  </a:cubicBezTo>
                  <a:cubicBezTo>
                    <a:pt x="188" y="0"/>
                    <a:pt x="188" y="0"/>
                    <a:pt x="188" y="0"/>
                  </a:cubicBezTo>
                  <a:cubicBezTo>
                    <a:pt x="180" y="7"/>
                    <a:pt x="172" y="14"/>
                    <a:pt x="16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Oval 29">
              <a:extLst>
                <a:ext uri="{FF2B5EF4-FFF2-40B4-BE49-F238E27FC236}">
                  <a16:creationId xmlns:a16="http://schemas.microsoft.com/office/drawing/2014/main" id="{C6C87A28-C51D-497B-ADD6-ED08F2D85EBE}"/>
                </a:ext>
              </a:extLst>
            </p:cNvPr>
            <p:cNvSpPr>
              <a:spLocks noChangeArrowheads="1"/>
            </p:cNvSpPr>
            <p:nvPr/>
          </p:nvSpPr>
          <p:spPr bwMode="auto">
            <a:xfrm>
              <a:off x="5365419" y="2207150"/>
              <a:ext cx="163027" cy="1630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9" name="Group 58">
            <a:extLst>
              <a:ext uri="{FF2B5EF4-FFF2-40B4-BE49-F238E27FC236}">
                <a16:creationId xmlns:a16="http://schemas.microsoft.com/office/drawing/2014/main" id="{A28F468D-B652-4F06-A9A7-3849EEBBCC7C}"/>
              </a:ext>
            </a:extLst>
          </p:cNvPr>
          <p:cNvGrpSpPr/>
          <p:nvPr/>
        </p:nvGrpSpPr>
        <p:grpSpPr>
          <a:xfrm>
            <a:off x="10018599" y="3361706"/>
            <a:ext cx="763264" cy="1516214"/>
            <a:chOff x="4850450" y="2327496"/>
            <a:chExt cx="310660" cy="617122"/>
          </a:xfrm>
          <a:solidFill>
            <a:schemeClr val="tx2"/>
          </a:solidFill>
        </p:grpSpPr>
        <p:sp>
          <p:nvSpPr>
            <p:cNvPr id="60" name="Freeform 32">
              <a:extLst>
                <a:ext uri="{FF2B5EF4-FFF2-40B4-BE49-F238E27FC236}">
                  <a16:creationId xmlns:a16="http://schemas.microsoft.com/office/drawing/2014/main" id="{9EB5BD63-C440-4EE0-B79F-B8F08DB825B2}"/>
                </a:ext>
              </a:extLst>
            </p:cNvPr>
            <p:cNvSpPr>
              <a:spLocks/>
            </p:cNvSpPr>
            <p:nvPr/>
          </p:nvSpPr>
          <p:spPr bwMode="auto">
            <a:xfrm>
              <a:off x="4850450" y="2449941"/>
              <a:ext cx="310660" cy="439402"/>
            </a:xfrm>
            <a:custGeom>
              <a:avLst/>
              <a:gdLst>
                <a:gd name="T0" fmla="*/ 229 w 458"/>
                <a:gd name="T1" fmla="*/ 22 h 646"/>
                <a:gd name="T2" fmla="*/ 165 w 458"/>
                <a:gd name="T3" fmla="*/ 0 h 646"/>
                <a:gd name="T4" fmla="*/ 160 w 458"/>
                <a:gd name="T5" fmla="*/ 0 h 646"/>
                <a:gd name="T6" fmla="*/ 159 w 458"/>
                <a:gd name="T7" fmla="*/ 0 h 646"/>
                <a:gd name="T8" fmla="*/ 157 w 458"/>
                <a:gd name="T9" fmla="*/ 0 h 646"/>
                <a:gd name="T10" fmla="*/ 89 w 458"/>
                <a:gd name="T11" fmla="*/ 29 h 646"/>
                <a:gd name="T12" fmla="*/ 0 w 458"/>
                <a:gd name="T13" fmla="*/ 342 h 646"/>
                <a:gd name="T14" fmla="*/ 35 w 458"/>
                <a:gd name="T15" fmla="*/ 379 h 646"/>
                <a:gd name="T16" fmla="*/ 36 w 458"/>
                <a:gd name="T17" fmla="*/ 379 h 646"/>
                <a:gd name="T18" fmla="*/ 39 w 458"/>
                <a:gd name="T19" fmla="*/ 379 h 646"/>
                <a:gd name="T20" fmla="*/ 69 w 458"/>
                <a:gd name="T21" fmla="*/ 209 h 646"/>
                <a:gd name="T22" fmla="*/ 75 w 458"/>
                <a:gd name="T23" fmla="*/ 153 h 646"/>
                <a:gd name="T24" fmla="*/ 90 w 458"/>
                <a:gd name="T25" fmla="*/ 133 h 646"/>
                <a:gd name="T26" fmla="*/ 86 w 458"/>
                <a:gd name="T27" fmla="*/ 140 h 646"/>
                <a:gd name="T28" fmla="*/ 120 w 458"/>
                <a:gd name="T29" fmla="*/ 250 h 646"/>
                <a:gd name="T30" fmla="*/ 191 w 458"/>
                <a:gd name="T31" fmla="*/ 252 h 646"/>
                <a:gd name="T32" fmla="*/ 108 w 458"/>
                <a:gd name="T33" fmla="*/ 259 h 646"/>
                <a:gd name="T34" fmla="*/ 77 w 458"/>
                <a:gd name="T35" fmla="*/ 230 h 646"/>
                <a:gd name="T36" fmla="*/ 13 w 458"/>
                <a:gd name="T37" fmla="*/ 596 h 646"/>
                <a:gd name="T38" fmla="*/ 229 w 458"/>
                <a:gd name="T39" fmla="*/ 646 h 646"/>
                <a:gd name="T40" fmla="*/ 445 w 458"/>
                <a:gd name="T41" fmla="*/ 596 h 646"/>
                <a:gd name="T42" fmla="*/ 381 w 458"/>
                <a:gd name="T43" fmla="*/ 230 h 646"/>
                <a:gd name="T44" fmla="*/ 350 w 458"/>
                <a:gd name="T45" fmla="*/ 259 h 646"/>
                <a:gd name="T46" fmla="*/ 267 w 458"/>
                <a:gd name="T47" fmla="*/ 252 h 646"/>
                <a:gd name="T48" fmla="*/ 338 w 458"/>
                <a:gd name="T49" fmla="*/ 250 h 646"/>
                <a:gd name="T50" fmla="*/ 372 w 458"/>
                <a:gd name="T51" fmla="*/ 140 h 646"/>
                <a:gd name="T52" fmla="*/ 368 w 458"/>
                <a:gd name="T53" fmla="*/ 133 h 646"/>
                <a:gd name="T54" fmla="*/ 383 w 458"/>
                <a:gd name="T55" fmla="*/ 153 h 646"/>
                <a:gd name="T56" fmla="*/ 389 w 458"/>
                <a:gd name="T57" fmla="*/ 209 h 646"/>
                <a:gd name="T58" fmla="*/ 419 w 458"/>
                <a:gd name="T59" fmla="*/ 379 h 646"/>
                <a:gd name="T60" fmla="*/ 422 w 458"/>
                <a:gd name="T61" fmla="*/ 379 h 646"/>
                <a:gd name="T62" fmla="*/ 423 w 458"/>
                <a:gd name="T63" fmla="*/ 379 h 646"/>
                <a:gd name="T64" fmla="*/ 458 w 458"/>
                <a:gd name="T65" fmla="*/ 342 h 646"/>
                <a:gd name="T66" fmla="*/ 369 w 458"/>
                <a:gd name="T67" fmla="*/ 29 h 646"/>
                <a:gd name="T68" fmla="*/ 301 w 458"/>
                <a:gd name="T69" fmla="*/ 0 h 646"/>
                <a:gd name="T70" fmla="*/ 298 w 458"/>
                <a:gd name="T71" fmla="*/ 0 h 646"/>
                <a:gd name="T72" fmla="*/ 298 w 458"/>
                <a:gd name="T73" fmla="*/ 0 h 646"/>
                <a:gd name="T74" fmla="*/ 293 w 458"/>
                <a:gd name="T75" fmla="*/ 0 h 646"/>
                <a:gd name="T76" fmla="*/ 229 w 458"/>
                <a:gd name="T77" fmla="*/ 22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8" h="646">
                  <a:moveTo>
                    <a:pt x="229" y="22"/>
                  </a:moveTo>
                  <a:cubicBezTo>
                    <a:pt x="205" y="22"/>
                    <a:pt x="183" y="14"/>
                    <a:pt x="165" y="0"/>
                  </a:cubicBezTo>
                  <a:cubicBezTo>
                    <a:pt x="160" y="0"/>
                    <a:pt x="160" y="0"/>
                    <a:pt x="160" y="0"/>
                  </a:cubicBezTo>
                  <a:cubicBezTo>
                    <a:pt x="160" y="0"/>
                    <a:pt x="160" y="0"/>
                    <a:pt x="159" y="0"/>
                  </a:cubicBezTo>
                  <a:cubicBezTo>
                    <a:pt x="159" y="0"/>
                    <a:pt x="158" y="0"/>
                    <a:pt x="157" y="0"/>
                  </a:cubicBezTo>
                  <a:cubicBezTo>
                    <a:pt x="151" y="0"/>
                    <a:pt x="121" y="0"/>
                    <a:pt x="89" y="29"/>
                  </a:cubicBezTo>
                  <a:cubicBezTo>
                    <a:pt x="35" y="80"/>
                    <a:pt x="5" y="185"/>
                    <a:pt x="0" y="342"/>
                  </a:cubicBezTo>
                  <a:cubicBezTo>
                    <a:pt x="0" y="362"/>
                    <a:pt x="15" y="378"/>
                    <a:pt x="35" y="379"/>
                  </a:cubicBezTo>
                  <a:cubicBezTo>
                    <a:pt x="35" y="379"/>
                    <a:pt x="36" y="379"/>
                    <a:pt x="36" y="379"/>
                  </a:cubicBezTo>
                  <a:cubicBezTo>
                    <a:pt x="37" y="379"/>
                    <a:pt x="38" y="379"/>
                    <a:pt x="39" y="379"/>
                  </a:cubicBezTo>
                  <a:cubicBezTo>
                    <a:pt x="69" y="209"/>
                    <a:pt x="69" y="209"/>
                    <a:pt x="69" y="209"/>
                  </a:cubicBezTo>
                  <a:cubicBezTo>
                    <a:pt x="64" y="191"/>
                    <a:pt x="66" y="171"/>
                    <a:pt x="75" y="153"/>
                  </a:cubicBezTo>
                  <a:cubicBezTo>
                    <a:pt x="79" y="146"/>
                    <a:pt x="84" y="139"/>
                    <a:pt x="90" y="133"/>
                  </a:cubicBezTo>
                  <a:cubicBezTo>
                    <a:pt x="89" y="135"/>
                    <a:pt x="87" y="138"/>
                    <a:pt x="86" y="140"/>
                  </a:cubicBezTo>
                  <a:cubicBezTo>
                    <a:pt x="65" y="180"/>
                    <a:pt x="80" y="229"/>
                    <a:pt x="120" y="250"/>
                  </a:cubicBezTo>
                  <a:cubicBezTo>
                    <a:pt x="143" y="262"/>
                    <a:pt x="169" y="262"/>
                    <a:pt x="191" y="252"/>
                  </a:cubicBezTo>
                  <a:cubicBezTo>
                    <a:pt x="167" y="269"/>
                    <a:pt x="135" y="273"/>
                    <a:pt x="108" y="259"/>
                  </a:cubicBezTo>
                  <a:cubicBezTo>
                    <a:pt x="94" y="252"/>
                    <a:pt x="84" y="241"/>
                    <a:pt x="77" y="230"/>
                  </a:cubicBezTo>
                  <a:cubicBezTo>
                    <a:pt x="13" y="596"/>
                    <a:pt x="13" y="596"/>
                    <a:pt x="13" y="596"/>
                  </a:cubicBezTo>
                  <a:cubicBezTo>
                    <a:pt x="13" y="596"/>
                    <a:pt x="91" y="646"/>
                    <a:pt x="229" y="646"/>
                  </a:cubicBezTo>
                  <a:cubicBezTo>
                    <a:pt x="367" y="646"/>
                    <a:pt x="445" y="596"/>
                    <a:pt x="445" y="596"/>
                  </a:cubicBezTo>
                  <a:cubicBezTo>
                    <a:pt x="381" y="230"/>
                    <a:pt x="381" y="230"/>
                    <a:pt x="381" y="230"/>
                  </a:cubicBezTo>
                  <a:cubicBezTo>
                    <a:pt x="374" y="241"/>
                    <a:pt x="363" y="252"/>
                    <a:pt x="350" y="259"/>
                  </a:cubicBezTo>
                  <a:cubicBezTo>
                    <a:pt x="323" y="273"/>
                    <a:pt x="290" y="269"/>
                    <a:pt x="267" y="252"/>
                  </a:cubicBezTo>
                  <a:cubicBezTo>
                    <a:pt x="289" y="262"/>
                    <a:pt x="315" y="262"/>
                    <a:pt x="338" y="250"/>
                  </a:cubicBezTo>
                  <a:cubicBezTo>
                    <a:pt x="377" y="229"/>
                    <a:pt x="393" y="180"/>
                    <a:pt x="372" y="140"/>
                  </a:cubicBezTo>
                  <a:cubicBezTo>
                    <a:pt x="370" y="138"/>
                    <a:pt x="369" y="135"/>
                    <a:pt x="368" y="133"/>
                  </a:cubicBezTo>
                  <a:cubicBezTo>
                    <a:pt x="374" y="139"/>
                    <a:pt x="379" y="146"/>
                    <a:pt x="383" y="153"/>
                  </a:cubicBezTo>
                  <a:cubicBezTo>
                    <a:pt x="392" y="171"/>
                    <a:pt x="394" y="191"/>
                    <a:pt x="389" y="209"/>
                  </a:cubicBezTo>
                  <a:cubicBezTo>
                    <a:pt x="419" y="379"/>
                    <a:pt x="419" y="379"/>
                    <a:pt x="419" y="379"/>
                  </a:cubicBezTo>
                  <a:cubicBezTo>
                    <a:pt x="420" y="379"/>
                    <a:pt x="421" y="379"/>
                    <a:pt x="422" y="379"/>
                  </a:cubicBezTo>
                  <a:cubicBezTo>
                    <a:pt x="422" y="379"/>
                    <a:pt x="422" y="379"/>
                    <a:pt x="423" y="379"/>
                  </a:cubicBezTo>
                  <a:cubicBezTo>
                    <a:pt x="443" y="378"/>
                    <a:pt x="458" y="362"/>
                    <a:pt x="458" y="342"/>
                  </a:cubicBezTo>
                  <a:cubicBezTo>
                    <a:pt x="453" y="185"/>
                    <a:pt x="423" y="80"/>
                    <a:pt x="369" y="29"/>
                  </a:cubicBezTo>
                  <a:cubicBezTo>
                    <a:pt x="336" y="0"/>
                    <a:pt x="306" y="0"/>
                    <a:pt x="301" y="0"/>
                  </a:cubicBezTo>
                  <a:cubicBezTo>
                    <a:pt x="300" y="0"/>
                    <a:pt x="299" y="0"/>
                    <a:pt x="298" y="0"/>
                  </a:cubicBezTo>
                  <a:cubicBezTo>
                    <a:pt x="298" y="0"/>
                    <a:pt x="298" y="0"/>
                    <a:pt x="298" y="0"/>
                  </a:cubicBezTo>
                  <a:cubicBezTo>
                    <a:pt x="293" y="0"/>
                    <a:pt x="293" y="0"/>
                    <a:pt x="293" y="0"/>
                  </a:cubicBezTo>
                  <a:cubicBezTo>
                    <a:pt x="275" y="14"/>
                    <a:pt x="253" y="22"/>
                    <a:pt x="22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3">
              <a:extLst>
                <a:ext uri="{FF2B5EF4-FFF2-40B4-BE49-F238E27FC236}">
                  <a16:creationId xmlns:a16="http://schemas.microsoft.com/office/drawing/2014/main" id="{6FF5BB6D-DF50-47EF-8C97-424844CC8304}"/>
                </a:ext>
              </a:extLst>
            </p:cNvPr>
            <p:cNvSpPr>
              <a:spLocks/>
            </p:cNvSpPr>
            <p:nvPr/>
          </p:nvSpPr>
          <p:spPr bwMode="auto">
            <a:xfrm>
              <a:off x="4933713" y="2890742"/>
              <a:ext cx="65770" cy="53876"/>
            </a:xfrm>
            <a:custGeom>
              <a:avLst/>
              <a:gdLst>
                <a:gd name="T0" fmla="*/ 6 w 97"/>
                <a:gd name="T1" fmla="*/ 43 h 80"/>
                <a:gd name="T2" fmla="*/ 52 w 97"/>
                <a:gd name="T3" fmla="*/ 80 h 80"/>
                <a:gd name="T4" fmla="*/ 97 w 97"/>
                <a:gd name="T5" fmla="*/ 43 h 80"/>
                <a:gd name="T6" fmla="*/ 97 w 97"/>
                <a:gd name="T7" fmla="*/ 9 h 80"/>
                <a:gd name="T8" fmla="*/ 0 w 97"/>
                <a:gd name="T9" fmla="*/ 0 h 80"/>
                <a:gd name="T10" fmla="*/ 6 w 97"/>
                <a:gd name="T11" fmla="*/ 43 h 80"/>
              </a:gdLst>
              <a:ahLst/>
              <a:cxnLst>
                <a:cxn ang="0">
                  <a:pos x="T0" y="T1"/>
                </a:cxn>
                <a:cxn ang="0">
                  <a:pos x="T2" y="T3"/>
                </a:cxn>
                <a:cxn ang="0">
                  <a:pos x="T4" y="T5"/>
                </a:cxn>
                <a:cxn ang="0">
                  <a:pos x="T6" y="T7"/>
                </a:cxn>
                <a:cxn ang="0">
                  <a:pos x="T8" y="T9"/>
                </a:cxn>
                <a:cxn ang="0">
                  <a:pos x="T10" y="T11"/>
                </a:cxn>
              </a:cxnLst>
              <a:rect l="0" t="0" r="r" b="b"/>
              <a:pathLst>
                <a:path w="97" h="80">
                  <a:moveTo>
                    <a:pt x="6" y="43"/>
                  </a:moveTo>
                  <a:cubicBezTo>
                    <a:pt x="6" y="63"/>
                    <a:pt x="26" y="80"/>
                    <a:pt x="52" y="80"/>
                  </a:cubicBezTo>
                  <a:cubicBezTo>
                    <a:pt x="77" y="80"/>
                    <a:pt x="97" y="63"/>
                    <a:pt x="97" y="43"/>
                  </a:cubicBezTo>
                  <a:cubicBezTo>
                    <a:pt x="97" y="9"/>
                    <a:pt x="97" y="9"/>
                    <a:pt x="97" y="9"/>
                  </a:cubicBezTo>
                  <a:cubicBezTo>
                    <a:pt x="61" y="9"/>
                    <a:pt x="28" y="5"/>
                    <a:pt x="0" y="0"/>
                  </a:cubicBezTo>
                  <a:lnTo>
                    <a:pt x="6"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4">
              <a:extLst>
                <a:ext uri="{FF2B5EF4-FFF2-40B4-BE49-F238E27FC236}">
                  <a16:creationId xmlns:a16="http://schemas.microsoft.com/office/drawing/2014/main" id="{63701FC7-2855-4B1F-A7E1-C60092C1C238}"/>
                </a:ext>
              </a:extLst>
            </p:cNvPr>
            <p:cNvSpPr>
              <a:spLocks/>
            </p:cNvSpPr>
            <p:nvPr/>
          </p:nvSpPr>
          <p:spPr bwMode="auto">
            <a:xfrm>
              <a:off x="5011378" y="2890742"/>
              <a:ext cx="65770" cy="53876"/>
            </a:xfrm>
            <a:custGeom>
              <a:avLst/>
              <a:gdLst>
                <a:gd name="T0" fmla="*/ 0 w 97"/>
                <a:gd name="T1" fmla="*/ 43 h 80"/>
                <a:gd name="T2" fmla="*/ 46 w 97"/>
                <a:gd name="T3" fmla="*/ 80 h 80"/>
                <a:gd name="T4" fmla="*/ 92 w 97"/>
                <a:gd name="T5" fmla="*/ 43 h 80"/>
                <a:gd name="T6" fmla="*/ 97 w 97"/>
                <a:gd name="T7" fmla="*/ 0 h 80"/>
                <a:gd name="T8" fmla="*/ 0 w 97"/>
                <a:gd name="T9" fmla="*/ 9 h 80"/>
                <a:gd name="T10" fmla="*/ 0 w 97"/>
                <a:gd name="T11" fmla="*/ 43 h 80"/>
              </a:gdLst>
              <a:ahLst/>
              <a:cxnLst>
                <a:cxn ang="0">
                  <a:pos x="T0" y="T1"/>
                </a:cxn>
                <a:cxn ang="0">
                  <a:pos x="T2" y="T3"/>
                </a:cxn>
                <a:cxn ang="0">
                  <a:pos x="T4" y="T5"/>
                </a:cxn>
                <a:cxn ang="0">
                  <a:pos x="T6" y="T7"/>
                </a:cxn>
                <a:cxn ang="0">
                  <a:pos x="T8" y="T9"/>
                </a:cxn>
                <a:cxn ang="0">
                  <a:pos x="T10" y="T11"/>
                </a:cxn>
              </a:cxnLst>
              <a:rect l="0" t="0" r="r" b="b"/>
              <a:pathLst>
                <a:path w="97" h="80">
                  <a:moveTo>
                    <a:pt x="0" y="43"/>
                  </a:moveTo>
                  <a:cubicBezTo>
                    <a:pt x="0" y="63"/>
                    <a:pt x="21" y="80"/>
                    <a:pt x="46" y="80"/>
                  </a:cubicBezTo>
                  <a:cubicBezTo>
                    <a:pt x="71" y="80"/>
                    <a:pt x="92" y="63"/>
                    <a:pt x="92" y="43"/>
                  </a:cubicBezTo>
                  <a:cubicBezTo>
                    <a:pt x="97" y="0"/>
                    <a:pt x="97" y="0"/>
                    <a:pt x="97" y="0"/>
                  </a:cubicBezTo>
                  <a:cubicBezTo>
                    <a:pt x="70" y="5"/>
                    <a:pt x="37" y="9"/>
                    <a:pt x="0" y="9"/>
                  </a:cubicBezTo>
                  <a:lnTo>
                    <a:pt x="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Oval 35">
              <a:extLst>
                <a:ext uri="{FF2B5EF4-FFF2-40B4-BE49-F238E27FC236}">
                  <a16:creationId xmlns:a16="http://schemas.microsoft.com/office/drawing/2014/main" id="{2F0CDFCD-F8A4-4A6F-94D3-4B0FF0A033CE}"/>
                </a:ext>
              </a:extLst>
            </p:cNvPr>
            <p:cNvSpPr>
              <a:spLocks noChangeArrowheads="1"/>
            </p:cNvSpPr>
            <p:nvPr/>
          </p:nvSpPr>
          <p:spPr bwMode="auto">
            <a:xfrm>
              <a:off x="4940710" y="2327496"/>
              <a:ext cx="130141" cy="13084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TextBox 3">
            <a:extLst>
              <a:ext uri="{FF2B5EF4-FFF2-40B4-BE49-F238E27FC236}">
                <a16:creationId xmlns:a16="http://schemas.microsoft.com/office/drawing/2014/main" id="{27F8BFCB-EEE1-455B-8C46-50A39100919C}"/>
              </a:ext>
            </a:extLst>
          </p:cNvPr>
          <p:cNvSpPr txBox="1"/>
          <p:nvPr/>
        </p:nvSpPr>
        <p:spPr>
          <a:xfrm>
            <a:off x="7946563" y="2964624"/>
            <a:ext cx="2394838" cy="923330"/>
          </a:xfrm>
          <a:prstGeom prst="rect">
            <a:avLst/>
          </a:prstGeom>
          <a:noFill/>
        </p:spPr>
        <p:txBody>
          <a:bodyPr wrap="square" rtlCol="0">
            <a:spAutoFit/>
          </a:bodyPr>
          <a:lstStyle/>
          <a:p>
            <a:pPr algn="ctr"/>
            <a:r>
              <a:rPr lang="en-CA"/>
              <a:t>Of men and women with obesity, respectively</a:t>
            </a:r>
          </a:p>
        </p:txBody>
      </p:sp>
    </p:spTree>
    <p:extLst>
      <p:ext uri="{BB962C8B-B14F-4D97-AF65-F5344CB8AC3E}">
        <p14:creationId xmlns:p14="http://schemas.microsoft.com/office/powerpoint/2010/main" val="1460891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BF915-92F4-4C22-B6A0-D91DA0420996}"/>
              </a:ext>
            </a:extLst>
          </p:cNvPr>
          <p:cNvSpPr>
            <a:spLocks noGrp="1"/>
          </p:cNvSpPr>
          <p:nvPr>
            <p:ph type="title"/>
          </p:nvPr>
        </p:nvSpPr>
        <p:spPr/>
        <p:txBody>
          <a:bodyPr/>
          <a:lstStyle/>
          <a:p>
            <a:r>
              <a:rPr lang="en-CA"/>
              <a:t>HCP weight bias impacts care</a:t>
            </a:r>
          </a:p>
        </p:txBody>
      </p:sp>
      <p:sp>
        <p:nvSpPr>
          <p:cNvPr id="3" name="Text Placeholder 2">
            <a:extLst>
              <a:ext uri="{FF2B5EF4-FFF2-40B4-BE49-F238E27FC236}">
                <a16:creationId xmlns:a16="http://schemas.microsoft.com/office/drawing/2014/main" id="{9D7EBE94-E425-4C0C-A0B4-E970A27DE531}"/>
              </a:ext>
            </a:extLst>
          </p:cNvPr>
          <p:cNvSpPr>
            <a:spLocks noGrp="1"/>
          </p:cNvSpPr>
          <p:nvPr>
            <p:ph type="body" sz="quarter" idx="13"/>
          </p:nvPr>
        </p:nvSpPr>
        <p:spPr/>
        <p:txBody>
          <a:bodyPr/>
          <a:lstStyle/>
          <a:p>
            <a:br>
              <a:rPr lang="en-CA" sz="1000" i="0"/>
            </a:br>
            <a:r>
              <a:rPr lang="en-CA" sz="1000" i="0"/>
              <a:t>BMI, body mass index; HCP, healthcare professional.</a:t>
            </a:r>
            <a:br>
              <a:rPr lang="en-CA" sz="1000" i="0"/>
            </a:br>
            <a:r>
              <a:rPr lang="en-CA" sz="1000" i="0"/>
              <a:t>1. </a:t>
            </a:r>
            <a:r>
              <a:rPr lang="en-CA" sz="1000" i="0" err="1"/>
              <a:t>Hebl</a:t>
            </a:r>
            <a:r>
              <a:rPr lang="en-CA" sz="1000" i="0"/>
              <a:t> MR and Xu J. Int J </a:t>
            </a:r>
            <a:r>
              <a:rPr lang="en-CA" sz="1000" i="0" err="1"/>
              <a:t>Obes</a:t>
            </a:r>
            <a:r>
              <a:rPr lang="en-CA" sz="1000" i="0"/>
              <a:t> 2001;25;1246–1252; 2. Westbury S et al. </a:t>
            </a:r>
            <a:r>
              <a:rPr lang="en-CA" sz="1000" i="0" err="1"/>
              <a:t>Curr</a:t>
            </a:r>
            <a:r>
              <a:rPr lang="en-CA" sz="1000" i="0"/>
              <a:t> </a:t>
            </a:r>
            <a:r>
              <a:rPr lang="en-CA" sz="1000" i="0" err="1"/>
              <a:t>Obes</a:t>
            </a:r>
            <a:r>
              <a:rPr lang="en-CA" sz="1000" i="0"/>
              <a:t> Rep. 2023;12:10–23.</a:t>
            </a:r>
          </a:p>
        </p:txBody>
      </p:sp>
      <p:sp>
        <p:nvSpPr>
          <p:cNvPr id="4" name="Rectangle 3">
            <a:extLst>
              <a:ext uri="{FF2B5EF4-FFF2-40B4-BE49-F238E27FC236}">
                <a16:creationId xmlns:a16="http://schemas.microsoft.com/office/drawing/2014/main" id="{4D7EBC38-C83C-4A5F-8351-FBFD14559761}"/>
              </a:ext>
            </a:extLst>
          </p:cNvPr>
          <p:cNvSpPr/>
          <p:nvPr/>
        </p:nvSpPr>
        <p:spPr>
          <a:xfrm>
            <a:off x="2181911" y="2674569"/>
            <a:ext cx="10010089" cy="2494257"/>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ea typeface="+mn-ea"/>
              <a:cs typeface="+mn-cs"/>
            </a:endParaRPr>
          </a:p>
        </p:txBody>
      </p:sp>
      <p:grpSp>
        <p:nvGrpSpPr>
          <p:cNvPr id="5" name="Group 4">
            <a:extLst>
              <a:ext uri="{FF2B5EF4-FFF2-40B4-BE49-F238E27FC236}">
                <a16:creationId xmlns:a16="http://schemas.microsoft.com/office/drawing/2014/main" id="{FC18C56D-0D23-4B35-9FD9-27A324B3897A}"/>
              </a:ext>
            </a:extLst>
          </p:cNvPr>
          <p:cNvGrpSpPr/>
          <p:nvPr/>
        </p:nvGrpSpPr>
        <p:grpSpPr>
          <a:xfrm>
            <a:off x="647999" y="1687682"/>
            <a:ext cx="3317972" cy="3919645"/>
            <a:chOff x="5165667" y="325581"/>
            <a:chExt cx="2811772" cy="3321652"/>
          </a:xfrm>
        </p:grpSpPr>
        <p:grpSp>
          <p:nvGrpSpPr>
            <p:cNvPr id="6" name="Group 5">
              <a:extLst>
                <a:ext uri="{FF2B5EF4-FFF2-40B4-BE49-F238E27FC236}">
                  <a16:creationId xmlns:a16="http://schemas.microsoft.com/office/drawing/2014/main" id="{76A3C920-4C09-443B-B9E8-BABF73274F71}"/>
                </a:ext>
              </a:extLst>
            </p:cNvPr>
            <p:cNvGrpSpPr/>
            <p:nvPr/>
          </p:nvGrpSpPr>
          <p:grpSpPr>
            <a:xfrm rot="668315">
              <a:off x="5165667" y="325581"/>
              <a:ext cx="2811772" cy="3321652"/>
              <a:chOff x="367073" y="4040198"/>
              <a:chExt cx="523042" cy="617889"/>
            </a:xfrm>
          </p:grpSpPr>
          <p:sp>
            <p:nvSpPr>
              <p:cNvPr id="20" name="Rectangle: Rounded Corners 19">
                <a:extLst>
                  <a:ext uri="{FF2B5EF4-FFF2-40B4-BE49-F238E27FC236}">
                    <a16:creationId xmlns:a16="http://schemas.microsoft.com/office/drawing/2014/main" id="{93BDDA6F-FCC8-424E-8199-9D2A5F4BFBDB}"/>
                  </a:ext>
                </a:extLst>
              </p:cNvPr>
              <p:cNvSpPr/>
              <p:nvPr/>
            </p:nvSpPr>
            <p:spPr>
              <a:xfrm rot="1834796" flipH="1">
                <a:off x="729219" y="4156188"/>
                <a:ext cx="86252" cy="38998"/>
              </a:xfrm>
              <a:prstGeom prst="round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ea typeface="+mn-ea"/>
                  <a:cs typeface="+mn-cs"/>
                </a:endParaRPr>
              </a:p>
            </p:txBody>
          </p:sp>
          <p:sp>
            <p:nvSpPr>
              <p:cNvPr id="21" name="Rectangle 20">
                <a:extLst>
                  <a:ext uri="{FF2B5EF4-FFF2-40B4-BE49-F238E27FC236}">
                    <a16:creationId xmlns:a16="http://schemas.microsoft.com/office/drawing/2014/main" id="{77E48BAA-4AB5-4862-A8C8-342E43ACF9F5}"/>
                  </a:ext>
                </a:extLst>
              </p:cNvPr>
              <p:cNvSpPr/>
              <p:nvPr/>
            </p:nvSpPr>
            <p:spPr>
              <a:xfrm>
                <a:off x="599657" y="4091275"/>
                <a:ext cx="57875" cy="5987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ea typeface="+mn-ea"/>
                  <a:cs typeface="+mn-cs"/>
                </a:endParaRPr>
              </a:p>
            </p:txBody>
          </p:sp>
          <p:sp>
            <p:nvSpPr>
              <p:cNvPr id="22" name="Rectangle: Rounded Corners 21">
                <a:extLst>
                  <a:ext uri="{FF2B5EF4-FFF2-40B4-BE49-F238E27FC236}">
                    <a16:creationId xmlns:a16="http://schemas.microsoft.com/office/drawing/2014/main" id="{A47C30EE-71C0-485C-BA97-C07518BB1BE6}"/>
                  </a:ext>
                </a:extLst>
              </p:cNvPr>
              <p:cNvSpPr/>
              <p:nvPr/>
            </p:nvSpPr>
            <p:spPr>
              <a:xfrm rot="19531575">
                <a:off x="430162" y="4163149"/>
                <a:ext cx="86252" cy="38998"/>
              </a:xfrm>
              <a:prstGeom prst="round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ea typeface="+mn-ea"/>
                  <a:cs typeface="+mn-cs"/>
                </a:endParaRPr>
              </a:p>
            </p:txBody>
          </p:sp>
          <p:sp>
            <p:nvSpPr>
              <p:cNvPr id="23" name="Oval 22">
                <a:extLst>
                  <a:ext uri="{FF2B5EF4-FFF2-40B4-BE49-F238E27FC236}">
                    <a16:creationId xmlns:a16="http://schemas.microsoft.com/office/drawing/2014/main" id="{4020971F-31CD-4397-A668-E2B2BDA022D8}"/>
                  </a:ext>
                </a:extLst>
              </p:cNvPr>
              <p:cNvSpPr/>
              <p:nvPr/>
            </p:nvSpPr>
            <p:spPr>
              <a:xfrm flipH="1">
                <a:off x="397038" y="4171957"/>
                <a:ext cx="464959" cy="460417"/>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24" name="Circle: Hollow 23">
                <a:extLst>
                  <a:ext uri="{FF2B5EF4-FFF2-40B4-BE49-F238E27FC236}">
                    <a16:creationId xmlns:a16="http://schemas.microsoft.com/office/drawing/2014/main" id="{23D2E4B8-DD65-4355-BAD3-F1D6D51EC27D}"/>
                  </a:ext>
                </a:extLst>
              </p:cNvPr>
              <p:cNvSpPr/>
              <p:nvPr/>
            </p:nvSpPr>
            <p:spPr>
              <a:xfrm>
                <a:off x="367073" y="4140155"/>
                <a:ext cx="523042" cy="517932"/>
              </a:xfrm>
              <a:prstGeom prst="donut">
                <a:avLst>
                  <a:gd name="adj" fmla="val 7949"/>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25" name="Rectangle: Rounded Corners 24">
                <a:extLst>
                  <a:ext uri="{FF2B5EF4-FFF2-40B4-BE49-F238E27FC236}">
                    <a16:creationId xmlns:a16="http://schemas.microsoft.com/office/drawing/2014/main" id="{629A6615-57E8-438C-A0A1-64E53D350201}"/>
                  </a:ext>
                </a:extLst>
              </p:cNvPr>
              <p:cNvSpPr/>
              <p:nvPr/>
            </p:nvSpPr>
            <p:spPr>
              <a:xfrm flipH="1">
                <a:off x="570782" y="4040198"/>
                <a:ext cx="116022" cy="68136"/>
              </a:xfrm>
              <a:prstGeom prst="round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ea typeface="+mn-ea"/>
                  <a:cs typeface="+mn-cs"/>
                </a:endParaRPr>
              </a:p>
            </p:txBody>
          </p:sp>
        </p:grpSp>
        <p:sp>
          <p:nvSpPr>
            <p:cNvPr id="7" name="Partial Circle 6">
              <a:extLst>
                <a:ext uri="{FF2B5EF4-FFF2-40B4-BE49-F238E27FC236}">
                  <a16:creationId xmlns:a16="http://schemas.microsoft.com/office/drawing/2014/main" id="{D1F1693A-FAAB-4015-988D-187F2402CA15}"/>
                </a:ext>
              </a:extLst>
            </p:cNvPr>
            <p:cNvSpPr/>
            <p:nvPr/>
          </p:nvSpPr>
          <p:spPr>
            <a:xfrm>
              <a:off x="5545605" y="1352178"/>
              <a:ext cx="1957271" cy="1785675"/>
            </a:xfrm>
            <a:prstGeom prst="pie">
              <a:avLst>
                <a:gd name="adj1" fmla="val 16761906"/>
                <a:gd name="adj2" fmla="val 20883699"/>
              </a:avLst>
            </a:prstGeom>
            <a:solidFill>
              <a:schemeClr val="accent3">
                <a:alpha val="44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grpSp>
          <p:nvGrpSpPr>
            <p:cNvPr id="8" name="Group 7">
              <a:extLst>
                <a:ext uri="{FF2B5EF4-FFF2-40B4-BE49-F238E27FC236}">
                  <a16:creationId xmlns:a16="http://schemas.microsoft.com/office/drawing/2014/main" id="{5D430E0C-753B-40C4-818F-1BE1FE62CAF8}"/>
                </a:ext>
              </a:extLst>
            </p:cNvPr>
            <p:cNvGrpSpPr/>
            <p:nvPr/>
          </p:nvGrpSpPr>
          <p:grpSpPr>
            <a:xfrm rot="790916">
              <a:off x="5480418" y="1213880"/>
              <a:ext cx="2077230" cy="2056938"/>
              <a:chOff x="7744971" y="3224158"/>
              <a:chExt cx="523042" cy="517932"/>
            </a:xfrm>
          </p:grpSpPr>
          <p:sp>
            <p:nvSpPr>
              <p:cNvPr id="9" name="Circle: Hollow 8">
                <a:extLst>
                  <a:ext uri="{FF2B5EF4-FFF2-40B4-BE49-F238E27FC236}">
                    <a16:creationId xmlns:a16="http://schemas.microsoft.com/office/drawing/2014/main" id="{73356B00-CDA4-4E4B-811F-A2D5CEC9BF49}"/>
                  </a:ext>
                </a:extLst>
              </p:cNvPr>
              <p:cNvSpPr/>
              <p:nvPr/>
            </p:nvSpPr>
            <p:spPr>
              <a:xfrm>
                <a:off x="7744971" y="3224158"/>
                <a:ext cx="523042" cy="517932"/>
              </a:xfrm>
              <a:prstGeom prst="donut">
                <a:avLst>
                  <a:gd name="adj" fmla="val 7949"/>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0" name="Freeform: Shape 9">
                <a:extLst>
                  <a:ext uri="{FF2B5EF4-FFF2-40B4-BE49-F238E27FC236}">
                    <a16:creationId xmlns:a16="http://schemas.microsoft.com/office/drawing/2014/main" id="{D55E7F5A-6081-4B91-9417-A6C6C8CD5784}"/>
                  </a:ext>
                </a:extLst>
              </p:cNvPr>
              <p:cNvSpPr/>
              <p:nvPr/>
            </p:nvSpPr>
            <p:spPr>
              <a:xfrm rot="10800000">
                <a:off x="7980165" y="3330305"/>
                <a:ext cx="45719" cy="222715"/>
              </a:xfrm>
              <a:custGeom>
                <a:avLst/>
                <a:gdLst>
                  <a:gd name="connsiteX0" fmla="*/ 34289 w 45719"/>
                  <a:gd name="connsiteY0" fmla="*/ 222715 h 222715"/>
                  <a:gd name="connsiteX1" fmla="*/ 11430 w 45719"/>
                  <a:gd name="connsiteY1" fmla="*/ 222715 h 222715"/>
                  <a:gd name="connsiteX2" fmla="*/ 207 w 45719"/>
                  <a:gd name="connsiteY2" fmla="*/ 54135 h 222715"/>
                  <a:gd name="connsiteX3" fmla="*/ 0 w 45719"/>
                  <a:gd name="connsiteY3" fmla="*/ 54135 h 222715"/>
                  <a:gd name="connsiteX4" fmla="*/ 158 w 45719"/>
                  <a:gd name="connsiteY4" fmla="*/ 53390 h 222715"/>
                  <a:gd name="connsiteX5" fmla="*/ 0 w 45719"/>
                  <a:gd name="connsiteY5" fmla="*/ 51027 h 222715"/>
                  <a:gd name="connsiteX6" fmla="*/ 656 w 45719"/>
                  <a:gd name="connsiteY6" fmla="*/ 51027 h 222715"/>
                  <a:gd name="connsiteX7" fmla="*/ 11430 w 45719"/>
                  <a:gd name="connsiteY7" fmla="*/ 0 h 222715"/>
                  <a:gd name="connsiteX8" fmla="*/ 34289 w 45719"/>
                  <a:gd name="connsiteY8" fmla="*/ 0 h 222715"/>
                  <a:gd name="connsiteX9" fmla="*/ 45063 w 45719"/>
                  <a:gd name="connsiteY9" fmla="*/ 51027 h 222715"/>
                  <a:gd name="connsiteX10" fmla="*/ 45719 w 45719"/>
                  <a:gd name="connsiteY10" fmla="*/ 51027 h 222715"/>
                  <a:gd name="connsiteX11" fmla="*/ 45562 w 45719"/>
                  <a:gd name="connsiteY11" fmla="*/ 53390 h 222715"/>
                  <a:gd name="connsiteX12" fmla="*/ 45719 w 45719"/>
                  <a:gd name="connsiteY12" fmla="*/ 54135 h 222715"/>
                  <a:gd name="connsiteX13" fmla="*/ 45512 w 45719"/>
                  <a:gd name="connsiteY13" fmla="*/ 54135 h 222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719" h="222715">
                    <a:moveTo>
                      <a:pt x="34289" y="222715"/>
                    </a:moveTo>
                    <a:lnTo>
                      <a:pt x="11430" y="222715"/>
                    </a:lnTo>
                    <a:lnTo>
                      <a:pt x="207" y="54135"/>
                    </a:lnTo>
                    <a:lnTo>
                      <a:pt x="0" y="54135"/>
                    </a:lnTo>
                    <a:lnTo>
                      <a:pt x="158" y="53390"/>
                    </a:lnTo>
                    <a:lnTo>
                      <a:pt x="0" y="51027"/>
                    </a:lnTo>
                    <a:lnTo>
                      <a:pt x="656" y="51027"/>
                    </a:lnTo>
                    <a:lnTo>
                      <a:pt x="11430" y="0"/>
                    </a:lnTo>
                    <a:lnTo>
                      <a:pt x="34289" y="0"/>
                    </a:lnTo>
                    <a:lnTo>
                      <a:pt x="45063" y="51027"/>
                    </a:lnTo>
                    <a:lnTo>
                      <a:pt x="45719" y="51027"/>
                    </a:lnTo>
                    <a:lnTo>
                      <a:pt x="45562" y="53390"/>
                    </a:lnTo>
                    <a:lnTo>
                      <a:pt x="45719" y="54135"/>
                    </a:lnTo>
                    <a:lnTo>
                      <a:pt x="45512" y="54135"/>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ea typeface="+mn-ea"/>
                  <a:cs typeface="+mn-cs"/>
                </a:endParaRPr>
              </a:p>
            </p:txBody>
          </p:sp>
          <p:sp>
            <p:nvSpPr>
              <p:cNvPr id="11" name="Freeform: Shape 10">
                <a:extLst>
                  <a:ext uri="{FF2B5EF4-FFF2-40B4-BE49-F238E27FC236}">
                    <a16:creationId xmlns:a16="http://schemas.microsoft.com/office/drawing/2014/main" id="{0F486A32-92AC-4CFB-BD6B-A77E20076576}"/>
                  </a:ext>
                </a:extLst>
              </p:cNvPr>
              <p:cNvSpPr/>
              <p:nvPr/>
            </p:nvSpPr>
            <p:spPr>
              <a:xfrm rot="16971123">
                <a:off x="8021708" y="3397218"/>
                <a:ext cx="45719" cy="220542"/>
              </a:xfrm>
              <a:custGeom>
                <a:avLst/>
                <a:gdLst>
                  <a:gd name="connsiteX0" fmla="*/ 34289 w 45719"/>
                  <a:gd name="connsiteY0" fmla="*/ 222715 h 222715"/>
                  <a:gd name="connsiteX1" fmla="*/ 11430 w 45719"/>
                  <a:gd name="connsiteY1" fmla="*/ 222715 h 222715"/>
                  <a:gd name="connsiteX2" fmla="*/ 207 w 45719"/>
                  <a:gd name="connsiteY2" fmla="*/ 54135 h 222715"/>
                  <a:gd name="connsiteX3" fmla="*/ 0 w 45719"/>
                  <a:gd name="connsiteY3" fmla="*/ 54135 h 222715"/>
                  <a:gd name="connsiteX4" fmla="*/ 158 w 45719"/>
                  <a:gd name="connsiteY4" fmla="*/ 53390 h 222715"/>
                  <a:gd name="connsiteX5" fmla="*/ 0 w 45719"/>
                  <a:gd name="connsiteY5" fmla="*/ 51027 h 222715"/>
                  <a:gd name="connsiteX6" fmla="*/ 656 w 45719"/>
                  <a:gd name="connsiteY6" fmla="*/ 51027 h 222715"/>
                  <a:gd name="connsiteX7" fmla="*/ 11430 w 45719"/>
                  <a:gd name="connsiteY7" fmla="*/ 0 h 222715"/>
                  <a:gd name="connsiteX8" fmla="*/ 34289 w 45719"/>
                  <a:gd name="connsiteY8" fmla="*/ 0 h 222715"/>
                  <a:gd name="connsiteX9" fmla="*/ 45063 w 45719"/>
                  <a:gd name="connsiteY9" fmla="*/ 51027 h 222715"/>
                  <a:gd name="connsiteX10" fmla="*/ 45719 w 45719"/>
                  <a:gd name="connsiteY10" fmla="*/ 51027 h 222715"/>
                  <a:gd name="connsiteX11" fmla="*/ 45562 w 45719"/>
                  <a:gd name="connsiteY11" fmla="*/ 53390 h 222715"/>
                  <a:gd name="connsiteX12" fmla="*/ 45719 w 45719"/>
                  <a:gd name="connsiteY12" fmla="*/ 54135 h 222715"/>
                  <a:gd name="connsiteX13" fmla="*/ 45512 w 45719"/>
                  <a:gd name="connsiteY13" fmla="*/ 54135 h 222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719" h="222715">
                    <a:moveTo>
                      <a:pt x="34289" y="222715"/>
                    </a:moveTo>
                    <a:lnTo>
                      <a:pt x="11430" y="222715"/>
                    </a:lnTo>
                    <a:lnTo>
                      <a:pt x="207" y="54135"/>
                    </a:lnTo>
                    <a:lnTo>
                      <a:pt x="0" y="54135"/>
                    </a:lnTo>
                    <a:lnTo>
                      <a:pt x="158" y="53390"/>
                    </a:lnTo>
                    <a:lnTo>
                      <a:pt x="0" y="51027"/>
                    </a:lnTo>
                    <a:lnTo>
                      <a:pt x="656" y="51027"/>
                    </a:lnTo>
                    <a:lnTo>
                      <a:pt x="11430" y="0"/>
                    </a:lnTo>
                    <a:lnTo>
                      <a:pt x="34289" y="0"/>
                    </a:lnTo>
                    <a:lnTo>
                      <a:pt x="45063" y="51027"/>
                    </a:lnTo>
                    <a:lnTo>
                      <a:pt x="45719" y="51027"/>
                    </a:lnTo>
                    <a:lnTo>
                      <a:pt x="45562" y="53390"/>
                    </a:lnTo>
                    <a:lnTo>
                      <a:pt x="45719" y="54135"/>
                    </a:lnTo>
                    <a:lnTo>
                      <a:pt x="45512" y="54135"/>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ea typeface="+mn-ea"/>
                  <a:cs typeface="+mn-cs"/>
                </a:endParaRPr>
              </a:p>
            </p:txBody>
          </p:sp>
          <p:sp>
            <p:nvSpPr>
              <p:cNvPr id="12" name="Freeform: Shape 11">
                <a:extLst>
                  <a:ext uri="{FF2B5EF4-FFF2-40B4-BE49-F238E27FC236}">
                    <a16:creationId xmlns:a16="http://schemas.microsoft.com/office/drawing/2014/main" id="{06DFE972-DF12-48F2-A250-87044AD6B428}"/>
                  </a:ext>
                </a:extLst>
              </p:cNvPr>
              <p:cNvSpPr/>
              <p:nvPr/>
            </p:nvSpPr>
            <p:spPr>
              <a:xfrm>
                <a:off x="7886700" y="3507580"/>
                <a:ext cx="100013" cy="107156"/>
              </a:xfrm>
              <a:custGeom>
                <a:avLst/>
                <a:gdLst>
                  <a:gd name="connsiteX0" fmla="*/ 100013 w 100013"/>
                  <a:gd name="connsiteY0" fmla="*/ 0 h 107156"/>
                  <a:gd name="connsiteX1" fmla="*/ 0 w 100013"/>
                  <a:gd name="connsiteY1" fmla="*/ 107156 h 107156"/>
                </a:gdLst>
                <a:ahLst/>
                <a:cxnLst>
                  <a:cxn ang="0">
                    <a:pos x="connsiteX0" y="connsiteY0"/>
                  </a:cxn>
                  <a:cxn ang="0">
                    <a:pos x="connsiteX1" y="connsiteY1"/>
                  </a:cxn>
                </a:cxnLst>
                <a:rect l="l" t="t" r="r" b="b"/>
                <a:pathLst>
                  <a:path w="100013" h="107156">
                    <a:moveTo>
                      <a:pt x="100013" y="0"/>
                    </a:moveTo>
                    <a:lnTo>
                      <a:pt x="0" y="107156"/>
                    </a:ln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ea typeface="+mn-ea"/>
                  <a:cs typeface="+mn-cs"/>
                </a:endParaRPr>
              </a:p>
            </p:txBody>
          </p:sp>
          <p:sp>
            <p:nvSpPr>
              <p:cNvPr id="13" name="Oval 12">
                <a:extLst>
                  <a:ext uri="{FF2B5EF4-FFF2-40B4-BE49-F238E27FC236}">
                    <a16:creationId xmlns:a16="http://schemas.microsoft.com/office/drawing/2014/main" id="{F1361B89-4948-4101-B921-73BFFF65ECF2}"/>
                  </a:ext>
                </a:extLst>
              </p:cNvPr>
              <p:cNvSpPr/>
              <p:nvPr/>
            </p:nvSpPr>
            <p:spPr>
              <a:xfrm>
                <a:off x="7978280" y="3472448"/>
                <a:ext cx="45719" cy="457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ea typeface="+mn-ea"/>
                  <a:cs typeface="+mn-cs"/>
                </a:endParaRPr>
              </a:p>
            </p:txBody>
          </p:sp>
          <p:grpSp>
            <p:nvGrpSpPr>
              <p:cNvPr id="14" name="Group 13">
                <a:extLst>
                  <a:ext uri="{FF2B5EF4-FFF2-40B4-BE49-F238E27FC236}">
                    <a16:creationId xmlns:a16="http://schemas.microsoft.com/office/drawing/2014/main" id="{9CF9AD5A-43B3-46BB-8F2C-CCA912DE800C}"/>
                  </a:ext>
                </a:extLst>
              </p:cNvPr>
              <p:cNvGrpSpPr/>
              <p:nvPr/>
            </p:nvGrpSpPr>
            <p:grpSpPr>
              <a:xfrm>
                <a:off x="8003659" y="3238217"/>
                <a:ext cx="0" cy="488696"/>
                <a:chOff x="8003659" y="3238217"/>
                <a:chExt cx="0" cy="488696"/>
              </a:xfrm>
            </p:grpSpPr>
            <p:cxnSp>
              <p:nvCxnSpPr>
                <p:cNvPr id="18" name="Straight Connector 17">
                  <a:extLst>
                    <a:ext uri="{FF2B5EF4-FFF2-40B4-BE49-F238E27FC236}">
                      <a16:creationId xmlns:a16="http://schemas.microsoft.com/office/drawing/2014/main" id="{109C5FD2-5BCE-40B2-A50C-EA52D9006791}"/>
                    </a:ext>
                  </a:extLst>
                </p:cNvPr>
                <p:cNvCxnSpPr/>
                <p:nvPr/>
              </p:nvCxnSpPr>
              <p:spPr>
                <a:xfrm>
                  <a:off x="8003659" y="3238217"/>
                  <a:ext cx="0" cy="6191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E952833-E494-401B-8061-B88BC5BE3415}"/>
                    </a:ext>
                  </a:extLst>
                </p:cNvPr>
                <p:cNvCxnSpPr/>
                <p:nvPr/>
              </p:nvCxnSpPr>
              <p:spPr>
                <a:xfrm>
                  <a:off x="8003659" y="3665001"/>
                  <a:ext cx="0" cy="6191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299F9384-034C-4D47-80DD-4023B14104B5}"/>
                  </a:ext>
                </a:extLst>
              </p:cNvPr>
              <p:cNvGrpSpPr/>
              <p:nvPr/>
            </p:nvGrpSpPr>
            <p:grpSpPr>
              <a:xfrm rot="16200000">
                <a:off x="8001139" y="3247482"/>
                <a:ext cx="0" cy="488696"/>
                <a:chOff x="8003659" y="3238217"/>
                <a:chExt cx="0" cy="488696"/>
              </a:xfrm>
            </p:grpSpPr>
            <p:cxnSp>
              <p:nvCxnSpPr>
                <p:cNvPr id="16" name="Straight Connector 15">
                  <a:extLst>
                    <a:ext uri="{FF2B5EF4-FFF2-40B4-BE49-F238E27FC236}">
                      <a16:creationId xmlns:a16="http://schemas.microsoft.com/office/drawing/2014/main" id="{37A25E08-9EB8-4514-9CA3-EBE67B6A0CD6}"/>
                    </a:ext>
                  </a:extLst>
                </p:cNvPr>
                <p:cNvCxnSpPr/>
                <p:nvPr/>
              </p:nvCxnSpPr>
              <p:spPr>
                <a:xfrm>
                  <a:off x="8003659" y="3238217"/>
                  <a:ext cx="0" cy="6191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CB5C5FE-5B03-4779-9F67-3B87DCA8FF8B}"/>
                    </a:ext>
                  </a:extLst>
                </p:cNvPr>
                <p:cNvCxnSpPr/>
                <p:nvPr/>
              </p:nvCxnSpPr>
              <p:spPr>
                <a:xfrm>
                  <a:off x="8003659" y="3665001"/>
                  <a:ext cx="0" cy="6191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grpSp>
      </p:grpSp>
      <p:sp>
        <p:nvSpPr>
          <p:cNvPr id="26" name="TextBox 25">
            <a:extLst>
              <a:ext uri="{FF2B5EF4-FFF2-40B4-BE49-F238E27FC236}">
                <a16:creationId xmlns:a16="http://schemas.microsoft.com/office/drawing/2014/main" id="{A1C216DE-FD58-44C7-9565-B330ECDE769C}"/>
              </a:ext>
            </a:extLst>
          </p:cNvPr>
          <p:cNvSpPr txBox="1"/>
          <p:nvPr/>
        </p:nvSpPr>
        <p:spPr>
          <a:xfrm>
            <a:off x="4190830" y="2706613"/>
            <a:ext cx="7700524" cy="246221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1200"/>
              </a:spcAft>
              <a:buClrTx/>
              <a:buSzTx/>
              <a:buFontTx/>
              <a:buNone/>
              <a:tabLst/>
              <a:defRPr/>
            </a:pPr>
            <a:r>
              <a:rPr kumimoji="0" lang="en-US" sz="2400" b="1" i="0" u="none" strike="noStrike" kern="1200" cap="none" spc="0" normalizeH="0" baseline="0" noProof="0">
                <a:ln>
                  <a:noFill/>
                </a:ln>
                <a:effectLst/>
                <a:uLnTx/>
                <a:uFillTx/>
                <a:ea typeface="+mn-ea"/>
                <a:cs typeface="+mn-cs"/>
              </a:rPr>
              <a:t>HCPs provide less time in consultations with </a:t>
            </a:r>
            <a:r>
              <a:rPr lang="en-US" sz="2400" b="1"/>
              <a:t>people with obesity vs people with normal-weight</a:t>
            </a:r>
            <a:r>
              <a:rPr lang="en-US" sz="2400" b="1" baseline="30000"/>
              <a:t>1,2</a:t>
            </a:r>
            <a:endParaRPr kumimoji="0" lang="en-US" sz="2400" b="1" i="0" u="none" strike="noStrike" kern="1200" cap="none" spc="0" normalizeH="0" baseline="30000" noProof="0">
              <a:ln>
                <a:noFill/>
              </a:ln>
              <a:effectLst/>
              <a:uLnTx/>
              <a:uFillTx/>
              <a:ea typeface="+mn-ea"/>
              <a:cs typeface="+mn-cs"/>
            </a:endParaRPr>
          </a:p>
          <a:p>
            <a:pPr marL="0" marR="0" lvl="0" indent="0" algn="l" defTabSz="121917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a:ln>
                  <a:noFill/>
                </a:ln>
                <a:effectLst/>
                <a:uLnTx/>
                <a:uFillTx/>
                <a:ea typeface="+mn-ea"/>
                <a:cs typeface="+mn-cs"/>
              </a:rPr>
              <a:t>Physicians reported spending close to </a:t>
            </a:r>
            <a:br>
              <a:rPr kumimoji="0" lang="en-US" sz="2400" b="0" i="0" u="none" strike="noStrike" kern="1200" cap="none" spc="0" normalizeH="0" baseline="0" noProof="0">
                <a:ln>
                  <a:noFill/>
                </a:ln>
                <a:effectLst/>
                <a:uLnTx/>
                <a:uFillTx/>
                <a:ea typeface="+mn-ea"/>
                <a:cs typeface="+mn-cs"/>
              </a:rPr>
            </a:br>
            <a:r>
              <a:rPr kumimoji="0" lang="en-US" sz="2400" b="1" i="0" u="none" strike="noStrike" kern="1200" cap="none" spc="0" normalizeH="0" baseline="0" noProof="0">
                <a:ln>
                  <a:noFill/>
                </a:ln>
                <a:effectLst/>
                <a:uLnTx/>
                <a:uFillTx/>
                <a:ea typeface="+mn-ea"/>
                <a:cs typeface="+mn-cs"/>
              </a:rPr>
              <a:t>9 minutes fewer</a:t>
            </a:r>
            <a:r>
              <a:rPr kumimoji="0" lang="en-US" sz="2400" b="0" i="0" u="none" strike="noStrike" kern="1200" cap="none" spc="0" normalizeH="0" baseline="0" noProof="0">
                <a:ln>
                  <a:noFill/>
                </a:ln>
                <a:effectLst/>
                <a:uLnTx/>
                <a:uFillTx/>
                <a:ea typeface="+mn-ea"/>
                <a:cs typeface="+mn-cs"/>
              </a:rPr>
              <a:t> in appointments with people with obesity (BMI=36 kg/m</a:t>
            </a:r>
            <a:r>
              <a:rPr kumimoji="0" lang="en-US" sz="2400" b="0" i="0" u="none" strike="noStrike" kern="1200" cap="none" spc="0" normalizeH="0" baseline="30000" noProof="0">
                <a:ln>
                  <a:noFill/>
                </a:ln>
                <a:effectLst/>
                <a:uLnTx/>
                <a:uFillTx/>
                <a:ea typeface="+mn-ea"/>
                <a:cs typeface="+mn-cs"/>
              </a:rPr>
              <a:t>2</a:t>
            </a:r>
            <a:r>
              <a:rPr kumimoji="0" lang="en-US" sz="2400" b="0" i="0" u="none" strike="noStrike" kern="1200" cap="none" spc="0" normalizeH="0" baseline="0" noProof="0">
                <a:ln>
                  <a:noFill/>
                </a:ln>
                <a:effectLst/>
                <a:uLnTx/>
                <a:uFillTx/>
                <a:ea typeface="+mn-ea"/>
                <a:cs typeface="+mn-cs"/>
              </a:rPr>
              <a:t>) than with people</a:t>
            </a:r>
            <a:br>
              <a:rPr kumimoji="0" lang="en-US" sz="2400" b="0" i="0" u="none" strike="noStrike" kern="1200" cap="none" spc="0" normalizeH="0" baseline="0" noProof="0">
                <a:ln>
                  <a:noFill/>
                </a:ln>
                <a:effectLst/>
                <a:uLnTx/>
                <a:uFillTx/>
                <a:ea typeface="+mn-ea"/>
                <a:cs typeface="+mn-cs"/>
              </a:rPr>
            </a:br>
            <a:r>
              <a:rPr kumimoji="0" lang="en-US" sz="2400" b="0" i="0" u="none" strike="noStrike" kern="1200" cap="none" spc="0" normalizeH="0" baseline="0" noProof="0">
                <a:ln>
                  <a:noFill/>
                </a:ln>
                <a:effectLst/>
                <a:uLnTx/>
                <a:uFillTx/>
                <a:ea typeface="+mn-ea"/>
                <a:cs typeface="+mn-cs"/>
              </a:rPr>
              <a:t>with average weight (BMI=23 kg/m</a:t>
            </a:r>
            <a:r>
              <a:rPr kumimoji="0" lang="en-US" sz="2400" b="0" i="0" u="none" strike="noStrike" kern="1200" cap="none" spc="0" normalizeH="0" baseline="30000" noProof="0">
                <a:ln>
                  <a:noFill/>
                </a:ln>
                <a:effectLst/>
                <a:uLnTx/>
                <a:uFillTx/>
                <a:ea typeface="+mn-ea"/>
                <a:cs typeface="+mn-cs"/>
              </a:rPr>
              <a:t>2</a:t>
            </a:r>
            <a:r>
              <a:rPr kumimoji="0" lang="en-US" sz="2400" b="0" i="0" u="none" strike="noStrike" kern="1200" cap="none" spc="0" normalizeH="0" baseline="0" noProof="0">
                <a:ln>
                  <a:noFill/>
                </a:ln>
                <a:effectLst/>
                <a:uLnTx/>
                <a:uFillTx/>
                <a:ea typeface="+mn-ea"/>
                <a:cs typeface="+mn-cs"/>
              </a:rPr>
              <a:t>)</a:t>
            </a:r>
            <a:r>
              <a:rPr kumimoji="0" lang="en-US" sz="2400" b="0" i="0" u="none" strike="noStrike" kern="1200" cap="none" spc="0" normalizeH="0" baseline="30000" noProof="0">
                <a:ln>
                  <a:noFill/>
                </a:ln>
                <a:effectLst/>
                <a:uLnTx/>
                <a:uFillTx/>
                <a:ea typeface="+mn-ea"/>
                <a:cs typeface="+mn-cs"/>
              </a:rPr>
              <a:t>1</a:t>
            </a:r>
          </a:p>
        </p:txBody>
      </p:sp>
    </p:spTree>
    <p:extLst>
      <p:ext uri="{BB962C8B-B14F-4D97-AF65-F5344CB8AC3E}">
        <p14:creationId xmlns:p14="http://schemas.microsoft.com/office/powerpoint/2010/main" val="3332946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4C616-700E-47E2-9C10-6AC116DC6BB3}"/>
              </a:ext>
            </a:extLst>
          </p:cNvPr>
          <p:cNvSpPr>
            <a:spLocks noGrp="1"/>
          </p:cNvSpPr>
          <p:nvPr>
            <p:ph type="title"/>
          </p:nvPr>
        </p:nvSpPr>
        <p:spPr/>
        <p:txBody>
          <a:bodyPr/>
          <a:lstStyle/>
          <a:p>
            <a:r>
              <a:rPr lang="en-CA"/>
              <a:t>HCP weight bias impacts care</a:t>
            </a:r>
          </a:p>
        </p:txBody>
      </p:sp>
      <p:sp>
        <p:nvSpPr>
          <p:cNvPr id="3" name="Text Placeholder 2">
            <a:extLst>
              <a:ext uri="{FF2B5EF4-FFF2-40B4-BE49-F238E27FC236}">
                <a16:creationId xmlns:a16="http://schemas.microsoft.com/office/drawing/2014/main" id="{F942EEEA-25F0-4D66-960F-783D5221902B}"/>
              </a:ext>
            </a:extLst>
          </p:cNvPr>
          <p:cNvSpPr>
            <a:spLocks noGrp="1"/>
          </p:cNvSpPr>
          <p:nvPr>
            <p:ph type="body" sz="quarter" idx="13"/>
          </p:nvPr>
        </p:nvSpPr>
        <p:spPr/>
        <p:txBody>
          <a:bodyPr/>
          <a:lstStyle/>
          <a:p>
            <a:r>
              <a:rPr lang="en-CA" sz="1000" i="0"/>
              <a:t>BMI, body mass index; HCP, healthcare professional.</a:t>
            </a:r>
            <a:br>
              <a:rPr lang="en-CA" sz="1000" i="0"/>
            </a:br>
            <a:r>
              <a:rPr lang="en-CA" sz="1000" i="0"/>
              <a:t>1. Amy NK et al. Int J </a:t>
            </a:r>
            <a:r>
              <a:rPr lang="en-CA" sz="1000" i="0" err="1"/>
              <a:t>Obes</a:t>
            </a:r>
            <a:r>
              <a:rPr lang="en-CA" sz="1000" i="0"/>
              <a:t> 2006;30:147–155; 2. </a:t>
            </a:r>
            <a:r>
              <a:rPr lang="en-CA" sz="1000" i="0" err="1"/>
              <a:t>Sutin</a:t>
            </a:r>
            <a:r>
              <a:rPr lang="en-CA" sz="1000" i="0"/>
              <a:t> AR et al. </a:t>
            </a:r>
            <a:r>
              <a:rPr lang="nl-NL" sz="1000" i="0"/>
              <a:t>Psychol Sci 2015;26:1803–1811</a:t>
            </a:r>
            <a:r>
              <a:rPr lang="en-CA" sz="1000" i="0"/>
              <a:t>.</a:t>
            </a:r>
          </a:p>
        </p:txBody>
      </p:sp>
      <p:sp>
        <p:nvSpPr>
          <p:cNvPr id="4" name="Oval 3">
            <a:extLst>
              <a:ext uri="{FF2B5EF4-FFF2-40B4-BE49-F238E27FC236}">
                <a16:creationId xmlns:a16="http://schemas.microsoft.com/office/drawing/2014/main" id="{AC33ACA2-A045-4D64-8E98-023AC91F308C}"/>
              </a:ext>
            </a:extLst>
          </p:cNvPr>
          <p:cNvSpPr/>
          <p:nvPr/>
        </p:nvSpPr>
        <p:spPr>
          <a:xfrm>
            <a:off x="5019304" y="2623830"/>
            <a:ext cx="2700776" cy="2700776"/>
          </a:xfrm>
          <a:prstGeom prst="ellipse">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a:ln>
                <a:noFill/>
              </a:ln>
              <a:solidFill>
                <a:srgbClr val="FFFFFF"/>
              </a:solidFill>
              <a:effectLst/>
              <a:uLnTx/>
              <a:uFillTx/>
              <a:ea typeface="+mn-ea"/>
              <a:cs typeface="+mn-cs"/>
            </a:endParaRPr>
          </a:p>
        </p:txBody>
      </p:sp>
      <p:sp>
        <p:nvSpPr>
          <p:cNvPr id="5" name="TextBox 4">
            <a:extLst>
              <a:ext uri="{FF2B5EF4-FFF2-40B4-BE49-F238E27FC236}">
                <a16:creationId xmlns:a16="http://schemas.microsoft.com/office/drawing/2014/main" id="{4C55B240-A420-4D26-9AA2-CAEF4FB7FF8C}"/>
              </a:ext>
            </a:extLst>
          </p:cNvPr>
          <p:cNvSpPr txBox="1"/>
          <p:nvPr/>
        </p:nvSpPr>
        <p:spPr>
          <a:xfrm>
            <a:off x="5489404" y="1675318"/>
            <a:ext cx="6125478"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a:ln>
                  <a:noFill/>
                </a:ln>
                <a:effectLst/>
                <a:uLnTx/>
                <a:uFillTx/>
                <a:ea typeface="+mn-ea"/>
                <a:cs typeface="+mn-cs"/>
              </a:rPr>
              <a:t>Reasons people with obesity avoid care:</a:t>
            </a:r>
          </a:p>
        </p:txBody>
      </p:sp>
      <p:sp>
        <p:nvSpPr>
          <p:cNvPr id="6" name="Rectangle 5">
            <a:extLst>
              <a:ext uri="{FF2B5EF4-FFF2-40B4-BE49-F238E27FC236}">
                <a16:creationId xmlns:a16="http://schemas.microsoft.com/office/drawing/2014/main" id="{960D2518-FE0E-4AD4-B0FD-B2B131A8D678}"/>
              </a:ext>
            </a:extLst>
          </p:cNvPr>
          <p:cNvSpPr/>
          <p:nvPr/>
        </p:nvSpPr>
        <p:spPr>
          <a:xfrm>
            <a:off x="7648350" y="4571318"/>
            <a:ext cx="4062853" cy="84696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80000"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CA" sz="2133" b="0" i="0" u="none" strike="noStrike" kern="1200" cap="none" spc="0" normalizeH="0" baseline="0" noProof="0">
                <a:ln>
                  <a:noFill/>
                </a:ln>
                <a:solidFill>
                  <a:schemeClr val="bg1"/>
                </a:solidFill>
                <a:effectLst/>
                <a:uLnTx/>
                <a:uFillTx/>
                <a:ea typeface="+mn-ea"/>
                <a:cs typeface="+mn-cs"/>
              </a:rPr>
              <a:t>Provider negative attitude</a:t>
            </a:r>
            <a:endParaRPr kumimoji="0" lang="en-US" sz="2133" b="0" i="0" u="none" strike="noStrike" kern="1200" cap="none" spc="0" normalizeH="0" baseline="0" noProof="0">
              <a:ln>
                <a:noFill/>
              </a:ln>
              <a:solidFill>
                <a:schemeClr val="bg1"/>
              </a:solidFill>
              <a:effectLst/>
              <a:uLnTx/>
              <a:uFillTx/>
              <a:ea typeface="+mn-ea"/>
              <a:cs typeface="+mn-cs"/>
            </a:endParaRPr>
          </a:p>
        </p:txBody>
      </p:sp>
      <p:sp>
        <p:nvSpPr>
          <p:cNvPr id="7" name="Oval 6">
            <a:extLst>
              <a:ext uri="{FF2B5EF4-FFF2-40B4-BE49-F238E27FC236}">
                <a16:creationId xmlns:a16="http://schemas.microsoft.com/office/drawing/2014/main" id="{EA227AFB-FB25-4994-911C-6910634043C3}"/>
              </a:ext>
            </a:extLst>
          </p:cNvPr>
          <p:cNvSpPr/>
          <p:nvPr/>
        </p:nvSpPr>
        <p:spPr>
          <a:xfrm>
            <a:off x="7062534" y="4511503"/>
            <a:ext cx="966598" cy="966598"/>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CA" sz="2133" b="1" i="0" u="none" strike="noStrike" kern="1200" cap="none" spc="0" normalizeH="0" baseline="0" noProof="0">
                <a:ln>
                  <a:noFill/>
                </a:ln>
                <a:solidFill>
                  <a:srgbClr val="FFFFFF"/>
                </a:solidFill>
                <a:effectLst/>
                <a:uLnTx/>
                <a:uFillTx/>
                <a:ea typeface="+mn-ea"/>
                <a:cs typeface="+mn-cs"/>
              </a:rPr>
              <a:t>36%</a:t>
            </a:r>
            <a:endParaRPr kumimoji="0" lang="en-US" sz="2133" b="1" i="0" u="none" strike="noStrike" kern="1200" cap="none" spc="0" normalizeH="0" baseline="0" noProof="0">
              <a:ln>
                <a:noFill/>
              </a:ln>
              <a:solidFill>
                <a:srgbClr val="FFFFFF"/>
              </a:solidFill>
              <a:effectLst/>
              <a:uLnTx/>
              <a:uFillTx/>
              <a:ea typeface="+mn-ea"/>
              <a:cs typeface="+mn-cs"/>
            </a:endParaRPr>
          </a:p>
        </p:txBody>
      </p:sp>
      <p:sp>
        <p:nvSpPr>
          <p:cNvPr id="8" name="Rectangle 7">
            <a:extLst>
              <a:ext uri="{FF2B5EF4-FFF2-40B4-BE49-F238E27FC236}">
                <a16:creationId xmlns:a16="http://schemas.microsoft.com/office/drawing/2014/main" id="{129C4FAB-9812-46C0-82DD-C4F879C7DB5E}"/>
              </a:ext>
            </a:extLst>
          </p:cNvPr>
          <p:cNvSpPr/>
          <p:nvPr/>
        </p:nvSpPr>
        <p:spPr>
          <a:xfrm>
            <a:off x="7648350" y="3417250"/>
            <a:ext cx="4064315" cy="84696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80000"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CA" sz="2133" b="0" i="0" u="none" strike="noStrike" kern="1200" cap="none" spc="0" normalizeH="0" baseline="0" noProof="0">
                <a:ln>
                  <a:noFill/>
                </a:ln>
                <a:solidFill>
                  <a:schemeClr val="bg1"/>
                </a:solidFill>
                <a:effectLst/>
                <a:uLnTx/>
                <a:uFillTx/>
                <a:ea typeface="+mn-ea"/>
                <a:cs typeface="+mn-cs"/>
              </a:rPr>
              <a:t>Unsolicited advice</a:t>
            </a:r>
            <a:endParaRPr kumimoji="0" lang="en-US" sz="2133" b="0" i="0" u="none" strike="noStrike" kern="1200" cap="none" spc="0" normalizeH="0" baseline="0" noProof="0">
              <a:ln>
                <a:noFill/>
              </a:ln>
              <a:solidFill>
                <a:schemeClr val="bg1"/>
              </a:solidFill>
              <a:effectLst/>
              <a:uLnTx/>
              <a:uFillTx/>
              <a:ea typeface="+mn-ea"/>
              <a:cs typeface="+mn-cs"/>
            </a:endParaRPr>
          </a:p>
        </p:txBody>
      </p:sp>
      <p:sp>
        <p:nvSpPr>
          <p:cNvPr id="9" name="Oval 8">
            <a:extLst>
              <a:ext uri="{FF2B5EF4-FFF2-40B4-BE49-F238E27FC236}">
                <a16:creationId xmlns:a16="http://schemas.microsoft.com/office/drawing/2014/main" id="{B9B7629C-558C-49E5-8E7F-4C64FAD4AF86}"/>
              </a:ext>
            </a:extLst>
          </p:cNvPr>
          <p:cNvSpPr/>
          <p:nvPr/>
        </p:nvSpPr>
        <p:spPr>
          <a:xfrm>
            <a:off x="7062534" y="3357435"/>
            <a:ext cx="966598" cy="966598"/>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CA" sz="2133" b="1" i="0" u="none" strike="noStrike" kern="1200" cap="none" spc="0" normalizeH="0" baseline="0" noProof="0">
                <a:ln>
                  <a:noFill/>
                </a:ln>
                <a:solidFill>
                  <a:srgbClr val="FFFFFF"/>
                </a:solidFill>
                <a:effectLst/>
                <a:uLnTx/>
                <a:uFillTx/>
                <a:ea typeface="+mn-ea"/>
                <a:cs typeface="+mn-cs"/>
              </a:rPr>
              <a:t>46%</a:t>
            </a:r>
            <a:endParaRPr kumimoji="0" lang="en-US" sz="2133" b="1" i="0" u="none" strike="noStrike" kern="1200" cap="none" spc="0" normalizeH="0" baseline="0" noProof="0">
              <a:ln>
                <a:noFill/>
              </a:ln>
              <a:solidFill>
                <a:srgbClr val="FFFFFF"/>
              </a:solidFill>
              <a:effectLst/>
              <a:uLnTx/>
              <a:uFillTx/>
              <a:ea typeface="+mn-ea"/>
              <a:cs typeface="+mn-cs"/>
            </a:endParaRPr>
          </a:p>
        </p:txBody>
      </p:sp>
      <p:sp>
        <p:nvSpPr>
          <p:cNvPr id="10" name="Rectangle 9">
            <a:extLst>
              <a:ext uri="{FF2B5EF4-FFF2-40B4-BE49-F238E27FC236}">
                <a16:creationId xmlns:a16="http://schemas.microsoft.com/office/drawing/2014/main" id="{AF54AED0-75C6-42F6-98C4-482DCAA0E9D8}"/>
              </a:ext>
            </a:extLst>
          </p:cNvPr>
          <p:cNvSpPr/>
          <p:nvPr/>
        </p:nvSpPr>
        <p:spPr>
          <a:xfrm>
            <a:off x="7648350" y="2263182"/>
            <a:ext cx="4062853" cy="84696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80000"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CA" sz="2133" b="0" i="0" u="none" strike="noStrike" kern="1200" cap="none" spc="0" normalizeH="0" baseline="0" noProof="0">
                <a:ln>
                  <a:noFill/>
                </a:ln>
                <a:solidFill>
                  <a:schemeClr val="bg1"/>
                </a:solidFill>
                <a:effectLst/>
                <a:uLnTx/>
                <a:uFillTx/>
                <a:ea typeface="+mn-ea"/>
                <a:cs typeface="+mn-cs"/>
              </a:rPr>
              <a:t>Uncomfortable with HCP</a:t>
            </a:r>
            <a:endParaRPr kumimoji="0" lang="en-US" sz="2133" b="0" i="0" u="none" strike="noStrike" kern="1200" cap="none" spc="0" normalizeH="0" baseline="0" noProof="0">
              <a:ln>
                <a:noFill/>
              </a:ln>
              <a:solidFill>
                <a:schemeClr val="bg1"/>
              </a:solidFill>
              <a:effectLst/>
              <a:uLnTx/>
              <a:uFillTx/>
              <a:ea typeface="+mn-ea"/>
              <a:cs typeface="+mn-cs"/>
            </a:endParaRPr>
          </a:p>
        </p:txBody>
      </p:sp>
      <p:sp>
        <p:nvSpPr>
          <p:cNvPr id="11" name="Oval 10">
            <a:extLst>
              <a:ext uri="{FF2B5EF4-FFF2-40B4-BE49-F238E27FC236}">
                <a16:creationId xmlns:a16="http://schemas.microsoft.com/office/drawing/2014/main" id="{39CE07BC-E86B-40CF-8B2D-5799838039A0}"/>
              </a:ext>
            </a:extLst>
          </p:cNvPr>
          <p:cNvSpPr/>
          <p:nvPr/>
        </p:nvSpPr>
        <p:spPr>
          <a:xfrm>
            <a:off x="7062534" y="2203367"/>
            <a:ext cx="966598" cy="966598"/>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CA" sz="2133" b="1" i="0" u="none" strike="noStrike" kern="1200" cap="none" spc="0" normalizeH="0" baseline="0" noProof="0">
                <a:ln>
                  <a:noFill/>
                </a:ln>
                <a:solidFill>
                  <a:srgbClr val="FFFFFF"/>
                </a:solidFill>
                <a:effectLst/>
                <a:uLnTx/>
                <a:uFillTx/>
                <a:ea typeface="+mn-ea"/>
                <a:cs typeface="+mn-cs"/>
              </a:rPr>
              <a:t>36%</a:t>
            </a:r>
            <a:endParaRPr kumimoji="0" lang="en-US" sz="2133" b="1" i="0" u="none" strike="noStrike" kern="1200" cap="none" spc="0" normalizeH="0" baseline="0" noProof="0">
              <a:ln>
                <a:noFill/>
              </a:ln>
              <a:solidFill>
                <a:srgbClr val="FFFFFF"/>
              </a:solidFill>
              <a:effectLst/>
              <a:uLnTx/>
              <a:uFillTx/>
              <a:ea typeface="+mn-ea"/>
              <a:cs typeface="+mn-cs"/>
            </a:endParaRPr>
          </a:p>
        </p:txBody>
      </p:sp>
      <p:grpSp>
        <p:nvGrpSpPr>
          <p:cNvPr id="12" name="Group 11">
            <a:extLst>
              <a:ext uri="{FF2B5EF4-FFF2-40B4-BE49-F238E27FC236}">
                <a16:creationId xmlns:a16="http://schemas.microsoft.com/office/drawing/2014/main" id="{DDFC0D59-DB61-42E4-8F18-341B1875AB3F}"/>
              </a:ext>
            </a:extLst>
          </p:cNvPr>
          <p:cNvGrpSpPr/>
          <p:nvPr/>
        </p:nvGrpSpPr>
        <p:grpSpPr>
          <a:xfrm>
            <a:off x="5489403" y="3110151"/>
            <a:ext cx="1562819" cy="1781116"/>
            <a:chOff x="4287722" y="2315765"/>
            <a:chExt cx="610495" cy="695770"/>
          </a:xfrm>
          <a:solidFill>
            <a:schemeClr val="bg2">
              <a:lumMod val="50000"/>
            </a:schemeClr>
          </a:solidFill>
        </p:grpSpPr>
        <p:sp>
          <p:nvSpPr>
            <p:cNvPr id="13" name="Freeform 51">
              <a:extLst>
                <a:ext uri="{FF2B5EF4-FFF2-40B4-BE49-F238E27FC236}">
                  <a16:creationId xmlns:a16="http://schemas.microsoft.com/office/drawing/2014/main" id="{53BC5709-7FAE-40EC-84FA-EF003CB8058E}"/>
                </a:ext>
              </a:extLst>
            </p:cNvPr>
            <p:cNvSpPr>
              <a:spLocks/>
            </p:cNvSpPr>
            <p:nvPr/>
          </p:nvSpPr>
          <p:spPr bwMode="auto">
            <a:xfrm>
              <a:off x="4400131" y="2315765"/>
              <a:ext cx="73647" cy="63957"/>
            </a:xfrm>
            <a:custGeom>
              <a:avLst/>
              <a:gdLst>
                <a:gd name="T0" fmla="*/ 0 w 25"/>
                <a:gd name="T1" fmla="*/ 17 h 22"/>
                <a:gd name="T2" fmla="*/ 14 w 25"/>
                <a:gd name="T3" fmla="*/ 22 h 22"/>
                <a:gd name="T4" fmla="*/ 25 w 25"/>
                <a:gd name="T5" fmla="*/ 11 h 22"/>
                <a:gd name="T6" fmla="*/ 14 w 25"/>
                <a:gd name="T7" fmla="*/ 0 h 22"/>
                <a:gd name="T8" fmla="*/ 0 w 25"/>
                <a:gd name="T9" fmla="*/ 5 h 22"/>
                <a:gd name="T10" fmla="*/ 0 w 25"/>
                <a:gd name="T11" fmla="*/ 17 h 22"/>
              </a:gdLst>
              <a:ahLst/>
              <a:cxnLst>
                <a:cxn ang="0">
                  <a:pos x="T0" y="T1"/>
                </a:cxn>
                <a:cxn ang="0">
                  <a:pos x="T2" y="T3"/>
                </a:cxn>
                <a:cxn ang="0">
                  <a:pos x="T4" y="T5"/>
                </a:cxn>
                <a:cxn ang="0">
                  <a:pos x="T6" y="T7"/>
                </a:cxn>
                <a:cxn ang="0">
                  <a:pos x="T8" y="T9"/>
                </a:cxn>
                <a:cxn ang="0">
                  <a:pos x="T10" y="T11"/>
                </a:cxn>
              </a:cxnLst>
              <a:rect l="0" t="0" r="r" b="b"/>
              <a:pathLst>
                <a:path w="25" h="22">
                  <a:moveTo>
                    <a:pt x="0" y="17"/>
                  </a:moveTo>
                  <a:cubicBezTo>
                    <a:pt x="6" y="19"/>
                    <a:pt x="12" y="22"/>
                    <a:pt x="14" y="22"/>
                  </a:cubicBezTo>
                  <a:cubicBezTo>
                    <a:pt x="20" y="22"/>
                    <a:pt x="25" y="17"/>
                    <a:pt x="25" y="11"/>
                  </a:cubicBezTo>
                  <a:cubicBezTo>
                    <a:pt x="25" y="5"/>
                    <a:pt x="20" y="0"/>
                    <a:pt x="14" y="0"/>
                  </a:cubicBezTo>
                  <a:cubicBezTo>
                    <a:pt x="12" y="0"/>
                    <a:pt x="6" y="2"/>
                    <a:pt x="0" y="5"/>
                  </a:cubicBezTo>
                  <a:lnTo>
                    <a:pt x="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4" name="Freeform 52">
              <a:extLst>
                <a:ext uri="{FF2B5EF4-FFF2-40B4-BE49-F238E27FC236}">
                  <a16:creationId xmlns:a16="http://schemas.microsoft.com/office/drawing/2014/main" id="{D2867E65-9230-4C2E-BE87-CBF806E439D9}"/>
                </a:ext>
              </a:extLst>
            </p:cNvPr>
            <p:cNvSpPr>
              <a:spLocks/>
            </p:cNvSpPr>
            <p:nvPr/>
          </p:nvSpPr>
          <p:spPr bwMode="auto">
            <a:xfrm>
              <a:off x="4541611" y="2315765"/>
              <a:ext cx="71709" cy="63957"/>
            </a:xfrm>
            <a:custGeom>
              <a:avLst/>
              <a:gdLst>
                <a:gd name="T0" fmla="*/ 25 w 25"/>
                <a:gd name="T1" fmla="*/ 5 h 22"/>
                <a:gd name="T2" fmla="*/ 11 w 25"/>
                <a:gd name="T3" fmla="*/ 0 h 22"/>
                <a:gd name="T4" fmla="*/ 0 w 25"/>
                <a:gd name="T5" fmla="*/ 11 h 22"/>
                <a:gd name="T6" fmla="*/ 11 w 25"/>
                <a:gd name="T7" fmla="*/ 22 h 22"/>
                <a:gd name="T8" fmla="*/ 25 w 25"/>
                <a:gd name="T9" fmla="*/ 17 h 22"/>
                <a:gd name="T10" fmla="*/ 25 w 25"/>
                <a:gd name="T11" fmla="*/ 5 h 22"/>
              </a:gdLst>
              <a:ahLst/>
              <a:cxnLst>
                <a:cxn ang="0">
                  <a:pos x="T0" y="T1"/>
                </a:cxn>
                <a:cxn ang="0">
                  <a:pos x="T2" y="T3"/>
                </a:cxn>
                <a:cxn ang="0">
                  <a:pos x="T4" y="T5"/>
                </a:cxn>
                <a:cxn ang="0">
                  <a:pos x="T6" y="T7"/>
                </a:cxn>
                <a:cxn ang="0">
                  <a:pos x="T8" y="T9"/>
                </a:cxn>
                <a:cxn ang="0">
                  <a:pos x="T10" y="T11"/>
                </a:cxn>
              </a:cxnLst>
              <a:rect l="0" t="0" r="r" b="b"/>
              <a:pathLst>
                <a:path w="25" h="22">
                  <a:moveTo>
                    <a:pt x="25" y="5"/>
                  </a:moveTo>
                  <a:cubicBezTo>
                    <a:pt x="19" y="2"/>
                    <a:pt x="14" y="0"/>
                    <a:pt x="11" y="0"/>
                  </a:cubicBezTo>
                  <a:cubicBezTo>
                    <a:pt x="5" y="0"/>
                    <a:pt x="0" y="5"/>
                    <a:pt x="0" y="11"/>
                  </a:cubicBezTo>
                  <a:cubicBezTo>
                    <a:pt x="0" y="17"/>
                    <a:pt x="5" y="22"/>
                    <a:pt x="11" y="22"/>
                  </a:cubicBezTo>
                  <a:cubicBezTo>
                    <a:pt x="14" y="22"/>
                    <a:pt x="19" y="19"/>
                    <a:pt x="25" y="17"/>
                  </a:cubicBezTo>
                  <a:lnTo>
                    <a:pt x="2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5" name="Freeform 53">
              <a:extLst>
                <a:ext uri="{FF2B5EF4-FFF2-40B4-BE49-F238E27FC236}">
                  <a16:creationId xmlns:a16="http://schemas.microsoft.com/office/drawing/2014/main" id="{5F64EB4C-2594-4969-AD9D-27FA6A27039A}"/>
                </a:ext>
              </a:extLst>
            </p:cNvPr>
            <p:cNvSpPr>
              <a:spLocks/>
            </p:cNvSpPr>
            <p:nvPr/>
          </p:nvSpPr>
          <p:spPr bwMode="auto">
            <a:xfrm>
              <a:off x="4287722" y="2585158"/>
              <a:ext cx="544600" cy="426377"/>
            </a:xfrm>
            <a:custGeom>
              <a:avLst/>
              <a:gdLst>
                <a:gd name="T0" fmla="*/ 181 w 187"/>
                <a:gd name="T1" fmla="*/ 101 h 146"/>
                <a:gd name="T2" fmla="*/ 171 w 187"/>
                <a:gd name="T3" fmla="*/ 100 h 146"/>
                <a:gd name="T4" fmla="*/ 130 w 187"/>
                <a:gd name="T5" fmla="*/ 130 h 146"/>
                <a:gd name="T6" fmla="*/ 126 w 187"/>
                <a:gd name="T7" fmla="*/ 130 h 146"/>
                <a:gd name="T8" fmla="*/ 84 w 187"/>
                <a:gd name="T9" fmla="*/ 89 h 146"/>
                <a:gd name="T10" fmla="*/ 151 w 187"/>
                <a:gd name="T11" fmla="*/ 0 h 146"/>
                <a:gd name="T12" fmla="*/ 136 w 187"/>
                <a:gd name="T13" fmla="*/ 0 h 146"/>
                <a:gd name="T14" fmla="*/ 76 w 187"/>
                <a:gd name="T15" fmla="*/ 74 h 146"/>
                <a:gd name="T16" fmla="*/ 16 w 187"/>
                <a:gd name="T17" fmla="*/ 0 h 146"/>
                <a:gd name="T18" fmla="*/ 0 w 187"/>
                <a:gd name="T19" fmla="*/ 0 h 146"/>
                <a:gd name="T20" fmla="*/ 68 w 187"/>
                <a:gd name="T21" fmla="*/ 89 h 146"/>
                <a:gd name="T22" fmla="*/ 126 w 187"/>
                <a:gd name="T23" fmla="*/ 146 h 146"/>
                <a:gd name="T24" fmla="*/ 130 w 187"/>
                <a:gd name="T25" fmla="*/ 146 h 146"/>
                <a:gd name="T26" fmla="*/ 187 w 187"/>
                <a:gd name="T27" fmla="*/ 101 h 146"/>
                <a:gd name="T28" fmla="*/ 181 w 187"/>
                <a:gd name="T29" fmla="*/ 10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46">
                  <a:moveTo>
                    <a:pt x="181" y="101"/>
                  </a:moveTo>
                  <a:cubicBezTo>
                    <a:pt x="178" y="101"/>
                    <a:pt x="174" y="101"/>
                    <a:pt x="171" y="100"/>
                  </a:cubicBezTo>
                  <a:cubicBezTo>
                    <a:pt x="166" y="117"/>
                    <a:pt x="149" y="130"/>
                    <a:pt x="130" y="130"/>
                  </a:cubicBezTo>
                  <a:cubicBezTo>
                    <a:pt x="126" y="130"/>
                    <a:pt x="126" y="130"/>
                    <a:pt x="126" y="130"/>
                  </a:cubicBezTo>
                  <a:cubicBezTo>
                    <a:pt x="103" y="130"/>
                    <a:pt x="84" y="112"/>
                    <a:pt x="84" y="89"/>
                  </a:cubicBezTo>
                  <a:cubicBezTo>
                    <a:pt x="122" y="84"/>
                    <a:pt x="151" y="46"/>
                    <a:pt x="151" y="0"/>
                  </a:cubicBezTo>
                  <a:cubicBezTo>
                    <a:pt x="136" y="0"/>
                    <a:pt x="136" y="0"/>
                    <a:pt x="136" y="0"/>
                  </a:cubicBezTo>
                  <a:cubicBezTo>
                    <a:pt x="136" y="41"/>
                    <a:pt x="109" y="74"/>
                    <a:pt x="76" y="74"/>
                  </a:cubicBezTo>
                  <a:cubicBezTo>
                    <a:pt x="43" y="74"/>
                    <a:pt x="16" y="41"/>
                    <a:pt x="16" y="0"/>
                  </a:cubicBezTo>
                  <a:cubicBezTo>
                    <a:pt x="0" y="0"/>
                    <a:pt x="0" y="0"/>
                    <a:pt x="0" y="0"/>
                  </a:cubicBezTo>
                  <a:cubicBezTo>
                    <a:pt x="0" y="46"/>
                    <a:pt x="30" y="84"/>
                    <a:pt x="68" y="89"/>
                  </a:cubicBezTo>
                  <a:cubicBezTo>
                    <a:pt x="69" y="120"/>
                    <a:pt x="95" y="146"/>
                    <a:pt x="126" y="146"/>
                  </a:cubicBezTo>
                  <a:cubicBezTo>
                    <a:pt x="130" y="146"/>
                    <a:pt x="130" y="146"/>
                    <a:pt x="130" y="146"/>
                  </a:cubicBezTo>
                  <a:cubicBezTo>
                    <a:pt x="158" y="146"/>
                    <a:pt x="181" y="127"/>
                    <a:pt x="187" y="101"/>
                  </a:cubicBezTo>
                  <a:cubicBezTo>
                    <a:pt x="185" y="101"/>
                    <a:pt x="183" y="101"/>
                    <a:pt x="181"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6" name="Oval 54">
              <a:extLst>
                <a:ext uri="{FF2B5EF4-FFF2-40B4-BE49-F238E27FC236}">
                  <a16:creationId xmlns:a16="http://schemas.microsoft.com/office/drawing/2014/main" id="{8286A136-0EA7-47CC-B146-2D47C16DA53D}"/>
                </a:ext>
              </a:extLst>
            </p:cNvPr>
            <p:cNvSpPr>
              <a:spLocks noChangeArrowheads="1"/>
            </p:cNvSpPr>
            <p:nvPr/>
          </p:nvSpPr>
          <p:spPr bwMode="auto">
            <a:xfrm>
              <a:off x="4774180" y="2740204"/>
              <a:ext cx="81399" cy="8139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7" name="Freeform 55">
              <a:extLst>
                <a:ext uri="{FF2B5EF4-FFF2-40B4-BE49-F238E27FC236}">
                  <a16:creationId xmlns:a16="http://schemas.microsoft.com/office/drawing/2014/main" id="{AACBD078-D780-44D7-ADFC-8B0F48A70B40}"/>
                </a:ext>
              </a:extLst>
            </p:cNvPr>
            <p:cNvSpPr>
              <a:spLocks noEditPoints="1"/>
            </p:cNvSpPr>
            <p:nvPr/>
          </p:nvSpPr>
          <p:spPr bwMode="auto">
            <a:xfrm>
              <a:off x="4733480" y="2699504"/>
              <a:ext cx="164737" cy="162799"/>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47 h 56"/>
                <a:gd name="T12" fmla="*/ 9 w 56"/>
                <a:gd name="T13" fmla="*/ 28 h 56"/>
                <a:gd name="T14" fmla="*/ 28 w 56"/>
                <a:gd name="T15" fmla="*/ 9 h 56"/>
                <a:gd name="T16" fmla="*/ 47 w 56"/>
                <a:gd name="T17" fmla="*/ 28 h 56"/>
                <a:gd name="T18" fmla="*/ 28 w 56"/>
                <a:gd name="T19"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2" y="0"/>
                    <a:pt x="0" y="13"/>
                    <a:pt x="0" y="28"/>
                  </a:cubicBezTo>
                  <a:cubicBezTo>
                    <a:pt x="0" y="44"/>
                    <a:pt x="12" y="56"/>
                    <a:pt x="28" y="56"/>
                  </a:cubicBezTo>
                  <a:cubicBezTo>
                    <a:pt x="44" y="56"/>
                    <a:pt x="56" y="44"/>
                    <a:pt x="56" y="28"/>
                  </a:cubicBezTo>
                  <a:cubicBezTo>
                    <a:pt x="56" y="13"/>
                    <a:pt x="44" y="0"/>
                    <a:pt x="28" y="0"/>
                  </a:cubicBezTo>
                  <a:close/>
                  <a:moveTo>
                    <a:pt x="28" y="47"/>
                  </a:moveTo>
                  <a:cubicBezTo>
                    <a:pt x="17" y="47"/>
                    <a:pt x="9" y="39"/>
                    <a:pt x="9" y="28"/>
                  </a:cubicBezTo>
                  <a:cubicBezTo>
                    <a:pt x="9" y="18"/>
                    <a:pt x="17" y="9"/>
                    <a:pt x="28" y="9"/>
                  </a:cubicBezTo>
                  <a:cubicBezTo>
                    <a:pt x="39" y="9"/>
                    <a:pt x="47" y="18"/>
                    <a:pt x="47" y="28"/>
                  </a:cubicBezTo>
                  <a:cubicBezTo>
                    <a:pt x="47" y="39"/>
                    <a:pt x="39" y="47"/>
                    <a:pt x="28"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8" name="Freeform 56">
              <a:extLst>
                <a:ext uri="{FF2B5EF4-FFF2-40B4-BE49-F238E27FC236}">
                  <a16:creationId xmlns:a16="http://schemas.microsoft.com/office/drawing/2014/main" id="{BBB207DC-5B87-41FB-AADA-524CDD64A951}"/>
                </a:ext>
              </a:extLst>
            </p:cNvPr>
            <p:cNvSpPr>
              <a:spLocks/>
            </p:cNvSpPr>
            <p:nvPr/>
          </p:nvSpPr>
          <p:spPr bwMode="auto">
            <a:xfrm>
              <a:off x="4293537" y="2333207"/>
              <a:ext cx="89152" cy="234507"/>
            </a:xfrm>
            <a:custGeom>
              <a:avLst/>
              <a:gdLst>
                <a:gd name="T0" fmla="*/ 31 w 31"/>
                <a:gd name="T1" fmla="*/ 0 h 80"/>
                <a:gd name="T2" fmla="*/ 0 w 31"/>
                <a:gd name="T3" fmla="*/ 36 h 80"/>
                <a:gd name="T4" fmla="*/ 0 w 31"/>
                <a:gd name="T5" fmla="*/ 80 h 80"/>
                <a:gd name="T6" fmla="*/ 11 w 31"/>
                <a:gd name="T7" fmla="*/ 80 h 80"/>
                <a:gd name="T8" fmla="*/ 11 w 31"/>
                <a:gd name="T9" fmla="*/ 36 h 80"/>
                <a:gd name="T10" fmla="*/ 31 w 31"/>
                <a:gd name="T11" fmla="*/ 11 h 80"/>
                <a:gd name="T12" fmla="*/ 31 w 31"/>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31" h="80">
                  <a:moveTo>
                    <a:pt x="31" y="0"/>
                  </a:moveTo>
                  <a:cubicBezTo>
                    <a:pt x="14" y="3"/>
                    <a:pt x="0" y="18"/>
                    <a:pt x="0" y="36"/>
                  </a:cubicBezTo>
                  <a:cubicBezTo>
                    <a:pt x="0" y="80"/>
                    <a:pt x="0" y="80"/>
                    <a:pt x="0" y="80"/>
                  </a:cubicBezTo>
                  <a:cubicBezTo>
                    <a:pt x="11" y="80"/>
                    <a:pt x="11" y="80"/>
                    <a:pt x="11" y="80"/>
                  </a:cubicBezTo>
                  <a:cubicBezTo>
                    <a:pt x="11" y="36"/>
                    <a:pt x="11" y="36"/>
                    <a:pt x="11" y="36"/>
                  </a:cubicBezTo>
                  <a:cubicBezTo>
                    <a:pt x="11" y="23"/>
                    <a:pt x="20" y="13"/>
                    <a:pt x="31" y="11"/>
                  </a:cubicBezTo>
                  <a:lnTo>
                    <a:pt x="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9" name="Freeform 57">
              <a:extLst>
                <a:ext uri="{FF2B5EF4-FFF2-40B4-BE49-F238E27FC236}">
                  <a16:creationId xmlns:a16="http://schemas.microsoft.com/office/drawing/2014/main" id="{9FC493D0-623A-4133-B9AB-990A87CF2F40}"/>
                </a:ext>
              </a:extLst>
            </p:cNvPr>
            <p:cNvSpPr>
              <a:spLocks/>
            </p:cNvSpPr>
            <p:nvPr/>
          </p:nvSpPr>
          <p:spPr bwMode="auto">
            <a:xfrm>
              <a:off x="4630762" y="2333207"/>
              <a:ext cx="91090" cy="234507"/>
            </a:xfrm>
            <a:custGeom>
              <a:avLst/>
              <a:gdLst>
                <a:gd name="T0" fmla="*/ 0 w 31"/>
                <a:gd name="T1" fmla="*/ 0 h 80"/>
                <a:gd name="T2" fmla="*/ 0 w 31"/>
                <a:gd name="T3" fmla="*/ 11 h 80"/>
                <a:gd name="T4" fmla="*/ 21 w 31"/>
                <a:gd name="T5" fmla="*/ 36 h 80"/>
                <a:gd name="T6" fmla="*/ 21 w 31"/>
                <a:gd name="T7" fmla="*/ 80 h 80"/>
                <a:gd name="T8" fmla="*/ 31 w 31"/>
                <a:gd name="T9" fmla="*/ 80 h 80"/>
                <a:gd name="T10" fmla="*/ 31 w 31"/>
                <a:gd name="T11" fmla="*/ 36 h 80"/>
                <a:gd name="T12" fmla="*/ 0 w 31"/>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31" h="80">
                  <a:moveTo>
                    <a:pt x="0" y="0"/>
                  </a:moveTo>
                  <a:cubicBezTo>
                    <a:pt x="0" y="11"/>
                    <a:pt x="0" y="11"/>
                    <a:pt x="0" y="11"/>
                  </a:cubicBezTo>
                  <a:cubicBezTo>
                    <a:pt x="12" y="13"/>
                    <a:pt x="21" y="23"/>
                    <a:pt x="21" y="36"/>
                  </a:cubicBezTo>
                  <a:cubicBezTo>
                    <a:pt x="21" y="80"/>
                    <a:pt x="21" y="80"/>
                    <a:pt x="21" y="80"/>
                  </a:cubicBezTo>
                  <a:cubicBezTo>
                    <a:pt x="31" y="80"/>
                    <a:pt x="31" y="80"/>
                    <a:pt x="31" y="80"/>
                  </a:cubicBezTo>
                  <a:cubicBezTo>
                    <a:pt x="31" y="36"/>
                    <a:pt x="31" y="36"/>
                    <a:pt x="31" y="36"/>
                  </a:cubicBezTo>
                  <a:cubicBezTo>
                    <a:pt x="31" y="18"/>
                    <a:pt x="18" y="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grpSp>
      <p:grpSp>
        <p:nvGrpSpPr>
          <p:cNvPr id="20" name="Group 19">
            <a:extLst>
              <a:ext uri="{FF2B5EF4-FFF2-40B4-BE49-F238E27FC236}">
                <a16:creationId xmlns:a16="http://schemas.microsoft.com/office/drawing/2014/main" id="{4C6E3C5B-CC98-44AA-8E23-8098D2E841D9}"/>
              </a:ext>
            </a:extLst>
          </p:cNvPr>
          <p:cNvGrpSpPr/>
          <p:nvPr/>
        </p:nvGrpSpPr>
        <p:grpSpPr>
          <a:xfrm>
            <a:off x="-23177" y="1607825"/>
            <a:ext cx="2992613" cy="1976848"/>
            <a:chOff x="4204532" y="2099589"/>
            <a:chExt cx="3367853" cy="2224723"/>
          </a:xfrm>
        </p:grpSpPr>
        <p:sp>
          <p:nvSpPr>
            <p:cNvPr id="21" name="Oval 20">
              <a:extLst>
                <a:ext uri="{FF2B5EF4-FFF2-40B4-BE49-F238E27FC236}">
                  <a16:creationId xmlns:a16="http://schemas.microsoft.com/office/drawing/2014/main" id="{F9818582-10A5-4090-8795-F2E42C813457}"/>
                </a:ext>
              </a:extLst>
            </p:cNvPr>
            <p:cNvSpPr/>
            <p:nvPr/>
          </p:nvSpPr>
          <p:spPr>
            <a:xfrm>
              <a:off x="5233516" y="2506361"/>
              <a:ext cx="1305755" cy="13057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grpSp>
          <p:nvGrpSpPr>
            <p:cNvPr id="22" name="Group 21">
              <a:extLst>
                <a:ext uri="{FF2B5EF4-FFF2-40B4-BE49-F238E27FC236}">
                  <a16:creationId xmlns:a16="http://schemas.microsoft.com/office/drawing/2014/main" id="{94C5775B-C570-4796-88EE-C7423C16311E}"/>
                </a:ext>
              </a:extLst>
            </p:cNvPr>
            <p:cNvGrpSpPr/>
            <p:nvPr/>
          </p:nvGrpSpPr>
          <p:grpSpPr>
            <a:xfrm>
              <a:off x="4204532" y="2099589"/>
              <a:ext cx="3367853" cy="2224723"/>
              <a:chOff x="-16613" y="1139125"/>
              <a:chExt cx="3814834" cy="2519988"/>
            </a:xfrm>
          </p:grpSpPr>
          <p:graphicFrame>
            <p:nvGraphicFramePr>
              <p:cNvPr id="23" name="Chart 22">
                <a:extLst>
                  <a:ext uri="{FF2B5EF4-FFF2-40B4-BE49-F238E27FC236}">
                    <a16:creationId xmlns:a16="http://schemas.microsoft.com/office/drawing/2014/main" id="{DD5C5A44-9368-41AD-9540-0CF6383B0AAC}"/>
                  </a:ext>
                </a:extLst>
              </p:cNvPr>
              <p:cNvGraphicFramePr/>
              <p:nvPr/>
            </p:nvGraphicFramePr>
            <p:xfrm>
              <a:off x="-16613" y="1139125"/>
              <a:ext cx="3814834" cy="2519988"/>
            </p:xfrm>
            <a:graphic>
              <a:graphicData uri="http://schemas.openxmlformats.org/drawingml/2006/chart">
                <c:chart xmlns:c="http://schemas.openxmlformats.org/drawingml/2006/chart" xmlns:r="http://schemas.openxmlformats.org/officeDocument/2006/relationships" r:id="rId2"/>
              </a:graphicData>
            </a:graphic>
          </p:graphicFrame>
          <p:sp>
            <p:nvSpPr>
              <p:cNvPr id="24" name="Rectangle 23">
                <a:extLst>
                  <a:ext uri="{FF2B5EF4-FFF2-40B4-BE49-F238E27FC236}">
                    <a16:creationId xmlns:a16="http://schemas.microsoft.com/office/drawing/2014/main" id="{170F4BD8-B3AB-4E21-9DF4-EEC5208E4E43}"/>
                  </a:ext>
                </a:extLst>
              </p:cNvPr>
              <p:cNvSpPr/>
              <p:nvPr/>
            </p:nvSpPr>
            <p:spPr>
              <a:xfrm>
                <a:off x="1300821" y="2112745"/>
                <a:ext cx="1186836" cy="666975"/>
              </a:xfrm>
              <a:prstGeom prst="rect">
                <a:avLst/>
              </a:prstGeom>
            </p:spPr>
            <p:txBody>
              <a:bodyPr wrap="square">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effectLst/>
                    <a:uLnTx/>
                    <a:uFillTx/>
                    <a:ea typeface="+mn-ea"/>
                    <a:cs typeface="+mn-cs"/>
                  </a:rPr>
                  <a:t>68%</a:t>
                </a:r>
                <a:endParaRPr kumimoji="0" lang="en-GB" sz="2800" b="1" i="0" u="none" strike="noStrike" kern="1200" cap="none" spc="0" normalizeH="0" baseline="30000" noProof="0">
                  <a:ln>
                    <a:noFill/>
                  </a:ln>
                  <a:effectLst/>
                  <a:uLnTx/>
                  <a:uFillTx/>
                  <a:ea typeface="+mn-ea"/>
                  <a:cs typeface="+mn-cs"/>
                </a:endParaRPr>
              </a:p>
            </p:txBody>
          </p:sp>
        </p:grpSp>
      </p:grpSp>
      <p:grpSp>
        <p:nvGrpSpPr>
          <p:cNvPr id="25" name="Group 24">
            <a:extLst>
              <a:ext uri="{FF2B5EF4-FFF2-40B4-BE49-F238E27FC236}">
                <a16:creationId xmlns:a16="http://schemas.microsoft.com/office/drawing/2014/main" id="{06CFF97F-6469-423C-8D47-F66341326626}"/>
              </a:ext>
            </a:extLst>
          </p:cNvPr>
          <p:cNvGrpSpPr/>
          <p:nvPr/>
        </p:nvGrpSpPr>
        <p:grpSpPr>
          <a:xfrm>
            <a:off x="-23177" y="3625582"/>
            <a:ext cx="2992613" cy="1976848"/>
            <a:chOff x="4204532" y="2099589"/>
            <a:chExt cx="3367853" cy="2224723"/>
          </a:xfrm>
        </p:grpSpPr>
        <p:sp>
          <p:nvSpPr>
            <p:cNvPr id="26" name="Oval 25">
              <a:extLst>
                <a:ext uri="{FF2B5EF4-FFF2-40B4-BE49-F238E27FC236}">
                  <a16:creationId xmlns:a16="http://schemas.microsoft.com/office/drawing/2014/main" id="{836B3F5C-8D50-4B11-950F-FEF991740F84}"/>
                </a:ext>
              </a:extLst>
            </p:cNvPr>
            <p:cNvSpPr/>
            <p:nvPr/>
          </p:nvSpPr>
          <p:spPr>
            <a:xfrm>
              <a:off x="5233516" y="2506361"/>
              <a:ext cx="1305755" cy="13057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grpSp>
          <p:nvGrpSpPr>
            <p:cNvPr id="27" name="Group 26">
              <a:extLst>
                <a:ext uri="{FF2B5EF4-FFF2-40B4-BE49-F238E27FC236}">
                  <a16:creationId xmlns:a16="http://schemas.microsoft.com/office/drawing/2014/main" id="{7906D5EA-17A9-4C6B-85CD-BEB7C12F92E1}"/>
                </a:ext>
              </a:extLst>
            </p:cNvPr>
            <p:cNvGrpSpPr/>
            <p:nvPr/>
          </p:nvGrpSpPr>
          <p:grpSpPr>
            <a:xfrm>
              <a:off x="4204532" y="2099589"/>
              <a:ext cx="3367853" cy="2224723"/>
              <a:chOff x="-16613" y="1139125"/>
              <a:chExt cx="3814834" cy="2519988"/>
            </a:xfrm>
          </p:grpSpPr>
          <p:graphicFrame>
            <p:nvGraphicFramePr>
              <p:cNvPr id="28" name="Chart 27">
                <a:extLst>
                  <a:ext uri="{FF2B5EF4-FFF2-40B4-BE49-F238E27FC236}">
                    <a16:creationId xmlns:a16="http://schemas.microsoft.com/office/drawing/2014/main" id="{91F58F76-7F11-4662-A10D-95DCCC5BAA48}"/>
                  </a:ext>
                </a:extLst>
              </p:cNvPr>
              <p:cNvGraphicFramePr/>
              <p:nvPr/>
            </p:nvGraphicFramePr>
            <p:xfrm>
              <a:off x="-16613" y="1139125"/>
              <a:ext cx="3814834" cy="2519988"/>
            </p:xfrm>
            <a:graphic>
              <a:graphicData uri="http://schemas.openxmlformats.org/drawingml/2006/chart">
                <c:chart xmlns:c="http://schemas.openxmlformats.org/drawingml/2006/chart" xmlns:r="http://schemas.openxmlformats.org/officeDocument/2006/relationships" r:id="rId3"/>
              </a:graphicData>
            </a:graphic>
          </p:graphicFrame>
          <p:sp>
            <p:nvSpPr>
              <p:cNvPr id="29" name="Rectangle 28">
                <a:extLst>
                  <a:ext uri="{FF2B5EF4-FFF2-40B4-BE49-F238E27FC236}">
                    <a16:creationId xmlns:a16="http://schemas.microsoft.com/office/drawing/2014/main" id="{487B40AC-33B8-41E7-84EC-418BF27AB56F}"/>
                  </a:ext>
                </a:extLst>
              </p:cNvPr>
              <p:cNvSpPr/>
              <p:nvPr/>
            </p:nvSpPr>
            <p:spPr>
              <a:xfrm>
                <a:off x="1129405" y="2112745"/>
                <a:ext cx="1479054" cy="1033157"/>
              </a:xfrm>
              <a:prstGeom prst="rect">
                <a:avLst/>
              </a:prstGeom>
            </p:spPr>
            <p:txBody>
              <a:bodyPr wrap="square">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effectLst/>
                    <a:uLnTx/>
                    <a:uFillTx/>
                    <a:ea typeface="+mn-ea"/>
                    <a:cs typeface="+mn-cs"/>
                  </a:rPr>
                  <a:t>~60%</a:t>
                </a:r>
                <a:br>
                  <a:rPr kumimoji="0" lang="en-GB" sz="2800" b="1" i="0" u="none" strike="noStrike" kern="1200" cap="none" spc="0" normalizeH="0" baseline="0" noProof="0">
                    <a:ln>
                      <a:noFill/>
                    </a:ln>
                    <a:effectLst/>
                    <a:uLnTx/>
                    <a:uFillTx/>
                    <a:ea typeface="+mn-ea"/>
                    <a:cs typeface="+mn-cs"/>
                  </a:rPr>
                </a:br>
                <a:endParaRPr kumimoji="0" lang="en-GB" sz="2800" b="1" i="0" u="none" strike="noStrike" kern="1200" cap="none" spc="0" normalizeH="0" baseline="30000" noProof="0">
                  <a:ln>
                    <a:noFill/>
                  </a:ln>
                  <a:effectLst/>
                  <a:uLnTx/>
                  <a:uFillTx/>
                  <a:ea typeface="+mn-ea"/>
                  <a:cs typeface="+mn-cs"/>
                </a:endParaRPr>
              </a:p>
            </p:txBody>
          </p:sp>
        </p:grpSp>
      </p:grpSp>
      <p:sp>
        <p:nvSpPr>
          <p:cNvPr id="30" name="TextBox 29">
            <a:extLst>
              <a:ext uri="{FF2B5EF4-FFF2-40B4-BE49-F238E27FC236}">
                <a16:creationId xmlns:a16="http://schemas.microsoft.com/office/drawing/2014/main" id="{82597A6A-07A3-4C62-BFCF-68B821AA1C10}"/>
              </a:ext>
            </a:extLst>
          </p:cNvPr>
          <p:cNvSpPr txBox="1"/>
          <p:nvPr/>
        </p:nvSpPr>
        <p:spPr>
          <a:xfrm>
            <a:off x="2321853" y="2124809"/>
            <a:ext cx="2372910" cy="107721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CA" sz="1600"/>
              <a:t>o</a:t>
            </a:r>
            <a:r>
              <a:rPr kumimoji="0" lang="en-CA" sz="1600" b="0" i="0" u="none" strike="noStrike" kern="1200" cap="none" spc="0" normalizeH="0" baseline="0" noProof="0">
                <a:ln>
                  <a:noFill/>
                </a:ln>
                <a:effectLst/>
                <a:uLnTx/>
                <a:uFillTx/>
                <a:ea typeface="+mn-ea"/>
                <a:cs typeface="+mn-cs"/>
              </a:rPr>
              <a:t>f women with BMI </a:t>
            </a:r>
            <a:br>
              <a:rPr kumimoji="0" lang="en-CA" sz="1600" b="0" i="0" u="none" strike="noStrike" kern="1200" cap="none" spc="0" normalizeH="0" baseline="0" noProof="0">
                <a:ln>
                  <a:noFill/>
                </a:ln>
                <a:effectLst/>
                <a:uLnTx/>
                <a:uFillTx/>
                <a:ea typeface="+mn-ea"/>
                <a:cs typeface="+mn-cs"/>
              </a:rPr>
            </a:br>
            <a:r>
              <a:rPr kumimoji="0" lang="en-CA" sz="1600" b="0" i="0" u="none" strike="noStrike" kern="1200" cap="none" spc="0" normalizeH="0" baseline="0" noProof="0">
                <a:ln>
                  <a:noFill/>
                </a:ln>
                <a:effectLst/>
                <a:uLnTx/>
                <a:uFillTx/>
                <a:ea typeface="+mn-ea"/>
                <a:cs typeface="+mn-cs"/>
              </a:rPr>
              <a:t>&gt;55 kg/m</a:t>
            </a:r>
            <a:r>
              <a:rPr kumimoji="0" lang="en-CA" sz="1600" b="0" i="0" u="none" strike="noStrike" kern="1200" cap="none" spc="0" normalizeH="0" baseline="30000" noProof="0">
                <a:ln>
                  <a:noFill/>
                </a:ln>
                <a:effectLst/>
                <a:uLnTx/>
                <a:uFillTx/>
                <a:ea typeface="+mn-ea"/>
                <a:cs typeface="+mn-cs"/>
              </a:rPr>
              <a:t>2</a:t>
            </a:r>
            <a:r>
              <a:rPr kumimoji="0" lang="en-CA" sz="1600" b="0" i="0" u="none" strike="noStrike" kern="1200" cap="none" spc="0" normalizeH="0" baseline="0" noProof="0">
                <a:ln>
                  <a:noFill/>
                </a:ln>
                <a:effectLst/>
                <a:uLnTx/>
                <a:uFillTx/>
                <a:ea typeface="+mn-ea"/>
                <a:cs typeface="+mn-cs"/>
              </a:rPr>
              <a:t> delayed care due to bias even with insurance coverage</a:t>
            </a:r>
            <a:r>
              <a:rPr kumimoji="0" lang="en-CA" sz="1600" b="0" i="0" u="none" strike="noStrike" kern="1200" cap="none" spc="0" normalizeH="0" baseline="30000" noProof="0">
                <a:ln>
                  <a:noFill/>
                </a:ln>
                <a:effectLst/>
                <a:uLnTx/>
                <a:uFillTx/>
                <a:ea typeface="+mn-ea"/>
                <a:cs typeface="+mn-cs"/>
              </a:rPr>
              <a:t>1</a:t>
            </a:r>
            <a:endParaRPr kumimoji="0" lang="en-CA" sz="2000" b="0" i="0" u="none" strike="noStrike" kern="1200" cap="none" spc="0" normalizeH="0" baseline="0" noProof="0">
              <a:ln>
                <a:noFill/>
              </a:ln>
              <a:effectLst/>
              <a:uLnTx/>
              <a:uFillTx/>
              <a:ea typeface="+mn-ea"/>
              <a:cs typeface="+mn-cs"/>
            </a:endParaRPr>
          </a:p>
        </p:txBody>
      </p:sp>
      <p:sp>
        <p:nvSpPr>
          <p:cNvPr id="31" name="TextBox 30">
            <a:extLst>
              <a:ext uri="{FF2B5EF4-FFF2-40B4-BE49-F238E27FC236}">
                <a16:creationId xmlns:a16="http://schemas.microsoft.com/office/drawing/2014/main" id="{2FEFDA4F-9E69-4FFD-9F7D-FBD8A32844D5}"/>
              </a:ext>
            </a:extLst>
          </p:cNvPr>
          <p:cNvSpPr txBox="1"/>
          <p:nvPr/>
        </p:nvSpPr>
        <p:spPr>
          <a:xfrm>
            <a:off x="2379147" y="4092140"/>
            <a:ext cx="2372910" cy="107721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a:ln>
                  <a:noFill/>
                </a:ln>
                <a:effectLst/>
                <a:uLnTx/>
                <a:uFillTx/>
                <a:ea typeface="+mn-ea"/>
                <a:cs typeface="+mn-cs"/>
              </a:rPr>
              <a:t>increased risk of mortality associated with weight-based discrimination</a:t>
            </a:r>
            <a:r>
              <a:rPr kumimoji="0" lang="en-CA" sz="1600" b="0" i="0" u="none" strike="noStrike" kern="1200" cap="none" spc="0" normalizeH="0" baseline="30000" noProof="0">
                <a:ln>
                  <a:noFill/>
                </a:ln>
                <a:effectLst/>
                <a:uLnTx/>
                <a:uFillTx/>
                <a:ea typeface="+mn-ea"/>
                <a:cs typeface="+mn-cs"/>
              </a:rPr>
              <a:t>2</a:t>
            </a:r>
            <a:endParaRPr kumimoji="0" lang="en-CA" sz="2000" b="0" i="0" u="none" strike="noStrike" kern="1200" cap="none" spc="0" normalizeH="0" baseline="0" noProof="0">
              <a:ln>
                <a:noFill/>
              </a:ln>
              <a:effectLst/>
              <a:uLnTx/>
              <a:uFillTx/>
              <a:ea typeface="+mn-ea"/>
              <a:cs typeface="+mn-cs"/>
            </a:endParaRPr>
          </a:p>
        </p:txBody>
      </p:sp>
    </p:spTree>
    <p:extLst>
      <p:ext uri="{BB962C8B-B14F-4D97-AF65-F5344CB8AC3E}">
        <p14:creationId xmlns:p14="http://schemas.microsoft.com/office/powerpoint/2010/main" val="24451225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4C616-700E-47E2-9C10-6AC116DC6BB3}"/>
              </a:ext>
            </a:extLst>
          </p:cNvPr>
          <p:cNvSpPr>
            <a:spLocks noGrp="1"/>
          </p:cNvSpPr>
          <p:nvPr>
            <p:ph type="title"/>
          </p:nvPr>
        </p:nvSpPr>
        <p:spPr/>
        <p:txBody>
          <a:bodyPr/>
          <a:lstStyle/>
          <a:p>
            <a:r>
              <a:rPr lang="en-CA"/>
              <a:t>Weight stigma</a:t>
            </a:r>
          </a:p>
        </p:txBody>
      </p:sp>
      <p:sp>
        <p:nvSpPr>
          <p:cNvPr id="32" name="Text Placeholder 31">
            <a:extLst>
              <a:ext uri="{FF2B5EF4-FFF2-40B4-BE49-F238E27FC236}">
                <a16:creationId xmlns:a16="http://schemas.microsoft.com/office/drawing/2014/main" id="{B4BDAECE-35FB-465F-8780-1894DF853296}"/>
              </a:ext>
            </a:extLst>
          </p:cNvPr>
          <p:cNvSpPr>
            <a:spLocks noGrp="1"/>
          </p:cNvSpPr>
          <p:nvPr>
            <p:ph type="body" sz="quarter" idx="13"/>
          </p:nvPr>
        </p:nvSpPr>
        <p:spPr>
          <a:xfrm>
            <a:off x="647998" y="6210000"/>
            <a:ext cx="10991552" cy="324000"/>
          </a:xfrm>
        </p:spPr>
        <p:txBody>
          <a:bodyPr/>
          <a:lstStyle/>
          <a:p>
            <a:r>
              <a:rPr lang="en-US" sz="1000" i="0"/>
              <a:t>1. </a:t>
            </a:r>
            <a:r>
              <a:rPr lang="en-CA" sz="1000" i="0"/>
              <a:t>Westbury S et al. </a:t>
            </a:r>
            <a:r>
              <a:rPr lang="en-CA" sz="1000" i="0" err="1"/>
              <a:t>Curr</a:t>
            </a:r>
            <a:r>
              <a:rPr lang="en-CA" sz="1000" i="0"/>
              <a:t> </a:t>
            </a:r>
            <a:r>
              <a:rPr lang="en-CA" sz="1000" i="0" err="1"/>
              <a:t>Obes</a:t>
            </a:r>
            <a:r>
              <a:rPr lang="en-CA" sz="1000" i="0"/>
              <a:t> Rep. 2023;12:10–23</a:t>
            </a:r>
            <a:r>
              <a:rPr lang="en-US" sz="1000" i="0"/>
              <a:t>; </a:t>
            </a:r>
            <a:r>
              <a:rPr lang="en-CA" sz="1000" i="0"/>
              <a:t>2. Pearl L et al. Obesity 2017;25:317–322; 3. Phelan SM et al. Obesity Reviews 2015;16:319–326; </a:t>
            </a:r>
            <a:br>
              <a:rPr lang="en-CA" sz="1000" i="0"/>
            </a:br>
            <a:r>
              <a:rPr lang="en-CA" sz="1000" i="0"/>
              <a:t>4. Obesity Action Coalition. Weight Bias. People-First Language. 2023. Available at: </a:t>
            </a:r>
            <a:r>
              <a:rPr lang="en-CA" sz="1000" i="0">
                <a:hlinkClick r:id="rId2"/>
              </a:rPr>
              <a:t>https://www.obesityaction.org/action-through-advocacy/weight-bias/people-first-language/</a:t>
            </a:r>
            <a:r>
              <a:rPr lang="en-CA" sz="1000" i="0"/>
              <a:t>. Accessed May 2023.</a:t>
            </a:r>
          </a:p>
        </p:txBody>
      </p:sp>
      <p:sp>
        <p:nvSpPr>
          <p:cNvPr id="34" name="Rectangle 33">
            <a:extLst>
              <a:ext uri="{FF2B5EF4-FFF2-40B4-BE49-F238E27FC236}">
                <a16:creationId xmlns:a16="http://schemas.microsoft.com/office/drawing/2014/main" id="{2E641371-8AC8-4ECA-981E-5966C8F5EF03}"/>
              </a:ext>
            </a:extLst>
          </p:cNvPr>
          <p:cNvSpPr/>
          <p:nvPr/>
        </p:nvSpPr>
        <p:spPr>
          <a:xfrm>
            <a:off x="647700" y="1565500"/>
            <a:ext cx="10833100" cy="27268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a:ln>
                <a:noFill/>
              </a:ln>
              <a:solidFill>
                <a:srgbClr val="FFFFFF"/>
              </a:solidFill>
              <a:effectLst/>
              <a:uLnTx/>
              <a:uFillTx/>
              <a:ea typeface="+mn-ea"/>
              <a:cs typeface="+mn-cs"/>
            </a:endParaRPr>
          </a:p>
        </p:txBody>
      </p:sp>
      <p:sp>
        <p:nvSpPr>
          <p:cNvPr id="35" name="Rectangle 34">
            <a:extLst>
              <a:ext uri="{FF2B5EF4-FFF2-40B4-BE49-F238E27FC236}">
                <a16:creationId xmlns:a16="http://schemas.microsoft.com/office/drawing/2014/main" id="{2A3970D9-1D94-4E7B-83E1-599062D491BE}"/>
              </a:ext>
            </a:extLst>
          </p:cNvPr>
          <p:cNvSpPr/>
          <p:nvPr/>
        </p:nvSpPr>
        <p:spPr>
          <a:xfrm>
            <a:off x="647700" y="4292398"/>
            <a:ext cx="10833100" cy="1747158"/>
          </a:xfrm>
          <a:prstGeom prst="rect">
            <a:avLst/>
          </a:prstGeom>
          <a:solidFill>
            <a:schemeClr val="bg2">
              <a:lumMod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ea typeface="+mn-ea"/>
                <a:cs typeface="+mn-cs"/>
              </a:rPr>
              <a:t>“Describing individuals as </a:t>
            </a:r>
            <a:r>
              <a:rPr kumimoji="0" lang="en-US" sz="1600" b="1" i="0" u="none" strike="noStrike" kern="1200" cap="none" spc="0" normalizeH="0" baseline="0" noProof="0">
                <a:ln>
                  <a:noFill/>
                </a:ln>
                <a:solidFill>
                  <a:srgbClr val="FFFFFF"/>
                </a:solidFill>
                <a:effectLst/>
                <a:uLnTx/>
                <a:uFillTx/>
                <a:ea typeface="+mn-ea"/>
                <a:cs typeface="+mn-cs"/>
              </a:rPr>
              <a:t>obese</a:t>
            </a:r>
            <a:r>
              <a:rPr kumimoji="0" lang="en-US" sz="1600" b="0" i="0" u="none" strike="noStrike" kern="1200" cap="none" spc="0" normalizeH="0" baseline="0" noProof="0">
                <a:ln>
                  <a:noFill/>
                </a:ln>
                <a:solidFill>
                  <a:srgbClr val="FFFFFF"/>
                </a:solidFill>
                <a:effectLst/>
                <a:uLnTx/>
                <a:uFillTx/>
                <a:ea typeface="+mn-ea"/>
                <a:cs typeface="+mn-cs"/>
              </a:rPr>
              <a:t> as opposed to </a:t>
            </a:r>
            <a:r>
              <a:rPr kumimoji="0" lang="en-US" sz="1600" b="1" i="0" u="none" strike="noStrike" kern="1200" cap="none" spc="0" normalizeH="0" baseline="0" noProof="0">
                <a:ln>
                  <a:noFill/>
                </a:ln>
                <a:solidFill>
                  <a:srgbClr val="FFFFFF"/>
                </a:solidFill>
                <a:effectLst/>
                <a:uLnTx/>
                <a:uFillTx/>
                <a:ea typeface="+mn-ea"/>
                <a:cs typeface="+mn-cs"/>
              </a:rPr>
              <a:t>having obesity</a:t>
            </a:r>
            <a:r>
              <a:rPr kumimoji="0" lang="en-US" sz="1600" b="0" i="0" u="none" strike="noStrike" kern="1200" cap="none" spc="0" normalizeH="0" baseline="0" noProof="0">
                <a:ln>
                  <a:noFill/>
                </a:ln>
                <a:solidFill>
                  <a:srgbClr val="FFFFFF"/>
                </a:solidFill>
                <a:effectLst/>
                <a:uLnTx/>
                <a:uFillTx/>
                <a:ea typeface="+mn-ea"/>
                <a:cs typeface="+mn-cs"/>
              </a:rPr>
              <a:t> could have negative impact on how people view them. People-first language has been widely adopted for most chronic diseases and disabilities, </a:t>
            </a:r>
            <a:br>
              <a:rPr kumimoji="0" lang="en-US" sz="1600" b="0" i="0" u="none" strike="noStrike" kern="1200" cap="none" spc="0" normalizeH="0" baseline="0" noProof="0">
                <a:ln>
                  <a:noFill/>
                </a:ln>
                <a:solidFill>
                  <a:srgbClr val="FFFFFF"/>
                </a:solidFill>
                <a:effectLst/>
                <a:uLnTx/>
                <a:uFillTx/>
                <a:ea typeface="+mn-ea"/>
                <a:cs typeface="+mn-cs"/>
              </a:rPr>
            </a:br>
            <a:r>
              <a:rPr kumimoji="0" lang="en-US" sz="1600" b="1" i="0" u="none" strike="noStrike" kern="1200" cap="none" spc="0" normalizeH="0" baseline="0" noProof="0">
                <a:ln>
                  <a:noFill/>
                </a:ln>
                <a:solidFill>
                  <a:srgbClr val="FFFFFF"/>
                </a:solidFill>
                <a:effectLst/>
                <a:uLnTx/>
                <a:uFillTx/>
                <a:ea typeface="+mn-ea"/>
                <a:cs typeface="+mn-cs"/>
              </a:rPr>
              <a:t>but not obesity</a:t>
            </a:r>
            <a:r>
              <a:rPr kumimoji="0" lang="en-US" sz="1600" b="1" i="0" u="none" strike="noStrike" kern="1200" cap="none" spc="0" normalizeH="0" baseline="30000" noProof="0">
                <a:ln>
                  <a:noFill/>
                </a:ln>
                <a:solidFill>
                  <a:srgbClr val="FFFFFF"/>
                </a:solidFill>
                <a:effectLst/>
                <a:uLnTx/>
                <a:uFillTx/>
                <a:ea typeface="+mn-ea"/>
                <a:cs typeface="+mn-cs"/>
              </a:rPr>
              <a:t>3</a:t>
            </a:r>
            <a:r>
              <a:rPr kumimoji="0" lang="en-US" sz="1600" b="1" i="0" u="none" strike="noStrike" kern="1200" cap="none" spc="0" normalizeH="0" baseline="0" noProof="0">
                <a:ln>
                  <a:noFill/>
                </a:ln>
                <a:solidFill>
                  <a:srgbClr val="FFFFFF"/>
                </a:solidFill>
                <a:effectLst/>
                <a:uLnTx/>
                <a:uFillTx/>
                <a:ea typeface="+mn-ea"/>
                <a:cs typeface="+mn-cs"/>
              </a:rPr>
              <a:t>”</a:t>
            </a:r>
            <a:br>
              <a:rPr kumimoji="0" lang="en-US" sz="1600" b="1" i="0" u="none" strike="noStrike" kern="1200" cap="none" spc="0" normalizeH="0" baseline="0" noProof="0">
                <a:ln>
                  <a:noFill/>
                </a:ln>
                <a:solidFill>
                  <a:srgbClr val="FFFFFF"/>
                </a:solidFill>
                <a:effectLst/>
                <a:uLnTx/>
                <a:uFillTx/>
                <a:ea typeface="+mn-ea"/>
                <a:cs typeface="+mn-cs"/>
              </a:rPr>
            </a:br>
            <a:endParaRPr kumimoji="0" lang="en-US" sz="1600" b="1" i="0" u="none" strike="noStrike" kern="1200" cap="none" spc="0" normalizeH="0" baseline="0" noProof="0">
              <a:ln>
                <a:noFill/>
              </a:ln>
              <a:solidFill>
                <a:srgbClr val="FFFFFF"/>
              </a:solidFill>
              <a:effectLst/>
              <a:uLnTx/>
              <a:uFillTx/>
              <a:ea typeface="+mn-ea"/>
              <a:cs typeface="+mn-cs"/>
            </a:endParaRPr>
          </a:p>
          <a:p>
            <a:pPr algn="ctr"/>
            <a:r>
              <a:rPr lang="en-CA" sz="1600">
                <a:ea typeface="Times New Roman" panose="02020603050405020304" pitchFamily="18" charset="0"/>
              </a:rPr>
              <a:t>In all written communication</a:t>
            </a:r>
            <a:r>
              <a:rPr lang="en-CA" sz="1600">
                <a:effectLst/>
                <a:ea typeface="Times New Roman" panose="02020603050405020304" pitchFamily="18" charset="0"/>
              </a:rPr>
              <a:t>, use non-stigmatizing, people-first language</a:t>
            </a:r>
            <a:br>
              <a:rPr lang="en-CA" sz="1600">
                <a:effectLst/>
                <a:ea typeface="Times New Roman" panose="02020603050405020304" pitchFamily="18" charset="0"/>
              </a:rPr>
            </a:br>
            <a:r>
              <a:rPr lang="en-CA" sz="1600">
                <a:effectLst/>
                <a:ea typeface="Times New Roman" panose="02020603050405020304" pitchFamily="18" charset="0"/>
              </a:rPr>
              <a:t>(i.e., patients with obesity vs obese patients) </a:t>
            </a:r>
            <a:endParaRPr lang="en-CA" sz="1600">
              <a:effectLst/>
              <a:ea typeface="Calibri" panose="020F0502020204030204" pitchFamily="34" charset="0"/>
            </a:endParaRPr>
          </a:p>
        </p:txBody>
      </p:sp>
      <p:sp>
        <p:nvSpPr>
          <p:cNvPr id="36" name="TextBox 35">
            <a:extLst>
              <a:ext uri="{FF2B5EF4-FFF2-40B4-BE49-F238E27FC236}">
                <a16:creationId xmlns:a16="http://schemas.microsoft.com/office/drawing/2014/main" id="{47A263F9-1B60-45ED-B1A1-3A513728C4F3}"/>
              </a:ext>
            </a:extLst>
          </p:cNvPr>
          <p:cNvSpPr txBox="1"/>
          <p:nvPr/>
        </p:nvSpPr>
        <p:spPr>
          <a:xfrm>
            <a:off x="4008164" y="2357283"/>
            <a:ext cx="3984884"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a:ln>
                  <a:noFill/>
                </a:ln>
                <a:effectLst/>
                <a:uLnTx/>
                <a:uFillTx/>
                <a:ea typeface="+mn-ea"/>
                <a:cs typeface="+mn-cs"/>
              </a:rPr>
              <a:t>DEVALUATION</a:t>
            </a:r>
            <a:endParaRPr kumimoji="0" lang="en-US" sz="3200" b="1" i="0" u="none" strike="noStrike" kern="1200" cap="none" spc="0" normalizeH="0" baseline="0" noProof="0">
              <a:ln>
                <a:noFill/>
              </a:ln>
              <a:effectLst/>
              <a:uLnTx/>
              <a:uFillTx/>
              <a:ea typeface="+mn-ea"/>
              <a:cs typeface="+mn-cs"/>
            </a:endParaRPr>
          </a:p>
        </p:txBody>
      </p:sp>
      <p:grpSp>
        <p:nvGrpSpPr>
          <p:cNvPr id="37" name="Group 36">
            <a:extLst>
              <a:ext uri="{FF2B5EF4-FFF2-40B4-BE49-F238E27FC236}">
                <a16:creationId xmlns:a16="http://schemas.microsoft.com/office/drawing/2014/main" id="{98AA2CC3-4176-4EE6-A2B1-AA883C1840ED}"/>
              </a:ext>
            </a:extLst>
          </p:cNvPr>
          <p:cNvGrpSpPr>
            <a:grpSpLocks noChangeAspect="1"/>
          </p:cNvGrpSpPr>
          <p:nvPr/>
        </p:nvGrpSpPr>
        <p:grpSpPr>
          <a:xfrm>
            <a:off x="1536947" y="2353596"/>
            <a:ext cx="1620000" cy="1580025"/>
            <a:chOff x="8584496" y="2619437"/>
            <a:chExt cx="1436226" cy="1400787"/>
          </a:xfrm>
          <a:solidFill>
            <a:schemeClr val="accent1"/>
          </a:solidFill>
        </p:grpSpPr>
        <p:sp>
          <p:nvSpPr>
            <p:cNvPr id="43" name="Freeform 10">
              <a:extLst>
                <a:ext uri="{FF2B5EF4-FFF2-40B4-BE49-F238E27FC236}">
                  <a16:creationId xmlns:a16="http://schemas.microsoft.com/office/drawing/2014/main" id="{E422B52D-BCE6-4E10-AD3D-1F488F1C241E}"/>
                </a:ext>
              </a:extLst>
            </p:cNvPr>
            <p:cNvSpPr>
              <a:spLocks noEditPoints="1"/>
            </p:cNvSpPr>
            <p:nvPr/>
          </p:nvSpPr>
          <p:spPr bwMode="auto">
            <a:xfrm rot="19800000">
              <a:off x="8802580" y="3329194"/>
              <a:ext cx="1218142" cy="691030"/>
            </a:xfrm>
            <a:custGeom>
              <a:avLst/>
              <a:gdLst>
                <a:gd name="T0" fmla="*/ 1 w 1552"/>
                <a:gd name="T1" fmla="*/ 691 h 879"/>
                <a:gd name="T2" fmla="*/ 18 w 1552"/>
                <a:gd name="T3" fmla="*/ 234 h 879"/>
                <a:gd name="T4" fmla="*/ 190 w 1552"/>
                <a:gd name="T5" fmla="*/ 223 h 879"/>
                <a:gd name="T6" fmla="*/ 570 w 1552"/>
                <a:gd name="T7" fmla="*/ 7 h 879"/>
                <a:gd name="T8" fmla="*/ 906 w 1552"/>
                <a:gd name="T9" fmla="*/ 139 h 879"/>
                <a:gd name="T10" fmla="*/ 1432 w 1552"/>
                <a:gd name="T11" fmla="*/ 152 h 879"/>
                <a:gd name="T12" fmla="*/ 1537 w 1552"/>
                <a:gd name="T13" fmla="*/ 295 h 879"/>
                <a:gd name="T14" fmla="*/ 1097 w 1552"/>
                <a:gd name="T15" fmla="*/ 363 h 879"/>
                <a:gd name="T16" fmla="*/ 1096 w 1552"/>
                <a:gd name="T17" fmla="*/ 471 h 879"/>
                <a:gd name="T18" fmla="*/ 1031 w 1552"/>
                <a:gd name="T19" fmla="*/ 659 h 879"/>
                <a:gd name="T20" fmla="*/ 945 w 1552"/>
                <a:gd name="T21" fmla="*/ 789 h 879"/>
                <a:gd name="T22" fmla="*/ 787 w 1552"/>
                <a:gd name="T23" fmla="*/ 875 h 879"/>
                <a:gd name="T24" fmla="*/ 368 w 1552"/>
                <a:gd name="T25" fmla="*/ 852 h 879"/>
                <a:gd name="T26" fmla="*/ 213 w 1552"/>
                <a:gd name="T27" fmla="*/ 745 h 879"/>
                <a:gd name="T28" fmla="*/ 43 w 1552"/>
                <a:gd name="T29" fmla="*/ 734 h 879"/>
                <a:gd name="T30" fmla="*/ 5 w 1552"/>
                <a:gd name="T31" fmla="*/ 709 h 879"/>
                <a:gd name="T32" fmla="*/ 845 w 1552"/>
                <a:gd name="T33" fmla="*/ 329 h 879"/>
                <a:gd name="T34" fmla="*/ 1437 w 1552"/>
                <a:gd name="T35" fmla="*/ 329 h 879"/>
                <a:gd name="T36" fmla="*/ 1504 w 1552"/>
                <a:gd name="T37" fmla="*/ 229 h 879"/>
                <a:gd name="T38" fmla="*/ 1019 w 1552"/>
                <a:gd name="T39" fmla="*/ 185 h 879"/>
                <a:gd name="T40" fmla="*/ 617 w 1552"/>
                <a:gd name="T41" fmla="*/ 169 h 879"/>
                <a:gd name="T42" fmla="*/ 857 w 1552"/>
                <a:gd name="T43" fmla="*/ 152 h 879"/>
                <a:gd name="T44" fmla="*/ 797 w 1552"/>
                <a:gd name="T45" fmla="*/ 80 h 879"/>
                <a:gd name="T46" fmla="*/ 321 w 1552"/>
                <a:gd name="T47" fmla="*/ 128 h 879"/>
                <a:gd name="T48" fmla="*/ 196 w 1552"/>
                <a:gd name="T49" fmla="*/ 268 h 879"/>
                <a:gd name="T50" fmla="*/ 33 w 1552"/>
                <a:gd name="T51" fmla="*/ 284 h 879"/>
                <a:gd name="T52" fmla="*/ 52 w 1552"/>
                <a:gd name="T53" fmla="*/ 701 h 879"/>
                <a:gd name="T54" fmla="*/ 238 w 1552"/>
                <a:gd name="T55" fmla="*/ 702 h 879"/>
                <a:gd name="T56" fmla="*/ 344 w 1552"/>
                <a:gd name="T57" fmla="*/ 809 h 879"/>
                <a:gd name="T58" fmla="*/ 851 w 1552"/>
                <a:gd name="T59" fmla="*/ 842 h 879"/>
                <a:gd name="T60" fmla="*/ 911 w 1552"/>
                <a:gd name="T61" fmla="*/ 770 h 879"/>
                <a:gd name="T62" fmla="*/ 781 w 1552"/>
                <a:gd name="T63" fmla="*/ 718 h 879"/>
                <a:gd name="T64" fmla="*/ 766 w 1552"/>
                <a:gd name="T65" fmla="*/ 683 h 879"/>
                <a:gd name="T66" fmla="*/ 939 w 1552"/>
                <a:gd name="T67" fmla="*/ 683 h 879"/>
                <a:gd name="T68" fmla="*/ 1000 w 1552"/>
                <a:gd name="T69" fmla="*/ 578 h 879"/>
                <a:gd name="T70" fmla="*/ 828 w 1552"/>
                <a:gd name="T71" fmla="*/ 540 h 879"/>
                <a:gd name="T72" fmla="*/ 812 w 1552"/>
                <a:gd name="T73" fmla="*/ 507 h 879"/>
                <a:gd name="T74" fmla="*/ 998 w 1552"/>
                <a:gd name="T75" fmla="*/ 507 h 879"/>
                <a:gd name="T76" fmla="*/ 997 w 1552"/>
                <a:gd name="T77" fmla="*/ 363 h 879"/>
                <a:gd name="T78" fmla="*/ 834 w 1552"/>
                <a:gd name="T79" fmla="*/ 363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52" h="879">
                  <a:moveTo>
                    <a:pt x="5" y="709"/>
                  </a:moveTo>
                  <a:cubicBezTo>
                    <a:pt x="3" y="703"/>
                    <a:pt x="1" y="697"/>
                    <a:pt x="1" y="691"/>
                  </a:cubicBezTo>
                  <a:cubicBezTo>
                    <a:pt x="0" y="545"/>
                    <a:pt x="1" y="398"/>
                    <a:pt x="0" y="252"/>
                  </a:cubicBezTo>
                  <a:cubicBezTo>
                    <a:pt x="0" y="237"/>
                    <a:pt x="5" y="234"/>
                    <a:pt x="18" y="234"/>
                  </a:cubicBezTo>
                  <a:cubicBezTo>
                    <a:pt x="70" y="235"/>
                    <a:pt x="121" y="234"/>
                    <a:pt x="172" y="235"/>
                  </a:cubicBezTo>
                  <a:cubicBezTo>
                    <a:pt x="182" y="235"/>
                    <a:pt x="186" y="232"/>
                    <a:pt x="190" y="223"/>
                  </a:cubicBezTo>
                  <a:cubicBezTo>
                    <a:pt x="211" y="172"/>
                    <a:pt x="248" y="137"/>
                    <a:pt x="292" y="107"/>
                  </a:cubicBezTo>
                  <a:cubicBezTo>
                    <a:pt x="376" y="49"/>
                    <a:pt x="469" y="17"/>
                    <a:pt x="570" y="7"/>
                  </a:cubicBezTo>
                  <a:cubicBezTo>
                    <a:pt x="643" y="0"/>
                    <a:pt x="713" y="4"/>
                    <a:pt x="781" y="34"/>
                  </a:cubicBezTo>
                  <a:cubicBezTo>
                    <a:pt x="834" y="56"/>
                    <a:pt x="876" y="91"/>
                    <a:pt x="906" y="139"/>
                  </a:cubicBezTo>
                  <a:cubicBezTo>
                    <a:pt x="913" y="150"/>
                    <a:pt x="920" y="152"/>
                    <a:pt x="932" y="152"/>
                  </a:cubicBezTo>
                  <a:cubicBezTo>
                    <a:pt x="1099" y="152"/>
                    <a:pt x="1265" y="152"/>
                    <a:pt x="1432" y="152"/>
                  </a:cubicBezTo>
                  <a:cubicBezTo>
                    <a:pt x="1458" y="152"/>
                    <a:pt x="1482" y="157"/>
                    <a:pt x="1504" y="173"/>
                  </a:cubicBezTo>
                  <a:cubicBezTo>
                    <a:pt x="1537" y="198"/>
                    <a:pt x="1552" y="250"/>
                    <a:pt x="1537" y="295"/>
                  </a:cubicBezTo>
                  <a:cubicBezTo>
                    <a:pt x="1523" y="336"/>
                    <a:pt x="1485" y="363"/>
                    <a:pt x="1439" y="363"/>
                  </a:cubicBezTo>
                  <a:cubicBezTo>
                    <a:pt x="1325" y="363"/>
                    <a:pt x="1211" y="363"/>
                    <a:pt x="1097" y="363"/>
                  </a:cubicBezTo>
                  <a:cubicBezTo>
                    <a:pt x="1092" y="363"/>
                    <a:pt x="1086" y="363"/>
                    <a:pt x="1077" y="363"/>
                  </a:cubicBezTo>
                  <a:cubicBezTo>
                    <a:pt x="1102" y="398"/>
                    <a:pt x="1108" y="433"/>
                    <a:pt x="1096" y="471"/>
                  </a:cubicBezTo>
                  <a:cubicBezTo>
                    <a:pt x="1084" y="508"/>
                    <a:pt x="1056" y="531"/>
                    <a:pt x="1016" y="539"/>
                  </a:cubicBezTo>
                  <a:cubicBezTo>
                    <a:pt x="1044" y="578"/>
                    <a:pt x="1050" y="618"/>
                    <a:pt x="1031" y="659"/>
                  </a:cubicBezTo>
                  <a:cubicBezTo>
                    <a:pt x="1011" y="703"/>
                    <a:pt x="974" y="718"/>
                    <a:pt x="926" y="718"/>
                  </a:cubicBezTo>
                  <a:cubicBezTo>
                    <a:pt x="941" y="741"/>
                    <a:pt x="947" y="764"/>
                    <a:pt x="945" y="789"/>
                  </a:cubicBezTo>
                  <a:cubicBezTo>
                    <a:pt x="942" y="834"/>
                    <a:pt x="904" y="873"/>
                    <a:pt x="859" y="874"/>
                  </a:cubicBezTo>
                  <a:cubicBezTo>
                    <a:pt x="835" y="875"/>
                    <a:pt x="811" y="874"/>
                    <a:pt x="787" y="875"/>
                  </a:cubicBezTo>
                  <a:cubicBezTo>
                    <a:pt x="727" y="876"/>
                    <a:pt x="667" y="879"/>
                    <a:pt x="607" y="879"/>
                  </a:cubicBezTo>
                  <a:cubicBezTo>
                    <a:pt x="526" y="879"/>
                    <a:pt x="446" y="875"/>
                    <a:pt x="368" y="852"/>
                  </a:cubicBezTo>
                  <a:cubicBezTo>
                    <a:pt x="326" y="840"/>
                    <a:pt x="284" y="826"/>
                    <a:pt x="251" y="795"/>
                  </a:cubicBezTo>
                  <a:cubicBezTo>
                    <a:pt x="236" y="780"/>
                    <a:pt x="224" y="762"/>
                    <a:pt x="213" y="745"/>
                  </a:cubicBezTo>
                  <a:cubicBezTo>
                    <a:pt x="208" y="737"/>
                    <a:pt x="204" y="734"/>
                    <a:pt x="195" y="734"/>
                  </a:cubicBezTo>
                  <a:cubicBezTo>
                    <a:pt x="145" y="735"/>
                    <a:pt x="94" y="735"/>
                    <a:pt x="43" y="734"/>
                  </a:cubicBezTo>
                  <a:cubicBezTo>
                    <a:pt x="37" y="734"/>
                    <a:pt x="31" y="730"/>
                    <a:pt x="24" y="728"/>
                  </a:cubicBezTo>
                  <a:cubicBezTo>
                    <a:pt x="18" y="722"/>
                    <a:pt x="11" y="716"/>
                    <a:pt x="5" y="709"/>
                  </a:cubicBezTo>
                  <a:close/>
                  <a:moveTo>
                    <a:pt x="834" y="329"/>
                  </a:moveTo>
                  <a:cubicBezTo>
                    <a:pt x="839" y="329"/>
                    <a:pt x="842" y="329"/>
                    <a:pt x="845" y="329"/>
                  </a:cubicBezTo>
                  <a:cubicBezTo>
                    <a:pt x="948" y="329"/>
                    <a:pt x="1050" y="329"/>
                    <a:pt x="1152" y="329"/>
                  </a:cubicBezTo>
                  <a:cubicBezTo>
                    <a:pt x="1247" y="329"/>
                    <a:pt x="1342" y="329"/>
                    <a:pt x="1437" y="329"/>
                  </a:cubicBezTo>
                  <a:cubicBezTo>
                    <a:pt x="1454" y="329"/>
                    <a:pt x="1469" y="326"/>
                    <a:pt x="1482" y="315"/>
                  </a:cubicBezTo>
                  <a:cubicBezTo>
                    <a:pt x="1507" y="296"/>
                    <a:pt x="1515" y="263"/>
                    <a:pt x="1504" y="229"/>
                  </a:cubicBezTo>
                  <a:cubicBezTo>
                    <a:pt x="1495" y="202"/>
                    <a:pt x="1470" y="185"/>
                    <a:pt x="1435" y="185"/>
                  </a:cubicBezTo>
                  <a:cubicBezTo>
                    <a:pt x="1297" y="185"/>
                    <a:pt x="1158" y="185"/>
                    <a:pt x="1019" y="185"/>
                  </a:cubicBezTo>
                  <a:cubicBezTo>
                    <a:pt x="890" y="185"/>
                    <a:pt x="761" y="185"/>
                    <a:pt x="632" y="186"/>
                  </a:cubicBezTo>
                  <a:cubicBezTo>
                    <a:pt x="618" y="186"/>
                    <a:pt x="617" y="180"/>
                    <a:pt x="617" y="169"/>
                  </a:cubicBezTo>
                  <a:cubicBezTo>
                    <a:pt x="617" y="157"/>
                    <a:pt x="618" y="152"/>
                    <a:pt x="632" y="152"/>
                  </a:cubicBezTo>
                  <a:cubicBezTo>
                    <a:pt x="707" y="152"/>
                    <a:pt x="782" y="152"/>
                    <a:pt x="857" y="152"/>
                  </a:cubicBezTo>
                  <a:cubicBezTo>
                    <a:pt x="862" y="152"/>
                    <a:pt x="866" y="151"/>
                    <a:pt x="873" y="151"/>
                  </a:cubicBezTo>
                  <a:cubicBezTo>
                    <a:pt x="852" y="119"/>
                    <a:pt x="827" y="97"/>
                    <a:pt x="797" y="80"/>
                  </a:cubicBezTo>
                  <a:cubicBezTo>
                    <a:pt x="726" y="39"/>
                    <a:pt x="650" y="32"/>
                    <a:pt x="571" y="40"/>
                  </a:cubicBezTo>
                  <a:cubicBezTo>
                    <a:pt x="481" y="50"/>
                    <a:pt x="397" y="78"/>
                    <a:pt x="321" y="128"/>
                  </a:cubicBezTo>
                  <a:cubicBezTo>
                    <a:pt x="270" y="162"/>
                    <a:pt x="225" y="201"/>
                    <a:pt x="212" y="268"/>
                  </a:cubicBezTo>
                  <a:cubicBezTo>
                    <a:pt x="207" y="268"/>
                    <a:pt x="201" y="268"/>
                    <a:pt x="196" y="268"/>
                  </a:cubicBezTo>
                  <a:cubicBezTo>
                    <a:pt x="147" y="268"/>
                    <a:pt x="98" y="268"/>
                    <a:pt x="49" y="267"/>
                  </a:cubicBezTo>
                  <a:cubicBezTo>
                    <a:pt x="36" y="267"/>
                    <a:pt x="33" y="271"/>
                    <a:pt x="33" y="284"/>
                  </a:cubicBezTo>
                  <a:cubicBezTo>
                    <a:pt x="33" y="417"/>
                    <a:pt x="33" y="550"/>
                    <a:pt x="33" y="683"/>
                  </a:cubicBezTo>
                  <a:cubicBezTo>
                    <a:pt x="33" y="701"/>
                    <a:pt x="33" y="701"/>
                    <a:pt x="52" y="701"/>
                  </a:cubicBezTo>
                  <a:cubicBezTo>
                    <a:pt x="108" y="701"/>
                    <a:pt x="165" y="701"/>
                    <a:pt x="222" y="701"/>
                  </a:cubicBezTo>
                  <a:cubicBezTo>
                    <a:pt x="227" y="701"/>
                    <a:pt x="233" y="702"/>
                    <a:pt x="238" y="702"/>
                  </a:cubicBezTo>
                  <a:cubicBezTo>
                    <a:pt x="243" y="739"/>
                    <a:pt x="253" y="757"/>
                    <a:pt x="285" y="778"/>
                  </a:cubicBezTo>
                  <a:cubicBezTo>
                    <a:pt x="303" y="790"/>
                    <a:pt x="323" y="801"/>
                    <a:pt x="344" y="809"/>
                  </a:cubicBezTo>
                  <a:cubicBezTo>
                    <a:pt x="414" y="836"/>
                    <a:pt x="488" y="844"/>
                    <a:pt x="562" y="844"/>
                  </a:cubicBezTo>
                  <a:cubicBezTo>
                    <a:pt x="658" y="845"/>
                    <a:pt x="754" y="843"/>
                    <a:pt x="851" y="842"/>
                  </a:cubicBezTo>
                  <a:cubicBezTo>
                    <a:pt x="855" y="842"/>
                    <a:pt x="860" y="841"/>
                    <a:pt x="864" y="840"/>
                  </a:cubicBezTo>
                  <a:cubicBezTo>
                    <a:pt x="896" y="834"/>
                    <a:pt x="914" y="807"/>
                    <a:pt x="911" y="770"/>
                  </a:cubicBezTo>
                  <a:cubicBezTo>
                    <a:pt x="908" y="740"/>
                    <a:pt x="885" y="718"/>
                    <a:pt x="855" y="718"/>
                  </a:cubicBezTo>
                  <a:cubicBezTo>
                    <a:pt x="830" y="717"/>
                    <a:pt x="806" y="718"/>
                    <a:pt x="781" y="718"/>
                  </a:cubicBezTo>
                  <a:cubicBezTo>
                    <a:pt x="776" y="718"/>
                    <a:pt x="771" y="718"/>
                    <a:pt x="766" y="718"/>
                  </a:cubicBezTo>
                  <a:cubicBezTo>
                    <a:pt x="766" y="705"/>
                    <a:pt x="766" y="694"/>
                    <a:pt x="766" y="683"/>
                  </a:cubicBezTo>
                  <a:cubicBezTo>
                    <a:pt x="771" y="683"/>
                    <a:pt x="775" y="683"/>
                    <a:pt x="779" y="683"/>
                  </a:cubicBezTo>
                  <a:cubicBezTo>
                    <a:pt x="832" y="683"/>
                    <a:pt x="886" y="683"/>
                    <a:pt x="939" y="683"/>
                  </a:cubicBezTo>
                  <a:cubicBezTo>
                    <a:pt x="959" y="683"/>
                    <a:pt x="978" y="677"/>
                    <a:pt x="990" y="661"/>
                  </a:cubicBezTo>
                  <a:cubicBezTo>
                    <a:pt x="1010" y="636"/>
                    <a:pt x="1013" y="607"/>
                    <a:pt x="1000" y="578"/>
                  </a:cubicBezTo>
                  <a:cubicBezTo>
                    <a:pt x="988" y="550"/>
                    <a:pt x="963" y="540"/>
                    <a:pt x="933" y="540"/>
                  </a:cubicBezTo>
                  <a:cubicBezTo>
                    <a:pt x="898" y="540"/>
                    <a:pt x="863" y="540"/>
                    <a:pt x="828" y="540"/>
                  </a:cubicBezTo>
                  <a:cubicBezTo>
                    <a:pt x="822" y="540"/>
                    <a:pt x="817" y="539"/>
                    <a:pt x="812" y="539"/>
                  </a:cubicBezTo>
                  <a:cubicBezTo>
                    <a:pt x="812" y="527"/>
                    <a:pt x="812" y="517"/>
                    <a:pt x="812" y="507"/>
                  </a:cubicBezTo>
                  <a:cubicBezTo>
                    <a:pt x="817" y="507"/>
                    <a:pt x="820" y="507"/>
                    <a:pt x="823" y="507"/>
                  </a:cubicBezTo>
                  <a:cubicBezTo>
                    <a:pt x="881" y="507"/>
                    <a:pt x="939" y="507"/>
                    <a:pt x="998" y="507"/>
                  </a:cubicBezTo>
                  <a:cubicBezTo>
                    <a:pt x="1040" y="506"/>
                    <a:pt x="1068" y="477"/>
                    <a:pt x="1068" y="434"/>
                  </a:cubicBezTo>
                  <a:cubicBezTo>
                    <a:pt x="1067" y="391"/>
                    <a:pt x="1040" y="363"/>
                    <a:pt x="997" y="363"/>
                  </a:cubicBezTo>
                  <a:cubicBezTo>
                    <a:pt x="955" y="363"/>
                    <a:pt x="913" y="363"/>
                    <a:pt x="871" y="363"/>
                  </a:cubicBezTo>
                  <a:cubicBezTo>
                    <a:pt x="858" y="363"/>
                    <a:pt x="846" y="363"/>
                    <a:pt x="834" y="363"/>
                  </a:cubicBezTo>
                  <a:cubicBezTo>
                    <a:pt x="834" y="351"/>
                    <a:pt x="834" y="341"/>
                    <a:pt x="834" y="32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44" name="Freeform 10">
              <a:extLst>
                <a:ext uri="{FF2B5EF4-FFF2-40B4-BE49-F238E27FC236}">
                  <a16:creationId xmlns:a16="http://schemas.microsoft.com/office/drawing/2014/main" id="{FEA56CC5-AEBE-4504-BADD-1FC6824F56F6}"/>
                </a:ext>
              </a:extLst>
            </p:cNvPr>
            <p:cNvSpPr>
              <a:spLocks noEditPoints="1"/>
            </p:cNvSpPr>
            <p:nvPr/>
          </p:nvSpPr>
          <p:spPr bwMode="auto">
            <a:xfrm>
              <a:off x="8584496" y="2619437"/>
              <a:ext cx="1218142" cy="691030"/>
            </a:xfrm>
            <a:custGeom>
              <a:avLst/>
              <a:gdLst>
                <a:gd name="T0" fmla="*/ 1 w 1552"/>
                <a:gd name="T1" fmla="*/ 691 h 879"/>
                <a:gd name="T2" fmla="*/ 18 w 1552"/>
                <a:gd name="T3" fmla="*/ 234 h 879"/>
                <a:gd name="T4" fmla="*/ 190 w 1552"/>
                <a:gd name="T5" fmla="*/ 223 h 879"/>
                <a:gd name="T6" fmla="*/ 570 w 1552"/>
                <a:gd name="T7" fmla="*/ 7 h 879"/>
                <a:gd name="T8" fmla="*/ 906 w 1552"/>
                <a:gd name="T9" fmla="*/ 139 h 879"/>
                <a:gd name="T10" fmla="*/ 1432 w 1552"/>
                <a:gd name="T11" fmla="*/ 152 h 879"/>
                <a:gd name="T12" fmla="*/ 1537 w 1552"/>
                <a:gd name="T13" fmla="*/ 295 h 879"/>
                <a:gd name="T14" fmla="*/ 1097 w 1552"/>
                <a:gd name="T15" fmla="*/ 363 h 879"/>
                <a:gd name="T16" fmla="*/ 1096 w 1552"/>
                <a:gd name="T17" fmla="*/ 471 h 879"/>
                <a:gd name="T18" fmla="*/ 1031 w 1552"/>
                <a:gd name="T19" fmla="*/ 659 h 879"/>
                <a:gd name="T20" fmla="*/ 945 w 1552"/>
                <a:gd name="T21" fmla="*/ 789 h 879"/>
                <a:gd name="T22" fmla="*/ 787 w 1552"/>
                <a:gd name="T23" fmla="*/ 875 h 879"/>
                <a:gd name="T24" fmla="*/ 368 w 1552"/>
                <a:gd name="T25" fmla="*/ 852 h 879"/>
                <a:gd name="T26" fmla="*/ 213 w 1552"/>
                <a:gd name="T27" fmla="*/ 745 h 879"/>
                <a:gd name="T28" fmla="*/ 43 w 1552"/>
                <a:gd name="T29" fmla="*/ 734 h 879"/>
                <a:gd name="T30" fmla="*/ 5 w 1552"/>
                <a:gd name="T31" fmla="*/ 709 h 879"/>
                <a:gd name="T32" fmla="*/ 845 w 1552"/>
                <a:gd name="T33" fmla="*/ 329 h 879"/>
                <a:gd name="T34" fmla="*/ 1437 w 1552"/>
                <a:gd name="T35" fmla="*/ 329 h 879"/>
                <a:gd name="T36" fmla="*/ 1504 w 1552"/>
                <a:gd name="T37" fmla="*/ 229 h 879"/>
                <a:gd name="T38" fmla="*/ 1019 w 1552"/>
                <a:gd name="T39" fmla="*/ 185 h 879"/>
                <a:gd name="T40" fmla="*/ 617 w 1552"/>
                <a:gd name="T41" fmla="*/ 169 h 879"/>
                <a:gd name="T42" fmla="*/ 857 w 1552"/>
                <a:gd name="T43" fmla="*/ 152 h 879"/>
                <a:gd name="T44" fmla="*/ 797 w 1552"/>
                <a:gd name="T45" fmla="*/ 80 h 879"/>
                <a:gd name="T46" fmla="*/ 321 w 1552"/>
                <a:gd name="T47" fmla="*/ 128 h 879"/>
                <a:gd name="T48" fmla="*/ 196 w 1552"/>
                <a:gd name="T49" fmla="*/ 268 h 879"/>
                <a:gd name="T50" fmla="*/ 33 w 1552"/>
                <a:gd name="T51" fmla="*/ 284 h 879"/>
                <a:gd name="T52" fmla="*/ 52 w 1552"/>
                <a:gd name="T53" fmla="*/ 701 h 879"/>
                <a:gd name="T54" fmla="*/ 238 w 1552"/>
                <a:gd name="T55" fmla="*/ 702 h 879"/>
                <a:gd name="T56" fmla="*/ 344 w 1552"/>
                <a:gd name="T57" fmla="*/ 809 h 879"/>
                <a:gd name="T58" fmla="*/ 851 w 1552"/>
                <a:gd name="T59" fmla="*/ 842 h 879"/>
                <a:gd name="T60" fmla="*/ 911 w 1552"/>
                <a:gd name="T61" fmla="*/ 770 h 879"/>
                <a:gd name="T62" fmla="*/ 781 w 1552"/>
                <a:gd name="T63" fmla="*/ 718 h 879"/>
                <a:gd name="T64" fmla="*/ 766 w 1552"/>
                <a:gd name="T65" fmla="*/ 683 h 879"/>
                <a:gd name="T66" fmla="*/ 939 w 1552"/>
                <a:gd name="T67" fmla="*/ 683 h 879"/>
                <a:gd name="T68" fmla="*/ 1000 w 1552"/>
                <a:gd name="T69" fmla="*/ 578 h 879"/>
                <a:gd name="T70" fmla="*/ 828 w 1552"/>
                <a:gd name="T71" fmla="*/ 540 h 879"/>
                <a:gd name="T72" fmla="*/ 812 w 1552"/>
                <a:gd name="T73" fmla="*/ 507 h 879"/>
                <a:gd name="T74" fmla="*/ 998 w 1552"/>
                <a:gd name="T75" fmla="*/ 507 h 879"/>
                <a:gd name="T76" fmla="*/ 997 w 1552"/>
                <a:gd name="T77" fmla="*/ 363 h 879"/>
                <a:gd name="T78" fmla="*/ 834 w 1552"/>
                <a:gd name="T79" fmla="*/ 363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52" h="879">
                  <a:moveTo>
                    <a:pt x="5" y="709"/>
                  </a:moveTo>
                  <a:cubicBezTo>
                    <a:pt x="3" y="703"/>
                    <a:pt x="1" y="697"/>
                    <a:pt x="1" y="691"/>
                  </a:cubicBezTo>
                  <a:cubicBezTo>
                    <a:pt x="0" y="545"/>
                    <a:pt x="1" y="398"/>
                    <a:pt x="0" y="252"/>
                  </a:cubicBezTo>
                  <a:cubicBezTo>
                    <a:pt x="0" y="237"/>
                    <a:pt x="5" y="234"/>
                    <a:pt x="18" y="234"/>
                  </a:cubicBezTo>
                  <a:cubicBezTo>
                    <a:pt x="70" y="235"/>
                    <a:pt x="121" y="234"/>
                    <a:pt x="172" y="235"/>
                  </a:cubicBezTo>
                  <a:cubicBezTo>
                    <a:pt x="182" y="235"/>
                    <a:pt x="186" y="232"/>
                    <a:pt x="190" y="223"/>
                  </a:cubicBezTo>
                  <a:cubicBezTo>
                    <a:pt x="211" y="172"/>
                    <a:pt x="248" y="137"/>
                    <a:pt x="292" y="107"/>
                  </a:cubicBezTo>
                  <a:cubicBezTo>
                    <a:pt x="376" y="49"/>
                    <a:pt x="469" y="17"/>
                    <a:pt x="570" y="7"/>
                  </a:cubicBezTo>
                  <a:cubicBezTo>
                    <a:pt x="643" y="0"/>
                    <a:pt x="713" y="4"/>
                    <a:pt x="781" y="34"/>
                  </a:cubicBezTo>
                  <a:cubicBezTo>
                    <a:pt x="834" y="56"/>
                    <a:pt x="876" y="91"/>
                    <a:pt x="906" y="139"/>
                  </a:cubicBezTo>
                  <a:cubicBezTo>
                    <a:pt x="913" y="150"/>
                    <a:pt x="920" y="152"/>
                    <a:pt x="932" y="152"/>
                  </a:cubicBezTo>
                  <a:cubicBezTo>
                    <a:pt x="1099" y="152"/>
                    <a:pt x="1265" y="152"/>
                    <a:pt x="1432" y="152"/>
                  </a:cubicBezTo>
                  <a:cubicBezTo>
                    <a:pt x="1458" y="152"/>
                    <a:pt x="1482" y="157"/>
                    <a:pt x="1504" y="173"/>
                  </a:cubicBezTo>
                  <a:cubicBezTo>
                    <a:pt x="1537" y="198"/>
                    <a:pt x="1552" y="250"/>
                    <a:pt x="1537" y="295"/>
                  </a:cubicBezTo>
                  <a:cubicBezTo>
                    <a:pt x="1523" y="336"/>
                    <a:pt x="1485" y="363"/>
                    <a:pt x="1439" y="363"/>
                  </a:cubicBezTo>
                  <a:cubicBezTo>
                    <a:pt x="1325" y="363"/>
                    <a:pt x="1211" y="363"/>
                    <a:pt x="1097" y="363"/>
                  </a:cubicBezTo>
                  <a:cubicBezTo>
                    <a:pt x="1092" y="363"/>
                    <a:pt x="1086" y="363"/>
                    <a:pt x="1077" y="363"/>
                  </a:cubicBezTo>
                  <a:cubicBezTo>
                    <a:pt x="1102" y="398"/>
                    <a:pt x="1108" y="433"/>
                    <a:pt x="1096" y="471"/>
                  </a:cubicBezTo>
                  <a:cubicBezTo>
                    <a:pt x="1084" y="508"/>
                    <a:pt x="1056" y="531"/>
                    <a:pt x="1016" y="539"/>
                  </a:cubicBezTo>
                  <a:cubicBezTo>
                    <a:pt x="1044" y="578"/>
                    <a:pt x="1050" y="618"/>
                    <a:pt x="1031" y="659"/>
                  </a:cubicBezTo>
                  <a:cubicBezTo>
                    <a:pt x="1011" y="703"/>
                    <a:pt x="974" y="718"/>
                    <a:pt x="926" y="718"/>
                  </a:cubicBezTo>
                  <a:cubicBezTo>
                    <a:pt x="941" y="741"/>
                    <a:pt x="947" y="764"/>
                    <a:pt x="945" y="789"/>
                  </a:cubicBezTo>
                  <a:cubicBezTo>
                    <a:pt x="942" y="834"/>
                    <a:pt x="904" y="873"/>
                    <a:pt x="859" y="874"/>
                  </a:cubicBezTo>
                  <a:cubicBezTo>
                    <a:pt x="835" y="875"/>
                    <a:pt x="811" y="874"/>
                    <a:pt x="787" y="875"/>
                  </a:cubicBezTo>
                  <a:cubicBezTo>
                    <a:pt x="727" y="876"/>
                    <a:pt x="667" y="879"/>
                    <a:pt x="607" y="879"/>
                  </a:cubicBezTo>
                  <a:cubicBezTo>
                    <a:pt x="526" y="879"/>
                    <a:pt x="446" y="875"/>
                    <a:pt x="368" y="852"/>
                  </a:cubicBezTo>
                  <a:cubicBezTo>
                    <a:pt x="326" y="840"/>
                    <a:pt x="284" y="826"/>
                    <a:pt x="251" y="795"/>
                  </a:cubicBezTo>
                  <a:cubicBezTo>
                    <a:pt x="236" y="780"/>
                    <a:pt x="224" y="762"/>
                    <a:pt x="213" y="745"/>
                  </a:cubicBezTo>
                  <a:cubicBezTo>
                    <a:pt x="208" y="737"/>
                    <a:pt x="204" y="734"/>
                    <a:pt x="195" y="734"/>
                  </a:cubicBezTo>
                  <a:cubicBezTo>
                    <a:pt x="145" y="735"/>
                    <a:pt x="94" y="735"/>
                    <a:pt x="43" y="734"/>
                  </a:cubicBezTo>
                  <a:cubicBezTo>
                    <a:pt x="37" y="734"/>
                    <a:pt x="31" y="730"/>
                    <a:pt x="24" y="728"/>
                  </a:cubicBezTo>
                  <a:cubicBezTo>
                    <a:pt x="18" y="722"/>
                    <a:pt x="11" y="716"/>
                    <a:pt x="5" y="709"/>
                  </a:cubicBezTo>
                  <a:close/>
                  <a:moveTo>
                    <a:pt x="834" y="329"/>
                  </a:moveTo>
                  <a:cubicBezTo>
                    <a:pt x="839" y="329"/>
                    <a:pt x="842" y="329"/>
                    <a:pt x="845" y="329"/>
                  </a:cubicBezTo>
                  <a:cubicBezTo>
                    <a:pt x="948" y="329"/>
                    <a:pt x="1050" y="329"/>
                    <a:pt x="1152" y="329"/>
                  </a:cubicBezTo>
                  <a:cubicBezTo>
                    <a:pt x="1247" y="329"/>
                    <a:pt x="1342" y="329"/>
                    <a:pt x="1437" y="329"/>
                  </a:cubicBezTo>
                  <a:cubicBezTo>
                    <a:pt x="1454" y="329"/>
                    <a:pt x="1469" y="326"/>
                    <a:pt x="1482" y="315"/>
                  </a:cubicBezTo>
                  <a:cubicBezTo>
                    <a:pt x="1507" y="296"/>
                    <a:pt x="1515" y="263"/>
                    <a:pt x="1504" y="229"/>
                  </a:cubicBezTo>
                  <a:cubicBezTo>
                    <a:pt x="1495" y="202"/>
                    <a:pt x="1470" y="185"/>
                    <a:pt x="1435" y="185"/>
                  </a:cubicBezTo>
                  <a:cubicBezTo>
                    <a:pt x="1297" y="185"/>
                    <a:pt x="1158" y="185"/>
                    <a:pt x="1019" y="185"/>
                  </a:cubicBezTo>
                  <a:cubicBezTo>
                    <a:pt x="890" y="185"/>
                    <a:pt x="761" y="185"/>
                    <a:pt x="632" y="186"/>
                  </a:cubicBezTo>
                  <a:cubicBezTo>
                    <a:pt x="618" y="186"/>
                    <a:pt x="617" y="180"/>
                    <a:pt x="617" y="169"/>
                  </a:cubicBezTo>
                  <a:cubicBezTo>
                    <a:pt x="617" y="157"/>
                    <a:pt x="618" y="152"/>
                    <a:pt x="632" y="152"/>
                  </a:cubicBezTo>
                  <a:cubicBezTo>
                    <a:pt x="707" y="152"/>
                    <a:pt x="782" y="152"/>
                    <a:pt x="857" y="152"/>
                  </a:cubicBezTo>
                  <a:cubicBezTo>
                    <a:pt x="862" y="152"/>
                    <a:pt x="866" y="151"/>
                    <a:pt x="873" y="151"/>
                  </a:cubicBezTo>
                  <a:cubicBezTo>
                    <a:pt x="852" y="119"/>
                    <a:pt x="827" y="97"/>
                    <a:pt x="797" y="80"/>
                  </a:cubicBezTo>
                  <a:cubicBezTo>
                    <a:pt x="726" y="39"/>
                    <a:pt x="650" y="32"/>
                    <a:pt x="571" y="40"/>
                  </a:cubicBezTo>
                  <a:cubicBezTo>
                    <a:pt x="481" y="50"/>
                    <a:pt x="397" y="78"/>
                    <a:pt x="321" y="128"/>
                  </a:cubicBezTo>
                  <a:cubicBezTo>
                    <a:pt x="270" y="162"/>
                    <a:pt x="225" y="201"/>
                    <a:pt x="212" y="268"/>
                  </a:cubicBezTo>
                  <a:cubicBezTo>
                    <a:pt x="207" y="268"/>
                    <a:pt x="201" y="268"/>
                    <a:pt x="196" y="268"/>
                  </a:cubicBezTo>
                  <a:cubicBezTo>
                    <a:pt x="147" y="268"/>
                    <a:pt x="98" y="268"/>
                    <a:pt x="49" y="267"/>
                  </a:cubicBezTo>
                  <a:cubicBezTo>
                    <a:pt x="36" y="267"/>
                    <a:pt x="33" y="271"/>
                    <a:pt x="33" y="284"/>
                  </a:cubicBezTo>
                  <a:cubicBezTo>
                    <a:pt x="33" y="417"/>
                    <a:pt x="33" y="550"/>
                    <a:pt x="33" y="683"/>
                  </a:cubicBezTo>
                  <a:cubicBezTo>
                    <a:pt x="33" y="701"/>
                    <a:pt x="33" y="701"/>
                    <a:pt x="52" y="701"/>
                  </a:cubicBezTo>
                  <a:cubicBezTo>
                    <a:pt x="108" y="701"/>
                    <a:pt x="165" y="701"/>
                    <a:pt x="222" y="701"/>
                  </a:cubicBezTo>
                  <a:cubicBezTo>
                    <a:pt x="227" y="701"/>
                    <a:pt x="233" y="702"/>
                    <a:pt x="238" y="702"/>
                  </a:cubicBezTo>
                  <a:cubicBezTo>
                    <a:pt x="243" y="739"/>
                    <a:pt x="253" y="757"/>
                    <a:pt x="285" y="778"/>
                  </a:cubicBezTo>
                  <a:cubicBezTo>
                    <a:pt x="303" y="790"/>
                    <a:pt x="323" y="801"/>
                    <a:pt x="344" y="809"/>
                  </a:cubicBezTo>
                  <a:cubicBezTo>
                    <a:pt x="414" y="836"/>
                    <a:pt x="488" y="844"/>
                    <a:pt x="562" y="844"/>
                  </a:cubicBezTo>
                  <a:cubicBezTo>
                    <a:pt x="658" y="845"/>
                    <a:pt x="754" y="843"/>
                    <a:pt x="851" y="842"/>
                  </a:cubicBezTo>
                  <a:cubicBezTo>
                    <a:pt x="855" y="842"/>
                    <a:pt x="860" y="841"/>
                    <a:pt x="864" y="840"/>
                  </a:cubicBezTo>
                  <a:cubicBezTo>
                    <a:pt x="896" y="834"/>
                    <a:pt x="914" y="807"/>
                    <a:pt x="911" y="770"/>
                  </a:cubicBezTo>
                  <a:cubicBezTo>
                    <a:pt x="908" y="740"/>
                    <a:pt x="885" y="718"/>
                    <a:pt x="855" y="718"/>
                  </a:cubicBezTo>
                  <a:cubicBezTo>
                    <a:pt x="830" y="717"/>
                    <a:pt x="806" y="718"/>
                    <a:pt x="781" y="718"/>
                  </a:cubicBezTo>
                  <a:cubicBezTo>
                    <a:pt x="776" y="718"/>
                    <a:pt x="771" y="718"/>
                    <a:pt x="766" y="718"/>
                  </a:cubicBezTo>
                  <a:cubicBezTo>
                    <a:pt x="766" y="705"/>
                    <a:pt x="766" y="694"/>
                    <a:pt x="766" y="683"/>
                  </a:cubicBezTo>
                  <a:cubicBezTo>
                    <a:pt x="771" y="683"/>
                    <a:pt x="775" y="683"/>
                    <a:pt x="779" y="683"/>
                  </a:cubicBezTo>
                  <a:cubicBezTo>
                    <a:pt x="832" y="683"/>
                    <a:pt x="886" y="683"/>
                    <a:pt x="939" y="683"/>
                  </a:cubicBezTo>
                  <a:cubicBezTo>
                    <a:pt x="959" y="683"/>
                    <a:pt x="978" y="677"/>
                    <a:pt x="990" y="661"/>
                  </a:cubicBezTo>
                  <a:cubicBezTo>
                    <a:pt x="1010" y="636"/>
                    <a:pt x="1013" y="607"/>
                    <a:pt x="1000" y="578"/>
                  </a:cubicBezTo>
                  <a:cubicBezTo>
                    <a:pt x="988" y="550"/>
                    <a:pt x="963" y="540"/>
                    <a:pt x="933" y="540"/>
                  </a:cubicBezTo>
                  <a:cubicBezTo>
                    <a:pt x="898" y="540"/>
                    <a:pt x="863" y="540"/>
                    <a:pt x="828" y="540"/>
                  </a:cubicBezTo>
                  <a:cubicBezTo>
                    <a:pt x="822" y="540"/>
                    <a:pt x="817" y="539"/>
                    <a:pt x="812" y="539"/>
                  </a:cubicBezTo>
                  <a:cubicBezTo>
                    <a:pt x="812" y="527"/>
                    <a:pt x="812" y="517"/>
                    <a:pt x="812" y="507"/>
                  </a:cubicBezTo>
                  <a:cubicBezTo>
                    <a:pt x="817" y="507"/>
                    <a:pt x="820" y="507"/>
                    <a:pt x="823" y="507"/>
                  </a:cubicBezTo>
                  <a:cubicBezTo>
                    <a:pt x="881" y="507"/>
                    <a:pt x="939" y="507"/>
                    <a:pt x="998" y="507"/>
                  </a:cubicBezTo>
                  <a:cubicBezTo>
                    <a:pt x="1040" y="506"/>
                    <a:pt x="1068" y="477"/>
                    <a:pt x="1068" y="434"/>
                  </a:cubicBezTo>
                  <a:cubicBezTo>
                    <a:pt x="1067" y="391"/>
                    <a:pt x="1040" y="363"/>
                    <a:pt x="997" y="363"/>
                  </a:cubicBezTo>
                  <a:cubicBezTo>
                    <a:pt x="955" y="363"/>
                    <a:pt x="913" y="363"/>
                    <a:pt x="871" y="363"/>
                  </a:cubicBezTo>
                  <a:cubicBezTo>
                    <a:pt x="858" y="363"/>
                    <a:pt x="846" y="363"/>
                    <a:pt x="834" y="363"/>
                  </a:cubicBezTo>
                  <a:cubicBezTo>
                    <a:pt x="834" y="351"/>
                    <a:pt x="834" y="341"/>
                    <a:pt x="834" y="32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grpSp>
      <p:grpSp>
        <p:nvGrpSpPr>
          <p:cNvPr id="38" name="Group 37">
            <a:extLst>
              <a:ext uri="{FF2B5EF4-FFF2-40B4-BE49-F238E27FC236}">
                <a16:creationId xmlns:a16="http://schemas.microsoft.com/office/drawing/2014/main" id="{D61553C1-4DCB-4CF2-B569-EC72716C99D8}"/>
              </a:ext>
            </a:extLst>
          </p:cNvPr>
          <p:cNvGrpSpPr>
            <a:grpSpLocks noChangeAspect="1"/>
          </p:cNvGrpSpPr>
          <p:nvPr/>
        </p:nvGrpSpPr>
        <p:grpSpPr>
          <a:xfrm flipH="1">
            <a:off x="8576289" y="2353596"/>
            <a:ext cx="1620000" cy="1580025"/>
            <a:chOff x="8584496" y="2619437"/>
            <a:chExt cx="1436226" cy="1400787"/>
          </a:xfrm>
          <a:solidFill>
            <a:schemeClr val="accent1"/>
          </a:solidFill>
        </p:grpSpPr>
        <p:sp>
          <p:nvSpPr>
            <p:cNvPr id="41" name="Freeform 10">
              <a:extLst>
                <a:ext uri="{FF2B5EF4-FFF2-40B4-BE49-F238E27FC236}">
                  <a16:creationId xmlns:a16="http://schemas.microsoft.com/office/drawing/2014/main" id="{CBEFDECE-DABF-4090-BD3E-86242387D0FC}"/>
                </a:ext>
              </a:extLst>
            </p:cNvPr>
            <p:cNvSpPr>
              <a:spLocks noEditPoints="1"/>
            </p:cNvSpPr>
            <p:nvPr/>
          </p:nvSpPr>
          <p:spPr bwMode="auto">
            <a:xfrm rot="19800000">
              <a:off x="8802580" y="3329194"/>
              <a:ext cx="1218142" cy="691030"/>
            </a:xfrm>
            <a:custGeom>
              <a:avLst/>
              <a:gdLst>
                <a:gd name="T0" fmla="*/ 1 w 1552"/>
                <a:gd name="T1" fmla="*/ 691 h 879"/>
                <a:gd name="T2" fmla="*/ 18 w 1552"/>
                <a:gd name="T3" fmla="*/ 234 h 879"/>
                <a:gd name="T4" fmla="*/ 190 w 1552"/>
                <a:gd name="T5" fmla="*/ 223 h 879"/>
                <a:gd name="T6" fmla="*/ 570 w 1552"/>
                <a:gd name="T7" fmla="*/ 7 h 879"/>
                <a:gd name="T8" fmla="*/ 906 w 1552"/>
                <a:gd name="T9" fmla="*/ 139 h 879"/>
                <a:gd name="T10" fmla="*/ 1432 w 1552"/>
                <a:gd name="T11" fmla="*/ 152 h 879"/>
                <a:gd name="T12" fmla="*/ 1537 w 1552"/>
                <a:gd name="T13" fmla="*/ 295 h 879"/>
                <a:gd name="T14" fmla="*/ 1097 w 1552"/>
                <a:gd name="T15" fmla="*/ 363 h 879"/>
                <a:gd name="T16" fmla="*/ 1096 w 1552"/>
                <a:gd name="T17" fmla="*/ 471 h 879"/>
                <a:gd name="T18" fmla="*/ 1031 w 1552"/>
                <a:gd name="T19" fmla="*/ 659 h 879"/>
                <a:gd name="T20" fmla="*/ 945 w 1552"/>
                <a:gd name="T21" fmla="*/ 789 h 879"/>
                <a:gd name="T22" fmla="*/ 787 w 1552"/>
                <a:gd name="T23" fmla="*/ 875 h 879"/>
                <a:gd name="T24" fmla="*/ 368 w 1552"/>
                <a:gd name="T25" fmla="*/ 852 h 879"/>
                <a:gd name="T26" fmla="*/ 213 w 1552"/>
                <a:gd name="T27" fmla="*/ 745 h 879"/>
                <a:gd name="T28" fmla="*/ 43 w 1552"/>
                <a:gd name="T29" fmla="*/ 734 h 879"/>
                <a:gd name="T30" fmla="*/ 5 w 1552"/>
                <a:gd name="T31" fmla="*/ 709 h 879"/>
                <a:gd name="T32" fmla="*/ 845 w 1552"/>
                <a:gd name="T33" fmla="*/ 329 h 879"/>
                <a:gd name="T34" fmla="*/ 1437 w 1552"/>
                <a:gd name="T35" fmla="*/ 329 h 879"/>
                <a:gd name="T36" fmla="*/ 1504 w 1552"/>
                <a:gd name="T37" fmla="*/ 229 h 879"/>
                <a:gd name="T38" fmla="*/ 1019 w 1552"/>
                <a:gd name="T39" fmla="*/ 185 h 879"/>
                <a:gd name="T40" fmla="*/ 617 w 1552"/>
                <a:gd name="T41" fmla="*/ 169 h 879"/>
                <a:gd name="T42" fmla="*/ 857 w 1552"/>
                <a:gd name="T43" fmla="*/ 152 h 879"/>
                <a:gd name="T44" fmla="*/ 797 w 1552"/>
                <a:gd name="T45" fmla="*/ 80 h 879"/>
                <a:gd name="T46" fmla="*/ 321 w 1552"/>
                <a:gd name="T47" fmla="*/ 128 h 879"/>
                <a:gd name="T48" fmla="*/ 196 w 1552"/>
                <a:gd name="T49" fmla="*/ 268 h 879"/>
                <a:gd name="T50" fmla="*/ 33 w 1552"/>
                <a:gd name="T51" fmla="*/ 284 h 879"/>
                <a:gd name="T52" fmla="*/ 52 w 1552"/>
                <a:gd name="T53" fmla="*/ 701 h 879"/>
                <a:gd name="T54" fmla="*/ 238 w 1552"/>
                <a:gd name="T55" fmla="*/ 702 h 879"/>
                <a:gd name="T56" fmla="*/ 344 w 1552"/>
                <a:gd name="T57" fmla="*/ 809 h 879"/>
                <a:gd name="T58" fmla="*/ 851 w 1552"/>
                <a:gd name="T59" fmla="*/ 842 h 879"/>
                <a:gd name="T60" fmla="*/ 911 w 1552"/>
                <a:gd name="T61" fmla="*/ 770 h 879"/>
                <a:gd name="T62" fmla="*/ 781 w 1552"/>
                <a:gd name="T63" fmla="*/ 718 h 879"/>
                <a:gd name="T64" fmla="*/ 766 w 1552"/>
                <a:gd name="T65" fmla="*/ 683 h 879"/>
                <a:gd name="T66" fmla="*/ 939 w 1552"/>
                <a:gd name="T67" fmla="*/ 683 h 879"/>
                <a:gd name="T68" fmla="*/ 1000 w 1552"/>
                <a:gd name="T69" fmla="*/ 578 h 879"/>
                <a:gd name="T70" fmla="*/ 828 w 1552"/>
                <a:gd name="T71" fmla="*/ 540 h 879"/>
                <a:gd name="T72" fmla="*/ 812 w 1552"/>
                <a:gd name="T73" fmla="*/ 507 h 879"/>
                <a:gd name="T74" fmla="*/ 998 w 1552"/>
                <a:gd name="T75" fmla="*/ 507 h 879"/>
                <a:gd name="T76" fmla="*/ 997 w 1552"/>
                <a:gd name="T77" fmla="*/ 363 h 879"/>
                <a:gd name="T78" fmla="*/ 834 w 1552"/>
                <a:gd name="T79" fmla="*/ 363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52" h="879">
                  <a:moveTo>
                    <a:pt x="5" y="709"/>
                  </a:moveTo>
                  <a:cubicBezTo>
                    <a:pt x="3" y="703"/>
                    <a:pt x="1" y="697"/>
                    <a:pt x="1" y="691"/>
                  </a:cubicBezTo>
                  <a:cubicBezTo>
                    <a:pt x="0" y="545"/>
                    <a:pt x="1" y="398"/>
                    <a:pt x="0" y="252"/>
                  </a:cubicBezTo>
                  <a:cubicBezTo>
                    <a:pt x="0" y="237"/>
                    <a:pt x="5" y="234"/>
                    <a:pt x="18" y="234"/>
                  </a:cubicBezTo>
                  <a:cubicBezTo>
                    <a:pt x="70" y="235"/>
                    <a:pt x="121" y="234"/>
                    <a:pt x="172" y="235"/>
                  </a:cubicBezTo>
                  <a:cubicBezTo>
                    <a:pt x="182" y="235"/>
                    <a:pt x="186" y="232"/>
                    <a:pt x="190" y="223"/>
                  </a:cubicBezTo>
                  <a:cubicBezTo>
                    <a:pt x="211" y="172"/>
                    <a:pt x="248" y="137"/>
                    <a:pt x="292" y="107"/>
                  </a:cubicBezTo>
                  <a:cubicBezTo>
                    <a:pt x="376" y="49"/>
                    <a:pt x="469" y="17"/>
                    <a:pt x="570" y="7"/>
                  </a:cubicBezTo>
                  <a:cubicBezTo>
                    <a:pt x="643" y="0"/>
                    <a:pt x="713" y="4"/>
                    <a:pt x="781" y="34"/>
                  </a:cubicBezTo>
                  <a:cubicBezTo>
                    <a:pt x="834" y="56"/>
                    <a:pt x="876" y="91"/>
                    <a:pt x="906" y="139"/>
                  </a:cubicBezTo>
                  <a:cubicBezTo>
                    <a:pt x="913" y="150"/>
                    <a:pt x="920" y="152"/>
                    <a:pt x="932" y="152"/>
                  </a:cubicBezTo>
                  <a:cubicBezTo>
                    <a:pt x="1099" y="152"/>
                    <a:pt x="1265" y="152"/>
                    <a:pt x="1432" y="152"/>
                  </a:cubicBezTo>
                  <a:cubicBezTo>
                    <a:pt x="1458" y="152"/>
                    <a:pt x="1482" y="157"/>
                    <a:pt x="1504" y="173"/>
                  </a:cubicBezTo>
                  <a:cubicBezTo>
                    <a:pt x="1537" y="198"/>
                    <a:pt x="1552" y="250"/>
                    <a:pt x="1537" y="295"/>
                  </a:cubicBezTo>
                  <a:cubicBezTo>
                    <a:pt x="1523" y="336"/>
                    <a:pt x="1485" y="363"/>
                    <a:pt x="1439" y="363"/>
                  </a:cubicBezTo>
                  <a:cubicBezTo>
                    <a:pt x="1325" y="363"/>
                    <a:pt x="1211" y="363"/>
                    <a:pt x="1097" y="363"/>
                  </a:cubicBezTo>
                  <a:cubicBezTo>
                    <a:pt x="1092" y="363"/>
                    <a:pt x="1086" y="363"/>
                    <a:pt x="1077" y="363"/>
                  </a:cubicBezTo>
                  <a:cubicBezTo>
                    <a:pt x="1102" y="398"/>
                    <a:pt x="1108" y="433"/>
                    <a:pt x="1096" y="471"/>
                  </a:cubicBezTo>
                  <a:cubicBezTo>
                    <a:pt x="1084" y="508"/>
                    <a:pt x="1056" y="531"/>
                    <a:pt x="1016" y="539"/>
                  </a:cubicBezTo>
                  <a:cubicBezTo>
                    <a:pt x="1044" y="578"/>
                    <a:pt x="1050" y="618"/>
                    <a:pt x="1031" y="659"/>
                  </a:cubicBezTo>
                  <a:cubicBezTo>
                    <a:pt x="1011" y="703"/>
                    <a:pt x="974" y="718"/>
                    <a:pt x="926" y="718"/>
                  </a:cubicBezTo>
                  <a:cubicBezTo>
                    <a:pt x="941" y="741"/>
                    <a:pt x="947" y="764"/>
                    <a:pt x="945" y="789"/>
                  </a:cubicBezTo>
                  <a:cubicBezTo>
                    <a:pt x="942" y="834"/>
                    <a:pt x="904" y="873"/>
                    <a:pt x="859" y="874"/>
                  </a:cubicBezTo>
                  <a:cubicBezTo>
                    <a:pt x="835" y="875"/>
                    <a:pt x="811" y="874"/>
                    <a:pt x="787" y="875"/>
                  </a:cubicBezTo>
                  <a:cubicBezTo>
                    <a:pt x="727" y="876"/>
                    <a:pt x="667" y="879"/>
                    <a:pt x="607" y="879"/>
                  </a:cubicBezTo>
                  <a:cubicBezTo>
                    <a:pt x="526" y="879"/>
                    <a:pt x="446" y="875"/>
                    <a:pt x="368" y="852"/>
                  </a:cubicBezTo>
                  <a:cubicBezTo>
                    <a:pt x="326" y="840"/>
                    <a:pt x="284" y="826"/>
                    <a:pt x="251" y="795"/>
                  </a:cubicBezTo>
                  <a:cubicBezTo>
                    <a:pt x="236" y="780"/>
                    <a:pt x="224" y="762"/>
                    <a:pt x="213" y="745"/>
                  </a:cubicBezTo>
                  <a:cubicBezTo>
                    <a:pt x="208" y="737"/>
                    <a:pt x="204" y="734"/>
                    <a:pt x="195" y="734"/>
                  </a:cubicBezTo>
                  <a:cubicBezTo>
                    <a:pt x="145" y="735"/>
                    <a:pt x="94" y="735"/>
                    <a:pt x="43" y="734"/>
                  </a:cubicBezTo>
                  <a:cubicBezTo>
                    <a:pt x="37" y="734"/>
                    <a:pt x="31" y="730"/>
                    <a:pt x="24" y="728"/>
                  </a:cubicBezTo>
                  <a:cubicBezTo>
                    <a:pt x="18" y="722"/>
                    <a:pt x="11" y="716"/>
                    <a:pt x="5" y="709"/>
                  </a:cubicBezTo>
                  <a:close/>
                  <a:moveTo>
                    <a:pt x="834" y="329"/>
                  </a:moveTo>
                  <a:cubicBezTo>
                    <a:pt x="839" y="329"/>
                    <a:pt x="842" y="329"/>
                    <a:pt x="845" y="329"/>
                  </a:cubicBezTo>
                  <a:cubicBezTo>
                    <a:pt x="948" y="329"/>
                    <a:pt x="1050" y="329"/>
                    <a:pt x="1152" y="329"/>
                  </a:cubicBezTo>
                  <a:cubicBezTo>
                    <a:pt x="1247" y="329"/>
                    <a:pt x="1342" y="329"/>
                    <a:pt x="1437" y="329"/>
                  </a:cubicBezTo>
                  <a:cubicBezTo>
                    <a:pt x="1454" y="329"/>
                    <a:pt x="1469" y="326"/>
                    <a:pt x="1482" y="315"/>
                  </a:cubicBezTo>
                  <a:cubicBezTo>
                    <a:pt x="1507" y="296"/>
                    <a:pt x="1515" y="263"/>
                    <a:pt x="1504" y="229"/>
                  </a:cubicBezTo>
                  <a:cubicBezTo>
                    <a:pt x="1495" y="202"/>
                    <a:pt x="1470" y="185"/>
                    <a:pt x="1435" y="185"/>
                  </a:cubicBezTo>
                  <a:cubicBezTo>
                    <a:pt x="1297" y="185"/>
                    <a:pt x="1158" y="185"/>
                    <a:pt x="1019" y="185"/>
                  </a:cubicBezTo>
                  <a:cubicBezTo>
                    <a:pt x="890" y="185"/>
                    <a:pt x="761" y="185"/>
                    <a:pt x="632" y="186"/>
                  </a:cubicBezTo>
                  <a:cubicBezTo>
                    <a:pt x="618" y="186"/>
                    <a:pt x="617" y="180"/>
                    <a:pt x="617" y="169"/>
                  </a:cubicBezTo>
                  <a:cubicBezTo>
                    <a:pt x="617" y="157"/>
                    <a:pt x="618" y="152"/>
                    <a:pt x="632" y="152"/>
                  </a:cubicBezTo>
                  <a:cubicBezTo>
                    <a:pt x="707" y="152"/>
                    <a:pt x="782" y="152"/>
                    <a:pt x="857" y="152"/>
                  </a:cubicBezTo>
                  <a:cubicBezTo>
                    <a:pt x="862" y="152"/>
                    <a:pt x="866" y="151"/>
                    <a:pt x="873" y="151"/>
                  </a:cubicBezTo>
                  <a:cubicBezTo>
                    <a:pt x="852" y="119"/>
                    <a:pt x="827" y="97"/>
                    <a:pt x="797" y="80"/>
                  </a:cubicBezTo>
                  <a:cubicBezTo>
                    <a:pt x="726" y="39"/>
                    <a:pt x="650" y="32"/>
                    <a:pt x="571" y="40"/>
                  </a:cubicBezTo>
                  <a:cubicBezTo>
                    <a:pt x="481" y="50"/>
                    <a:pt x="397" y="78"/>
                    <a:pt x="321" y="128"/>
                  </a:cubicBezTo>
                  <a:cubicBezTo>
                    <a:pt x="270" y="162"/>
                    <a:pt x="225" y="201"/>
                    <a:pt x="212" y="268"/>
                  </a:cubicBezTo>
                  <a:cubicBezTo>
                    <a:pt x="207" y="268"/>
                    <a:pt x="201" y="268"/>
                    <a:pt x="196" y="268"/>
                  </a:cubicBezTo>
                  <a:cubicBezTo>
                    <a:pt x="147" y="268"/>
                    <a:pt x="98" y="268"/>
                    <a:pt x="49" y="267"/>
                  </a:cubicBezTo>
                  <a:cubicBezTo>
                    <a:pt x="36" y="267"/>
                    <a:pt x="33" y="271"/>
                    <a:pt x="33" y="284"/>
                  </a:cubicBezTo>
                  <a:cubicBezTo>
                    <a:pt x="33" y="417"/>
                    <a:pt x="33" y="550"/>
                    <a:pt x="33" y="683"/>
                  </a:cubicBezTo>
                  <a:cubicBezTo>
                    <a:pt x="33" y="701"/>
                    <a:pt x="33" y="701"/>
                    <a:pt x="52" y="701"/>
                  </a:cubicBezTo>
                  <a:cubicBezTo>
                    <a:pt x="108" y="701"/>
                    <a:pt x="165" y="701"/>
                    <a:pt x="222" y="701"/>
                  </a:cubicBezTo>
                  <a:cubicBezTo>
                    <a:pt x="227" y="701"/>
                    <a:pt x="233" y="702"/>
                    <a:pt x="238" y="702"/>
                  </a:cubicBezTo>
                  <a:cubicBezTo>
                    <a:pt x="243" y="739"/>
                    <a:pt x="253" y="757"/>
                    <a:pt x="285" y="778"/>
                  </a:cubicBezTo>
                  <a:cubicBezTo>
                    <a:pt x="303" y="790"/>
                    <a:pt x="323" y="801"/>
                    <a:pt x="344" y="809"/>
                  </a:cubicBezTo>
                  <a:cubicBezTo>
                    <a:pt x="414" y="836"/>
                    <a:pt x="488" y="844"/>
                    <a:pt x="562" y="844"/>
                  </a:cubicBezTo>
                  <a:cubicBezTo>
                    <a:pt x="658" y="845"/>
                    <a:pt x="754" y="843"/>
                    <a:pt x="851" y="842"/>
                  </a:cubicBezTo>
                  <a:cubicBezTo>
                    <a:pt x="855" y="842"/>
                    <a:pt x="860" y="841"/>
                    <a:pt x="864" y="840"/>
                  </a:cubicBezTo>
                  <a:cubicBezTo>
                    <a:pt x="896" y="834"/>
                    <a:pt x="914" y="807"/>
                    <a:pt x="911" y="770"/>
                  </a:cubicBezTo>
                  <a:cubicBezTo>
                    <a:pt x="908" y="740"/>
                    <a:pt x="885" y="718"/>
                    <a:pt x="855" y="718"/>
                  </a:cubicBezTo>
                  <a:cubicBezTo>
                    <a:pt x="830" y="717"/>
                    <a:pt x="806" y="718"/>
                    <a:pt x="781" y="718"/>
                  </a:cubicBezTo>
                  <a:cubicBezTo>
                    <a:pt x="776" y="718"/>
                    <a:pt x="771" y="718"/>
                    <a:pt x="766" y="718"/>
                  </a:cubicBezTo>
                  <a:cubicBezTo>
                    <a:pt x="766" y="705"/>
                    <a:pt x="766" y="694"/>
                    <a:pt x="766" y="683"/>
                  </a:cubicBezTo>
                  <a:cubicBezTo>
                    <a:pt x="771" y="683"/>
                    <a:pt x="775" y="683"/>
                    <a:pt x="779" y="683"/>
                  </a:cubicBezTo>
                  <a:cubicBezTo>
                    <a:pt x="832" y="683"/>
                    <a:pt x="886" y="683"/>
                    <a:pt x="939" y="683"/>
                  </a:cubicBezTo>
                  <a:cubicBezTo>
                    <a:pt x="959" y="683"/>
                    <a:pt x="978" y="677"/>
                    <a:pt x="990" y="661"/>
                  </a:cubicBezTo>
                  <a:cubicBezTo>
                    <a:pt x="1010" y="636"/>
                    <a:pt x="1013" y="607"/>
                    <a:pt x="1000" y="578"/>
                  </a:cubicBezTo>
                  <a:cubicBezTo>
                    <a:pt x="988" y="550"/>
                    <a:pt x="963" y="540"/>
                    <a:pt x="933" y="540"/>
                  </a:cubicBezTo>
                  <a:cubicBezTo>
                    <a:pt x="898" y="540"/>
                    <a:pt x="863" y="540"/>
                    <a:pt x="828" y="540"/>
                  </a:cubicBezTo>
                  <a:cubicBezTo>
                    <a:pt x="822" y="540"/>
                    <a:pt x="817" y="539"/>
                    <a:pt x="812" y="539"/>
                  </a:cubicBezTo>
                  <a:cubicBezTo>
                    <a:pt x="812" y="527"/>
                    <a:pt x="812" y="517"/>
                    <a:pt x="812" y="507"/>
                  </a:cubicBezTo>
                  <a:cubicBezTo>
                    <a:pt x="817" y="507"/>
                    <a:pt x="820" y="507"/>
                    <a:pt x="823" y="507"/>
                  </a:cubicBezTo>
                  <a:cubicBezTo>
                    <a:pt x="881" y="507"/>
                    <a:pt x="939" y="507"/>
                    <a:pt x="998" y="507"/>
                  </a:cubicBezTo>
                  <a:cubicBezTo>
                    <a:pt x="1040" y="506"/>
                    <a:pt x="1068" y="477"/>
                    <a:pt x="1068" y="434"/>
                  </a:cubicBezTo>
                  <a:cubicBezTo>
                    <a:pt x="1067" y="391"/>
                    <a:pt x="1040" y="363"/>
                    <a:pt x="997" y="363"/>
                  </a:cubicBezTo>
                  <a:cubicBezTo>
                    <a:pt x="955" y="363"/>
                    <a:pt x="913" y="363"/>
                    <a:pt x="871" y="363"/>
                  </a:cubicBezTo>
                  <a:cubicBezTo>
                    <a:pt x="858" y="363"/>
                    <a:pt x="846" y="363"/>
                    <a:pt x="834" y="363"/>
                  </a:cubicBezTo>
                  <a:cubicBezTo>
                    <a:pt x="834" y="351"/>
                    <a:pt x="834" y="341"/>
                    <a:pt x="834" y="32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42" name="Freeform 10">
              <a:extLst>
                <a:ext uri="{FF2B5EF4-FFF2-40B4-BE49-F238E27FC236}">
                  <a16:creationId xmlns:a16="http://schemas.microsoft.com/office/drawing/2014/main" id="{0CA4B56B-B831-49B2-8F2F-5043C61BFD92}"/>
                </a:ext>
              </a:extLst>
            </p:cNvPr>
            <p:cNvSpPr>
              <a:spLocks noEditPoints="1"/>
            </p:cNvSpPr>
            <p:nvPr/>
          </p:nvSpPr>
          <p:spPr bwMode="auto">
            <a:xfrm>
              <a:off x="8584496" y="2619437"/>
              <a:ext cx="1218142" cy="691030"/>
            </a:xfrm>
            <a:custGeom>
              <a:avLst/>
              <a:gdLst>
                <a:gd name="T0" fmla="*/ 1 w 1552"/>
                <a:gd name="T1" fmla="*/ 691 h 879"/>
                <a:gd name="T2" fmla="*/ 18 w 1552"/>
                <a:gd name="T3" fmla="*/ 234 h 879"/>
                <a:gd name="T4" fmla="*/ 190 w 1552"/>
                <a:gd name="T5" fmla="*/ 223 h 879"/>
                <a:gd name="T6" fmla="*/ 570 w 1552"/>
                <a:gd name="T7" fmla="*/ 7 h 879"/>
                <a:gd name="T8" fmla="*/ 906 w 1552"/>
                <a:gd name="T9" fmla="*/ 139 h 879"/>
                <a:gd name="T10" fmla="*/ 1432 w 1552"/>
                <a:gd name="T11" fmla="*/ 152 h 879"/>
                <a:gd name="T12" fmla="*/ 1537 w 1552"/>
                <a:gd name="T13" fmla="*/ 295 h 879"/>
                <a:gd name="T14" fmla="*/ 1097 w 1552"/>
                <a:gd name="T15" fmla="*/ 363 h 879"/>
                <a:gd name="T16" fmla="*/ 1096 w 1552"/>
                <a:gd name="T17" fmla="*/ 471 h 879"/>
                <a:gd name="T18" fmla="*/ 1031 w 1552"/>
                <a:gd name="T19" fmla="*/ 659 h 879"/>
                <a:gd name="T20" fmla="*/ 945 w 1552"/>
                <a:gd name="T21" fmla="*/ 789 h 879"/>
                <a:gd name="T22" fmla="*/ 787 w 1552"/>
                <a:gd name="T23" fmla="*/ 875 h 879"/>
                <a:gd name="T24" fmla="*/ 368 w 1552"/>
                <a:gd name="T25" fmla="*/ 852 h 879"/>
                <a:gd name="T26" fmla="*/ 213 w 1552"/>
                <a:gd name="T27" fmla="*/ 745 h 879"/>
                <a:gd name="T28" fmla="*/ 43 w 1552"/>
                <a:gd name="T29" fmla="*/ 734 h 879"/>
                <a:gd name="T30" fmla="*/ 5 w 1552"/>
                <a:gd name="T31" fmla="*/ 709 h 879"/>
                <a:gd name="T32" fmla="*/ 845 w 1552"/>
                <a:gd name="T33" fmla="*/ 329 h 879"/>
                <a:gd name="T34" fmla="*/ 1437 w 1552"/>
                <a:gd name="T35" fmla="*/ 329 h 879"/>
                <a:gd name="T36" fmla="*/ 1504 w 1552"/>
                <a:gd name="T37" fmla="*/ 229 h 879"/>
                <a:gd name="T38" fmla="*/ 1019 w 1552"/>
                <a:gd name="T39" fmla="*/ 185 h 879"/>
                <a:gd name="T40" fmla="*/ 617 w 1552"/>
                <a:gd name="T41" fmla="*/ 169 h 879"/>
                <a:gd name="T42" fmla="*/ 857 w 1552"/>
                <a:gd name="T43" fmla="*/ 152 h 879"/>
                <a:gd name="T44" fmla="*/ 797 w 1552"/>
                <a:gd name="T45" fmla="*/ 80 h 879"/>
                <a:gd name="T46" fmla="*/ 321 w 1552"/>
                <a:gd name="T47" fmla="*/ 128 h 879"/>
                <a:gd name="T48" fmla="*/ 196 w 1552"/>
                <a:gd name="T49" fmla="*/ 268 h 879"/>
                <a:gd name="T50" fmla="*/ 33 w 1552"/>
                <a:gd name="T51" fmla="*/ 284 h 879"/>
                <a:gd name="T52" fmla="*/ 52 w 1552"/>
                <a:gd name="T53" fmla="*/ 701 h 879"/>
                <a:gd name="T54" fmla="*/ 238 w 1552"/>
                <a:gd name="T55" fmla="*/ 702 h 879"/>
                <a:gd name="T56" fmla="*/ 344 w 1552"/>
                <a:gd name="T57" fmla="*/ 809 h 879"/>
                <a:gd name="T58" fmla="*/ 851 w 1552"/>
                <a:gd name="T59" fmla="*/ 842 h 879"/>
                <a:gd name="T60" fmla="*/ 911 w 1552"/>
                <a:gd name="T61" fmla="*/ 770 h 879"/>
                <a:gd name="T62" fmla="*/ 781 w 1552"/>
                <a:gd name="T63" fmla="*/ 718 h 879"/>
                <a:gd name="T64" fmla="*/ 766 w 1552"/>
                <a:gd name="T65" fmla="*/ 683 h 879"/>
                <a:gd name="T66" fmla="*/ 939 w 1552"/>
                <a:gd name="T67" fmla="*/ 683 h 879"/>
                <a:gd name="T68" fmla="*/ 1000 w 1552"/>
                <a:gd name="T69" fmla="*/ 578 h 879"/>
                <a:gd name="T70" fmla="*/ 828 w 1552"/>
                <a:gd name="T71" fmla="*/ 540 h 879"/>
                <a:gd name="T72" fmla="*/ 812 w 1552"/>
                <a:gd name="T73" fmla="*/ 507 h 879"/>
                <a:gd name="T74" fmla="*/ 998 w 1552"/>
                <a:gd name="T75" fmla="*/ 507 h 879"/>
                <a:gd name="T76" fmla="*/ 997 w 1552"/>
                <a:gd name="T77" fmla="*/ 363 h 879"/>
                <a:gd name="T78" fmla="*/ 834 w 1552"/>
                <a:gd name="T79" fmla="*/ 363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52" h="879">
                  <a:moveTo>
                    <a:pt x="5" y="709"/>
                  </a:moveTo>
                  <a:cubicBezTo>
                    <a:pt x="3" y="703"/>
                    <a:pt x="1" y="697"/>
                    <a:pt x="1" y="691"/>
                  </a:cubicBezTo>
                  <a:cubicBezTo>
                    <a:pt x="0" y="545"/>
                    <a:pt x="1" y="398"/>
                    <a:pt x="0" y="252"/>
                  </a:cubicBezTo>
                  <a:cubicBezTo>
                    <a:pt x="0" y="237"/>
                    <a:pt x="5" y="234"/>
                    <a:pt x="18" y="234"/>
                  </a:cubicBezTo>
                  <a:cubicBezTo>
                    <a:pt x="70" y="235"/>
                    <a:pt x="121" y="234"/>
                    <a:pt x="172" y="235"/>
                  </a:cubicBezTo>
                  <a:cubicBezTo>
                    <a:pt x="182" y="235"/>
                    <a:pt x="186" y="232"/>
                    <a:pt x="190" y="223"/>
                  </a:cubicBezTo>
                  <a:cubicBezTo>
                    <a:pt x="211" y="172"/>
                    <a:pt x="248" y="137"/>
                    <a:pt x="292" y="107"/>
                  </a:cubicBezTo>
                  <a:cubicBezTo>
                    <a:pt x="376" y="49"/>
                    <a:pt x="469" y="17"/>
                    <a:pt x="570" y="7"/>
                  </a:cubicBezTo>
                  <a:cubicBezTo>
                    <a:pt x="643" y="0"/>
                    <a:pt x="713" y="4"/>
                    <a:pt x="781" y="34"/>
                  </a:cubicBezTo>
                  <a:cubicBezTo>
                    <a:pt x="834" y="56"/>
                    <a:pt x="876" y="91"/>
                    <a:pt x="906" y="139"/>
                  </a:cubicBezTo>
                  <a:cubicBezTo>
                    <a:pt x="913" y="150"/>
                    <a:pt x="920" y="152"/>
                    <a:pt x="932" y="152"/>
                  </a:cubicBezTo>
                  <a:cubicBezTo>
                    <a:pt x="1099" y="152"/>
                    <a:pt x="1265" y="152"/>
                    <a:pt x="1432" y="152"/>
                  </a:cubicBezTo>
                  <a:cubicBezTo>
                    <a:pt x="1458" y="152"/>
                    <a:pt x="1482" y="157"/>
                    <a:pt x="1504" y="173"/>
                  </a:cubicBezTo>
                  <a:cubicBezTo>
                    <a:pt x="1537" y="198"/>
                    <a:pt x="1552" y="250"/>
                    <a:pt x="1537" y="295"/>
                  </a:cubicBezTo>
                  <a:cubicBezTo>
                    <a:pt x="1523" y="336"/>
                    <a:pt x="1485" y="363"/>
                    <a:pt x="1439" y="363"/>
                  </a:cubicBezTo>
                  <a:cubicBezTo>
                    <a:pt x="1325" y="363"/>
                    <a:pt x="1211" y="363"/>
                    <a:pt x="1097" y="363"/>
                  </a:cubicBezTo>
                  <a:cubicBezTo>
                    <a:pt x="1092" y="363"/>
                    <a:pt x="1086" y="363"/>
                    <a:pt x="1077" y="363"/>
                  </a:cubicBezTo>
                  <a:cubicBezTo>
                    <a:pt x="1102" y="398"/>
                    <a:pt x="1108" y="433"/>
                    <a:pt x="1096" y="471"/>
                  </a:cubicBezTo>
                  <a:cubicBezTo>
                    <a:pt x="1084" y="508"/>
                    <a:pt x="1056" y="531"/>
                    <a:pt x="1016" y="539"/>
                  </a:cubicBezTo>
                  <a:cubicBezTo>
                    <a:pt x="1044" y="578"/>
                    <a:pt x="1050" y="618"/>
                    <a:pt x="1031" y="659"/>
                  </a:cubicBezTo>
                  <a:cubicBezTo>
                    <a:pt x="1011" y="703"/>
                    <a:pt x="974" y="718"/>
                    <a:pt x="926" y="718"/>
                  </a:cubicBezTo>
                  <a:cubicBezTo>
                    <a:pt x="941" y="741"/>
                    <a:pt x="947" y="764"/>
                    <a:pt x="945" y="789"/>
                  </a:cubicBezTo>
                  <a:cubicBezTo>
                    <a:pt x="942" y="834"/>
                    <a:pt x="904" y="873"/>
                    <a:pt x="859" y="874"/>
                  </a:cubicBezTo>
                  <a:cubicBezTo>
                    <a:pt x="835" y="875"/>
                    <a:pt x="811" y="874"/>
                    <a:pt x="787" y="875"/>
                  </a:cubicBezTo>
                  <a:cubicBezTo>
                    <a:pt x="727" y="876"/>
                    <a:pt x="667" y="879"/>
                    <a:pt x="607" y="879"/>
                  </a:cubicBezTo>
                  <a:cubicBezTo>
                    <a:pt x="526" y="879"/>
                    <a:pt x="446" y="875"/>
                    <a:pt x="368" y="852"/>
                  </a:cubicBezTo>
                  <a:cubicBezTo>
                    <a:pt x="326" y="840"/>
                    <a:pt x="284" y="826"/>
                    <a:pt x="251" y="795"/>
                  </a:cubicBezTo>
                  <a:cubicBezTo>
                    <a:pt x="236" y="780"/>
                    <a:pt x="224" y="762"/>
                    <a:pt x="213" y="745"/>
                  </a:cubicBezTo>
                  <a:cubicBezTo>
                    <a:pt x="208" y="737"/>
                    <a:pt x="204" y="734"/>
                    <a:pt x="195" y="734"/>
                  </a:cubicBezTo>
                  <a:cubicBezTo>
                    <a:pt x="145" y="735"/>
                    <a:pt x="94" y="735"/>
                    <a:pt x="43" y="734"/>
                  </a:cubicBezTo>
                  <a:cubicBezTo>
                    <a:pt x="37" y="734"/>
                    <a:pt x="31" y="730"/>
                    <a:pt x="24" y="728"/>
                  </a:cubicBezTo>
                  <a:cubicBezTo>
                    <a:pt x="18" y="722"/>
                    <a:pt x="11" y="716"/>
                    <a:pt x="5" y="709"/>
                  </a:cubicBezTo>
                  <a:close/>
                  <a:moveTo>
                    <a:pt x="834" y="329"/>
                  </a:moveTo>
                  <a:cubicBezTo>
                    <a:pt x="839" y="329"/>
                    <a:pt x="842" y="329"/>
                    <a:pt x="845" y="329"/>
                  </a:cubicBezTo>
                  <a:cubicBezTo>
                    <a:pt x="948" y="329"/>
                    <a:pt x="1050" y="329"/>
                    <a:pt x="1152" y="329"/>
                  </a:cubicBezTo>
                  <a:cubicBezTo>
                    <a:pt x="1247" y="329"/>
                    <a:pt x="1342" y="329"/>
                    <a:pt x="1437" y="329"/>
                  </a:cubicBezTo>
                  <a:cubicBezTo>
                    <a:pt x="1454" y="329"/>
                    <a:pt x="1469" y="326"/>
                    <a:pt x="1482" y="315"/>
                  </a:cubicBezTo>
                  <a:cubicBezTo>
                    <a:pt x="1507" y="296"/>
                    <a:pt x="1515" y="263"/>
                    <a:pt x="1504" y="229"/>
                  </a:cubicBezTo>
                  <a:cubicBezTo>
                    <a:pt x="1495" y="202"/>
                    <a:pt x="1470" y="185"/>
                    <a:pt x="1435" y="185"/>
                  </a:cubicBezTo>
                  <a:cubicBezTo>
                    <a:pt x="1297" y="185"/>
                    <a:pt x="1158" y="185"/>
                    <a:pt x="1019" y="185"/>
                  </a:cubicBezTo>
                  <a:cubicBezTo>
                    <a:pt x="890" y="185"/>
                    <a:pt x="761" y="185"/>
                    <a:pt x="632" y="186"/>
                  </a:cubicBezTo>
                  <a:cubicBezTo>
                    <a:pt x="618" y="186"/>
                    <a:pt x="617" y="180"/>
                    <a:pt x="617" y="169"/>
                  </a:cubicBezTo>
                  <a:cubicBezTo>
                    <a:pt x="617" y="157"/>
                    <a:pt x="618" y="152"/>
                    <a:pt x="632" y="152"/>
                  </a:cubicBezTo>
                  <a:cubicBezTo>
                    <a:pt x="707" y="152"/>
                    <a:pt x="782" y="152"/>
                    <a:pt x="857" y="152"/>
                  </a:cubicBezTo>
                  <a:cubicBezTo>
                    <a:pt x="862" y="152"/>
                    <a:pt x="866" y="151"/>
                    <a:pt x="873" y="151"/>
                  </a:cubicBezTo>
                  <a:cubicBezTo>
                    <a:pt x="852" y="119"/>
                    <a:pt x="827" y="97"/>
                    <a:pt x="797" y="80"/>
                  </a:cubicBezTo>
                  <a:cubicBezTo>
                    <a:pt x="726" y="39"/>
                    <a:pt x="650" y="32"/>
                    <a:pt x="571" y="40"/>
                  </a:cubicBezTo>
                  <a:cubicBezTo>
                    <a:pt x="481" y="50"/>
                    <a:pt x="397" y="78"/>
                    <a:pt x="321" y="128"/>
                  </a:cubicBezTo>
                  <a:cubicBezTo>
                    <a:pt x="270" y="162"/>
                    <a:pt x="225" y="201"/>
                    <a:pt x="212" y="268"/>
                  </a:cubicBezTo>
                  <a:cubicBezTo>
                    <a:pt x="207" y="268"/>
                    <a:pt x="201" y="268"/>
                    <a:pt x="196" y="268"/>
                  </a:cubicBezTo>
                  <a:cubicBezTo>
                    <a:pt x="147" y="268"/>
                    <a:pt x="98" y="268"/>
                    <a:pt x="49" y="267"/>
                  </a:cubicBezTo>
                  <a:cubicBezTo>
                    <a:pt x="36" y="267"/>
                    <a:pt x="33" y="271"/>
                    <a:pt x="33" y="284"/>
                  </a:cubicBezTo>
                  <a:cubicBezTo>
                    <a:pt x="33" y="417"/>
                    <a:pt x="33" y="550"/>
                    <a:pt x="33" y="683"/>
                  </a:cubicBezTo>
                  <a:cubicBezTo>
                    <a:pt x="33" y="701"/>
                    <a:pt x="33" y="701"/>
                    <a:pt x="52" y="701"/>
                  </a:cubicBezTo>
                  <a:cubicBezTo>
                    <a:pt x="108" y="701"/>
                    <a:pt x="165" y="701"/>
                    <a:pt x="222" y="701"/>
                  </a:cubicBezTo>
                  <a:cubicBezTo>
                    <a:pt x="227" y="701"/>
                    <a:pt x="233" y="702"/>
                    <a:pt x="238" y="702"/>
                  </a:cubicBezTo>
                  <a:cubicBezTo>
                    <a:pt x="243" y="739"/>
                    <a:pt x="253" y="757"/>
                    <a:pt x="285" y="778"/>
                  </a:cubicBezTo>
                  <a:cubicBezTo>
                    <a:pt x="303" y="790"/>
                    <a:pt x="323" y="801"/>
                    <a:pt x="344" y="809"/>
                  </a:cubicBezTo>
                  <a:cubicBezTo>
                    <a:pt x="414" y="836"/>
                    <a:pt x="488" y="844"/>
                    <a:pt x="562" y="844"/>
                  </a:cubicBezTo>
                  <a:cubicBezTo>
                    <a:pt x="658" y="845"/>
                    <a:pt x="754" y="843"/>
                    <a:pt x="851" y="842"/>
                  </a:cubicBezTo>
                  <a:cubicBezTo>
                    <a:pt x="855" y="842"/>
                    <a:pt x="860" y="841"/>
                    <a:pt x="864" y="840"/>
                  </a:cubicBezTo>
                  <a:cubicBezTo>
                    <a:pt x="896" y="834"/>
                    <a:pt x="914" y="807"/>
                    <a:pt x="911" y="770"/>
                  </a:cubicBezTo>
                  <a:cubicBezTo>
                    <a:pt x="908" y="740"/>
                    <a:pt x="885" y="718"/>
                    <a:pt x="855" y="718"/>
                  </a:cubicBezTo>
                  <a:cubicBezTo>
                    <a:pt x="830" y="717"/>
                    <a:pt x="806" y="718"/>
                    <a:pt x="781" y="718"/>
                  </a:cubicBezTo>
                  <a:cubicBezTo>
                    <a:pt x="776" y="718"/>
                    <a:pt x="771" y="718"/>
                    <a:pt x="766" y="718"/>
                  </a:cubicBezTo>
                  <a:cubicBezTo>
                    <a:pt x="766" y="705"/>
                    <a:pt x="766" y="694"/>
                    <a:pt x="766" y="683"/>
                  </a:cubicBezTo>
                  <a:cubicBezTo>
                    <a:pt x="771" y="683"/>
                    <a:pt x="775" y="683"/>
                    <a:pt x="779" y="683"/>
                  </a:cubicBezTo>
                  <a:cubicBezTo>
                    <a:pt x="832" y="683"/>
                    <a:pt x="886" y="683"/>
                    <a:pt x="939" y="683"/>
                  </a:cubicBezTo>
                  <a:cubicBezTo>
                    <a:pt x="959" y="683"/>
                    <a:pt x="978" y="677"/>
                    <a:pt x="990" y="661"/>
                  </a:cubicBezTo>
                  <a:cubicBezTo>
                    <a:pt x="1010" y="636"/>
                    <a:pt x="1013" y="607"/>
                    <a:pt x="1000" y="578"/>
                  </a:cubicBezTo>
                  <a:cubicBezTo>
                    <a:pt x="988" y="550"/>
                    <a:pt x="963" y="540"/>
                    <a:pt x="933" y="540"/>
                  </a:cubicBezTo>
                  <a:cubicBezTo>
                    <a:pt x="898" y="540"/>
                    <a:pt x="863" y="540"/>
                    <a:pt x="828" y="540"/>
                  </a:cubicBezTo>
                  <a:cubicBezTo>
                    <a:pt x="822" y="540"/>
                    <a:pt x="817" y="539"/>
                    <a:pt x="812" y="539"/>
                  </a:cubicBezTo>
                  <a:cubicBezTo>
                    <a:pt x="812" y="527"/>
                    <a:pt x="812" y="517"/>
                    <a:pt x="812" y="507"/>
                  </a:cubicBezTo>
                  <a:cubicBezTo>
                    <a:pt x="817" y="507"/>
                    <a:pt x="820" y="507"/>
                    <a:pt x="823" y="507"/>
                  </a:cubicBezTo>
                  <a:cubicBezTo>
                    <a:pt x="881" y="507"/>
                    <a:pt x="939" y="507"/>
                    <a:pt x="998" y="507"/>
                  </a:cubicBezTo>
                  <a:cubicBezTo>
                    <a:pt x="1040" y="506"/>
                    <a:pt x="1068" y="477"/>
                    <a:pt x="1068" y="434"/>
                  </a:cubicBezTo>
                  <a:cubicBezTo>
                    <a:pt x="1067" y="391"/>
                    <a:pt x="1040" y="363"/>
                    <a:pt x="997" y="363"/>
                  </a:cubicBezTo>
                  <a:cubicBezTo>
                    <a:pt x="955" y="363"/>
                    <a:pt x="913" y="363"/>
                    <a:pt x="871" y="363"/>
                  </a:cubicBezTo>
                  <a:cubicBezTo>
                    <a:pt x="858" y="363"/>
                    <a:pt x="846" y="363"/>
                    <a:pt x="834" y="363"/>
                  </a:cubicBezTo>
                  <a:cubicBezTo>
                    <a:pt x="834" y="351"/>
                    <a:pt x="834" y="341"/>
                    <a:pt x="834" y="32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grpSp>
      <p:sp>
        <p:nvSpPr>
          <p:cNvPr id="39" name="TextBox 38">
            <a:extLst>
              <a:ext uri="{FF2B5EF4-FFF2-40B4-BE49-F238E27FC236}">
                <a16:creationId xmlns:a16="http://schemas.microsoft.com/office/drawing/2014/main" id="{651D1FDA-7920-4AE9-B703-EA557585081F}"/>
              </a:ext>
            </a:extLst>
          </p:cNvPr>
          <p:cNvSpPr txBox="1"/>
          <p:nvPr/>
        </p:nvSpPr>
        <p:spPr>
          <a:xfrm>
            <a:off x="4008164" y="3017682"/>
            <a:ext cx="3984884"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a:ln>
                  <a:noFill/>
                </a:ln>
                <a:effectLst/>
                <a:uLnTx/>
                <a:uFillTx/>
                <a:ea typeface="+mn-ea"/>
                <a:cs typeface="+mn-cs"/>
              </a:rPr>
              <a:t>MOCKERY</a:t>
            </a:r>
          </a:p>
        </p:txBody>
      </p:sp>
      <p:sp>
        <p:nvSpPr>
          <p:cNvPr id="40" name="TextBox 39">
            <a:extLst>
              <a:ext uri="{FF2B5EF4-FFF2-40B4-BE49-F238E27FC236}">
                <a16:creationId xmlns:a16="http://schemas.microsoft.com/office/drawing/2014/main" id="{95AFEC46-B809-42E9-A68F-E8105BCE30A7}"/>
              </a:ext>
            </a:extLst>
          </p:cNvPr>
          <p:cNvSpPr txBox="1"/>
          <p:nvPr/>
        </p:nvSpPr>
        <p:spPr>
          <a:xfrm>
            <a:off x="3453301" y="3678080"/>
            <a:ext cx="5094611"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a:ln>
                  <a:noFill/>
                </a:ln>
                <a:effectLst/>
                <a:uLnTx/>
                <a:uFillTx/>
                <a:ea typeface="+mn-ea"/>
                <a:cs typeface="+mn-cs"/>
              </a:rPr>
              <a:t>DISCRIMINATION</a:t>
            </a:r>
            <a:r>
              <a:rPr lang="en-CA" sz="3200" b="1" baseline="30000"/>
              <a:t>1</a:t>
            </a:r>
            <a:r>
              <a:rPr lang="en-CA" sz="3200" b="1" baseline="30000">
                <a:latin typeface="Calibri" panose="020F0502020204030204" pitchFamily="34" charset="0"/>
                <a:cs typeface="Calibri" panose="020F0502020204030204" pitchFamily="34" charset="0"/>
              </a:rPr>
              <a:t>–</a:t>
            </a:r>
            <a:r>
              <a:rPr lang="en-CA" sz="3200" b="1" baseline="30000"/>
              <a:t>4</a:t>
            </a:r>
            <a:endParaRPr kumimoji="0" lang="en-CA" sz="3200" b="1" i="0" u="none" strike="noStrike" kern="1200" cap="none" spc="0" normalizeH="0" baseline="30000" noProof="0">
              <a:ln>
                <a:noFill/>
              </a:ln>
              <a:effectLst/>
              <a:uLnTx/>
              <a:uFillTx/>
              <a:ea typeface="+mn-ea"/>
              <a:cs typeface="+mn-cs"/>
            </a:endParaRPr>
          </a:p>
        </p:txBody>
      </p:sp>
      <p:sp>
        <p:nvSpPr>
          <p:cNvPr id="17" name="TextBox 16">
            <a:extLst>
              <a:ext uri="{FF2B5EF4-FFF2-40B4-BE49-F238E27FC236}">
                <a16:creationId xmlns:a16="http://schemas.microsoft.com/office/drawing/2014/main" id="{785E9DAC-CD48-4851-A6B1-59E888049B0E}"/>
              </a:ext>
            </a:extLst>
          </p:cNvPr>
          <p:cNvSpPr txBox="1"/>
          <p:nvPr/>
        </p:nvSpPr>
        <p:spPr>
          <a:xfrm>
            <a:off x="647700" y="1480561"/>
            <a:ext cx="10833100" cy="707886"/>
          </a:xfrm>
          <a:prstGeom prst="rect">
            <a:avLst/>
          </a:prstGeom>
          <a:solidFill>
            <a:schemeClr val="bg2">
              <a:lumMod val="25000"/>
            </a:schemeClr>
          </a:solidFill>
        </p:spPr>
        <p:txBody>
          <a:bodyPr wrap="square">
            <a:spAutoFit/>
          </a:bodyPr>
          <a:lstStyle/>
          <a:p>
            <a:pPr algn="ctr"/>
            <a:r>
              <a:rPr lang="en-US" sz="2000" b="1" i="0">
                <a:solidFill>
                  <a:schemeClr val="bg1"/>
                </a:solidFill>
                <a:effectLst/>
                <a:latin typeface="arial" panose="020B0604020202020204" pitchFamily="34" charset="0"/>
              </a:rPr>
              <a:t>Weight stigma</a:t>
            </a:r>
            <a:r>
              <a:rPr lang="en-US" sz="2000" b="0" i="0">
                <a:solidFill>
                  <a:schemeClr val="bg1"/>
                </a:solidFill>
                <a:effectLst/>
                <a:latin typeface="arial" panose="020B0604020202020204" pitchFamily="34" charset="0"/>
              </a:rPr>
              <a:t> refers to prejudiced, stereotyped and discriminatory views and actions affixed to people with obesity, often fueled by inaccurate ideologies about the causes of obesity</a:t>
            </a:r>
            <a:r>
              <a:rPr lang="en-US" sz="2000" b="0" i="0" baseline="30000">
                <a:solidFill>
                  <a:schemeClr val="bg1"/>
                </a:solidFill>
                <a:effectLst/>
                <a:latin typeface="arial" panose="020B0604020202020204" pitchFamily="34" charset="0"/>
              </a:rPr>
              <a:t>1</a:t>
            </a:r>
            <a:endParaRPr lang="en-CA" sz="2000" baseline="30000">
              <a:solidFill>
                <a:schemeClr val="bg1"/>
              </a:solidFill>
            </a:endParaRPr>
          </a:p>
        </p:txBody>
      </p:sp>
    </p:spTree>
    <p:extLst>
      <p:ext uri="{BB962C8B-B14F-4D97-AF65-F5344CB8AC3E}">
        <p14:creationId xmlns:p14="http://schemas.microsoft.com/office/powerpoint/2010/main" val="30981895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46E81-9C0D-4FB1-8422-3FF1AA026F5F}"/>
              </a:ext>
            </a:extLst>
          </p:cNvPr>
          <p:cNvSpPr>
            <a:spLocks noGrp="1"/>
          </p:cNvSpPr>
          <p:nvPr>
            <p:ph type="title"/>
          </p:nvPr>
        </p:nvSpPr>
        <p:spPr/>
        <p:txBody>
          <a:bodyPr/>
          <a:lstStyle/>
          <a:p>
            <a:r>
              <a:rPr lang="en-CA"/>
              <a:t>Weight stigma impacts quality of care</a:t>
            </a:r>
          </a:p>
        </p:txBody>
      </p:sp>
      <p:sp>
        <p:nvSpPr>
          <p:cNvPr id="4" name="Rectangle 3">
            <a:extLst>
              <a:ext uri="{FF2B5EF4-FFF2-40B4-BE49-F238E27FC236}">
                <a16:creationId xmlns:a16="http://schemas.microsoft.com/office/drawing/2014/main" id="{1CFAF105-CC31-4E2E-9580-448D64068112}"/>
              </a:ext>
            </a:extLst>
          </p:cNvPr>
          <p:cNvSpPr/>
          <p:nvPr/>
        </p:nvSpPr>
        <p:spPr>
          <a:xfrm>
            <a:off x="2181911" y="2674569"/>
            <a:ext cx="10010089" cy="2494257"/>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tx1"/>
              </a:solidFill>
              <a:effectLst/>
              <a:uLnTx/>
              <a:uFillTx/>
              <a:latin typeface="Apis For Office"/>
              <a:ea typeface="+mn-ea"/>
              <a:cs typeface="+mn-cs"/>
            </a:endParaRPr>
          </a:p>
        </p:txBody>
      </p:sp>
      <p:grpSp>
        <p:nvGrpSpPr>
          <p:cNvPr id="5" name="Group 68">
            <a:extLst>
              <a:ext uri="{FF2B5EF4-FFF2-40B4-BE49-F238E27FC236}">
                <a16:creationId xmlns:a16="http://schemas.microsoft.com/office/drawing/2014/main" id="{62DA850A-BD91-48DE-9770-B8F165E97669}"/>
              </a:ext>
            </a:extLst>
          </p:cNvPr>
          <p:cNvGrpSpPr>
            <a:grpSpLocks noChangeAspect="1"/>
          </p:cNvGrpSpPr>
          <p:nvPr/>
        </p:nvGrpSpPr>
        <p:grpSpPr bwMode="auto">
          <a:xfrm>
            <a:off x="257376" y="1497804"/>
            <a:ext cx="3849070" cy="5207796"/>
            <a:chOff x="1814" y="-12"/>
            <a:chExt cx="3949" cy="5343"/>
          </a:xfrm>
        </p:grpSpPr>
        <p:sp>
          <p:nvSpPr>
            <p:cNvPr id="6" name="Freeform 69">
              <a:extLst>
                <a:ext uri="{FF2B5EF4-FFF2-40B4-BE49-F238E27FC236}">
                  <a16:creationId xmlns:a16="http://schemas.microsoft.com/office/drawing/2014/main" id="{32EC3D50-8803-4DC9-BEA5-A8856CA0FFAA}"/>
                </a:ext>
              </a:extLst>
            </p:cNvPr>
            <p:cNvSpPr>
              <a:spLocks/>
            </p:cNvSpPr>
            <p:nvPr/>
          </p:nvSpPr>
          <p:spPr bwMode="auto">
            <a:xfrm>
              <a:off x="2304" y="19"/>
              <a:ext cx="1575" cy="2821"/>
            </a:xfrm>
            <a:custGeom>
              <a:avLst/>
              <a:gdLst>
                <a:gd name="T0" fmla="*/ 1333 w 1333"/>
                <a:gd name="T1" fmla="*/ 80 h 2388"/>
                <a:gd name="T2" fmla="*/ 880 w 1333"/>
                <a:gd name="T3" fmla="*/ 160 h 2388"/>
                <a:gd name="T4" fmla="*/ 694 w 1333"/>
                <a:gd name="T5" fmla="*/ 365 h 2388"/>
                <a:gd name="T6" fmla="*/ 277 w 1333"/>
                <a:gd name="T7" fmla="*/ 830 h 2388"/>
                <a:gd name="T8" fmla="*/ 332 w 1333"/>
                <a:gd name="T9" fmla="*/ 1407 h 2388"/>
                <a:gd name="T10" fmla="*/ 23 w 1333"/>
                <a:gd name="T11" fmla="*/ 2090 h 2388"/>
                <a:gd name="T12" fmla="*/ 244 w 1333"/>
                <a:gd name="T13" fmla="*/ 2378 h 2388"/>
                <a:gd name="T14" fmla="*/ 1099 w 1333"/>
                <a:gd name="T15" fmla="*/ 2388 h 2388"/>
                <a:gd name="T16" fmla="*/ 1333 w 1333"/>
                <a:gd name="T17" fmla="*/ 80 h 2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3" h="2388">
                  <a:moveTo>
                    <a:pt x="1333" y="80"/>
                  </a:moveTo>
                  <a:cubicBezTo>
                    <a:pt x="1333" y="80"/>
                    <a:pt x="1057" y="0"/>
                    <a:pt x="880" y="160"/>
                  </a:cubicBezTo>
                  <a:cubicBezTo>
                    <a:pt x="703" y="319"/>
                    <a:pt x="800" y="292"/>
                    <a:pt x="694" y="365"/>
                  </a:cubicBezTo>
                  <a:cubicBezTo>
                    <a:pt x="587" y="438"/>
                    <a:pt x="299" y="584"/>
                    <a:pt x="277" y="830"/>
                  </a:cubicBezTo>
                  <a:cubicBezTo>
                    <a:pt x="255" y="1075"/>
                    <a:pt x="349" y="1221"/>
                    <a:pt x="332" y="1407"/>
                  </a:cubicBezTo>
                  <a:cubicBezTo>
                    <a:pt x="316" y="1593"/>
                    <a:pt x="0" y="1710"/>
                    <a:pt x="23" y="2090"/>
                  </a:cubicBezTo>
                  <a:cubicBezTo>
                    <a:pt x="37" y="2333"/>
                    <a:pt x="244" y="2378"/>
                    <a:pt x="244" y="2378"/>
                  </a:cubicBezTo>
                  <a:cubicBezTo>
                    <a:pt x="1099" y="2388"/>
                    <a:pt x="1099" y="2388"/>
                    <a:pt x="1099" y="2388"/>
                  </a:cubicBezTo>
                  <a:lnTo>
                    <a:pt x="1333" y="8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7" name="Freeform 70">
              <a:extLst>
                <a:ext uri="{FF2B5EF4-FFF2-40B4-BE49-F238E27FC236}">
                  <a16:creationId xmlns:a16="http://schemas.microsoft.com/office/drawing/2014/main" id="{CA47CB5E-D9F7-4367-BD93-C602746CB7FD}"/>
                </a:ext>
              </a:extLst>
            </p:cNvPr>
            <p:cNvSpPr>
              <a:spLocks/>
            </p:cNvSpPr>
            <p:nvPr/>
          </p:nvSpPr>
          <p:spPr bwMode="auto">
            <a:xfrm>
              <a:off x="3515" y="-12"/>
              <a:ext cx="2042" cy="2737"/>
            </a:xfrm>
            <a:custGeom>
              <a:avLst/>
              <a:gdLst>
                <a:gd name="T0" fmla="*/ 256 w 1729"/>
                <a:gd name="T1" fmla="*/ 645 h 2317"/>
                <a:gd name="T2" fmla="*/ 546 w 1729"/>
                <a:gd name="T3" fmla="*/ 9 h 2317"/>
                <a:gd name="T4" fmla="*/ 1003 w 1729"/>
                <a:gd name="T5" fmla="*/ 962 h 2317"/>
                <a:gd name="T6" fmla="*/ 1328 w 1729"/>
                <a:gd name="T7" fmla="*/ 2221 h 2317"/>
                <a:gd name="T8" fmla="*/ 1210 w 1729"/>
                <a:gd name="T9" fmla="*/ 2317 h 2317"/>
                <a:gd name="T10" fmla="*/ 471 w 1729"/>
                <a:gd name="T11" fmla="*/ 2317 h 2317"/>
                <a:gd name="T12" fmla="*/ 256 w 1729"/>
                <a:gd name="T13" fmla="*/ 645 h 2317"/>
              </a:gdLst>
              <a:ahLst/>
              <a:cxnLst>
                <a:cxn ang="0">
                  <a:pos x="T0" y="T1"/>
                </a:cxn>
                <a:cxn ang="0">
                  <a:pos x="T2" y="T3"/>
                </a:cxn>
                <a:cxn ang="0">
                  <a:pos x="T4" y="T5"/>
                </a:cxn>
                <a:cxn ang="0">
                  <a:pos x="T6" y="T7"/>
                </a:cxn>
                <a:cxn ang="0">
                  <a:pos x="T8" y="T9"/>
                </a:cxn>
                <a:cxn ang="0">
                  <a:pos x="T10" y="T11"/>
                </a:cxn>
                <a:cxn ang="0">
                  <a:pos x="T12" y="T13"/>
                </a:cxn>
              </a:cxnLst>
              <a:rect l="0" t="0" r="r" b="b"/>
              <a:pathLst>
                <a:path w="1729" h="2317">
                  <a:moveTo>
                    <a:pt x="256" y="645"/>
                  </a:moveTo>
                  <a:cubicBezTo>
                    <a:pt x="256" y="645"/>
                    <a:pt x="0" y="0"/>
                    <a:pt x="546" y="9"/>
                  </a:cubicBezTo>
                  <a:cubicBezTo>
                    <a:pt x="1091" y="17"/>
                    <a:pt x="988" y="777"/>
                    <a:pt x="1003" y="962"/>
                  </a:cubicBezTo>
                  <a:cubicBezTo>
                    <a:pt x="1018" y="1148"/>
                    <a:pt x="1729" y="1698"/>
                    <a:pt x="1328" y="2221"/>
                  </a:cubicBezTo>
                  <a:cubicBezTo>
                    <a:pt x="1293" y="2267"/>
                    <a:pt x="1264" y="2317"/>
                    <a:pt x="1210" y="2317"/>
                  </a:cubicBezTo>
                  <a:cubicBezTo>
                    <a:pt x="471" y="2317"/>
                    <a:pt x="471" y="2317"/>
                    <a:pt x="471" y="2317"/>
                  </a:cubicBezTo>
                  <a:lnTo>
                    <a:pt x="256" y="64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8" name="Freeform 71">
              <a:extLst>
                <a:ext uri="{FF2B5EF4-FFF2-40B4-BE49-F238E27FC236}">
                  <a16:creationId xmlns:a16="http://schemas.microsoft.com/office/drawing/2014/main" id="{ACAE08AE-5C58-4B7D-97A8-776D81EECFE3}"/>
                </a:ext>
              </a:extLst>
            </p:cNvPr>
            <p:cNvSpPr>
              <a:spLocks/>
            </p:cNvSpPr>
            <p:nvPr/>
          </p:nvSpPr>
          <p:spPr bwMode="auto">
            <a:xfrm>
              <a:off x="3852" y="2474"/>
              <a:ext cx="1911" cy="2857"/>
            </a:xfrm>
            <a:custGeom>
              <a:avLst/>
              <a:gdLst>
                <a:gd name="T0" fmla="*/ 992 w 1618"/>
                <a:gd name="T1" fmla="*/ 275 h 2419"/>
                <a:gd name="T2" fmla="*/ 294 w 1618"/>
                <a:gd name="T3" fmla="*/ 0 h 2419"/>
                <a:gd name="T4" fmla="*/ 348 w 1618"/>
                <a:gd name="T5" fmla="*/ 365 h 2419"/>
                <a:gd name="T6" fmla="*/ 296 w 1618"/>
                <a:gd name="T7" fmla="*/ 446 h 2419"/>
                <a:gd name="T8" fmla="*/ 303 w 1618"/>
                <a:gd name="T9" fmla="*/ 568 h 2419"/>
                <a:gd name="T10" fmla="*/ 0 w 1618"/>
                <a:gd name="T11" fmla="*/ 1288 h 2419"/>
                <a:gd name="T12" fmla="*/ 56 w 1618"/>
                <a:gd name="T13" fmla="*/ 2419 h 2419"/>
                <a:gd name="T14" fmla="*/ 731 w 1618"/>
                <a:gd name="T15" fmla="*/ 2419 h 2419"/>
                <a:gd name="T16" fmla="*/ 760 w 1618"/>
                <a:gd name="T17" fmla="*/ 1239 h 2419"/>
                <a:gd name="T18" fmla="*/ 863 w 1618"/>
                <a:gd name="T19" fmla="*/ 1512 h 2419"/>
                <a:gd name="T20" fmla="*/ 1101 w 1618"/>
                <a:gd name="T21" fmla="*/ 2053 h 2419"/>
                <a:gd name="T22" fmla="*/ 1618 w 1618"/>
                <a:gd name="T23" fmla="*/ 1667 h 2419"/>
                <a:gd name="T24" fmla="*/ 992 w 1618"/>
                <a:gd name="T25" fmla="*/ 275 h 2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8" h="2419">
                  <a:moveTo>
                    <a:pt x="992" y="275"/>
                  </a:moveTo>
                  <a:cubicBezTo>
                    <a:pt x="761" y="28"/>
                    <a:pt x="294" y="0"/>
                    <a:pt x="294" y="0"/>
                  </a:cubicBezTo>
                  <a:cubicBezTo>
                    <a:pt x="348" y="365"/>
                    <a:pt x="348" y="365"/>
                    <a:pt x="348" y="365"/>
                  </a:cubicBezTo>
                  <a:cubicBezTo>
                    <a:pt x="296" y="446"/>
                    <a:pt x="296" y="446"/>
                    <a:pt x="296" y="446"/>
                  </a:cubicBezTo>
                  <a:cubicBezTo>
                    <a:pt x="303" y="568"/>
                    <a:pt x="303" y="568"/>
                    <a:pt x="303" y="568"/>
                  </a:cubicBezTo>
                  <a:cubicBezTo>
                    <a:pt x="0" y="1288"/>
                    <a:pt x="0" y="1288"/>
                    <a:pt x="0" y="1288"/>
                  </a:cubicBezTo>
                  <a:cubicBezTo>
                    <a:pt x="56" y="2419"/>
                    <a:pt x="56" y="2419"/>
                    <a:pt x="56" y="2419"/>
                  </a:cubicBezTo>
                  <a:cubicBezTo>
                    <a:pt x="731" y="2419"/>
                    <a:pt x="731" y="2419"/>
                    <a:pt x="731" y="2419"/>
                  </a:cubicBezTo>
                  <a:cubicBezTo>
                    <a:pt x="731" y="2419"/>
                    <a:pt x="722" y="1738"/>
                    <a:pt x="760" y="1239"/>
                  </a:cubicBezTo>
                  <a:cubicBezTo>
                    <a:pt x="863" y="1512"/>
                    <a:pt x="863" y="1512"/>
                    <a:pt x="863" y="1512"/>
                  </a:cubicBezTo>
                  <a:cubicBezTo>
                    <a:pt x="1101" y="2053"/>
                    <a:pt x="1101" y="2053"/>
                    <a:pt x="1101" y="2053"/>
                  </a:cubicBezTo>
                  <a:cubicBezTo>
                    <a:pt x="1618" y="1667"/>
                    <a:pt x="1618" y="1667"/>
                    <a:pt x="1618" y="1667"/>
                  </a:cubicBezTo>
                  <a:cubicBezTo>
                    <a:pt x="1618" y="1667"/>
                    <a:pt x="1224" y="522"/>
                    <a:pt x="992" y="275"/>
                  </a:cubicBezTo>
                  <a:close/>
                </a:path>
              </a:pathLst>
            </a:custGeom>
            <a:solidFill>
              <a:srgbClr val="ECF4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9" name="Freeform 72">
              <a:extLst>
                <a:ext uri="{FF2B5EF4-FFF2-40B4-BE49-F238E27FC236}">
                  <a16:creationId xmlns:a16="http://schemas.microsoft.com/office/drawing/2014/main" id="{7B295848-E06D-4028-8007-EDC90370A0E9}"/>
                </a:ext>
              </a:extLst>
            </p:cNvPr>
            <p:cNvSpPr>
              <a:spLocks/>
            </p:cNvSpPr>
            <p:nvPr/>
          </p:nvSpPr>
          <p:spPr bwMode="auto">
            <a:xfrm>
              <a:off x="2854" y="2462"/>
              <a:ext cx="1527" cy="2869"/>
            </a:xfrm>
            <a:custGeom>
              <a:avLst/>
              <a:gdLst>
                <a:gd name="T0" fmla="*/ 1245 w 1293"/>
                <a:gd name="T1" fmla="*/ 370 h 2429"/>
                <a:gd name="T2" fmla="*/ 1117 w 1293"/>
                <a:gd name="T3" fmla="*/ 450 h 2429"/>
                <a:gd name="T4" fmla="*/ 1205 w 1293"/>
                <a:gd name="T5" fmla="*/ 582 h 2429"/>
                <a:gd name="T6" fmla="*/ 845 w 1293"/>
                <a:gd name="T7" fmla="*/ 1298 h 2429"/>
                <a:gd name="T8" fmla="*/ 901 w 1293"/>
                <a:gd name="T9" fmla="*/ 2429 h 2429"/>
                <a:gd name="T10" fmla="*/ 779 w 1293"/>
                <a:gd name="T11" fmla="*/ 2429 h 2429"/>
                <a:gd name="T12" fmla="*/ 95 w 1293"/>
                <a:gd name="T13" fmla="*/ 2296 h 2429"/>
                <a:gd name="T14" fmla="*/ 59 w 1293"/>
                <a:gd name="T15" fmla="*/ 1080 h 2429"/>
                <a:gd name="T16" fmla="*/ 430 w 1293"/>
                <a:gd name="T17" fmla="*/ 10 h 2429"/>
                <a:gd name="T18" fmla="*/ 779 w 1293"/>
                <a:gd name="T19" fmla="*/ 0 h 2429"/>
                <a:gd name="T20" fmla="*/ 779 w 1293"/>
                <a:gd name="T21" fmla="*/ 0 h 2429"/>
                <a:gd name="T22" fmla="*/ 781 w 1293"/>
                <a:gd name="T23" fmla="*/ 0 h 2429"/>
                <a:gd name="T24" fmla="*/ 783 w 1293"/>
                <a:gd name="T25" fmla="*/ 0 h 2429"/>
                <a:gd name="T26" fmla="*/ 783 w 1293"/>
                <a:gd name="T27" fmla="*/ 0 h 2429"/>
                <a:gd name="T28" fmla="*/ 1131 w 1293"/>
                <a:gd name="T29" fmla="*/ 10 h 2429"/>
                <a:gd name="T30" fmla="*/ 1144 w 1293"/>
                <a:gd name="T31" fmla="*/ 10 h 2429"/>
                <a:gd name="T32" fmla="*/ 1293 w 1293"/>
                <a:gd name="T33" fmla="*/ 122 h 2429"/>
                <a:gd name="T34" fmla="*/ 1245 w 1293"/>
                <a:gd name="T35" fmla="*/ 370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3" h="2429">
                  <a:moveTo>
                    <a:pt x="1245" y="370"/>
                  </a:moveTo>
                  <a:cubicBezTo>
                    <a:pt x="1117" y="450"/>
                    <a:pt x="1117" y="450"/>
                    <a:pt x="1117" y="450"/>
                  </a:cubicBezTo>
                  <a:cubicBezTo>
                    <a:pt x="1205" y="582"/>
                    <a:pt x="1205" y="582"/>
                    <a:pt x="1205" y="582"/>
                  </a:cubicBezTo>
                  <a:cubicBezTo>
                    <a:pt x="845" y="1298"/>
                    <a:pt x="845" y="1298"/>
                    <a:pt x="845" y="1298"/>
                  </a:cubicBezTo>
                  <a:cubicBezTo>
                    <a:pt x="901" y="2429"/>
                    <a:pt x="901" y="2429"/>
                    <a:pt x="901" y="2429"/>
                  </a:cubicBezTo>
                  <a:cubicBezTo>
                    <a:pt x="779" y="2429"/>
                    <a:pt x="779" y="2429"/>
                    <a:pt x="779" y="2429"/>
                  </a:cubicBezTo>
                  <a:cubicBezTo>
                    <a:pt x="95" y="2296"/>
                    <a:pt x="95" y="2296"/>
                    <a:pt x="95" y="2296"/>
                  </a:cubicBezTo>
                  <a:cubicBezTo>
                    <a:pt x="95" y="2296"/>
                    <a:pt x="117" y="1574"/>
                    <a:pt x="59" y="1080"/>
                  </a:cubicBezTo>
                  <a:cubicBezTo>
                    <a:pt x="0" y="587"/>
                    <a:pt x="231" y="10"/>
                    <a:pt x="430" y="10"/>
                  </a:cubicBezTo>
                  <a:cubicBezTo>
                    <a:pt x="779" y="0"/>
                    <a:pt x="779" y="0"/>
                    <a:pt x="779" y="0"/>
                  </a:cubicBezTo>
                  <a:cubicBezTo>
                    <a:pt x="779" y="0"/>
                    <a:pt x="779" y="0"/>
                    <a:pt x="779" y="0"/>
                  </a:cubicBezTo>
                  <a:cubicBezTo>
                    <a:pt x="781" y="0"/>
                    <a:pt x="781" y="0"/>
                    <a:pt x="781" y="0"/>
                  </a:cubicBezTo>
                  <a:cubicBezTo>
                    <a:pt x="783" y="0"/>
                    <a:pt x="783" y="0"/>
                    <a:pt x="783" y="0"/>
                  </a:cubicBezTo>
                  <a:cubicBezTo>
                    <a:pt x="783" y="0"/>
                    <a:pt x="783" y="0"/>
                    <a:pt x="783" y="0"/>
                  </a:cubicBezTo>
                  <a:cubicBezTo>
                    <a:pt x="1131" y="10"/>
                    <a:pt x="1131" y="10"/>
                    <a:pt x="1131" y="10"/>
                  </a:cubicBezTo>
                  <a:cubicBezTo>
                    <a:pt x="1136" y="10"/>
                    <a:pt x="1140" y="10"/>
                    <a:pt x="1144" y="10"/>
                  </a:cubicBezTo>
                  <a:cubicBezTo>
                    <a:pt x="1200" y="17"/>
                    <a:pt x="1228" y="48"/>
                    <a:pt x="1293" y="122"/>
                  </a:cubicBezTo>
                  <a:lnTo>
                    <a:pt x="1245" y="37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10" name="Freeform 73">
              <a:extLst>
                <a:ext uri="{FF2B5EF4-FFF2-40B4-BE49-F238E27FC236}">
                  <a16:creationId xmlns:a16="http://schemas.microsoft.com/office/drawing/2014/main" id="{36CD56FB-73AC-490B-8A04-1B7E272F20B9}"/>
                </a:ext>
              </a:extLst>
            </p:cNvPr>
            <p:cNvSpPr>
              <a:spLocks/>
            </p:cNvSpPr>
            <p:nvPr/>
          </p:nvSpPr>
          <p:spPr bwMode="auto">
            <a:xfrm>
              <a:off x="1814" y="2474"/>
              <a:ext cx="1868" cy="2857"/>
            </a:xfrm>
            <a:custGeom>
              <a:avLst/>
              <a:gdLst>
                <a:gd name="T0" fmla="*/ 1256 w 1581"/>
                <a:gd name="T1" fmla="*/ 576 h 2419"/>
                <a:gd name="T2" fmla="*/ 1312 w 1581"/>
                <a:gd name="T3" fmla="*/ 439 h 2419"/>
                <a:gd name="T4" fmla="*/ 1168 w 1581"/>
                <a:gd name="T5" fmla="*/ 387 h 2419"/>
                <a:gd name="T6" fmla="*/ 1167 w 1581"/>
                <a:gd name="T7" fmla="*/ 385 h 2419"/>
                <a:gd name="T8" fmla="*/ 1310 w 1581"/>
                <a:gd name="T9" fmla="*/ 0 h 2419"/>
                <a:gd name="T10" fmla="*/ 620 w 1581"/>
                <a:gd name="T11" fmla="*/ 275 h 2419"/>
                <a:gd name="T12" fmla="*/ 0 w 1581"/>
                <a:gd name="T13" fmla="*/ 1667 h 2419"/>
                <a:gd name="T14" fmla="*/ 512 w 1581"/>
                <a:gd name="T15" fmla="*/ 2053 h 2419"/>
                <a:gd name="T16" fmla="*/ 748 w 1581"/>
                <a:gd name="T17" fmla="*/ 1512 h 2419"/>
                <a:gd name="T18" fmla="*/ 839 w 1581"/>
                <a:gd name="T19" fmla="*/ 1269 h 2419"/>
                <a:gd name="T20" fmla="*/ 866 w 1581"/>
                <a:gd name="T21" fmla="*/ 2419 h 2419"/>
                <a:gd name="T22" fmla="*/ 1568 w 1581"/>
                <a:gd name="T23" fmla="*/ 2419 h 2419"/>
                <a:gd name="T24" fmla="*/ 1581 w 1581"/>
                <a:gd name="T25" fmla="*/ 1263 h 2419"/>
                <a:gd name="T26" fmla="*/ 1256 w 1581"/>
                <a:gd name="T27" fmla="*/ 576 h 2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1" h="2419">
                  <a:moveTo>
                    <a:pt x="1256" y="576"/>
                  </a:moveTo>
                  <a:cubicBezTo>
                    <a:pt x="1312" y="439"/>
                    <a:pt x="1312" y="439"/>
                    <a:pt x="1312" y="439"/>
                  </a:cubicBezTo>
                  <a:cubicBezTo>
                    <a:pt x="1168" y="387"/>
                    <a:pt x="1168" y="387"/>
                    <a:pt x="1168" y="387"/>
                  </a:cubicBezTo>
                  <a:cubicBezTo>
                    <a:pt x="1167" y="385"/>
                    <a:pt x="1167" y="385"/>
                    <a:pt x="1167" y="385"/>
                  </a:cubicBezTo>
                  <a:cubicBezTo>
                    <a:pt x="1310" y="0"/>
                    <a:pt x="1310" y="0"/>
                    <a:pt x="1310" y="0"/>
                  </a:cubicBezTo>
                  <a:cubicBezTo>
                    <a:pt x="1310" y="0"/>
                    <a:pt x="849" y="28"/>
                    <a:pt x="620" y="275"/>
                  </a:cubicBezTo>
                  <a:cubicBezTo>
                    <a:pt x="391" y="522"/>
                    <a:pt x="0" y="1667"/>
                    <a:pt x="0" y="1667"/>
                  </a:cubicBezTo>
                  <a:cubicBezTo>
                    <a:pt x="512" y="2053"/>
                    <a:pt x="512" y="2053"/>
                    <a:pt x="512" y="2053"/>
                  </a:cubicBezTo>
                  <a:cubicBezTo>
                    <a:pt x="748" y="1512"/>
                    <a:pt x="748" y="1512"/>
                    <a:pt x="748" y="1512"/>
                  </a:cubicBezTo>
                  <a:cubicBezTo>
                    <a:pt x="839" y="1269"/>
                    <a:pt x="839" y="1269"/>
                    <a:pt x="839" y="1269"/>
                  </a:cubicBezTo>
                  <a:cubicBezTo>
                    <a:pt x="874" y="1765"/>
                    <a:pt x="866" y="2419"/>
                    <a:pt x="866" y="2419"/>
                  </a:cubicBezTo>
                  <a:cubicBezTo>
                    <a:pt x="1568" y="2419"/>
                    <a:pt x="1568" y="2419"/>
                    <a:pt x="1568" y="2419"/>
                  </a:cubicBezTo>
                  <a:cubicBezTo>
                    <a:pt x="1581" y="1263"/>
                    <a:pt x="1581" y="1263"/>
                    <a:pt x="1581" y="1263"/>
                  </a:cubicBezTo>
                  <a:lnTo>
                    <a:pt x="1256" y="576"/>
                  </a:lnTo>
                  <a:close/>
                </a:path>
              </a:pathLst>
            </a:custGeom>
            <a:solidFill>
              <a:srgbClr val="ECF4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11" name="Freeform 74">
              <a:extLst>
                <a:ext uri="{FF2B5EF4-FFF2-40B4-BE49-F238E27FC236}">
                  <a16:creationId xmlns:a16="http://schemas.microsoft.com/office/drawing/2014/main" id="{F9B5BD1B-D140-4BF6-9AAE-F161096C69B0}"/>
                </a:ext>
              </a:extLst>
            </p:cNvPr>
            <p:cNvSpPr>
              <a:spLocks/>
            </p:cNvSpPr>
            <p:nvPr/>
          </p:nvSpPr>
          <p:spPr bwMode="auto">
            <a:xfrm>
              <a:off x="3362" y="2037"/>
              <a:ext cx="844" cy="764"/>
            </a:xfrm>
            <a:custGeom>
              <a:avLst/>
              <a:gdLst>
                <a:gd name="T0" fmla="*/ 128 w 715"/>
                <a:gd name="T1" fmla="*/ 44 h 647"/>
                <a:gd name="T2" fmla="*/ 0 w 715"/>
                <a:gd name="T3" fmla="*/ 370 h 647"/>
                <a:gd name="T4" fmla="*/ 332 w 715"/>
                <a:gd name="T5" fmla="*/ 630 h 647"/>
                <a:gd name="T6" fmla="*/ 715 w 715"/>
                <a:gd name="T7" fmla="*/ 369 h 647"/>
                <a:gd name="T8" fmla="*/ 548 w 715"/>
                <a:gd name="T9" fmla="*/ 0 h 647"/>
                <a:gd name="T10" fmla="*/ 128 w 715"/>
                <a:gd name="T11" fmla="*/ 44 h 647"/>
              </a:gdLst>
              <a:ahLst/>
              <a:cxnLst>
                <a:cxn ang="0">
                  <a:pos x="T0" y="T1"/>
                </a:cxn>
                <a:cxn ang="0">
                  <a:pos x="T2" y="T3"/>
                </a:cxn>
                <a:cxn ang="0">
                  <a:pos x="T4" y="T5"/>
                </a:cxn>
                <a:cxn ang="0">
                  <a:pos x="T6" y="T7"/>
                </a:cxn>
                <a:cxn ang="0">
                  <a:pos x="T8" y="T9"/>
                </a:cxn>
                <a:cxn ang="0">
                  <a:pos x="T10" y="T11"/>
                </a:cxn>
              </a:cxnLst>
              <a:rect l="0" t="0" r="r" b="b"/>
              <a:pathLst>
                <a:path w="715" h="647">
                  <a:moveTo>
                    <a:pt x="128" y="44"/>
                  </a:moveTo>
                  <a:cubicBezTo>
                    <a:pt x="128" y="44"/>
                    <a:pt x="122" y="370"/>
                    <a:pt x="0" y="370"/>
                  </a:cubicBezTo>
                  <a:cubicBezTo>
                    <a:pt x="0" y="370"/>
                    <a:pt x="94" y="647"/>
                    <a:pt x="332" y="630"/>
                  </a:cubicBezTo>
                  <a:cubicBezTo>
                    <a:pt x="570" y="613"/>
                    <a:pt x="715" y="369"/>
                    <a:pt x="715" y="369"/>
                  </a:cubicBezTo>
                  <a:cubicBezTo>
                    <a:pt x="715" y="369"/>
                    <a:pt x="592" y="304"/>
                    <a:pt x="548" y="0"/>
                  </a:cubicBezTo>
                  <a:lnTo>
                    <a:pt x="128" y="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12" name="Freeform 75">
              <a:extLst>
                <a:ext uri="{FF2B5EF4-FFF2-40B4-BE49-F238E27FC236}">
                  <a16:creationId xmlns:a16="http://schemas.microsoft.com/office/drawing/2014/main" id="{AD70B0D7-3C57-4F67-957A-37BB70D1D9C6}"/>
                </a:ext>
              </a:extLst>
            </p:cNvPr>
            <p:cNvSpPr>
              <a:spLocks/>
            </p:cNvSpPr>
            <p:nvPr/>
          </p:nvSpPr>
          <p:spPr bwMode="auto">
            <a:xfrm>
              <a:off x="3173" y="466"/>
              <a:ext cx="1160" cy="1796"/>
            </a:xfrm>
            <a:custGeom>
              <a:avLst/>
              <a:gdLst>
                <a:gd name="T0" fmla="*/ 0 w 982"/>
                <a:gd name="T1" fmla="*/ 686 h 1521"/>
                <a:gd name="T2" fmla="*/ 497 w 982"/>
                <a:gd name="T3" fmla="*/ 1521 h 1521"/>
                <a:gd name="T4" fmla="*/ 913 w 982"/>
                <a:gd name="T5" fmla="*/ 583 h 1521"/>
                <a:gd name="T6" fmla="*/ 499 w 982"/>
                <a:gd name="T7" fmla="*/ 0 h 1521"/>
                <a:gd name="T8" fmla="*/ 0 w 982"/>
                <a:gd name="T9" fmla="*/ 686 h 1521"/>
              </a:gdLst>
              <a:ahLst/>
              <a:cxnLst>
                <a:cxn ang="0">
                  <a:pos x="T0" y="T1"/>
                </a:cxn>
                <a:cxn ang="0">
                  <a:pos x="T2" y="T3"/>
                </a:cxn>
                <a:cxn ang="0">
                  <a:pos x="T4" y="T5"/>
                </a:cxn>
                <a:cxn ang="0">
                  <a:pos x="T6" y="T7"/>
                </a:cxn>
                <a:cxn ang="0">
                  <a:pos x="T8" y="T9"/>
                </a:cxn>
              </a:cxnLst>
              <a:rect l="0" t="0" r="r" b="b"/>
              <a:pathLst>
                <a:path w="982" h="1521">
                  <a:moveTo>
                    <a:pt x="0" y="686"/>
                  </a:moveTo>
                  <a:cubicBezTo>
                    <a:pt x="0" y="686"/>
                    <a:pt x="113" y="1521"/>
                    <a:pt x="497" y="1521"/>
                  </a:cubicBezTo>
                  <a:cubicBezTo>
                    <a:pt x="880" y="1521"/>
                    <a:pt x="982" y="853"/>
                    <a:pt x="913" y="583"/>
                  </a:cubicBezTo>
                  <a:cubicBezTo>
                    <a:pt x="855" y="357"/>
                    <a:pt x="499" y="0"/>
                    <a:pt x="499" y="0"/>
                  </a:cubicBezTo>
                  <a:cubicBezTo>
                    <a:pt x="499" y="0"/>
                    <a:pt x="203" y="572"/>
                    <a:pt x="0" y="686"/>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13" name="Freeform 76">
              <a:extLst>
                <a:ext uri="{FF2B5EF4-FFF2-40B4-BE49-F238E27FC236}">
                  <a16:creationId xmlns:a16="http://schemas.microsoft.com/office/drawing/2014/main" id="{079372BE-8AC7-4912-9139-16A306A4A5E8}"/>
                </a:ext>
              </a:extLst>
            </p:cNvPr>
            <p:cNvSpPr>
              <a:spLocks/>
            </p:cNvSpPr>
            <p:nvPr/>
          </p:nvSpPr>
          <p:spPr bwMode="auto">
            <a:xfrm>
              <a:off x="2994" y="1249"/>
              <a:ext cx="309" cy="351"/>
            </a:xfrm>
            <a:custGeom>
              <a:avLst/>
              <a:gdLst>
                <a:gd name="T0" fmla="*/ 215 w 261"/>
                <a:gd name="T1" fmla="*/ 62 h 297"/>
                <a:gd name="T2" fmla="*/ 191 w 261"/>
                <a:gd name="T3" fmla="*/ 35 h 297"/>
                <a:gd name="T4" fmla="*/ 26 w 261"/>
                <a:gd name="T5" fmla="*/ 101 h 297"/>
                <a:gd name="T6" fmla="*/ 220 w 261"/>
                <a:gd name="T7" fmla="*/ 297 h 297"/>
                <a:gd name="T8" fmla="*/ 256 w 261"/>
                <a:gd name="T9" fmla="*/ 253 h 297"/>
                <a:gd name="T10" fmla="*/ 215 w 261"/>
                <a:gd name="T11" fmla="*/ 62 h 297"/>
              </a:gdLst>
              <a:ahLst/>
              <a:cxnLst>
                <a:cxn ang="0">
                  <a:pos x="T0" y="T1"/>
                </a:cxn>
                <a:cxn ang="0">
                  <a:pos x="T2" y="T3"/>
                </a:cxn>
                <a:cxn ang="0">
                  <a:pos x="T4" y="T5"/>
                </a:cxn>
                <a:cxn ang="0">
                  <a:pos x="T6" y="T7"/>
                </a:cxn>
                <a:cxn ang="0">
                  <a:pos x="T8" y="T9"/>
                </a:cxn>
                <a:cxn ang="0">
                  <a:pos x="T10" y="T11"/>
                </a:cxn>
              </a:cxnLst>
              <a:rect l="0" t="0" r="r" b="b"/>
              <a:pathLst>
                <a:path w="261" h="297">
                  <a:moveTo>
                    <a:pt x="215" y="62"/>
                  </a:moveTo>
                  <a:cubicBezTo>
                    <a:pt x="212" y="49"/>
                    <a:pt x="203" y="39"/>
                    <a:pt x="191" y="35"/>
                  </a:cubicBezTo>
                  <a:cubicBezTo>
                    <a:pt x="148" y="21"/>
                    <a:pt x="51" y="0"/>
                    <a:pt x="26" y="101"/>
                  </a:cubicBezTo>
                  <a:cubicBezTo>
                    <a:pt x="0" y="212"/>
                    <a:pt x="127" y="295"/>
                    <a:pt x="220" y="297"/>
                  </a:cubicBezTo>
                  <a:cubicBezTo>
                    <a:pt x="243" y="297"/>
                    <a:pt x="261" y="275"/>
                    <a:pt x="256" y="253"/>
                  </a:cubicBezTo>
                  <a:lnTo>
                    <a:pt x="215" y="62"/>
                  </a:lnTo>
                  <a:close/>
                </a:path>
              </a:pathLst>
            </a:custGeom>
            <a:solidFill>
              <a:srgbClr val="FAB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14" name="Freeform 77">
              <a:extLst>
                <a:ext uri="{FF2B5EF4-FFF2-40B4-BE49-F238E27FC236}">
                  <a16:creationId xmlns:a16="http://schemas.microsoft.com/office/drawing/2014/main" id="{75EFFB3B-845C-4870-951F-0D9F2977DFCE}"/>
                </a:ext>
              </a:extLst>
            </p:cNvPr>
            <p:cNvSpPr>
              <a:spLocks/>
            </p:cNvSpPr>
            <p:nvPr/>
          </p:nvSpPr>
          <p:spPr bwMode="auto">
            <a:xfrm>
              <a:off x="3852" y="2410"/>
              <a:ext cx="592" cy="1585"/>
            </a:xfrm>
            <a:custGeom>
              <a:avLst/>
              <a:gdLst>
                <a:gd name="T0" fmla="*/ 300 w 501"/>
                <a:gd name="T1" fmla="*/ 53 h 1342"/>
                <a:gd name="T2" fmla="*/ 501 w 501"/>
                <a:gd name="T3" fmla="*/ 86 h 1342"/>
                <a:gd name="T4" fmla="*/ 444 w 501"/>
                <a:gd name="T5" fmla="*/ 437 h 1342"/>
                <a:gd name="T6" fmla="*/ 296 w 501"/>
                <a:gd name="T7" fmla="*/ 500 h 1342"/>
                <a:gd name="T8" fmla="*/ 410 w 501"/>
                <a:gd name="T9" fmla="*/ 622 h 1342"/>
                <a:gd name="T10" fmla="*/ 0 w 501"/>
                <a:gd name="T11" fmla="*/ 1342 h 1342"/>
                <a:gd name="T12" fmla="*/ 300 w 501"/>
                <a:gd name="T13" fmla="*/ 53 h 1342"/>
              </a:gdLst>
              <a:ahLst/>
              <a:cxnLst>
                <a:cxn ang="0">
                  <a:pos x="T0" y="T1"/>
                </a:cxn>
                <a:cxn ang="0">
                  <a:pos x="T2" y="T3"/>
                </a:cxn>
                <a:cxn ang="0">
                  <a:pos x="T4" y="T5"/>
                </a:cxn>
                <a:cxn ang="0">
                  <a:pos x="T6" y="T7"/>
                </a:cxn>
                <a:cxn ang="0">
                  <a:pos x="T8" y="T9"/>
                </a:cxn>
                <a:cxn ang="0">
                  <a:pos x="T10" y="T11"/>
                </a:cxn>
                <a:cxn ang="0">
                  <a:pos x="T12" y="T13"/>
                </a:cxn>
              </a:cxnLst>
              <a:rect l="0" t="0" r="r" b="b"/>
              <a:pathLst>
                <a:path w="501" h="1342">
                  <a:moveTo>
                    <a:pt x="300" y="53"/>
                  </a:moveTo>
                  <a:cubicBezTo>
                    <a:pt x="300" y="53"/>
                    <a:pt x="396" y="0"/>
                    <a:pt x="501" y="86"/>
                  </a:cubicBezTo>
                  <a:cubicBezTo>
                    <a:pt x="444" y="437"/>
                    <a:pt x="444" y="437"/>
                    <a:pt x="444" y="437"/>
                  </a:cubicBezTo>
                  <a:cubicBezTo>
                    <a:pt x="296" y="500"/>
                    <a:pt x="296" y="500"/>
                    <a:pt x="296" y="500"/>
                  </a:cubicBezTo>
                  <a:cubicBezTo>
                    <a:pt x="410" y="622"/>
                    <a:pt x="410" y="622"/>
                    <a:pt x="410" y="622"/>
                  </a:cubicBezTo>
                  <a:cubicBezTo>
                    <a:pt x="0" y="1342"/>
                    <a:pt x="0" y="1342"/>
                    <a:pt x="0" y="1342"/>
                  </a:cubicBezTo>
                  <a:lnTo>
                    <a:pt x="300"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15" name="Freeform 78">
              <a:extLst>
                <a:ext uri="{FF2B5EF4-FFF2-40B4-BE49-F238E27FC236}">
                  <a16:creationId xmlns:a16="http://schemas.microsoft.com/office/drawing/2014/main" id="{0147C105-D89F-448F-9827-C5FD08143297}"/>
                </a:ext>
              </a:extLst>
            </p:cNvPr>
            <p:cNvSpPr>
              <a:spLocks/>
            </p:cNvSpPr>
            <p:nvPr/>
          </p:nvSpPr>
          <p:spPr bwMode="auto">
            <a:xfrm>
              <a:off x="3150" y="2410"/>
              <a:ext cx="532" cy="1603"/>
            </a:xfrm>
            <a:custGeom>
              <a:avLst/>
              <a:gdLst>
                <a:gd name="T0" fmla="*/ 450 w 450"/>
                <a:gd name="T1" fmla="*/ 1357 h 1357"/>
                <a:gd name="T2" fmla="*/ 125 w 450"/>
                <a:gd name="T3" fmla="*/ 630 h 1357"/>
                <a:gd name="T4" fmla="*/ 181 w 450"/>
                <a:gd name="T5" fmla="*/ 493 h 1357"/>
                <a:gd name="T6" fmla="*/ 37 w 450"/>
                <a:gd name="T7" fmla="*/ 441 h 1357"/>
                <a:gd name="T8" fmla="*/ 7 w 450"/>
                <a:gd name="T9" fmla="*/ 152 h 1357"/>
                <a:gd name="T10" fmla="*/ 0 w 450"/>
                <a:gd name="T11" fmla="*/ 86 h 1357"/>
                <a:gd name="T12" fmla="*/ 201 w 450"/>
                <a:gd name="T13" fmla="*/ 53 h 1357"/>
                <a:gd name="T14" fmla="*/ 237 w 450"/>
                <a:gd name="T15" fmla="*/ 199 h 1357"/>
                <a:gd name="T16" fmla="*/ 450 w 450"/>
                <a:gd name="T17" fmla="*/ 1320 h 1357"/>
                <a:gd name="T18" fmla="*/ 450 w 450"/>
                <a:gd name="T19" fmla="*/ 1357 h 1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0" h="1357">
                  <a:moveTo>
                    <a:pt x="450" y="1357"/>
                  </a:moveTo>
                  <a:cubicBezTo>
                    <a:pt x="125" y="630"/>
                    <a:pt x="125" y="630"/>
                    <a:pt x="125" y="630"/>
                  </a:cubicBezTo>
                  <a:cubicBezTo>
                    <a:pt x="181" y="493"/>
                    <a:pt x="181" y="493"/>
                    <a:pt x="181" y="493"/>
                  </a:cubicBezTo>
                  <a:cubicBezTo>
                    <a:pt x="37" y="441"/>
                    <a:pt x="37" y="441"/>
                    <a:pt x="37" y="441"/>
                  </a:cubicBezTo>
                  <a:cubicBezTo>
                    <a:pt x="7" y="152"/>
                    <a:pt x="7" y="152"/>
                    <a:pt x="7" y="152"/>
                  </a:cubicBezTo>
                  <a:cubicBezTo>
                    <a:pt x="0" y="86"/>
                    <a:pt x="0" y="86"/>
                    <a:pt x="0" y="86"/>
                  </a:cubicBezTo>
                  <a:cubicBezTo>
                    <a:pt x="104" y="0"/>
                    <a:pt x="201" y="53"/>
                    <a:pt x="201" y="53"/>
                  </a:cubicBezTo>
                  <a:cubicBezTo>
                    <a:pt x="237" y="199"/>
                    <a:pt x="237" y="199"/>
                    <a:pt x="237" y="199"/>
                  </a:cubicBezTo>
                  <a:cubicBezTo>
                    <a:pt x="450" y="1320"/>
                    <a:pt x="450" y="1320"/>
                    <a:pt x="450" y="1320"/>
                  </a:cubicBezTo>
                  <a:lnTo>
                    <a:pt x="450" y="13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16" name="Freeform 79">
              <a:extLst>
                <a:ext uri="{FF2B5EF4-FFF2-40B4-BE49-F238E27FC236}">
                  <a16:creationId xmlns:a16="http://schemas.microsoft.com/office/drawing/2014/main" id="{6F45FD97-F958-4BBD-98DF-CA2C367CE281}"/>
                </a:ext>
              </a:extLst>
            </p:cNvPr>
            <p:cNvSpPr>
              <a:spLocks/>
            </p:cNvSpPr>
            <p:nvPr/>
          </p:nvSpPr>
          <p:spPr bwMode="auto">
            <a:xfrm>
              <a:off x="2621" y="21"/>
              <a:ext cx="1258" cy="1269"/>
            </a:xfrm>
            <a:custGeom>
              <a:avLst/>
              <a:gdLst>
                <a:gd name="T0" fmla="*/ 1065 w 1065"/>
                <a:gd name="T1" fmla="*/ 78 h 1074"/>
                <a:gd name="T2" fmla="*/ 962 w 1065"/>
                <a:gd name="T3" fmla="*/ 1074 h 1074"/>
                <a:gd name="T4" fmla="*/ 19 w 1065"/>
                <a:gd name="T5" fmla="*/ 1052 h 1074"/>
                <a:gd name="T6" fmla="*/ 9 w 1065"/>
                <a:gd name="T7" fmla="*/ 814 h 1074"/>
                <a:gd name="T8" fmla="*/ 426 w 1065"/>
                <a:gd name="T9" fmla="*/ 358 h 1074"/>
                <a:gd name="T10" fmla="*/ 612 w 1065"/>
                <a:gd name="T11" fmla="*/ 156 h 1074"/>
                <a:gd name="T12" fmla="*/ 1065 w 1065"/>
                <a:gd name="T13" fmla="*/ 78 h 1074"/>
              </a:gdLst>
              <a:ahLst/>
              <a:cxnLst>
                <a:cxn ang="0">
                  <a:pos x="T0" y="T1"/>
                </a:cxn>
                <a:cxn ang="0">
                  <a:pos x="T2" y="T3"/>
                </a:cxn>
                <a:cxn ang="0">
                  <a:pos x="T4" y="T5"/>
                </a:cxn>
                <a:cxn ang="0">
                  <a:pos x="T6" y="T7"/>
                </a:cxn>
                <a:cxn ang="0">
                  <a:pos x="T8" y="T9"/>
                </a:cxn>
                <a:cxn ang="0">
                  <a:pos x="T10" y="T11"/>
                </a:cxn>
                <a:cxn ang="0">
                  <a:pos x="T12" y="T13"/>
                </a:cxn>
              </a:cxnLst>
              <a:rect l="0" t="0" r="r" b="b"/>
              <a:pathLst>
                <a:path w="1065" h="1074">
                  <a:moveTo>
                    <a:pt x="1065" y="78"/>
                  </a:moveTo>
                  <a:cubicBezTo>
                    <a:pt x="962" y="1074"/>
                    <a:pt x="962" y="1074"/>
                    <a:pt x="962" y="1074"/>
                  </a:cubicBezTo>
                  <a:cubicBezTo>
                    <a:pt x="19" y="1052"/>
                    <a:pt x="19" y="1052"/>
                    <a:pt x="19" y="1052"/>
                  </a:cubicBezTo>
                  <a:cubicBezTo>
                    <a:pt x="4" y="976"/>
                    <a:pt x="0" y="914"/>
                    <a:pt x="9" y="814"/>
                  </a:cubicBezTo>
                  <a:cubicBezTo>
                    <a:pt x="31" y="573"/>
                    <a:pt x="319" y="430"/>
                    <a:pt x="426" y="358"/>
                  </a:cubicBezTo>
                  <a:cubicBezTo>
                    <a:pt x="532" y="286"/>
                    <a:pt x="435" y="312"/>
                    <a:pt x="612" y="156"/>
                  </a:cubicBezTo>
                  <a:cubicBezTo>
                    <a:pt x="789" y="0"/>
                    <a:pt x="1065" y="78"/>
                    <a:pt x="1065" y="7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17" name="Freeform 80">
              <a:extLst>
                <a:ext uri="{FF2B5EF4-FFF2-40B4-BE49-F238E27FC236}">
                  <a16:creationId xmlns:a16="http://schemas.microsoft.com/office/drawing/2014/main" id="{E534EA1F-1F6B-4B3F-8311-F074502B7074}"/>
                </a:ext>
              </a:extLst>
            </p:cNvPr>
            <p:cNvSpPr>
              <a:spLocks/>
            </p:cNvSpPr>
            <p:nvPr/>
          </p:nvSpPr>
          <p:spPr bwMode="auto">
            <a:xfrm>
              <a:off x="3515" y="-11"/>
              <a:ext cx="1289" cy="1324"/>
            </a:xfrm>
            <a:custGeom>
              <a:avLst/>
              <a:gdLst>
                <a:gd name="T0" fmla="*/ 1087 w 1091"/>
                <a:gd name="T1" fmla="*/ 1120 h 1120"/>
                <a:gd name="T2" fmla="*/ 317 w 1091"/>
                <a:gd name="T3" fmla="*/ 1101 h 1120"/>
                <a:gd name="T4" fmla="*/ 255 w 1091"/>
                <a:gd name="T5" fmla="*/ 633 h 1120"/>
                <a:gd name="T6" fmla="*/ 546 w 1091"/>
                <a:gd name="T7" fmla="*/ 8 h 1120"/>
                <a:gd name="T8" fmla="*/ 1003 w 1091"/>
                <a:gd name="T9" fmla="*/ 945 h 1120"/>
                <a:gd name="T10" fmla="*/ 1087 w 1091"/>
                <a:gd name="T11" fmla="*/ 1120 h 1120"/>
              </a:gdLst>
              <a:ahLst/>
              <a:cxnLst>
                <a:cxn ang="0">
                  <a:pos x="T0" y="T1"/>
                </a:cxn>
                <a:cxn ang="0">
                  <a:pos x="T2" y="T3"/>
                </a:cxn>
                <a:cxn ang="0">
                  <a:pos x="T4" y="T5"/>
                </a:cxn>
                <a:cxn ang="0">
                  <a:pos x="T6" y="T7"/>
                </a:cxn>
                <a:cxn ang="0">
                  <a:pos x="T8" y="T9"/>
                </a:cxn>
                <a:cxn ang="0">
                  <a:pos x="T10" y="T11"/>
                </a:cxn>
              </a:cxnLst>
              <a:rect l="0" t="0" r="r" b="b"/>
              <a:pathLst>
                <a:path w="1091" h="1120">
                  <a:moveTo>
                    <a:pt x="1087" y="1120"/>
                  </a:moveTo>
                  <a:cubicBezTo>
                    <a:pt x="317" y="1101"/>
                    <a:pt x="317" y="1101"/>
                    <a:pt x="317" y="1101"/>
                  </a:cubicBezTo>
                  <a:cubicBezTo>
                    <a:pt x="255" y="633"/>
                    <a:pt x="255" y="633"/>
                    <a:pt x="255" y="633"/>
                  </a:cubicBezTo>
                  <a:cubicBezTo>
                    <a:pt x="255" y="633"/>
                    <a:pt x="0" y="0"/>
                    <a:pt x="546" y="8"/>
                  </a:cubicBezTo>
                  <a:cubicBezTo>
                    <a:pt x="1091" y="16"/>
                    <a:pt x="988" y="763"/>
                    <a:pt x="1003" y="945"/>
                  </a:cubicBezTo>
                  <a:cubicBezTo>
                    <a:pt x="1006" y="983"/>
                    <a:pt x="1040" y="1055"/>
                    <a:pt x="1087" y="112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18" name="Freeform 81">
              <a:extLst>
                <a:ext uri="{FF2B5EF4-FFF2-40B4-BE49-F238E27FC236}">
                  <a16:creationId xmlns:a16="http://schemas.microsoft.com/office/drawing/2014/main" id="{36936468-E6A4-418A-A5FC-2B28FC6DA4DA}"/>
                </a:ext>
              </a:extLst>
            </p:cNvPr>
            <p:cNvSpPr>
              <a:spLocks/>
            </p:cNvSpPr>
            <p:nvPr/>
          </p:nvSpPr>
          <p:spPr bwMode="auto">
            <a:xfrm>
              <a:off x="3173" y="546"/>
              <a:ext cx="1101" cy="767"/>
            </a:xfrm>
            <a:custGeom>
              <a:avLst/>
              <a:gdLst>
                <a:gd name="T0" fmla="*/ 932 w 932"/>
                <a:gd name="T1" fmla="*/ 649 h 649"/>
                <a:gd name="T2" fmla="*/ 4 w 932"/>
                <a:gd name="T3" fmla="*/ 649 h 649"/>
                <a:gd name="T4" fmla="*/ 0 w 932"/>
                <a:gd name="T5" fmla="*/ 618 h 649"/>
                <a:gd name="T6" fmla="*/ 499 w 932"/>
                <a:gd name="T7" fmla="*/ 0 h 649"/>
                <a:gd name="T8" fmla="*/ 913 w 932"/>
                <a:gd name="T9" fmla="*/ 515 h 649"/>
                <a:gd name="T10" fmla="*/ 932 w 932"/>
                <a:gd name="T11" fmla="*/ 649 h 649"/>
              </a:gdLst>
              <a:ahLst/>
              <a:cxnLst>
                <a:cxn ang="0">
                  <a:pos x="T0" y="T1"/>
                </a:cxn>
                <a:cxn ang="0">
                  <a:pos x="T2" y="T3"/>
                </a:cxn>
                <a:cxn ang="0">
                  <a:pos x="T4" y="T5"/>
                </a:cxn>
                <a:cxn ang="0">
                  <a:pos x="T6" y="T7"/>
                </a:cxn>
                <a:cxn ang="0">
                  <a:pos x="T8" y="T9"/>
                </a:cxn>
                <a:cxn ang="0">
                  <a:pos x="T10" y="T11"/>
                </a:cxn>
              </a:cxnLst>
              <a:rect l="0" t="0" r="r" b="b"/>
              <a:pathLst>
                <a:path w="932" h="649">
                  <a:moveTo>
                    <a:pt x="932" y="649"/>
                  </a:moveTo>
                  <a:cubicBezTo>
                    <a:pt x="4" y="649"/>
                    <a:pt x="4" y="649"/>
                    <a:pt x="4" y="649"/>
                  </a:cubicBezTo>
                  <a:cubicBezTo>
                    <a:pt x="1" y="629"/>
                    <a:pt x="0" y="618"/>
                    <a:pt x="0" y="618"/>
                  </a:cubicBezTo>
                  <a:cubicBezTo>
                    <a:pt x="203" y="504"/>
                    <a:pt x="499" y="0"/>
                    <a:pt x="499" y="0"/>
                  </a:cubicBezTo>
                  <a:cubicBezTo>
                    <a:pt x="499" y="0"/>
                    <a:pt x="855" y="289"/>
                    <a:pt x="913" y="515"/>
                  </a:cubicBezTo>
                  <a:cubicBezTo>
                    <a:pt x="923" y="553"/>
                    <a:pt x="929" y="598"/>
                    <a:pt x="932" y="649"/>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19" name="Freeform 82">
              <a:extLst>
                <a:ext uri="{FF2B5EF4-FFF2-40B4-BE49-F238E27FC236}">
                  <a16:creationId xmlns:a16="http://schemas.microsoft.com/office/drawing/2014/main" id="{2898E71B-4611-4094-A4C3-FE2523077E36}"/>
                </a:ext>
              </a:extLst>
            </p:cNvPr>
            <p:cNvSpPr>
              <a:spLocks/>
            </p:cNvSpPr>
            <p:nvPr/>
          </p:nvSpPr>
          <p:spPr bwMode="auto">
            <a:xfrm>
              <a:off x="2994" y="1249"/>
              <a:ext cx="309" cy="351"/>
            </a:xfrm>
            <a:custGeom>
              <a:avLst/>
              <a:gdLst>
                <a:gd name="T0" fmla="*/ 215 w 261"/>
                <a:gd name="T1" fmla="*/ 62 h 297"/>
                <a:gd name="T2" fmla="*/ 191 w 261"/>
                <a:gd name="T3" fmla="*/ 35 h 297"/>
                <a:gd name="T4" fmla="*/ 26 w 261"/>
                <a:gd name="T5" fmla="*/ 101 h 297"/>
                <a:gd name="T6" fmla="*/ 220 w 261"/>
                <a:gd name="T7" fmla="*/ 297 h 297"/>
                <a:gd name="T8" fmla="*/ 256 w 261"/>
                <a:gd name="T9" fmla="*/ 253 h 297"/>
                <a:gd name="T10" fmla="*/ 215 w 261"/>
                <a:gd name="T11" fmla="*/ 62 h 297"/>
              </a:gdLst>
              <a:ahLst/>
              <a:cxnLst>
                <a:cxn ang="0">
                  <a:pos x="T0" y="T1"/>
                </a:cxn>
                <a:cxn ang="0">
                  <a:pos x="T2" y="T3"/>
                </a:cxn>
                <a:cxn ang="0">
                  <a:pos x="T4" y="T5"/>
                </a:cxn>
                <a:cxn ang="0">
                  <a:pos x="T6" y="T7"/>
                </a:cxn>
                <a:cxn ang="0">
                  <a:pos x="T8" y="T9"/>
                </a:cxn>
                <a:cxn ang="0">
                  <a:pos x="T10" y="T11"/>
                </a:cxn>
              </a:cxnLst>
              <a:rect l="0" t="0" r="r" b="b"/>
              <a:pathLst>
                <a:path w="261" h="297">
                  <a:moveTo>
                    <a:pt x="215" y="62"/>
                  </a:moveTo>
                  <a:cubicBezTo>
                    <a:pt x="212" y="49"/>
                    <a:pt x="203" y="39"/>
                    <a:pt x="191" y="35"/>
                  </a:cubicBezTo>
                  <a:cubicBezTo>
                    <a:pt x="148" y="21"/>
                    <a:pt x="51" y="0"/>
                    <a:pt x="26" y="101"/>
                  </a:cubicBezTo>
                  <a:cubicBezTo>
                    <a:pt x="0" y="212"/>
                    <a:pt x="127" y="295"/>
                    <a:pt x="220" y="297"/>
                  </a:cubicBezTo>
                  <a:cubicBezTo>
                    <a:pt x="243" y="297"/>
                    <a:pt x="261" y="275"/>
                    <a:pt x="256" y="253"/>
                  </a:cubicBezTo>
                  <a:lnTo>
                    <a:pt x="215" y="6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grpSp>
      <p:sp>
        <p:nvSpPr>
          <p:cNvPr id="20" name="TextBox 19">
            <a:extLst>
              <a:ext uri="{FF2B5EF4-FFF2-40B4-BE49-F238E27FC236}">
                <a16:creationId xmlns:a16="http://schemas.microsoft.com/office/drawing/2014/main" id="{CC74979A-D65C-47F7-8D1C-D4ECA3BFDBD3}"/>
              </a:ext>
            </a:extLst>
          </p:cNvPr>
          <p:cNvSpPr txBox="1"/>
          <p:nvPr/>
        </p:nvSpPr>
        <p:spPr>
          <a:xfrm>
            <a:off x="4149787" y="2955755"/>
            <a:ext cx="7408204" cy="201593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600"/>
              </a:spcAft>
              <a:buClrTx/>
              <a:buSzTx/>
              <a:buFontTx/>
              <a:buNone/>
              <a:tabLst/>
              <a:defRPr/>
            </a:pPr>
            <a:r>
              <a:rPr kumimoji="0" lang="en-CA" sz="2400" b="1" i="0" u="none" strike="noStrike" kern="1200" cap="none" spc="0" normalizeH="0" baseline="0" noProof="0">
                <a:ln>
                  <a:noFill/>
                </a:ln>
                <a:effectLst/>
                <a:uLnTx/>
                <a:uFillTx/>
                <a:ea typeface="+mn-ea"/>
                <a:cs typeface="+mn-cs"/>
              </a:rPr>
              <a:t>Worse patient outcomes when HCPs provide less patient-centered care</a:t>
            </a:r>
            <a:r>
              <a:rPr kumimoji="0" lang="en-CA" sz="2400" b="1" i="0" u="none" strike="noStrike" kern="1200" cap="none" spc="0" normalizeH="0" baseline="30000" noProof="0">
                <a:ln>
                  <a:noFill/>
                </a:ln>
                <a:effectLst/>
                <a:uLnTx/>
                <a:uFillTx/>
                <a:ea typeface="+mn-ea"/>
                <a:cs typeface="+mn-cs"/>
              </a:rPr>
              <a:t>1</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effectLst/>
                <a:uLnTx/>
                <a:uFillTx/>
                <a:ea typeface="+mn-ea"/>
                <a:cs typeface="+mn-cs"/>
              </a:rPr>
              <a:t>20.1% </a:t>
            </a:r>
            <a:r>
              <a:rPr kumimoji="0" lang="en-US" sz="2400" b="0" i="0" u="none" strike="noStrike" kern="1200" cap="none" spc="0" normalizeH="0" baseline="0" noProof="0">
                <a:ln>
                  <a:noFill/>
                </a:ln>
                <a:effectLst/>
                <a:uLnTx/>
                <a:uFillTx/>
                <a:ea typeface="+mn-ea"/>
                <a:cs typeface="+mn-cs"/>
              </a:rPr>
              <a:t>of patients achieved </a:t>
            </a:r>
            <a:r>
              <a:rPr kumimoji="0" lang="en-US" sz="2400" b="1" i="0" u="none" strike="noStrike" kern="1200" cap="none" spc="0" normalizeH="0" baseline="0" noProof="0">
                <a:ln>
                  <a:noFill/>
                </a:ln>
                <a:effectLst/>
                <a:uLnTx/>
                <a:uFillTx/>
                <a:ea typeface="+mn-ea"/>
                <a:cs typeface="+mn-cs"/>
              </a:rPr>
              <a:t>≥10% </a:t>
            </a:r>
            <a:r>
              <a:rPr kumimoji="0" lang="en-US" sz="2400" b="0" i="0" u="none" strike="noStrike" kern="1200" cap="none" spc="0" normalizeH="0" baseline="0" noProof="0">
                <a:ln>
                  <a:noFill/>
                </a:ln>
                <a:effectLst/>
                <a:uLnTx/>
                <a:uFillTx/>
                <a:ea typeface="+mn-ea"/>
                <a:cs typeface="+mn-cs"/>
              </a:rPr>
              <a:t>weight loss if they </a:t>
            </a:r>
            <a:r>
              <a:rPr kumimoji="0" lang="en-US" sz="2400" b="1" i="0" u="none" strike="noStrike" kern="1200" cap="none" spc="0" normalizeH="0" baseline="0" noProof="0">
                <a:ln>
                  <a:noFill/>
                </a:ln>
                <a:effectLst/>
                <a:uLnTx/>
                <a:uFillTx/>
                <a:ea typeface="+mn-ea"/>
                <a:cs typeface="+mn-cs"/>
              </a:rPr>
              <a:t>did not perceive judgment </a:t>
            </a:r>
            <a:r>
              <a:rPr kumimoji="0" lang="en-US" sz="2400" b="0" i="0" u="none" strike="noStrike" kern="1200" cap="none" spc="0" normalizeH="0" baseline="0" noProof="0">
                <a:ln>
                  <a:noFill/>
                </a:ln>
                <a:effectLst/>
                <a:uLnTx/>
                <a:uFillTx/>
                <a:ea typeface="+mn-ea"/>
                <a:cs typeface="+mn-cs"/>
              </a:rPr>
              <a:t>by their HCP, compared to </a:t>
            </a:r>
            <a:r>
              <a:rPr kumimoji="0" lang="en-US" sz="2400" b="1" i="0" u="none" strike="noStrike" kern="1200" cap="none" spc="0" normalizeH="0" baseline="0" noProof="0">
                <a:ln>
                  <a:noFill/>
                </a:ln>
                <a:effectLst/>
                <a:uLnTx/>
                <a:uFillTx/>
                <a:ea typeface="+mn-ea"/>
                <a:cs typeface="+mn-cs"/>
              </a:rPr>
              <a:t>13.5% </a:t>
            </a:r>
            <a:r>
              <a:rPr kumimoji="0" lang="en-US" sz="2400" b="0" i="0" u="none" strike="noStrike" kern="1200" cap="none" spc="0" normalizeH="0" baseline="0" noProof="0">
                <a:ln>
                  <a:noFill/>
                </a:ln>
                <a:effectLst/>
                <a:uLnTx/>
                <a:uFillTx/>
                <a:ea typeface="+mn-ea"/>
                <a:cs typeface="+mn-cs"/>
              </a:rPr>
              <a:t>who perceived judgment</a:t>
            </a:r>
            <a:r>
              <a:rPr kumimoji="0" lang="en-US" sz="2400" b="0" i="0" u="none" strike="noStrike" kern="1200" cap="none" spc="0" normalizeH="0" baseline="30000" noProof="0">
                <a:ln>
                  <a:noFill/>
                </a:ln>
                <a:effectLst/>
                <a:uLnTx/>
                <a:uFillTx/>
                <a:ea typeface="+mn-ea"/>
                <a:cs typeface="+mn-cs"/>
              </a:rPr>
              <a:t>2</a:t>
            </a:r>
            <a:r>
              <a:rPr kumimoji="0" lang="en-US" sz="2400" b="0" i="0" u="none" strike="noStrike" kern="1200" cap="none" spc="0" normalizeH="0" baseline="0" noProof="0">
                <a:ln>
                  <a:noFill/>
                </a:ln>
                <a:effectLst/>
                <a:uLnTx/>
                <a:uFillTx/>
                <a:ea typeface="+mn-ea"/>
                <a:cs typeface="+mn-cs"/>
              </a:rPr>
              <a:t> </a:t>
            </a:r>
          </a:p>
        </p:txBody>
      </p:sp>
      <p:sp>
        <p:nvSpPr>
          <p:cNvPr id="21" name="Rectangle 20">
            <a:extLst>
              <a:ext uri="{FF2B5EF4-FFF2-40B4-BE49-F238E27FC236}">
                <a16:creationId xmlns:a16="http://schemas.microsoft.com/office/drawing/2014/main" id="{36C64E1C-AF26-4D0E-BB8C-863296FCE9C2}"/>
              </a:ext>
            </a:extLst>
          </p:cNvPr>
          <p:cNvSpPr/>
          <p:nvPr/>
        </p:nvSpPr>
        <p:spPr>
          <a:xfrm>
            <a:off x="179882" y="5179196"/>
            <a:ext cx="4506418" cy="1678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latin typeface="Apis For Office"/>
              <a:ea typeface="+mn-ea"/>
              <a:cs typeface="+mn-cs"/>
            </a:endParaRPr>
          </a:p>
        </p:txBody>
      </p:sp>
      <p:sp>
        <p:nvSpPr>
          <p:cNvPr id="3" name="Text Placeholder 2">
            <a:extLst>
              <a:ext uri="{FF2B5EF4-FFF2-40B4-BE49-F238E27FC236}">
                <a16:creationId xmlns:a16="http://schemas.microsoft.com/office/drawing/2014/main" id="{61D24D44-367A-4CB0-87FC-3C195B291F90}"/>
              </a:ext>
            </a:extLst>
          </p:cNvPr>
          <p:cNvSpPr>
            <a:spLocks noGrp="1"/>
          </p:cNvSpPr>
          <p:nvPr>
            <p:ph type="body" sz="quarter" idx="13"/>
          </p:nvPr>
        </p:nvSpPr>
        <p:spPr/>
        <p:txBody>
          <a:bodyPr/>
          <a:lstStyle/>
          <a:p>
            <a:r>
              <a:rPr lang="da-DK" sz="1000" i="0"/>
              <a:t>HCP, healthcare professional.</a:t>
            </a:r>
            <a:br>
              <a:rPr lang="da-DK" sz="1000" i="0"/>
            </a:br>
            <a:r>
              <a:rPr lang="da-DK" sz="1000" i="0"/>
              <a:t>1. Puhl M et al. Clin Diabetes 2016;34:44–50; 2. Gudzune KA et al. Prev Med 2014;62:103–107. </a:t>
            </a:r>
          </a:p>
        </p:txBody>
      </p:sp>
    </p:spTree>
    <p:extLst>
      <p:ext uri="{BB962C8B-B14F-4D97-AF65-F5344CB8AC3E}">
        <p14:creationId xmlns:p14="http://schemas.microsoft.com/office/powerpoint/2010/main" val="2269486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4F131-6F57-4D3A-88E3-1B0DE849A7ED}"/>
              </a:ext>
            </a:extLst>
          </p:cNvPr>
          <p:cNvSpPr>
            <a:spLocks noGrp="1"/>
          </p:cNvSpPr>
          <p:nvPr>
            <p:ph type="title"/>
          </p:nvPr>
        </p:nvSpPr>
        <p:spPr/>
        <p:txBody>
          <a:bodyPr>
            <a:noAutofit/>
          </a:bodyPr>
          <a:lstStyle/>
          <a:p>
            <a:r>
              <a:rPr lang="en-CA" sz="4200"/>
              <a:t>Patients who experience weight stigma have both behavioral and physiological changes</a:t>
            </a:r>
          </a:p>
        </p:txBody>
      </p:sp>
      <p:sp>
        <p:nvSpPr>
          <p:cNvPr id="3" name="Text Placeholder 2">
            <a:extLst>
              <a:ext uri="{FF2B5EF4-FFF2-40B4-BE49-F238E27FC236}">
                <a16:creationId xmlns:a16="http://schemas.microsoft.com/office/drawing/2014/main" id="{31E55E44-556B-4720-A3B3-E7B6535DF859}"/>
              </a:ext>
            </a:extLst>
          </p:cNvPr>
          <p:cNvSpPr>
            <a:spLocks noGrp="1"/>
          </p:cNvSpPr>
          <p:nvPr>
            <p:ph type="body" sz="quarter" idx="13"/>
          </p:nvPr>
        </p:nvSpPr>
        <p:spPr>
          <a:xfrm>
            <a:off x="647998" y="6210000"/>
            <a:ext cx="10941747" cy="324000"/>
          </a:xfrm>
        </p:spPr>
        <p:txBody>
          <a:bodyPr/>
          <a:lstStyle/>
          <a:p>
            <a:r>
              <a:rPr lang="en-CA" sz="1000" i="0"/>
              <a:t>*Self-efficacy scale assessed confidence on the following questions: Could you control what you eat; avoid eating unhealthy food that you like; avoid unhealthy foods every day; stick to your diet even when you are hungry; and avoid giving in to temptation to break a diet if offered tempting foods.</a:t>
            </a:r>
            <a:br>
              <a:rPr lang="en-CA" sz="1000" i="0"/>
            </a:br>
            <a:r>
              <a:rPr lang="en-CA" sz="1000" i="0"/>
              <a:t> BP, blood pressure. </a:t>
            </a:r>
            <a:br>
              <a:rPr lang="en-CA" sz="1000" i="0"/>
            </a:br>
            <a:r>
              <a:rPr lang="en-CA" sz="1000" i="0"/>
              <a:t>1. </a:t>
            </a:r>
            <a:r>
              <a:rPr lang="en-CA" sz="1000" i="0" err="1"/>
              <a:t>Puhl</a:t>
            </a:r>
            <a:r>
              <a:rPr lang="en-CA" sz="1000" i="0"/>
              <a:t> M et al. Clin Diabetes 2016;34:44–50; 2. Phelan SM et al. Obesity Reviews 2015;16:319–326; 3. </a:t>
            </a:r>
            <a:r>
              <a:rPr lang="en-CA" sz="1000" i="0" err="1"/>
              <a:t>Hatzenbuehler</a:t>
            </a:r>
            <a:r>
              <a:rPr lang="en-CA" sz="1000" i="0"/>
              <a:t> ML et al. Obesity (Silver Spring) 2009;17:2033–2039; </a:t>
            </a:r>
            <a:br>
              <a:rPr lang="en-CA" sz="1000" i="0"/>
            </a:br>
            <a:r>
              <a:rPr lang="en-US" sz="1000" i="0"/>
              <a:t>4.</a:t>
            </a:r>
            <a:r>
              <a:rPr lang="en-CA" sz="1000" i="0"/>
              <a:t> </a:t>
            </a:r>
            <a:r>
              <a:rPr lang="en-US" sz="1000" i="0" err="1"/>
              <a:t>Schvey</a:t>
            </a:r>
            <a:r>
              <a:rPr lang="en-US" sz="1000" i="0"/>
              <a:t> NA et al. Obesity 2011;19:1957–1962; 5. Major B et al. J Exp Soc Psychol 2014;51:74–80; </a:t>
            </a:r>
            <a:r>
              <a:rPr lang="en-CA" sz="1000" i="0"/>
              <a:t>6. </a:t>
            </a:r>
            <a:r>
              <a:rPr lang="en-US" sz="1000" i="0"/>
              <a:t>Major B et al. Soc Psychol Personal Sci 2012;3:651–658; </a:t>
            </a:r>
            <a:br>
              <a:rPr lang="en-US" sz="1000" i="0"/>
            </a:br>
            <a:r>
              <a:rPr lang="en-US" sz="1000" i="0"/>
              <a:t>7. </a:t>
            </a:r>
            <a:r>
              <a:rPr lang="en-US" sz="1000" i="0" err="1"/>
              <a:t>Vartanian</a:t>
            </a:r>
            <a:r>
              <a:rPr lang="en-US" sz="1000" i="0"/>
              <a:t> LR and Novak SA. Obesity 2011;19:757–762. </a:t>
            </a:r>
            <a:endParaRPr lang="en-CA" sz="1000" i="0"/>
          </a:p>
        </p:txBody>
      </p:sp>
      <p:sp>
        <p:nvSpPr>
          <p:cNvPr id="4" name="Rectangle 3">
            <a:extLst>
              <a:ext uri="{FF2B5EF4-FFF2-40B4-BE49-F238E27FC236}">
                <a16:creationId xmlns:a16="http://schemas.microsoft.com/office/drawing/2014/main" id="{2DA825BE-AE87-4C9C-A03C-BE7063DCFCF0}"/>
              </a:ext>
            </a:extLst>
          </p:cNvPr>
          <p:cNvSpPr/>
          <p:nvPr/>
        </p:nvSpPr>
        <p:spPr>
          <a:xfrm>
            <a:off x="647700" y="1944690"/>
            <a:ext cx="3534335" cy="34782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sp>
        <p:nvSpPr>
          <p:cNvPr id="5" name="Rectangle 4">
            <a:extLst>
              <a:ext uri="{FF2B5EF4-FFF2-40B4-BE49-F238E27FC236}">
                <a16:creationId xmlns:a16="http://schemas.microsoft.com/office/drawing/2014/main" id="{7EEB26E7-549C-4A7B-BA08-7B068F3EB609}"/>
              </a:ext>
            </a:extLst>
          </p:cNvPr>
          <p:cNvSpPr/>
          <p:nvPr/>
        </p:nvSpPr>
        <p:spPr>
          <a:xfrm>
            <a:off x="4403840" y="1944689"/>
            <a:ext cx="3446930" cy="34782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a:ln>
                <a:noFill/>
              </a:ln>
              <a:solidFill>
                <a:srgbClr val="FFFFFF"/>
              </a:solidFill>
              <a:effectLst/>
              <a:uLnTx/>
              <a:uFillTx/>
              <a:ea typeface="+mn-ea"/>
              <a:cs typeface="+mn-cs"/>
            </a:endParaRPr>
          </a:p>
        </p:txBody>
      </p:sp>
      <p:sp>
        <p:nvSpPr>
          <p:cNvPr id="6" name="Rectangle 5">
            <a:extLst>
              <a:ext uri="{FF2B5EF4-FFF2-40B4-BE49-F238E27FC236}">
                <a16:creationId xmlns:a16="http://schemas.microsoft.com/office/drawing/2014/main" id="{D5B0C55B-7FD9-48F0-8F75-F3A389B73EDA}"/>
              </a:ext>
            </a:extLst>
          </p:cNvPr>
          <p:cNvSpPr/>
          <p:nvPr/>
        </p:nvSpPr>
        <p:spPr>
          <a:xfrm>
            <a:off x="8010783" y="1944689"/>
            <a:ext cx="3446930" cy="34782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sp>
        <p:nvSpPr>
          <p:cNvPr id="7" name="TextBox 6">
            <a:extLst>
              <a:ext uri="{FF2B5EF4-FFF2-40B4-BE49-F238E27FC236}">
                <a16:creationId xmlns:a16="http://schemas.microsoft.com/office/drawing/2014/main" id="{C713C7A5-84B4-4CB5-87A5-182C74C68213}"/>
              </a:ext>
            </a:extLst>
          </p:cNvPr>
          <p:cNvSpPr txBox="1"/>
          <p:nvPr/>
        </p:nvSpPr>
        <p:spPr>
          <a:xfrm>
            <a:off x="724650" y="4763383"/>
            <a:ext cx="3380435" cy="61555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1700" b="1" i="0" u="none" strike="noStrike" kern="1200" cap="none" spc="0" normalizeH="0" baseline="0" noProof="0">
                <a:ln>
                  <a:noFill/>
                </a:ln>
                <a:solidFill>
                  <a:schemeClr val="bg1"/>
                </a:solidFill>
                <a:effectLst/>
                <a:uLnTx/>
                <a:uFillTx/>
                <a:ea typeface="+mn-ea"/>
                <a:cs typeface="+mn-cs"/>
              </a:rPr>
              <a:t>2.4X more likely </a:t>
            </a:r>
            <a:r>
              <a:rPr kumimoji="0" lang="en-CA" sz="1700" b="0" i="0" u="none" strike="noStrike" kern="1200" cap="none" spc="0" normalizeH="0" baseline="0" noProof="0">
                <a:ln>
                  <a:noFill/>
                </a:ln>
                <a:solidFill>
                  <a:schemeClr val="bg1"/>
                </a:solidFill>
                <a:effectLst/>
                <a:uLnTx/>
                <a:uFillTx/>
                <a:ea typeface="+mn-ea"/>
                <a:cs typeface="+mn-cs"/>
              </a:rPr>
              <a:t>to have a major depressive episode</a:t>
            </a:r>
            <a:r>
              <a:rPr kumimoji="0" lang="en-CA" sz="1700" b="0" i="0" u="none" strike="noStrike" kern="1200" cap="none" spc="0" normalizeH="0" baseline="30000" noProof="0">
                <a:ln>
                  <a:noFill/>
                </a:ln>
                <a:solidFill>
                  <a:schemeClr val="bg1"/>
                </a:solidFill>
                <a:effectLst/>
                <a:uLnTx/>
                <a:uFillTx/>
                <a:ea typeface="+mn-ea"/>
                <a:cs typeface="+mn-cs"/>
              </a:rPr>
              <a:t>3</a:t>
            </a:r>
            <a:endParaRPr kumimoji="0" lang="en-US" sz="1700" b="0" i="0" u="none" strike="noStrike" kern="1200" cap="none" spc="0" normalizeH="0" baseline="30000" noProof="0">
              <a:ln>
                <a:noFill/>
              </a:ln>
              <a:solidFill>
                <a:schemeClr val="bg1"/>
              </a:solidFill>
              <a:effectLst/>
              <a:uLnTx/>
              <a:uFillTx/>
              <a:ea typeface="+mn-ea"/>
              <a:cs typeface="+mn-cs"/>
            </a:endParaRPr>
          </a:p>
        </p:txBody>
      </p:sp>
      <p:sp>
        <p:nvSpPr>
          <p:cNvPr id="8" name="TextBox 7">
            <a:extLst>
              <a:ext uri="{FF2B5EF4-FFF2-40B4-BE49-F238E27FC236}">
                <a16:creationId xmlns:a16="http://schemas.microsoft.com/office/drawing/2014/main" id="{E5C48AC3-AF1F-4CDF-BE3B-7187DA886703}"/>
              </a:ext>
            </a:extLst>
          </p:cNvPr>
          <p:cNvSpPr txBox="1"/>
          <p:nvPr/>
        </p:nvSpPr>
        <p:spPr>
          <a:xfrm>
            <a:off x="847213" y="3995950"/>
            <a:ext cx="3135309" cy="61555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1700" b="1" i="0" u="none" strike="noStrike" kern="1200" cap="none" spc="0" normalizeH="0" baseline="0" noProof="0">
                <a:ln>
                  <a:noFill/>
                </a:ln>
                <a:solidFill>
                  <a:schemeClr val="bg1"/>
                </a:solidFill>
                <a:effectLst/>
                <a:uLnTx/>
                <a:uFillTx/>
                <a:ea typeface="+mn-ea"/>
                <a:cs typeface="+mn-cs"/>
              </a:rPr>
              <a:t>1.5X higher distress</a:t>
            </a:r>
            <a:r>
              <a:rPr kumimoji="0" lang="en-CA" sz="1700" b="0" i="0" u="none" strike="noStrike" kern="1200" cap="none" spc="0" normalizeH="0" baseline="0" noProof="0">
                <a:ln>
                  <a:noFill/>
                </a:ln>
                <a:solidFill>
                  <a:schemeClr val="bg1"/>
                </a:solidFill>
                <a:effectLst/>
                <a:uLnTx/>
                <a:uFillTx/>
                <a:ea typeface="+mn-ea"/>
                <a:cs typeface="+mn-cs"/>
              </a:rPr>
              <a:t> over body image</a:t>
            </a:r>
            <a:r>
              <a:rPr kumimoji="0" lang="en-CA" sz="1700" b="0" i="0" u="none" strike="noStrike" kern="1200" cap="none" spc="0" normalizeH="0" baseline="30000" noProof="0">
                <a:ln>
                  <a:noFill/>
                </a:ln>
                <a:solidFill>
                  <a:schemeClr val="bg1"/>
                </a:solidFill>
                <a:effectLst/>
                <a:uLnTx/>
                <a:uFillTx/>
                <a:ea typeface="+mn-ea"/>
                <a:cs typeface="+mn-cs"/>
              </a:rPr>
              <a:t>1,2</a:t>
            </a:r>
            <a:endParaRPr kumimoji="0" lang="en-US" sz="1700" b="0" i="0" u="none" strike="noStrike" kern="1200" cap="none" spc="0" normalizeH="0" baseline="30000" noProof="0">
              <a:ln>
                <a:noFill/>
              </a:ln>
              <a:solidFill>
                <a:schemeClr val="bg1"/>
              </a:solidFill>
              <a:effectLst/>
              <a:uLnTx/>
              <a:uFillTx/>
              <a:ea typeface="+mn-ea"/>
              <a:cs typeface="+mn-cs"/>
            </a:endParaRPr>
          </a:p>
        </p:txBody>
      </p:sp>
      <p:sp>
        <p:nvSpPr>
          <p:cNvPr id="9" name="TextBox 8">
            <a:extLst>
              <a:ext uri="{FF2B5EF4-FFF2-40B4-BE49-F238E27FC236}">
                <a16:creationId xmlns:a16="http://schemas.microsoft.com/office/drawing/2014/main" id="{D7BF70BB-6967-471C-BDFA-C19EDF3D63A6}"/>
              </a:ext>
            </a:extLst>
          </p:cNvPr>
          <p:cNvSpPr txBox="1"/>
          <p:nvPr/>
        </p:nvSpPr>
        <p:spPr>
          <a:xfrm>
            <a:off x="4498045" y="3995950"/>
            <a:ext cx="3258521" cy="61555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1700" b="1" i="0" u="none" strike="noStrike" kern="1200" cap="none" spc="0" normalizeH="0" baseline="0" noProof="0">
                <a:ln>
                  <a:noFill/>
                </a:ln>
                <a:solidFill>
                  <a:schemeClr val="bg1"/>
                </a:solidFill>
                <a:effectLst/>
                <a:uLnTx/>
                <a:uFillTx/>
                <a:ea typeface="+mn-ea"/>
                <a:cs typeface="+mn-cs"/>
              </a:rPr>
              <a:t>3.4X more calories consumed</a:t>
            </a:r>
            <a:r>
              <a:rPr lang="en-CA" sz="1700" b="1" baseline="30000">
                <a:solidFill>
                  <a:schemeClr val="bg1"/>
                </a:solidFill>
              </a:rPr>
              <a:t>4</a:t>
            </a:r>
            <a:endParaRPr kumimoji="0" lang="en-US" sz="1700" b="0" i="0" u="none" strike="noStrike" kern="1200" cap="none" spc="0" normalizeH="0" baseline="30000" noProof="0">
              <a:ln>
                <a:noFill/>
              </a:ln>
              <a:solidFill>
                <a:schemeClr val="bg1"/>
              </a:solidFill>
              <a:effectLst/>
              <a:uLnTx/>
              <a:uFillTx/>
              <a:ea typeface="+mn-ea"/>
              <a:cs typeface="+mn-cs"/>
            </a:endParaRPr>
          </a:p>
        </p:txBody>
      </p:sp>
      <p:sp>
        <p:nvSpPr>
          <p:cNvPr id="10" name="TextBox 9">
            <a:extLst>
              <a:ext uri="{FF2B5EF4-FFF2-40B4-BE49-F238E27FC236}">
                <a16:creationId xmlns:a16="http://schemas.microsoft.com/office/drawing/2014/main" id="{34DEA5B4-99C2-4851-A99F-B10DDF684581}"/>
              </a:ext>
            </a:extLst>
          </p:cNvPr>
          <p:cNvSpPr txBox="1"/>
          <p:nvPr/>
        </p:nvSpPr>
        <p:spPr>
          <a:xfrm>
            <a:off x="4208604" y="4763383"/>
            <a:ext cx="3837403" cy="61555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1700" b="1" i="0" u="none" strike="noStrike" kern="1200" cap="none" spc="0" normalizeH="0" baseline="0" noProof="0">
                <a:ln>
                  <a:noFill/>
                </a:ln>
                <a:solidFill>
                  <a:schemeClr val="bg1"/>
                </a:solidFill>
                <a:effectLst/>
                <a:uLnTx/>
                <a:uFillTx/>
                <a:ea typeface="+mn-ea"/>
                <a:cs typeface="+mn-cs"/>
              </a:rPr>
              <a:t>1.4X lower </a:t>
            </a:r>
            <a:r>
              <a:rPr kumimoji="0" lang="en-CA" sz="1700" b="0" i="0" u="none" strike="noStrike" kern="1200" cap="none" spc="0" normalizeH="0" baseline="0" noProof="0">
                <a:ln>
                  <a:noFill/>
                </a:ln>
                <a:solidFill>
                  <a:schemeClr val="bg1"/>
                </a:solidFill>
                <a:effectLst/>
                <a:uLnTx/>
                <a:uFillTx/>
                <a:ea typeface="+mn-ea"/>
                <a:cs typeface="+mn-cs"/>
              </a:rPr>
              <a:t>score on self-efficacy scale* for dietary control</a:t>
            </a:r>
            <a:r>
              <a:rPr lang="en-CA" sz="1700" baseline="30000">
                <a:solidFill>
                  <a:schemeClr val="bg1"/>
                </a:solidFill>
              </a:rPr>
              <a:t>5</a:t>
            </a:r>
            <a:endParaRPr kumimoji="0" lang="en-US" sz="1700" b="0" i="0" u="none" strike="noStrike" kern="1200" cap="none" spc="0" normalizeH="0" baseline="30000" noProof="0">
              <a:ln>
                <a:noFill/>
              </a:ln>
              <a:solidFill>
                <a:schemeClr val="bg1"/>
              </a:solidFill>
              <a:effectLst/>
              <a:uLnTx/>
              <a:uFillTx/>
              <a:ea typeface="+mn-ea"/>
              <a:cs typeface="+mn-cs"/>
            </a:endParaRPr>
          </a:p>
        </p:txBody>
      </p:sp>
      <p:sp>
        <p:nvSpPr>
          <p:cNvPr id="11" name="TextBox 10">
            <a:extLst>
              <a:ext uri="{FF2B5EF4-FFF2-40B4-BE49-F238E27FC236}">
                <a16:creationId xmlns:a16="http://schemas.microsoft.com/office/drawing/2014/main" id="{D18F919A-34B7-4041-A1C9-7A795A34D386}"/>
              </a:ext>
            </a:extLst>
          </p:cNvPr>
          <p:cNvSpPr txBox="1"/>
          <p:nvPr/>
        </p:nvSpPr>
        <p:spPr>
          <a:xfrm>
            <a:off x="7945451" y="4763383"/>
            <a:ext cx="3499259" cy="61555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1700" b="1" i="0" u="none" strike="noStrike" kern="1200" cap="none" spc="0" normalizeH="0" baseline="0" noProof="0">
                <a:ln>
                  <a:noFill/>
                </a:ln>
                <a:solidFill>
                  <a:schemeClr val="bg1"/>
                </a:solidFill>
                <a:effectLst/>
                <a:uLnTx/>
                <a:uFillTx/>
                <a:ea typeface="+mn-ea"/>
                <a:cs typeface="+mn-cs"/>
              </a:rPr>
              <a:t>2.3X more likely</a:t>
            </a:r>
            <a:r>
              <a:rPr kumimoji="0" lang="en-CA" sz="1700" b="0" i="0" u="none" strike="noStrike" kern="1200" cap="none" spc="0" normalizeH="0" baseline="0" noProof="0">
                <a:ln>
                  <a:noFill/>
                </a:ln>
                <a:solidFill>
                  <a:schemeClr val="bg1"/>
                </a:solidFill>
                <a:effectLst/>
                <a:uLnTx/>
                <a:uFillTx/>
                <a:ea typeface="+mn-ea"/>
                <a:cs typeface="+mn-cs"/>
              </a:rPr>
              <a:t> to </a:t>
            </a:r>
            <a:br>
              <a:rPr kumimoji="0" lang="en-CA" sz="1700" b="0" i="0" u="none" strike="noStrike" kern="1200" cap="none" spc="0" normalizeH="0" baseline="0" noProof="0">
                <a:ln>
                  <a:noFill/>
                </a:ln>
                <a:solidFill>
                  <a:schemeClr val="bg1"/>
                </a:solidFill>
                <a:effectLst/>
                <a:uLnTx/>
                <a:uFillTx/>
                <a:ea typeface="+mn-ea"/>
                <a:cs typeface="+mn-cs"/>
              </a:rPr>
            </a:br>
            <a:r>
              <a:rPr kumimoji="0" lang="en-CA" sz="1700" b="0" i="0" u="none" strike="noStrike" kern="1200" cap="none" spc="0" normalizeH="0" baseline="0" noProof="0">
                <a:ln>
                  <a:noFill/>
                </a:ln>
                <a:solidFill>
                  <a:schemeClr val="bg1"/>
                </a:solidFill>
                <a:effectLst/>
                <a:uLnTx/>
                <a:uFillTx/>
                <a:ea typeface="+mn-ea"/>
                <a:cs typeface="+mn-cs"/>
              </a:rPr>
              <a:t>avoid exercise</a:t>
            </a:r>
            <a:r>
              <a:rPr lang="en-CA" sz="1700" b="1" baseline="30000">
                <a:solidFill>
                  <a:schemeClr val="bg1"/>
                </a:solidFill>
              </a:rPr>
              <a:t>7</a:t>
            </a:r>
            <a:r>
              <a:rPr kumimoji="0" lang="en-CA" sz="1700" b="0" i="0" u="none" strike="noStrike" kern="1200" cap="none" spc="0" normalizeH="0" baseline="0" noProof="0">
                <a:ln>
                  <a:noFill/>
                </a:ln>
                <a:solidFill>
                  <a:schemeClr val="bg1"/>
                </a:solidFill>
                <a:effectLst/>
                <a:uLnTx/>
                <a:uFillTx/>
                <a:ea typeface="+mn-ea"/>
                <a:cs typeface="+mn-cs"/>
              </a:rPr>
              <a:t> </a:t>
            </a:r>
            <a:endParaRPr kumimoji="0" lang="en-US" sz="1700" b="0" i="0" u="none" strike="noStrike" kern="1200" cap="none" spc="0" normalizeH="0" baseline="30000" noProof="0">
              <a:ln>
                <a:noFill/>
              </a:ln>
              <a:solidFill>
                <a:schemeClr val="bg1"/>
              </a:solidFill>
              <a:effectLst/>
              <a:uLnTx/>
              <a:uFillTx/>
              <a:ea typeface="+mn-ea"/>
              <a:cs typeface="+mn-cs"/>
            </a:endParaRPr>
          </a:p>
        </p:txBody>
      </p:sp>
      <p:sp>
        <p:nvSpPr>
          <p:cNvPr id="12" name="TextBox 11">
            <a:extLst>
              <a:ext uri="{FF2B5EF4-FFF2-40B4-BE49-F238E27FC236}">
                <a16:creationId xmlns:a16="http://schemas.microsoft.com/office/drawing/2014/main" id="{979B77D0-C2B4-41D2-AE71-6F5BC695532B}"/>
              </a:ext>
            </a:extLst>
          </p:cNvPr>
          <p:cNvSpPr txBox="1"/>
          <p:nvPr/>
        </p:nvSpPr>
        <p:spPr>
          <a:xfrm>
            <a:off x="7756566" y="4126755"/>
            <a:ext cx="3679701" cy="35394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1700" b="1" i="0" u="none" strike="noStrike" kern="1200" cap="none" spc="0" normalizeH="0" baseline="0" noProof="0">
                <a:ln>
                  <a:noFill/>
                </a:ln>
                <a:solidFill>
                  <a:schemeClr val="bg1"/>
                </a:solidFill>
                <a:effectLst/>
                <a:uLnTx/>
                <a:uFillTx/>
                <a:ea typeface="+mn-ea"/>
                <a:cs typeface="+mn-cs"/>
              </a:rPr>
              <a:t>1.4X increased BP</a:t>
            </a:r>
            <a:r>
              <a:rPr lang="en-CA" sz="1700" b="1" baseline="30000">
                <a:solidFill>
                  <a:schemeClr val="bg1"/>
                </a:solidFill>
              </a:rPr>
              <a:t>6</a:t>
            </a:r>
            <a:r>
              <a:rPr kumimoji="0" lang="en-CA" sz="1700" b="1" i="0" u="none" strike="noStrike" kern="1200" cap="none" spc="0" normalizeH="0" baseline="0" noProof="0">
                <a:ln>
                  <a:noFill/>
                </a:ln>
                <a:solidFill>
                  <a:schemeClr val="bg1"/>
                </a:solidFill>
                <a:effectLst/>
                <a:uLnTx/>
                <a:uFillTx/>
                <a:ea typeface="+mn-ea"/>
                <a:cs typeface="+mn-cs"/>
              </a:rPr>
              <a:t> </a:t>
            </a:r>
            <a:endParaRPr kumimoji="0" lang="en-US" sz="1700" b="0" i="0" u="none" strike="noStrike" kern="1200" cap="none" spc="0" normalizeH="0" baseline="30000" noProof="0">
              <a:ln>
                <a:noFill/>
              </a:ln>
              <a:solidFill>
                <a:schemeClr val="bg1"/>
              </a:solidFill>
              <a:effectLst/>
              <a:uLnTx/>
              <a:uFillTx/>
              <a:ea typeface="+mn-ea"/>
              <a:cs typeface="+mn-cs"/>
            </a:endParaRPr>
          </a:p>
        </p:txBody>
      </p:sp>
      <p:sp>
        <p:nvSpPr>
          <p:cNvPr id="13" name="Oval 12">
            <a:extLst>
              <a:ext uri="{FF2B5EF4-FFF2-40B4-BE49-F238E27FC236}">
                <a16:creationId xmlns:a16="http://schemas.microsoft.com/office/drawing/2014/main" id="{CCF5907B-AF5E-4296-A46F-56288BDE49BE}"/>
              </a:ext>
            </a:extLst>
          </p:cNvPr>
          <p:cNvSpPr/>
          <p:nvPr/>
        </p:nvSpPr>
        <p:spPr>
          <a:xfrm>
            <a:off x="1538045" y="2172655"/>
            <a:ext cx="1753644" cy="1753644"/>
          </a:xfrm>
          <a:prstGeom prst="ellipse">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sp>
        <p:nvSpPr>
          <p:cNvPr id="14" name="Oval 13">
            <a:extLst>
              <a:ext uri="{FF2B5EF4-FFF2-40B4-BE49-F238E27FC236}">
                <a16:creationId xmlns:a16="http://schemas.microsoft.com/office/drawing/2014/main" id="{7487AF1E-AD0C-4357-8137-0357D8FEA2FA}"/>
              </a:ext>
            </a:extLst>
          </p:cNvPr>
          <p:cNvSpPr/>
          <p:nvPr/>
        </p:nvSpPr>
        <p:spPr>
          <a:xfrm>
            <a:off x="5250483" y="2172655"/>
            <a:ext cx="1753644" cy="1753644"/>
          </a:xfrm>
          <a:prstGeom prst="ellipse">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sp>
        <p:nvSpPr>
          <p:cNvPr id="15" name="Oval 14">
            <a:extLst>
              <a:ext uri="{FF2B5EF4-FFF2-40B4-BE49-F238E27FC236}">
                <a16:creationId xmlns:a16="http://schemas.microsoft.com/office/drawing/2014/main" id="{6A65461B-5FE9-47FE-80B4-3F0010370D2F}"/>
              </a:ext>
            </a:extLst>
          </p:cNvPr>
          <p:cNvSpPr/>
          <p:nvPr/>
        </p:nvSpPr>
        <p:spPr>
          <a:xfrm>
            <a:off x="8857426" y="2172655"/>
            <a:ext cx="1753644" cy="1753644"/>
          </a:xfrm>
          <a:prstGeom prst="ellipse">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a:ln>
                <a:noFill/>
              </a:ln>
              <a:solidFill>
                <a:srgbClr val="FFFFFF"/>
              </a:solidFill>
              <a:effectLst/>
              <a:uLnTx/>
              <a:uFillTx/>
              <a:ea typeface="+mn-ea"/>
              <a:cs typeface="+mn-cs"/>
            </a:endParaRPr>
          </a:p>
        </p:txBody>
      </p:sp>
      <p:grpSp>
        <p:nvGrpSpPr>
          <p:cNvPr id="16" name="Group 4">
            <a:extLst>
              <a:ext uri="{FF2B5EF4-FFF2-40B4-BE49-F238E27FC236}">
                <a16:creationId xmlns:a16="http://schemas.microsoft.com/office/drawing/2014/main" id="{E74A2C71-56AF-4096-9334-FEC9DEB94A3D}"/>
              </a:ext>
            </a:extLst>
          </p:cNvPr>
          <p:cNvGrpSpPr>
            <a:grpSpLocks noChangeAspect="1"/>
          </p:cNvGrpSpPr>
          <p:nvPr/>
        </p:nvGrpSpPr>
        <p:grpSpPr bwMode="auto">
          <a:xfrm>
            <a:off x="9177165" y="2460181"/>
            <a:ext cx="1114166" cy="1108532"/>
            <a:chOff x="1754" y="99"/>
            <a:chExt cx="4153" cy="4132"/>
          </a:xfrm>
          <a:solidFill>
            <a:schemeClr val="tx1"/>
          </a:solidFill>
        </p:grpSpPr>
        <p:sp>
          <p:nvSpPr>
            <p:cNvPr id="17" name="Freeform 5">
              <a:extLst>
                <a:ext uri="{FF2B5EF4-FFF2-40B4-BE49-F238E27FC236}">
                  <a16:creationId xmlns:a16="http://schemas.microsoft.com/office/drawing/2014/main" id="{0E250653-F68E-4538-883F-955FD87777BA}"/>
                </a:ext>
              </a:extLst>
            </p:cNvPr>
            <p:cNvSpPr>
              <a:spLocks noEditPoints="1"/>
            </p:cNvSpPr>
            <p:nvPr/>
          </p:nvSpPr>
          <p:spPr bwMode="auto">
            <a:xfrm>
              <a:off x="1754" y="99"/>
              <a:ext cx="4153" cy="4132"/>
            </a:xfrm>
            <a:custGeom>
              <a:avLst/>
              <a:gdLst>
                <a:gd name="T0" fmla="*/ 618 w 1749"/>
                <a:gd name="T1" fmla="*/ 2 h 1740"/>
                <a:gd name="T2" fmla="*/ 1418 w 1749"/>
                <a:gd name="T3" fmla="*/ 224 h 1740"/>
                <a:gd name="T4" fmla="*/ 1635 w 1749"/>
                <a:gd name="T5" fmla="*/ 239 h 1740"/>
                <a:gd name="T6" fmla="*/ 1746 w 1749"/>
                <a:gd name="T7" fmla="*/ 925 h 1740"/>
                <a:gd name="T8" fmla="*/ 1419 w 1749"/>
                <a:gd name="T9" fmla="*/ 1290 h 1740"/>
                <a:gd name="T10" fmla="*/ 736 w 1749"/>
                <a:gd name="T11" fmla="*/ 1584 h 1740"/>
                <a:gd name="T12" fmla="*/ 688 w 1749"/>
                <a:gd name="T13" fmla="*/ 1655 h 1740"/>
                <a:gd name="T14" fmla="*/ 373 w 1749"/>
                <a:gd name="T15" fmla="*/ 1730 h 1740"/>
                <a:gd name="T16" fmla="*/ 49 w 1749"/>
                <a:gd name="T17" fmla="*/ 1487 h 1740"/>
                <a:gd name="T18" fmla="*/ 542 w 1749"/>
                <a:gd name="T19" fmla="*/ 1465 h 1740"/>
                <a:gd name="T20" fmla="*/ 712 w 1749"/>
                <a:gd name="T21" fmla="*/ 1505 h 1740"/>
                <a:gd name="T22" fmla="*/ 1117 w 1749"/>
                <a:gd name="T23" fmla="*/ 1551 h 1740"/>
                <a:gd name="T24" fmla="*/ 1313 w 1749"/>
                <a:gd name="T25" fmla="*/ 1192 h 1740"/>
                <a:gd name="T26" fmla="*/ 1061 w 1749"/>
                <a:gd name="T27" fmla="*/ 341 h 1740"/>
                <a:gd name="T28" fmla="*/ 1390 w 1749"/>
                <a:gd name="T29" fmla="*/ 239 h 1740"/>
                <a:gd name="T30" fmla="*/ 616 w 1749"/>
                <a:gd name="T31" fmla="*/ 34 h 1740"/>
                <a:gd name="T32" fmla="*/ 742 w 1749"/>
                <a:gd name="T33" fmla="*/ 320 h 1740"/>
                <a:gd name="T34" fmla="*/ 818 w 1749"/>
                <a:gd name="T35" fmla="*/ 436 h 1740"/>
                <a:gd name="T36" fmla="*/ 645 w 1749"/>
                <a:gd name="T37" fmla="*/ 1189 h 1740"/>
                <a:gd name="T38" fmla="*/ 10 w 1749"/>
                <a:gd name="T39" fmla="*/ 1089 h 1740"/>
                <a:gd name="T40" fmla="*/ 45 w 1749"/>
                <a:gd name="T41" fmla="*/ 370 h 1740"/>
                <a:gd name="T42" fmla="*/ 282 w 1749"/>
                <a:gd name="T43" fmla="*/ 314 h 1740"/>
                <a:gd name="T44" fmla="*/ 785 w 1749"/>
                <a:gd name="T45" fmla="*/ 947 h 1740"/>
                <a:gd name="T46" fmla="*/ 773 w 1749"/>
                <a:gd name="T47" fmla="*/ 420 h 1740"/>
                <a:gd name="T48" fmla="*/ 360 w 1749"/>
                <a:gd name="T49" fmla="*/ 420 h 1740"/>
                <a:gd name="T50" fmla="*/ 785 w 1749"/>
                <a:gd name="T51" fmla="*/ 947 h 1740"/>
                <a:gd name="T52" fmla="*/ 1093 w 1749"/>
                <a:gd name="T53" fmla="*/ 349 h 1740"/>
                <a:gd name="T54" fmla="*/ 1556 w 1749"/>
                <a:gd name="T55" fmla="*/ 1143 h 1740"/>
                <a:gd name="T56" fmla="*/ 1713 w 1749"/>
                <a:gd name="T57" fmla="*/ 350 h 1740"/>
                <a:gd name="T58" fmla="*/ 312 w 1749"/>
                <a:gd name="T59" fmla="*/ 1702 h 1740"/>
                <a:gd name="T60" fmla="*/ 549 w 1749"/>
                <a:gd name="T61" fmla="*/ 1602 h 1740"/>
                <a:gd name="T62" fmla="*/ 474 w 1749"/>
                <a:gd name="T63" fmla="*/ 1463 h 1740"/>
                <a:gd name="T64" fmla="*/ 104 w 1749"/>
                <a:gd name="T65" fmla="*/ 1651 h 1740"/>
                <a:gd name="T66" fmla="*/ 217 w 1749"/>
                <a:gd name="T67" fmla="*/ 455 h 1740"/>
                <a:gd name="T68" fmla="*/ 42 w 1749"/>
                <a:gd name="T69" fmla="*/ 536 h 1740"/>
                <a:gd name="T70" fmla="*/ 243 w 1749"/>
                <a:gd name="T71" fmla="*/ 914 h 1740"/>
                <a:gd name="T72" fmla="*/ 638 w 1749"/>
                <a:gd name="T73" fmla="*/ 965 h 1740"/>
                <a:gd name="T74" fmla="*/ 331 w 1749"/>
                <a:gd name="T75" fmla="*/ 405 h 1740"/>
                <a:gd name="T76" fmla="*/ 785 w 1749"/>
                <a:gd name="T77" fmla="*/ 387 h 1740"/>
                <a:gd name="T78" fmla="*/ 300 w 1749"/>
                <a:gd name="T79" fmla="*/ 348 h 1740"/>
                <a:gd name="T80" fmla="*/ 631 w 1749"/>
                <a:gd name="T81" fmla="*/ 1026 h 1740"/>
                <a:gd name="T82" fmla="*/ 786 w 1749"/>
                <a:gd name="T83" fmla="*/ 977 h 1740"/>
                <a:gd name="T84" fmla="*/ 745 w 1749"/>
                <a:gd name="T85" fmla="*/ 1080 h 1740"/>
                <a:gd name="T86" fmla="*/ 340 w 1749"/>
                <a:gd name="T87" fmla="*/ 1053 h 1740"/>
                <a:gd name="T88" fmla="*/ 80 w 1749"/>
                <a:gd name="T89" fmla="*/ 1081 h 1740"/>
                <a:gd name="T90" fmla="*/ 350 w 1749"/>
                <a:gd name="T91" fmla="*/ 1173 h 1740"/>
                <a:gd name="T92" fmla="*/ 290 w 1749"/>
                <a:gd name="T93" fmla="*/ 1008 h 1740"/>
                <a:gd name="T94" fmla="*/ 55 w 1749"/>
                <a:gd name="T95" fmla="*/ 985 h 1740"/>
                <a:gd name="T96" fmla="*/ 290 w 1749"/>
                <a:gd name="T97" fmla="*/ 1008 h 1740"/>
                <a:gd name="T98" fmla="*/ 47 w 1749"/>
                <a:gd name="T99" fmla="*/ 464 h 1740"/>
                <a:gd name="T100" fmla="*/ 582 w 1749"/>
                <a:gd name="T101" fmla="*/ 1513 h 1740"/>
                <a:gd name="T102" fmla="*/ 679 w 1749"/>
                <a:gd name="T103" fmla="*/ 1513 h 1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49" h="1740">
                  <a:moveTo>
                    <a:pt x="376" y="279"/>
                  </a:moveTo>
                  <a:cubicBezTo>
                    <a:pt x="377" y="254"/>
                    <a:pt x="376" y="230"/>
                    <a:pt x="380" y="206"/>
                  </a:cubicBezTo>
                  <a:cubicBezTo>
                    <a:pt x="401" y="86"/>
                    <a:pt x="496" y="3"/>
                    <a:pt x="618" y="2"/>
                  </a:cubicBezTo>
                  <a:cubicBezTo>
                    <a:pt x="759" y="1"/>
                    <a:pt x="901" y="3"/>
                    <a:pt x="1042" y="3"/>
                  </a:cubicBezTo>
                  <a:cubicBezTo>
                    <a:pt x="1092" y="3"/>
                    <a:pt x="1143" y="0"/>
                    <a:pt x="1194" y="3"/>
                  </a:cubicBezTo>
                  <a:cubicBezTo>
                    <a:pt x="1314" y="10"/>
                    <a:pt x="1408" y="104"/>
                    <a:pt x="1418" y="224"/>
                  </a:cubicBezTo>
                  <a:cubicBezTo>
                    <a:pt x="1418" y="228"/>
                    <a:pt x="1419" y="232"/>
                    <a:pt x="1420" y="239"/>
                  </a:cubicBezTo>
                  <a:cubicBezTo>
                    <a:pt x="1427" y="239"/>
                    <a:pt x="1434" y="239"/>
                    <a:pt x="1441" y="239"/>
                  </a:cubicBezTo>
                  <a:cubicBezTo>
                    <a:pt x="1506" y="239"/>
                    <a:pt x="1571" y="239"/>
                    <a:pt x="1635" y="239"/>
                  </a:cubicBezTo>
                  <a:cubicBezTo>
                    <a:pt x="1701" y="239"/>
                    <a:pt x="1745" y="283"/>
                    <a:pt x="1745" y="350"/>
                  </a:cubicBezTo>
                  <a:cubicBezTo>
                    <a:pt x="1745" y="465"/>
                    <a:pt x="1745" y="581"/>
                    <a:pt x="1745" y="697"/>
                  </a:cubicBezTo>
                  <a:cubicBezTo>
                    <a:pt x="1745" y="773"/>
                    <a:pt x="1744" y="849"/>
                    <a:pt x="1746" y="925"/>
                  </a:cubicBezTo>
                  <a:cubicBezTo>
                    <a:pt x="1749" y="1042"/>
                    <a:pt x="1692" y="1127"/>
                    <a:pt x="1574" y="1171"/>
                  </a:cubicBezTo>
                  <a:cubicBezTo>
                    <a:pt x="1525" y="1190"/>
                    <a:pt x="1474" y="1197"/>
                    <a:pt x="1419" y="1196"/>
                  </a:cubicBezTo>
                  <a:cubicBezTo>
                    <a:pt x="1419" y="1228"/>
                    <a:pt x="1419" y="1259"/>
                    <a:pt x="1419" y="1290"/>
                  </a:cubicBezTo>
                  <a:cubicBezTo>
                    <a:pt x="1418" y="1351"/>
                    <a:pt x="1401" y="1406"/>
                    <a:pt x="1367" y="1455"/>
                  </a:cubicBezTo>
                  <a:cubicBezTo>
                    <a:pt x="1307" y="1539"/>
                    <a:pt x="1226" y="1582"/>
                    <a:pt x="1124" y="1583"/>
                  </a:cubicBezTo>
                  <a:cubicBezTo>
                    <a:pt x="994" y="1584"/>
                    <a:pt x="865" y="1584"/>
                    <a:pt x="736" y="1584"/>
                  </a:cubicBezTo>
                  <a:cubicBezTo>
                    <a:pt x="729" y="1584"/>
                    <a:pt x="721" y="1584"/>
                    <a:pt x="712" y="1584"/>
                  </a:cubicBezTo>
                  <a:cubicBezTo>
                    <a:pt x="712" y="1601"/>
                    <a:pt x="712" y="1616"/>
                    <a:pt x="712" y="1631"/>
                  </a:cubicBezTo>
                  <a:cubicBezTo>
                    <a:pt x="713" y="1648"/>
                    <a:pt x="705" y="1655"/>
                    <a:pt x="688" y="1655"/>
                  </a:cubicBezTo>
                  <a:cubicBezTo>
                    <a:pt x="651" y="1655"/>
                    <a:pt x="615" y="1655"/>
                    <a:pt x="578" y="1655"/>
                  </a:cubicBezTo>
                  <a:cubicBezTo>
                    <a:pt x="571" y="1655"/>
                    <a:pt x="563" y="1656"/>
                    <a:pt x="558" y="1660"/>
                  </a:cubicBezTo>
                  <a:cubicBezTo>
                    <a:pt x="503" y="1703"/>
                    <a:pt x="440" y="1722"/>
                    <a:pt x="373" y="1730"/>
                  </a:cubicBezTo>
                  <a:cubicBezTo>
                    <a:pt x="286" y="1740"/>
                    <a:pt x="201" y="1733"/>
                    <a:pt x="121" y="1695"/>
                  </a:cubicBezTo>
                  <a:cubicBezTo>
                    <a:pt x="95" y="1683"/>
                    <a:pt x="70" y="1667"/>
                    <a:pt x="49" y="1647"/>
                  </a:cubicBezTo>
                  <a:cubicBezTo>
                    <a:pt x="0" y="1599"/>
                    <a:pt x="1" y="1536"/>
                    <a:pt x="49" y="1487"/>
                  </a:cubicBezTo>
                  <a:cubicBezTo>
                    <a:pt x="85" y="1451"/>
                    <a:pt x="130" y="1431"/>
                    <a:pt x="178" y="1419"/>
                  </a:cubicBezTo>
                  <a:cubicBezTo>
                    <a:pt x="287" y="1391"/>
                    <a:pt x="395" y="1394"/>
                    <a:pt x="499" y="1440"/>
                  </a:cubicBezTo>
                  <a:cubicBezTo>
                    <a:pt x="514" y="1446"/>
                    <a:pt x="530" y="1454"/>
                    <a:pt x="542" y="1465"/>
                  </a:cubicBezTo>
                  <a:cubicBezTo>
                    <a:pt x="558" y="1478"/>
                    <a:pt x="574" y="1481"/>
                    <a:pt x="593" y="1480"/>
                  </a:cubicBezTo>
                  <a:cubicBezTo>
                    <a:pt x="625" y="1479"/>
                    <a:pt x="656" y="1481"/>
                    <a:pt x="687" y="1480"/>
                  </a:cubicBezTo>
                  <a:cubicBezTo>
                    <a:pt x="706" y="1479"/>
                    <a:pt x="713" y="1487"/>
                    <a:pt x="712" y="1505"/>
                  </a:cubicBezTo>
                  <a:cubicBezTo>
                    <a:pt x="712" y="1520"/>
                    <a:pt x="712" y="1534"/>
                    <a:pt x="712" y="1552"/>
                  </a:cubicBezTo>
                  <a:cubicBezTo>
                    <a:pt x="721" y="1552"/>
                    <a:pt x="728" y="1552"/>
                    <a:pt x="735" y="1552"/>
                  </a:cubicBezTo>
                  <a:cubicBezTo>
                    <a:pt x="862" y="1552"/>
                    <a:pt x="990" y="1552"/>
                    <a:pt x="1117" y="1551"/>
                  </a:cubicBezTo>
                  <a:cubicBezTo>
                    <a:pt x="1272" y="1551"/>
                    <a:pt x="1386" y="1437"/>
                    <a:pt x="1387" y="1283"/>
                  </a:cubicBezTo>
                  <a:cubicBezTo>
                    <a:pt x="1387" y="1255"/>
                    <a:pt x="1387" y="1227"/>
                    <a:pt x="1387" y="1198"/>
                  </a:cubicBezTo>
                  <a:cubicBezTo>
                    <a:pt x="1361" y="1196"/>
                    <a:pt x="1337" y="1195"/>
                    <a:pt x="1313" y="1192"/>
                  </a:cubicBezTo>
                  <a:cubicBezTo>
                    <a:pt x="1253" y="1184"/>
                    <a:pt x="1198" y="1163"/>
                    <a:pt x="1149" y="1127"/>
                  </a:cubicBezTo>
                  <a:cubicBezTo>
                    <a:pt x="1094" y="1085"/>
                    <a:pt x="1062" y="1027"/>
                    <a:pt x="1062" y="957"/>
                  </a:cubicBezTo>
                  <a:cubicBezTo>
                    <a:pt x="1060" y="752"/>
                    <a:pt x="1061" y="547"/>
                    <a:pt x="1061" y="341"/>
                  </a:cubicBezTo>
                  <a:cubicBezTo>
                    <a:pt x="1062" y="283"/>
                    <a:pt x="1106" y="240"/>
                    <a:pt x="1165" y="239"/>
                  </a:cubicBezTo>
                  <a:cubicBezTo>
                    <a:pt x="1231" y="238"/>
                    <a:pt x="1297" y="239"/>
                    <a:pt x="1363" y="239"/>
                  </a:cubicBezTo>
                  <a:cubicBezTo>
                    <a:pt x="1370" y="239"/>
                    <a:pt x="1377" y="239"/>
                    <a:pt x="1390" y="239"/>
                  </a:cubicBezTo>
                  <a:cubicBezTo>
                    <a:pt x="1383" y="213"/>
                    <a:pt x="1381" y="189"/>
                    <a:pt x="1372" y="167"/>
                  </a:cubicBezTo>
                  <a:cubicBezTo>
                    <a:pt x="1336" y="83"/>
                    <a:pt x="1271" y="35"/>
                    <a:pt x="1178" y="34"/>
                  </a:cubicBezTo>
                  <a:cubicBezTo>
                    <a:pt x="991" y="32"/>
                    <a:pt x="804" y="32"/>
                    <a:pt x="616" y="34"/>
                  </a:cubicBezTo>
                  <a:cubicBezTo>
                    <a:pt x="486" y="36"/>
                    <a:pt x="392" y="149"/>
                    <a:pt x="412" y="283"/>
                  </a:cubicBezTo>
                  <a:cubicBezTo>
                    <a:pt x="447" y="283"/>
                    <a:pt x="484" y="282"/>
                    <a:pt x="520" y="283"/>
                  </a:cubicBezTo>
                  <a:cubicBezTo>
                    <a:pt x="596" y="286"/>
                    <a:pt x="671" y="292"/>
                    <a:pt x="742" y="320"/>
                  </a:cubicBezTo>
                  <a:cubicBezTo>
                    <a:pt x="761" y="327"/>
                    <a:pt x="779" y="338"/>
                    <a:pt x="795" y="351"/>
                  </a:cubicBezTo>
                  <a:cubicBezTo>
                    <a:pt x="815" y="366"/>
                    <a:pt x="825" y="388"/>
                    <a:pt x="819" y="414"/>
                  </a:cubicBezTo>
                  <a:cubicBezTo>
                    <a:pt x="818" y="421"/>
                    <a:pt x="818" y="429"/>
                    <a:pt x="818" y="436"/>
                  </a:cubicBezTo>
                  <a:cubicBezTo>
                    <a:pt x="818" y="655"/>
                    <a:pt x="818" y="873"/>
                    <a:pt x="819" y="1092"/>
                  </a:cubicBezTo>
                  <a:cubicBezTo>
                    <a:pt x="819" y="1121"/>
                    <a:pt x="808" y="1141"/>
                    <a:pt x="783" y="1150"/>
                  </a:cubicBezTo>
                  <a:cubicBezTo>
                    <a:pt x="738" y="1166"/>
                    <a:pt x="692" y="1182"/>
                    <a:pt x="645" y="1189"/>
                  </a:cubicBezTo>
                  <a:cubicBezTo>
                    <a:pt x="479" y="1215"/>
                    <a:pt x="313" y="1215"/>
                    <a:pt x="148" y="1183"/>
                  </a:cubicBezTo>
                  <a:cubicBezTo>
                    <a:pt x="114" y="1177"/>
                    <a:pt x="82" y="1164"/>
                    <a:pt x="49" y="1152"/>
                  </a:cubicBezTo>
                  <a:cubicBezTo>
                    <a:pt x="22" y="1141"/>
                    <a:pt x="10" y="1120"/>
                    <a:pt x="10" y="1089"/>
                  </a:cubicBezTo>
                  <a:cubicBezTo>
                    <a:pt x="11" y="886"/>
                    <a:pt x="11" y="683"/>
                    <a:pt x="11" y="479"/>
                  </a:cubicBezTo>
                  <a:cubicBezTo>
                    <a:pt x="11" y="461"/>
                    <a:pt x="10" y="442"/>
                    <a:pt x="11" y="423"/>
                  </a:cubicBezTo>
                  <a:cubicBezTo>
                    <a:pt x="11" y="398"/>
                    <a:pt x="22" y="378"/>
                    <a:pt x="45" y="370"/>
                  </a:cubicBezTo>
                  <a:cubicBezTo>
                    <a:pt x="84" y="355"/>
                    <a:pt x="124" y="342"/>
                    <a:pt x="165" y="333"/>
                  </a:cubicBezTo>
                  <a:cubicBezTo>
                    <a:pt x="198" y="325"/>
                    <a:pt x="232" y="324"/>
                    <a:pt x="265" y="319"/>
                  </a:cubicBezTo>
                  <a:cubicBezTo>
                    <a:pt x="271" y="318"/>
                    <a:pt x="279" y="318"/>
                    <a:pt x="282" y="314"/>
                  </a:cubicBezTo>
                  <a:cubicBezTo>
                    <a:pt x="305" y="287"/>
                    <a:pt x="335" y="280"/>
                    <a:pt x="368" y="281"/>
                  </a:cubicBezTo>
                  <a:cubicBezTo>
                    <a:pt x="370" y="281"/>
                    <a:pt x="372" y="280"/>
                    <a:pt x="376" y="279"/>
                  </a:cubicBezTo>
                  <a:close/>
                  <a:moveTo>
                    <a:pt x="785" y="947"/>
                  </a:moveTo>
                  <a:cubicBezTo>
                    <a:pt x="786" y="942"/>
                    <a:pt x="786" y="939"/>
                    <a:pt x="786" y="936"/>
                  </a:cubicBezTo>
                  <a:cubicBezTo>
                    <a:pt x="786" y="770"/>
                    <a:pt x="786" y="604"/>
                    <a:pt x="786" y="438"/>
                  </a:cubicBezTo>
                  <a:cubicBezTo>
                    <a:pt x="786" y="428"/>
                    <a:pt x="784" y="422"/>
                    <a:pt x="773" y="420"/>
                  </a:cubicBezTo>
                  <a:cubicBezTo>
                    <a:pt x="765" y="419"/>
                    <a:pt x="758" y="416"/>
                    <a:pt x="750" y="415"/>
                  </a:cubicBezTo>
                  <a:cubicBezTo>
                    <a:pt x="635" y="393"/>
                    <a:pt x="518" y="394"/>
                    <a:pt x="401" y="397"/>
                  </a:cubicBezTo>
                  <a:cubicBezTo>
                    <a:pt x="387" y="397"/>
                    <a:pt x="368" y="408"/>
                    <a:pt x="360" y="420"/>
                  </a:cubicBezTo>
                  <a:cubicBezTo>
                    <a:pt x="268" y="563"/>
                    <a:pt x="257" y="724"/>
                    <a:pt x="350" y="871"/>
                  </a:cubicBezTo>
                  <a:cubicBezTo>
                    <a:pt x="392" y="938"/>
                    <a:pt x="395" y="939"/>
                    <a:pt x="474" y="934"/>
                  </a:cubicBezTo>
                  <a:cubicBezTo>
                    <a:pt x="578" y="929"/>
                    <a:pt x="681" y="928"/>
                    <a:pt x="785" y="947"/>
                  </a:cubicBezTo>
                  <a:close/>
                  <a:moveTo>
                    <a:pt x="1403" y="271"/>
                  </a:moveTo>
                  <a:cubicBezTo>
                    <a:pt x="1326" y="271"/>
                    <a:pt x="1249" y="271"/>
                    <a:pt x="1171" y="271"/>
                  </a:cubicBezTo>
                  <a:cubicBezTo>
                    <a:pt x="1121" y="271"/>
                    <a:pt x="1093" y="299"/>
                    <a:pt x="1093" y="349"/>
                  </a:cubicBezTo>
                  <a:cubicBezTo>
                    <a:pt x="1093" y="548"/>
                    <a:pt x="1093" y="746"/>
                    <a:pt x="1093" y="945"/>
                  </a:cubicBezTo>
                  <a:cubicBezTo>
                    <a:pt x="1093" y="1023"/>
                    <a:pt x="1128" y="1083"/>
                    <a:pt x="1197" y="1119"/>
                  </a:cubicBezTo>
                  <a:cubicBezTo>
                    <a:pt x="1313" y="1181"/>
                    <a:pt x="1435" y="1178"/>
                    <a:pt x="1556" y="1143"/>
                  </a:cubicBezTo>
                  <a:cubicBezTo>
                    <a:pt x="1658" y="1112"/>
                    <a:pt x="1718" y="1041"/>
                    <a:pt x="1714" y="921"/>
                  </a:cubicBezTo>
                  <a:cubicBezTo>
                    <a:pt x="1711" y="833"/>
                    <a:pt x="1713" y="744"/>
                    <a:pt x="1713" y="655"/>
                  </a:cubicBezTo>
                  <a:cubicBezTo>
                    <a:pt x="1713" y="554"/>
                    <a:pt x="1713" y="452"/>
                    <a:pt x="1713" y="350"/>
                  </a:cubicBezTo>
                  <a:cubicBezTo>
                    <a:pt x="1713" y="300"/>
                    <a:pt x="1684" y="271"/>
                    <a:pt x="1633" y="271"/>
                  </a:cubicBezTo>
                  <a:cubicBezTo>
                    <a:pt x="1556" y="271"/>
                    <a:pt x="1480" y="271"/>
                    <a:pt x="1403" y="271"/>
                  </a:cubicBezTo>
                  <a:close/>
                  <a:moveTo>
                    <a:pt x="312" y="1702"/>
                  </a:moveTo>
                  <a:cubicBezTo>
                    <a:pt x="325" y="1701"/>
                    <a:pt x="341" y="1701"/>
                    <a:pt x="356" y="1699"/>
                  </a:cubicBezTo>
                  <a:cubicBezTo>
                    <a:pt x="418" y="1693"/>
                    <a:pt x="477" y="1678"/>
                    <a:pt x="528" y="1642"/>
                  </a:cubicBezTo>
                  <a:cubicBezTo>
                    <a:pt x="543" y="1632"/>
                    <a:pt x="551" y="1621"/>
                    <a:pt x="549" y="1602"/>
                  </a:cubicBezTo>
                  <a:cubicBezTo>
                    <a:pt x="547" y="1585"/>
                    <a:pt x="546" y="1568"/>
                    <a:pt x="549" y="1552"/>
                  </a:cubicBezTo>
                  <a:cubicBezTo>
                    <a:pt x="556" y="1513"/>
                    <a:pt x="535" y="1493"/>
                    <a:pt x="504" y="1478"/>
                  </a:cubicBezTo>
                  <a:cubicBezTo>
                    <a:pt x="494" y="1473"/>
                    <a:pt x="484" y="1468"/>
                    <a:pt x="474" y="1463"/>
                  </a:cubicBezTo>
                  <a:cubicBezTo>
                    <a:pt x="424" y="1443"/>
                    <a:pt x="373" y="1434"/>
                    <a:pt x="320" y="1434"/>
                  </a:cubicBezTo>
                  <a:cubicBezTo>
                    <a:pt x="243" y="1433"/>
                    <a:pt x="169" y="1443"/>
                    <a:pt x="103" y="1485"/>
                  </a:cubicBezTo>
                  <a:cubicBezTo>
                    <a:pt x="25" y="1534"/>
                    <a:pt x="26" y="1602"/>
                    <a:pt x="104" y="1651"/>
                  </a:cubicBezTo>
                  <a:cubicBezTo>
                    <a:pt x="167" y="1690"/>
                    <a:pt x="236" y="1700"/>
                    <a:pt x="312" y="1702"/>
                  </a:cubicBezTo>
                  <a:close/>
                  <a:moveTo>
                    <a:pt x="222" y="458"/>
                  </a:moveTo>
                  <a:cubicBezTo>
                    <a:pt x="219" y="456"/>
                    <a:pt x="218" y="455"/>
                    <a:pt x="217" y="455"/>
                  </a:cubicBezTo>
                  <a:cubicBezTo>
                    <a:pt x="215" y="454"/>
                    <a:pt x="212" y="453"/>
                    <a:pt x="209" y="453"/>
                  </a:cubicBezTo>
                  <a:cubicBezTo>
                    <a:pt x="158" y="451"/>
                    <a:pt x="111" y="463"/>
                    <a:pt x="66" y="489"/>
                  </a:cubicBezTo>
                  <a:cubicBezTo>
                    <a:pt x="47" y="500"/>
                    <a:pt x="42" y="514"/>
                    <a:pt x="42" y="536"/>
                  </a:cubicBezTo>
                  <a:cubicBezTo>
                    <a:pt x="43" y="667"/>
                    <a:pt x="43" y="798"/>
                    <a:pt x="43" y="930"/>
                  </a:cubicBezTo>
                  <a:cubicBezTo>
                    <a:pt x="43" y="937"/>
                    <a:pt x="43" y="944"/>
                    <a:pt x="43" y="954"/>
                  </a:cubicBezTo>
                  <a:cubicBezTo>
                    <a:pt x="108" y="924"/>
                    <a:pt x="173" y="911"/>
                    <a:pt x="243" y="914"/>
                  </a:cubicBezTo>
                  <a:cubicBezTo>
                    <a:pt x="182" y="763"/>
                    <a:pt x="179" y="612"/>
                    <a:pt x="222" y="458"/>
                  </a:cubicBezTo>
                  <a:close/>
                  <a:moveTo>
                    <a:pt x="786" y="977"/>
                  </a:moveTo>
                  <a:cubicBezTo>
                    <a:pt x="736" y="972"/>
                    <a:pt x="687" y="965"/>
                    <a:pt x="638" y="965"/>
                  </a:cubicBezTo>
                  <a:cubicBezTo>
                    <a:pt x="570" y="963"/>
                    <a:pt x="502" y="966"/>
                    <a:pt x="434" y="968"/>
                  </a:cubicBezTo>
                  <a:cubicBezTo>
                    <a:pt x="399" y="969"/>
                    <a:pt x="372" y="956"/>
                    <a:pt x="350" y="928"/>
                  </a:cubicBezTo>
                  <a:cubicBezTo>
                    <a:pt x="229" y="767"/>
                    <a:pt x="222" y="575"/>
                    <a:pt x="331" y="405"/>
                  </a:cubicBezTo>
                  <a:cubicBezTo>
                    <a:pt x="347" y="380"/>
                    <a:pt x="370" y="364"/>
                    <a:pt x="400" y="364"/>
                  </a:cubicBezTo>
                  <a:cubicBezTo>
                    <a:pt x="486" y="365"/>
                    <a:pt x="573" y="367"/>
                    <a:pt x="659" y="371"/>
                  </a:cubicBezTo>
                  <a:cubicBezTo>
                    <a:pt x="701" y="373"/>
                    <a:pt x="742" y="381"/>
                    <a:pt x="785" y="387"/>
                  </a:cubicBezTo>
                  <a:cubicBezTo>
                    <a:pt x="765" y="360"/>
                    <a:pt x="736" y="349"/>
                    <a:pt x="707" y="341"/>
                  </a:cubicBezTo>
                  <a:cubicBezTo>
                    <a:pt x="588" y="310"/>
                    <a:pt x="467" y="311"/>
                    <a:pt x="346" y="314"/>
                  </a:cubicBezTo>
                  <a:cubicBezTo>
                    <a:pt x="323" y="315"/>
                    <a:pt x="309" y="329"/>
                    <a:pt x="300" y="348"/>
                  </a:cubicBezTo>
                  <a:cubicBezTo>
                    <a:pt x="196" y="566"/>
                    <a:pt x="196" y="780"/>
                    <a:pt x="318" y="992"/>
                  </a:cubicBezTo>
                  <a:cubicBezTo>
                    <a:pt x="334" y="1020"/>
                    <a:pt x="356" y="1028"/>
                    <a:pt x="388" y="1027"/>
                  </a:cubicBezTo>
                  <a:cubicBezTo>
                    <a:pt x="469" y="1024"/>
                    <a:pt x="550" y="1022"/>
                    <a:pt x="631" y="1026"/>
                  </a:cubicBezTo>
                  <a:cubicBezTo>
                    <a:pt x="675" y="1028"/>
                    <a:pt x="718" y="1042"/>
                    <a:pt x="762" y="1052"/>
                  </a:cubicBezTo>
                  <a:cubicBezTo>
                    <a:pt x="770" y="1053"/>
                    <a:pt x="777" y="1058"/>
                    <a:pt x="786" y="1062"/>
                  </a:cubicBezTo>
                  <a:cubicBezTo>
                    <a:pt x="786" y="1033"/>
                    <a:pt x="786" y="1008"/>
                    <a:pt x="786" y="977"/>
                  </a:cubicBezTo>
                  <a:close/>
                  <a:moveTo>
                    <a:pt x="787" y="1112"/>
                  </a:moveTo>
                  <a:cubicBezTo>
                    <a:pt x="787" y="1109"/>
                    <a:pt x="787" y="1106"/>
                    <a:pt x="787" y="1102"/>
                  </a:cubicBezTo>
                  <a:cubicBezTo>
                    <a:pt x="773" y="1095"/>
                    <a:pt x="760" y="1084"/>
                    <a:pt x="745" y="1080"/>
                  </a:cubicBezTo>
                  <a:cubicBezTo>
                    <a:pt x="718" y="1071"/>
                    <a:pt x="689" y="1064"/>
                    <a:pt x="660" y="1060"/>
                  </a:cubicBezTo>
                  <a:cubicBezTo>
                    <a:pt x="571" y="1048"/>
                    <a:pt x="482" y="1052"/>
                    <a:pt x="393" y="1058"/>
                  </a:cubicBezTo>
                  <a:cubicBezTo>
                    <a:pt x="375" y="1059"/>
                    <a:pt x="354" y="1061"/>
                    <a:pt x="340" y="1053"/>
                  </a:cubicBezTo>
                  <a:cubicBezTo>
                    <a:pt x="316" y="1039"/>
                    <a:pt x="293" y="1040"/>
                    <a:pt x="267" y="1043"/>
                  </a:cubicBezTo>
                  <a:cubicBezTo>
                    <a:pt x="253" y="1045"/>
                    <a:pt x="238" y="1045"/>
                    <a:pt x="224" y="1048"/>
                  </a:cubicBezTo>
                  <a:cubicBezTo>
                    <a:pt x="176" y="1058"/>
                    <a:pt x="128" y="1068"/>
                    <a:pt x="80" y="1081"/>
                  </a:cubicBezTo>
                  <a:cubicBezTo>
                    <a:pt x="66" y="1084"/>
                    <a:pt x="54" y="1095"/>
                    <a:pt x="40" y="1103"/>
                  </a:cubicBezTo>
                  <a:cubicBezTo>
                    <a:pt x="63" y="1130"/>
                    <a:pt x="90" y="1136"/>
                    <a:pt x="117" y="1143"/>
                  </a:cubicBezTo>
                  <a:cubicBezTo>
                    <a:pt x="193" y="1164"/>
                    <a:pt x="272" y="1171"/>
                    <a:pt x="350" y="1173"/>
                  </a:cubicBezTo>
                  <a:cubicBezTo>
                    <a:pt x="477" y="1178"/>
                    <a:pt x="603" y="1173"/>
                    <a:pt x="727" y="1139"/>
                  </a:cubicBezTo>
                  <a:cubicBezTo>
                    <a:pt x="748" y="1133"/>
                    <a:pt x="767" y="1122"/>
                    <a:pt x="787" y="1112"/>
                  </a:cubicBezTo>
                  <a:close/>
                  <a:moveTo>
                    <a:pt x="290" y="1008"/>
                  </a:moveTo>
                  <a:cubicBezTo>
                    <a:pt x="280" y="989"/>
                    <a:pt x="272" y="972"/>
                    <a:pt x="262" y="956"/>
                  </a:cubicBezTo>
                  <a:cubicBezTo>
                    <a:pt x="260" y="952"/>
                    <a:pt x="253" y="948"/>
                    <a:pt x="248" y="947"/>
                  </a:cubicBezTo>
                  <a:cubicBezTo>
                    <a:pt x="180" y="942"/>
                    <a:pt x="116" y="954"/>
                    <a:pt x="55" y="985"/>
                  </a:cubicBezTo>
                  <a:cubicBezTo>
                    <a:pt x="50" y="987"/>
                    <a:pt x="44" y="992"/>
                    <a:pt x="44" y="997"/>
                  </a:cubicBezTo>
                  <a:cubicBezTo>
                    <a:pt x="42" y="1017"/>
                    <a:pt x="43" y="1038"/>
                    <a:pt x="43" y="1061"/>
                  </a:cubicBezTo>
                  <a:cubicBezTo>
                    <a:pt x="123" y="1024"/>
                    <a:pt x="206" y="1018"/>
                    <a:pt x="290" y="1008"/>
                  </a:cubicBezTo>
                  <a:close/>
                  <a:moveTo>
                    <a:pt x="262" y="352"/>
                  </a:moveTo>
                  <a:cubicBezTo>
                    <a:pt x="198" y="358"/>
                    <a:pt x="137" y="366"/>
                    <a:pt x="79" y="388"/>
                  </a:cubicBezTo>
                  <a:cubicBezTo>
                    <a:pt x="40" y="403"/>
                    <a:pt x="33" y="421"/>
                    <a:pt x="47" y="464"/>
                  </a:cubicBezTo>
                  <a:cubicBezTo>
                    <a:pt x="104" y="429"/>
                    <a:pt x="166" y="413"/>
                    <a:pt x="233" y="423"/>
                  </a:cubicBezTo>
                  <a:cubicBezTo>
                    <a:pt x="243" y="399"/>
                    <a:pt x="252" y="376"/>
                    <a:pt x="262" y="352"/>
                  </a:cubicBezTo>
                  <a:close/>
                  <a:moveTo>
                    <a:pt x="582" y="1513"/>
                  </a:moveTo>
                  <a:cubicBezTo>
                    <a:pt x="582" y="1550"/>
                    <a:pt x="582" y="1586"/>
                    <a:pt x="582" y="1622"/>
                  </a:cubicBezTo>
                  <a:cubicBezTo>
                    <a:pt x="615" y="1622"/>
                    <a:pt x="646" y="1622"/>
                    <a:pt x="679" y="1622"/>
                  </a:cubicBezTo>
                  <a:cubicBezTo>
                    <a:pt x="679" y="1585"/>
                    <a:pt x="679" y="1549"/>
                    <a:pt x="679" y="1513"/>
                  </a:cubicBezTo>
                  <a:cubicBezTo>
                    <a:pt x="646" y="1513"/>
                    <a:pt x="615" y="1513"/>
                    <a:pt x="582" y="15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18" name="Freeform 6">
              <a:extLst>
                <a:ext uri="{FF2B5EF4-FFF2-40B4-BE49-F238E27FC236}">
                  <a16:creationId xmlns:a16="http://schemas.microsoft.com/office/drawing/2014/main" id="{634CB3BB-FF14-4B8A-8A5D-D1FCF33F3606}"/>
                </a:ext>
              </a:extLst>
            </p:cNvPr>
            <p:cNvSpPr>
              <a:spLocks noEditPoints="1"/>
            </p:cNvSpPr>
            <p:nvPr/>
          </p:nvSpPr>
          <p:spPr bwMode="auto">
            <a:xfrm>
              <a:off x="4482" y="925"/>
              <a:ext cx="1206" cy="1347"/>
            </a:xfrm>
            <a:custGeom>
              <a:avLst/>
              <a:gdLst>
                <a:gd name="T0" fmla="*/ 0 w 508"/>
                <a:gd name="T1" fmla="*/ 284 h 567"/>
                <a:gd name="T2" fmla="*/ 0 w 508"/>
                <a:gd name="T3" fmla="*/ 28 h 567"/>
                <a:gd name="T4" fmla="*/ 28 w 508"/>
                <a:gd name="T5" fmla="*/ 0 h 567"/>
                <a:gd name="T6" fmla="*/ 479 w 508"/>
                <a:gd name="T7" fmla="*/ 0 h 567"/>
                <a:gd name="T8" fmla="*/ 508 w 508"/>
                <a:gd name="T9" fmla="*/ 30 h 567"/>
                <a:gd name="T10" fmla="*/ 508 w 508"/>
                <a:gd name="T11" fmla="*/ 539 h 567"/>
                <a:gd name="T12" fmla="*/ 480 w 508"/>
                <a:gd name="T13" fmla="*/ 567 h 567"/>
                <a:gd name="T14" fmla="*/ 28 w 508"/>
                <a:gd name="T15" fmla="*/ 567 h 567"/>
                <a:gd name="T16" fmla="*/ 0 w 508"/>
                <a:gd name="T17" fmla="*/ 538 h 567"/>
                <a:gd name="T18" fmla="*/ 0 w 508"/>
                <a:gd name="T19" fmla="*/ 284 h 567"/>
                <a:gd name="T20" fmla="*/ 33 w 508"/>
                <a:gd name="T21" fmla="*/ 534 h 567"/>
                <a:gd name="T22" fmla="*/ 475 w 508"/>
                <a:gd name="T23" fmla="*/ 534 h 567"/>
                <a:gd name="T24" fmla="*/ 475 w 508"/>
                <a:gd name="T25" fmla="*/ 33 h 567"/>
                <a:gd name="T26" fmla="*/ 33 w 508"/>
                <a:gd name="T27" fmla="*/ 33 h 567"/>
                <a:gd name="T28" fmla="*/ 33 w 508"/>
                <a:gd name="T29" fmla="*/ 534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8" h="567">
                  <a:moveTo>
                    <a:pt x="0" y="284"/>
                  </a:moveTo>
                  <a:cubicBezTo>
                    <a:pt x="0" y="199"/>
                    <a:pt x="0" y="113"/>
                    <a:pt x="0" y="28"/>
                  </a:cubicBezTo>
                  <a:cubicBezTo>
                    <a:pt x="0" y="3"/>
                    <a:pt x="3" y="0"/>
                    <a:pt x="28" y="0"/>
                  </a:cubicBezTo>
                  <a:cubicBezTo>
                    <a:pt x="178" y="0"/>
                    <a:pt x="329" y="0"/>
                    <a:pt x="479" y="0"/>
                  </a:cubicBezTo>
                  <a:cubicBezTo>
                    <a:pt x="504" y="0"/>
                    <a:pt x="508" y="4"/>
                    <a:pt x="508" y="30"/>
                  </a:cubicBezTo>
                  <a:cubicBezTo>
                    <a:pt x="508" y="199"/>
                    <a:pt x="508" y="369"/>
                    <a:pt x="508" y="539"/>
                  </a:cubicBezTo>
                  <a:cubicBezTo>
                    <a:pt x="508" y="562"/>
                    <a:pt x="503" y="567"/>
                    <a:pt x="480" y="567"/>
                  </a:cubicBezTo>
                  <a:cubicBezTo>
                    <a:pt x="330" y="567"/>
                    <a:pt x="179" y="567"/>
                    <a:pt x="28" y="567"/>
                  </a:cubicBezTo>
                  <a:cubicBezTo>
                    <a:pt x="3" y="567"/>
                    <a:pt x="0" y="564"/>
                    <a:pt x="0" y="538"/>
                  </a:cubicBezTo>
                  <a:cubicBezTo>
                    <a:pt x="0" y="453"/>
                    <a:pt x="0" y="368"/>
                    <a:pt x="0" y="284"/>
                  </a:cubicBezTo>
                  <a:close/>
                  <a:moveTo>
                    <a:pt x="33" y="534"/>
                  </a:moveTo>
                  <a:cubicBezTo>
                    <a:pt x="182" y="534"/>
                    <a:pt x="328" y="534"/>
                    <a:pt x="475" y="534"/>
                  </a:cubicBezTo>
                  <a:cubicBezTo>
                    <a:pt x="475" y="366"/>
                    <a:pt x="475" y="200"/>
                    <a:pt x="475" y="33"/>
                  </a:cubicBezTo>
                  <a:cubicBezTo>
                    <a:pt x="326" y="33"/>
                    <a:pt x="180" y="33"/>
                    <a:pt x="33" y="33"/>
                  </a:cubicBezTo>
                  <a:cubicBezTo>
                    <a:pt x="33" y="201"/>
                    <a:pt x="33" y="366"/>
                    <a:pt x="33" y="5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19" name="Freeform 7">
              <a:extLst>
                <a:ext uri="{FF2B5EF4-FFF2-40B4-BE49-F238E27FC236}">
                  <a16:creationId xmlns:a16="http://schemas.microsoft.com/office/drawing/2014/main" id="{B50CF702-C575-43E6-A7F1-A37E0FD729A2}"/>
                </a:ext>
              </a:extLst>
            </p:cNvPr>
            <p:cNvSpPr>
              <a:spLocks noEditPoints="1"/>
            </p:cNvSpPr>
            <p:nvPr/>
          </p:nvSpPr>
          <p:spPr bwMode="auto">
            <a:xfrm>
              <a:off x="4891" y="2367"/>
              <a:ext cx="391" cy="389"/>
            </a:xfrm>
            <a:custGeom>
              <a:avLst/>
              <a:gdLst>
                <a:gd name="T0" fmla="*/ 0 w 165"/>
                <a:gd name="T1" fmla="*/ 82 h 164"/>
                <a:gd name="T2" fmla="*/ 83 w 165"/>
                <a:gd name="T3" fmla="*/ 0 h 164"/>
                <a:gd name="T4" fmla="*/ 164 w 165"/>
                <a:gd name="T5" fmla="*/ 82 h 164"/>
                <a:gd name="T6" fmla="*/ 83 w 165"/>
                <a:gd name="T7" fmla="*/ 164 h 164"/>
                <a:gd name="T8" fmla="*/ 0 w 165"/>
                <a:gd name="T9" fmla="*/ 82 h 164"/>
                <a:gd name="T10" fmla="*/ 32 w 165"/>
                <a:gd name="T11" fmla="*/ 83 h 164"/>
                <a:gd name="T12" fmla="*/ 82 w 165"/>
                <a:gd name="T13" fmla="*/ 132 h 164"/>
                <a:gd name="T14" fmla="*/ 132 w 165"/>
                <a:gd name="T15" fmla="*/ 80 h 164"/>
                <a:gd name="T16" fmla="*/ 81 w 165"/>
                <a:gd name="T17" fmla="*/ 32 h 164"/>
                <a:gd name="T18" fmla="*/ 32 w 165"/>
                <a:gd name="T19" fmla="*/ 8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64">
                  <a:moveTo>
                    <a:pt x="0" y="82"/>
                  </a:moveTo>
                  <a:cubicBezTo>
                    <a:pt x="0" y="35"/>
                    <a:pt x="37" y="0"/>
                    <a:pt x="83" y="0"/>
                  </a:cubicBezTo>
                  <a:cubicBezTo>
                    <a:pt x="128" y="1"/>
                    <a:pt x="164" y="37"/>
                    <a:pt x="164" y="82"/>
                  </a:cubicBezTo>
                  <a:cubicBezTo>
                    <a:pt x="165" y="125"/>
                    <a:pt x="127" y="164"/>
                    <a:pt x="83" y="164"/>
                  </a:cubicBezTo>
                  <a:cubicBezTo>
                    <a:pt x="37" y="164"/>
                    <a:pt x="0" y="127"/>
                    <a:pt x="0" y="82"/>
                  </a:cubicBezTo>
                  <a:close/>
                  <a:moveTo>
                    <a:pt x="32" y="83"/>
                  </a:moveTo>
                  <a:cubicBezTo>
                    <a:pt x="33" y="110"/>
                    <a:pt x="55" y="132"/>
                    <a:pt x="82" y="132"/>
                  </a:cubicBezTo>
                  <a:cubicBezTo>
                    <a:pt x="110" y="132"/>
                    <a:pt x="133" y="108"/>
                    <a:pt x="132" y="80"/>
                  </a:cubicBezTo>
                  <a:cubicBezTo>
                    <a:pt x="131" y="53"/>
                    <a:pt x="108" y="32"/>
                    <a:pt x="81" y="32"/>
                  </a:cubicBezTo>
                  <a:cubicBezTo>
                    <a:pt x="53" y="33"/>
                    <a:pt x="32" y="55"/>
                    <a:pt x="32"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20" name="Freeform 8">
              <a:extLst>
                <a:ext uri="{FF2B5EF4-FFF2-40B4-BE49-F238E27FC236}">
                  <a16:creationId xmlns:a16="http://schemas.microsoft.com/office/drawing/2014/main" id="{20890EE2-8A98-4EDA-8D31-CD9833BDC4BA}"/>
                </a:ext>
              </a:extLst>
            </p:cNvPr>
            <p:cNvSpPr>
              <a:spLocks/>
            </p:cNvSpPr>
            <p:nvPr/>
          </p:nvSpPr>
          <p:spPr bwMode="auto">
            <a:xfrm>
              <a:off x="4850" y="1706"/>
              <a:ext cx="523" cy="181"/>
            </a:xfrm>
            <a:custGeom>
              <a:avLst/>
              <a:gdLst>
                <a:gd name="T0" fmla="*/ 104 w 220"/>
                <a:gd name="T1" fmla="*/ 0 h 76"/>
                <a:gd name="T2" fmla="*/ 207 w 220"/>
                <a:gd name="T3" fmla="*/ 39 h 76"/>
                <a:gd name="T4" fmla="*/ 210 w 220"/>
                <a:gd name="T5" fmla="*/ 67 h 76"/>
                <a:gd name="T6" fmla="*/ 184 w 220"/>
                <a:gd name="T7" fmla="*/ 62 h 76"/>
                <a:gd name="T8" fmla="*/ 38 w 220"/>
                <a:gd name="T9" fmla="*/ 61 h 76"/>
                <a:gd name="T10" fmla="*/ 11 w 220"/>
                <a:gd name="T11" fmla="*/ 66 h 76"/>
                <a:gd name="T12" fmla="*/ 15 w 220"/>
                <a:gd name="T13" fmla="*/ 38 h 76"/>
                <a:gd name="T14" fmla="*/ 104 w 220"/>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 h="76">
                  <a:moveTo>
                    <a:pt x="104" y="0"/>
                  </a:moveTo>
                  <a:cubicBezTo>
                    <a:pt x="149" y="2"/>
                    <a:pt x="181" y="13"/>
                    <a:pt x="207" y="39"/>
                  </a:cubicBezTo>
                  <a:cubicBezTo>
                    <a:pt x="215" y="47"/>
                    <a:pt x="220" y="57"/>
                    <a:pt x="210" y="67"/>
                  </a:cubicBezTo>
                  <a:cubicBezTo>
                    <a:pt x="200" y="76"/>
                    <a:pt x="192" y="69"/>
                    <a:pt x="184" y="62"/>
                  </a:cubicBezTo>
                  <a:cubicBezTo>
                    <a:pt x="142" y="23"/>
                    <a:pt x="80" y="22"/>
                    <a:pt x="38" y="61"/>
                  </a:cubicBezTo>
                  <a:cubicBezTo>
                    <a:pt x="29" y="69"/>
                    <a:pt x="21" y="76"/>
                    <a:pt x="11" y="66"/>
                  </a:cubicBezTo>
                  <a:cubicBezTo>
                    <a:pt x="0" y="55"/>
                    <a:pt x="7" y="46"/>
                    <a:pt x="15" y="38"/>
                  </a:cubicBezTo>
                  <a:cubicBezTo>
                    <a:pt x="38" y="15"/>
                    <a:pt x="76" y="0"/>
                    <a:pt x="10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21" name="Freeform 9">
              <a:extLst>
                <a:ext uri="{FF2B5EF4-FFF2-40B4-BE49-F238E27FC236}">
                  <a16:creationId xmlns:a16="http://schemas.microsoft.com/office/drawing/2014/main" id="{9CC3E14E-C94B-4E14-B2DC-54653353D8CA}"/>
                </a:ext>
              </a:extLst>
            </p:cNvPr>
            <p:cNvSpPr>
              <a:spLocks/>
            </p:cNvSpPr>
            <p:nvPr/>
          </p:nvSpPr>
          <p:spPr bwMode="auto">
            <a:xfrm>
              <a:off x="4736" y="1236"/>
              <a:ext cx="245" cy="385"/>
            </a:xfrm>
            <a:custGeom>
              <a:avLst/>
              <a:gdLst>
                <a:gd name="T0" fmla="*/ 103 w 103"/>
                <a:gd name="T1" fmla="*/ 155 h 162"/>
                <a:gd name="T2" fmla="*/ 84 w 103"/>
                <a:gd name="T3" fmla="*/ 161 h 162"/>
                <a:gd name="T4" fmla="*/ 65 w 103"/>
                <a:gd name="T5" fmla="*/ 152 h 162"/>
                <a:gd name="T6" fmla="*/ 40 w 103"/>
                <a:gd name="T7" fmla="*/ 100 h 162"/>
                <a:gd name="T8" fmla="*/ 7 w 103"/>
                <a:gd name="T9" fmla="*/ 32 h 162"/>
                <a:gd name="T10" fmla="*/ 12 w 103"/>
                <a:gd name="T11" fmla="*/ 6 h 162"/>
                <a:gd name="T12" fmla="*/ 35 w 103"/>
                <a:gd name="T13" fmla="*/ 17 h 162"/>
                <a:gd name="T14" fmla="*/ 92 w 103"/>
                <a:gd name="T15" fmla="*/ 136 h 162"/>
                <a:gd name="T16" fmla="*/ 96 w 103"/>
                <a:gd name="T17" fmla="*/ 147 h 162"/>
                <a:gd name="T18" fmla="*/ 103 w 103"/>
                <a:gd name="T19" fmla="*/ 15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62">
                  <a:moveTo>
                    <a:pt x="103" y="155"/>
                  </a:moveTo>
                  <a:cubicBezTo>
                    <a:pt x="97" y="158"/>
                    <a:pt x="91" y="162"/>
                    <a:pt x="84" y="161"/>
                  </a:cubicBezTo>
                  <a:cubicBezTo>
                    <a:pt x="78" y="161"/>
                    <a:pt x="68" y="157"/>
                    <a:pt x="65" y="152"/>
                  </a:cubicBezTo>
                  <a:cubicBezTo>
                    <a:pt x="56" y="136"/>
                    <a:pt x="48" y="118"/>
                    <a:pt x="40" y="100"/>
                  </a:cubicBezTo>
                  <a:cubicBezTo>
                    <a:pt x="29" y="78"/>
                    <a:pt x="18" y="55"/>
                    <a:pt x="7" y="32"/>
                  </a:cubicBezTo>
                  <a:cubicBezTo>
                    <a:pt x="2" y="22"/>
                    <a:pt x="0" y="12"/>
                    <a:pt x="12" y="6"/>
                  </a:cubicBezTo>
                  <a:cubicBezTo>
                    <a:pt x="23" y="0"/>
                    <a:pt x="30" y="6"/>
                    <a:pt x="35" y="17"/>
                  </a:cubicBezTo>
                  <a:cubicBezTo>
                    <a:pt x="54" y="57"/>
                    <a:pt x="73" y="96"/>
                    <a:pt x="92" y="136"/>
                  </a:cubicBezTo>
                  <a:cubicBezTo>
                    <a:pt x="94" y="139"/>
                    <a:pt x="94" y="143"/>
                    <a:pt x="96" y="147"/>
                  </a:cubicBezTo>
                  <a:cubicBezTo>
                    <a:pt x="98" y="150"/>
                    <a:pt x="101" y="152"/>
                    <a:pt x="103"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22" name="Freeform 10">
              <a:extLst>
                <a:ext uri="{FF2B5EF4-FFF2-40B4-BE49-F238E27FC236}">
                  <a16:creationId xmlns:a16="http://schemas.microsoft.com/office/drawing/2014/main" id="{13D70CDF-1B04-4B3A-8364-EE8B9E79FC8A}"/>
                </a:ext>
              </a:extLst>
            </p:cNvPr>
            <p:cNvSpPr>
              <a:spLocks/>
            </p:cNvSpPr>
            <p:nvPr/>
          </p:nvSpPr>
          <p:spPr bwMode="auto">
            <a:xfrm>
              <a:off x="5254" y="1248"/>
              <a:ext cx="235" cy="385"/>
            </a:xfrm>
            <a:custGeom>
              <a:avLst/>
              <a:gdLst>
                <a:gd name="T0" fmla="*/ 99 w 99"/>
                <a:gd name="T1" fmla="*/ 13 h 162"/>
                <a:gd name="T2" fmla="*/ 88 w 99"/>
                <a:gd name="T3" fmla="*/ 34 h 162"/>
                <a:gd name="T4" fmla="*/ 37 w 99"/>
                <a:gd name="T5" fmla="*/ 142 h 162"/>
                <a:gd name="T6" fmla="*/ 13 w 99"/>
                <a:gd name="T7" fmla="*/ 156 h 162"/>
                <a:gd name="T8" fmla="*/ 8 w 99"/>
                <a:gd name="T9" fmla="*/ 129 h 162"/>
                <a:gd name="T10" fmla="*/ 64 w 99"/>
                <a:gd name="T11" fmla="*/ 13 h 162"/>
                <a:gd name="T12" fmla="*/ 83 w 99"/>
                <a:gd name="T13" fmla="*/ 0 h 162"/>
                <a:gd name="T14" fmla="*/ 99 w 99"/>
                <a:gd name="T15" fmla="*/ 13 h 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162">
                  <a:moveTo>
                    <a:pt x="99" y="13"/>
                  </a:moveTo>
                  <a:cubicBezTo>
                    <a:pt x="94" y="22"/>
                    <a:pt x="91" y="28"/>
                    <a:pt x="88" y="34"/>
                  </a:cubicBezTo>
                  <a:cubicBezTo>
                    <a:pt x="71" y="70"/>
                    <a:pt x="54" y="106"/>
                    <a:pt x="37" y="142"/>
                  </a:cubicBezTo>
                  <a:cubicBezTo>
                    <a:pt x="32" y="153"/>
                    <a:pt x="26" y="162"/>
                    <a:pt x="13" y="156"/>
                  </a:cubicBezTo>
                  <a:cubicBezTo>
                    <a:pt x="0" y="150"/>
                    <a:pt x="3" y="140"/>
                    <a:pt x="8" y="129"/>
                  </a:cubicBezTo>
                  <a:cubicBezTo>
                    <a:pt x="27" y="90"/>
                    <a:pt x="45" y="51"/>
                    <a:pt x="64" y="13"/>
                  </a:cubicBezTo>
                  <a:cubicBezTo>
                    <a:pt x="67" y="7"/>
                    <a:pt x="76" y="1"/>
                    <a:pt x="83" y="0"/>
                  </a:cubicBezTo>
                  <a:cubicBezTo>
                    <a:pt x="88" y="0"/>
                    <a:pt x="93" y="8"/>
                    <a:pt x="99"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23" name="Freeform 11">
              <a:extLst>
                <a:ext uri="{FF2B5EF4-FFF2-40B4-BE49-F238E27FC236}">
                  <a16:creationId xmlns:a16="http://schemas.microsoft.com/office/drawing/2014/main" id="{349F7DF4-49EB-454D-BA48-826DA176A88A}"/>
                </a:ext>
              </a:extLst>
            </p:cNvPr>
            <p:cNvSpPr>
              <a:spLocks/>
            </p:cNvSpPr>
            <p:nvPr/>
          </p:nvSpPr>
          <p:spPr bwMode="auto">
            <a:xfrm>
              <a:off x="5073" y="1170"/>
              <a:ext cx="81" cy="415"/>
            </a:xfrm>
            <a:custGeom>
              <a:avLst/>
              <a:gdLst>
                <a:gd name="T0" fmla="*/ 32 w 34"/>
                <a:gd name="T1" fmla="*/ 87 h 175"/>
                <a:gd name="T2" fmla="*/ 32 w 34"/>
                <a:gd name="T3" fmla="*/ 153 h 175"/>
                <a:gd name="T4" fmla="*/ 16 w 34"/>
                <a:gd name="T5" fmla="*/ 172 h 175"/>
                <a:gd name="T6" fmla="*/ 1 w 34"/>
                <a:gd name="T7" fmla="*/ 153 h 175"/>
                <a:gd name="T8" fmla="*/ 1 w 34"/>
                <a:gd name="T9" fmla="*/ 20 h 175"/>
                <a:gd name="T10" fmla="*/ 17 w 34"/>
                <a:gd name="T11" fmla="*/ 0 h 175"/>
                <a:gd name="T12" fmla="*/ 32 w 34"/>
                <a:gd name="T13" fmla="*/ 19 h 175"/>
                <a:gd name="T14" fmla="*/ 32 w 34"/>
                <a:gd name="T15" fmla="*/ 87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75">
                  <a:moveTo>
                    <a:pt x="32" y="87"/>
                  </a:moveTo>
                  <a:cubicBezTo>
                    <a:pt x="32" y="109"/>
                    <a:pt x="32" y="131"/>
                    <a:pt x="32" y="153"/>
                  </a:cubicBezTo>
                  <a:cubicBezTo>
                    <a:pt x="32" y="164"/>
                    <a:pt x="28" y="175"/>
                    <a:pt x="16" y="172"/>
                  </a:cubicBezTo>
                  <a:cubicBezTo>
                    <a:pt x="10" y="171"/>
                    <a:pt x="1" y="160"/>
                    <a:pt x="1" y="153"/>
                  </a:cubicBezTo>
                  <a:cubicBezTo>
                    <a:pt x="0" y="109"/>
                    <a:pt x="0" y="64"/>
                    <a:pt x="1" y="20"/>
                  </a:cubicBezTo>
                  <a:cubicBezTo>
                    <a:pt x="2" y="13"/>
                    <a:pt x="11" y="7"/>
                    <a:pt x="17" y="0"/>
                  </a:cubicBezTo>
                  <a:cubicBezTo>
                    <a:pt x="22" y="7"/>
                    <a:pt x="31" y="13"/>
                    <a:pt x="32" y="19"/>
                  </a:cubicBezTo>
                  <a:cubicBezTo>
                    <a:pt x="34" y="42"/>
                    <a:pt x="32" y="64"/>
                    <a:pt x="32"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24" name="Freeform 12">
              <a:extLst>
                <a:ext uri="{FF2B5EF4-FFF2-40B4-BE49-F238E27FC236}">
                  <a16:creationId xmlns:a16="http://schemas.microsoft.com/office/drawing/2014/main" id="{78F49A45-4CE8-4426-86CF-5E1A5CFAFEAC}"/>
                </a:ext>
              </a:extLst>
            </p:cNvPr>
            <p:cNvSpPr>
              <a:spLocks/>
            </p:cNvSpPr>
            <p:nvPr/>
          </p:nvSpPr>
          <p:spPr bwMode="auto">
            <a:xfrm>
              <a:off x="5069" y="1887"/>
              <a:ext cx="152" cy="218"/>
            </a:xfrm>
            <a:custGeom>
              <a:avLst/>
              <a:gdLst>
                <a:gd name="T0" fmla="*/ 22 w 64"/>
                <a:gd name="T1" fmla="*/ 91 h 92"/>
                <a:gd name="T2" fmla="*/ 5 w 64"/>
                <a:gd name="T3" fmla="*/ 69 h 92"/>
                <a:gd name="T4" fmla="*/ 35 w 64"/>
                <a:gd name="T5" fmla="*/ 8 h 92"/>
                <a:gd name="T6" fmla="*/ 56 w 64"/>
                <a:gd name="T7" fmla="*/ 0 h 92"/>
                <a:gd name="T8" fmla="*/ 62 w 64"/>
                <a:gd name="T9" fmla="*/ 20 h 92"/>
                <a:gd name="T10" fmla="*/ 32 w 64"/>
                <a:gd name="T11" fmla="*/ 83 h 92"/>
                <a:gd name="T12" fmla="*/ 22 w 64"/>
                <a:gd name="T13" fmla="*/ 91 h 92"/>
              </a:gdLst>
              <a:ahLst/>
              <a:cxnLst>
                <a:cxn ang="0">
                  <a:pos x="T0" y="T1"/>
                </a:cxn>
                <a:cxn ang="0">
                  <a:pos x="T2" y="T3"/>
                </a:cxn>
                <a:cxn ang="0">
                  <a:pos x="T4" y="T5"/>
                </a:cxn>
                <a:cxn ang="0">
                  <a:pos x="T6" y="T7"/>
                </a:cxn>
                <a:cxn ang="0">
                  <a:pos x="T8" y="T9"/>
                </a:cxn>
                <a:cxn ang="0">
                  <a:pos x="T10" y="T11"/>
                </a:cxn>
                <a:cxn ang="0">
                  <a:pos x="T12" y="T13"/>
                </a:cxn>
              </a:cxnLst>
              <a:rect l="0" t="0" r="r" b="b"/>
              <a:pathLst>
                <a:path w="64" h="92">
                  <a:moveTo>
                    <a:pt x="22" y="91"/>
                  </a:moveTo>
                  <a:cubicBezTo>
                    <a:pt x="8" y="92"/>
                    <a:pt x="0" y="81"/>
                    <a:pt x="5" y="69"/>
                  </a:cubicBezTo>
                  <a:cubicBezTo>
                    <a:pt x="14" y="48"/>
                    <a:pt x="23" y="28"/>
                    <a:pt x="35" y="8"/>
                  </a:cubicBezTo>
                  <a:cubicBezTo>
                    <a:pt x="38" y="3"/>
                    <a:pt x="48" y="3"/>
                    <a:pt x="56" y="0"/>
                  </a:cubicBezTo>
                  <a:cubicBezTo>
                    <a:pt x="58" y="7"/>
                    <a:pt x="64" y="15"/>
                    <a:pt x="62" y="20"/>
                  </a:cubicBezTo>
                  <a:cubicBezTo>
                    <a:pt x="53" y="42"/>
                    <a:pt x="43" y="63"/>
                    <a:pt x="32" y="83"/>
                  </a:cubicBezTo>
                  <a:cubicBezTo>
                    <a:pt x="30" y="87"/>
                    <a:pt x="24" y="90"/>
                    <a:pt x="22"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grpSp>
      <p:grpSp>
        <p:nvGrpSpPr>
          <p:cNvPr id="25" name="Group 15">
            <a:extLst>
              <a:ext uri="{FF2B5EF4-FFF2-40B4-BE49-F238E27FC236}">
                <a16:creationId xmlns:a16="http://schemas.microsoft.com/office/drawing/2014/main" id="{0A1537AC-8E60-468D-8142-71FB853071B4}"/>
              </a:ext>
            </a:extLst>
          </p:cNvPr>
          <p:cNvGrpSpPr>
            <a:grpSpLocks noChangeAspect="1"/>
          </p:cNvGrpSpPr>
          <p:nvPr/>
        </p:nvGrpSpPr>
        <p:grpSpPr bwMode="auto">
          <a:xfrm>
            <a:off x="5593821" y="2621821"/>
            <a:ext cx="1066969" cy="802174"/>
            <a:chOff x="1531" y="402"/>
            <a:chExt cx="4658" cy="3502"/>
          </a:xfrm>
          <a:solidFill>
            <a:schemeClr val="tx1"/>
          </a:solidFill>
        </p:grpSpPr>
        <p:sp>
          <p:nvSpPr>
            <p:cNvPr id="26" name="Freeform 16">
              <a:extLst>
                <a:ext uri="{FF2B5EF4-FFF2-40B4-BE49-F238E27FC236}">
                  <a16:creationId xmlns:a16="http://schemas.microsoft.com/office/drawing/2014/main" id="{3F8E10D1-EB9C-4485-A916-6B5FD22F8458}"/>
                </a:ext>
              </a:extLst>
            </p:cNvPr>
            <p:cNvSpPr>
              <a:spLocks noEditPoints="1"/>
            </p:cNvSpPr>
            <p:nvPr/>
          </p:nvSpPr>
          <p:spPr bwMode="auto">
            <a:xfrm>
              <a:off x="1531" y="402"/>
              <a:ext cx="4658" cy="3502"/>
            </a:xfrm>
            <a:custGeom>
              <a:avLst/>
              <a:gdLst>
                <a:gd name="T0" fmla="*/ 1846 w 1962"/>
                <a:gd name="T1" fmla="*/ 773 h 1474"/>
                <a:gd name="T2" fmla="*/ 1856 w 1962"/>
                <a:gd name="T3" fmla="*/ 932 h 1474"/>
                <a:gd name="T4" fmla="*/ 1907 w 1962"/>
                <a:gd name="T5" fmla="*/ 1189 h 1474"/>
                <a:gd name="T6" fmla="*/ 1939 w 1962"/>
                <a:gd name="T7" fmla="*/ 1238 h 1474"/>
                <a:gd name="T8" fmla="*/ 1826 w 1962"/>
                <a:gd name="T9" fmla="*/ 1474 h 1474"/>
                <a:gd name="T10" fmla="*/ 3 w 1962"/>
                <a:gd name="T11" fmla="*/ 1383 h 1474"/>
                <a:gd name="T12" fmla="*/ 2 w 1962"/>
                <a:gd name="T13" fmla="*/ 1089 h 1474"/>
                <a:gd name="T14" fmla="*/ 97 w 1962"/>
                <a:gd name="T15" fmla="*/ 917 h 1474"/>
                <a:gd name="T16" fmla="*/ 97 w 1962"/>
                <a:gd name="T17" fmla="*/ 717 h 1474"/>
                <a:gd name="T18" fmla="*/ 7 w 1962"/>
                <a:gd name="T19" fmla="*/ 597 h 1474"/>
                <a:gd name="T20" fmla="*/ 831 w 1962"/>
                <a:gd name="T21" fmla="*/ 8 h 1474"/>
                <a:gd name="T22" fmla="*/ 1930 w 1962"/>
                <a:gd name="T23" fmla="*/ 560 h 1474"/>
                <a:gd name="T24" fmla="*/ 1895 w 1962"/>
                <a:gd name="T25" fmla="*/ 593 h 1474"/>
                <a:gd name="T26" fmla="*/ 774 w 1962"/>
                <a:gd name="T27" fmla="*/ 52 h 1474"/>
                <a:gd name="T28" fmla="*/ 41 w 1962"/>
                <a:gd name="T29" fmla="*/ 671 h 1474"/>
                <a:gd name="T30" fmla="*/ 44 w 1962"/>
                <a:gd name="T31" fmla="*/ 1236 h 1474"/>
                <a:gd name="T32" fmla="*/ 112 w 1962"/>
                <a:gd name="T33" fmla="*/ 1434 h 1474"/>
                <a:gd name="T34" fmla="*/ 1899 w 1962"/>
                <a:gd name="T35" fmla="*/ 1389 h 1474"/>
                <a:gd name="T36" fmla="*/ 1141 w 1962"/>
                <a:gd name="T37" fmla="*/ 1101 h 1474"/>
                <a:gd name="T38" fmla="*/ 145 w 1962"/>
                <a:gd name="T39" fmla="*/ 998 h 1474"/>
                <a:gd name="T40" fmla="*/ 143 w 1962"/>
                <a:gd name="T41" fmla="*/ 1195 h 1474"/>
                <a:gd name="T42" fmla="*/ 1899 w 1962"/>
                <a:gd name="T43" fmla="*/ 1079 h 1474"/>
                <a:gd name="T44" fmla="*/ 1422 w 1962"/>
                <a:gd name="T45" fmla="*/ 1018 h 1474"/>
                <a:gd name="T46" fmla="*/ 567 w 1962"/>
                <a:gd name="T47" fmla="*/ 861 h 1474"/>
                <a:gd name="T48" fmla="*/ 1184 w 1962"/>
                <a:gd name="T49" fmla="*/ 861 h 1474"/>
                <a:gd name="T50" fmla="*/ 1649 w 1962"/>
                <a:gd name="T51" fmla="*/ 840 h 1474"/>
                <a:gd name="T52" fmla="*/ 1865 w 1962"/>
                <a:gd name="T53" fmla="*/ 859 h 1474"/>
                <a:gd name="T54" fmla="*/ 1524 w 1962"/>
                <a:gd name="T55" fmla="*/ 793 h 1474"/>
                <a:gd name="T56" fmla="*/ 987 w 1962"/>
                <a:gd name="T57" fmla="*/ 792 h 1474"/>
                <a:gd name="T58" fmla="*/ 386 w 1962"/>
                <a:gd name="T59" fmla="*/ 792 h 1474"/>
                <a:gd name="T60" fmla="*/ 77 w 1962"/>
                <a:gd name="T61" fmla="*/ 797 h 1474"/>
                <a:gd name="T62" fmla="*/ 428 w 1962"/>
                <a:gd name="T63" fmla="*/ 859 h 1474"/>
                <a:gd name="T64" fmla="*/ 1387 w 1962"/>
                <a:gd name="T65" fmla="*/ 991 h 1474"/>
                <a:gd name="T66" fmla="*/ 1806 w 1962"/>
                <a:gd name="T67" fmla="*/ 947 h 1474"/>
                <a:gd name="T68" fmla="*/ 1585 w 1962"/>
                <a:gd name="T69" fmla="*/ 894 h 1474"/>
                <a:gd name="T70" fmla="*/ 925 w 1962"/>
                <a:gd name="T71" fmla="*/ 893 h 1474"/>
                <a:gd name="T72" fmla="*/ 490 w 1962"/>
                <a:gd name="T73" fmla="*/ 880 h 1474"/>
                <a:gd name="T74" fmla="*/ 138 w 1962"/>
                <a:gd name="T75" fmla="*/ 898 h 1474"/>
                <a:gd name="T76" fmla="*/ 858 w 1962"/>
                <a:gd name="T77" fmla="*/ 958 h 1474"/>
                <a:gd name="T78" fmla="*/ 138 w 1962"/>
                <a:gd name="T79" fmla="*/ 713 h 1474"/>
                <a:gd name="T80" fmla="*/ 257 w 1962"/>
                <a:gd name="T81" fmla="*/ 763 h 1474"/>
                <a:gd name="T82" fmla="*/ 737 w 1962"/>
                <a:gd name="T83" fmla="*/ 763 h 1474"/>
                <a:gd name="T84" fmla="*/ 1393 w 1962"/>
                <a:gd name="T85" fmla="*/ 762 h 1474"/>
                <a:gd name="T86" fmla="*/ 1804 w 1962"/>
                <a:gd name="T87" fmla="*/ 769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62" h="1474">
                  <a:moveTo>
                    <a:pt x="1943" y="711"/>
                  </a:moveTo>
                  <a:cubicBezTo>
                    <a:pt x="1908" y="711"/>
                    <a:pt x="1878" y="711"/>
                    <a:pt x="1845" y="711"/>
                  </a:cubicBezTo>
                  <a:cubicBezTo>
                    <a:pt x="1845" y="733"/>
                    <a:pt x="1845" y="753"/>
                    <a:pt x="1846" y="773"/>
                  </a:cubicBezTo>
                  <a:cubicBezTo>
                    <a:pt x="1846" y="777"/>
                    <a:pt x="1852" y="783"/>
                    <a:pt x="1856" y="785"/>
                  </a:cubicBezTo>
                  <a:cubicBezTo>
                    <a:pt x="1887" y="800"/>
                    <a:pt x="1904" y="824"/>
                    <a:pt x="1904" y="858"/>
                  </a:cubicBezTo>
                  <a:cubicBezTo>
                    <a:pt x="1904" y="893"/>
                    <a:pt x="1887" y="916"/>
                    <a:pt x="1856" y="932"/>
                  </a:cubicBezTo>
                  <a:cubicBezTo>
                    <a:pt x="1850" y="935"/>
                    <a:pt x="1846" y="944"/>
                    <a:pt x="1846" y="950"/>
                  </a:cubicBezTo>
                  <a:cubicBezTo>
                    <a:pt x="1846" y="956"/>
                    <a:pt x="1850" y="964"/>
                    <a:pt x="1855" y="966"/>
                  </a:cubicBezTo>
                  <a:cubicBezTo>
                    <a:pt x="1952" y="1006"/>
                    <a:pt x="1962" y="1129"/>
                    <a:pt x="1907" y="1189"/>
                  </a:cubicBezTo>
                  <a:cubicBezTo>
                    <a:pt x="1906" y="1190"/>
                    <a:pt x="1906" y="1192"/>
                    <a:pt x="1906" y="1191"/>
                  </a:cubicBezTo>
                  <a:cubicBezTo>
                    <a:pt x="1915" y="1197"/>
                    <a:pt x="1928" y="1200"/>
                    <a:pt x="1933" y="1207"/>
                  </a:cubicBezTo>
                  <a:cubicBezTo>
                    <a:pt x="1939" y="1215"/>
                    <a:pt x="1939" y="1227"/>
                    <a:pt x="1939" y="1238"/>
                  </a:cubicBezTo>
                  <a:cubicBezTo>
                    <a:pt x="1940" y="1284"/>
                    <a:pt x="1940" y="1330"/>
                    <a:pt x="1940" y="1376"/>
                  </a:cubicBezTo>
                  <a:cubicBezTo>
                    <a:pt x="1939" y="1433"/>
                    <a:pt x="1901" y="1472"/>
                    <a:pt x="1844" y="1474"/>
                  </a:cubicBezTo>
                  <a:cubicBezTo>
                    <a:pt x="1838" y="1474"/>
                    <a:pt x="1832" y="1474"/>
                    <a:pt x="1826" y="1474"/>
                  </a:cubicBezTo>
                  <a:cubicBezTo>
                    <a:pt x="1256" y="1474"/>
                    <a:pt x="686" y="1474"/>
                    <a:pt x="116" y="1474"/>
                  </a:cubicBezTo>
                  <a:cubicBezTo>
                    <a:pt x="101" y="1474"/>
                    <a:pt x="85" y="1473"/>
                    <a:pt x="70" y="1470"/>
                  </a:cubicBezTo>
                  <a:cubicBezTo>
                    <a:pt x="31" y="1460"/>
                    <a:pt x="3" y="1424"/>
                    <a:pt x="3" y="1383"/>
                  </a:cubicBezTo>
                  <a:cubicBezTo>
                    <a:pt x="2" y="1331"/>
                    <a:pt x="2" y="1279"/>
                    <a:pt x="2" y="1227"/>
                  </a:cubicBezTo>
                  <a:cubicBezTo>
                    <a:pt x="3" y="1205"/>
                    <a:pt x="10" y="1199"/>
                    <a:pt x="39" y="1194"/>
                  </a:cubicBezTo>
                  <a:cubicBezTo>
                    <a:pt x="12" y="1163"/>
                    <a:pt x="0" y="1128"/>
                    <a:pt x="2" y="1089"/>
                  </a:cubicBezTo>
                  <a:cubicBezTo>
                    <a:pt x="5" y="1035"/>
                    <a:pt x="31" y="995"/>
                    <a:pt x="79" y="971"/>
                  </a:cubicBezTo>
                  <a:cubicBezTo>
                    <a:pt x="93" y="964"/>
                    <a:pt x="99" y="956"/>
                    <a:pt x="97" y="941"/>
                  </a:cubicBezTo>
                  <a:cubicBezTo>
                    <a:pt x="96" y="933"/>
                    <a:pt x="96" y="925"/>
                    <a:pt x="97" y="917"/>
                  </a:cubicBezTo>
                  <a:cubicBezTo>
                    <a:pt x="99" y="893"/>
                    <a:pt x="96" y="877"/>
                    <a:pt x="71" y="861"/>
                  </a:cubicBezTo>
                  <a:cubicBezTo>
                    <a:pt x="21" y="831"/>
                    <a:pt x="29" y="755"/>
                    <a:pt x="81" y="728"/>
                  </a:cubicBezTo>
                  <a:cubicBezTo>
                    <a:pt x="87" y="725"/>
                    <a:pt x="92" y="721"/>
                    <a:pt x="97" y="717"/>
                  </a:cubicBezTo>
                  <a:cubicBezTo>
                    <a:pt x="97" y="716"/>
                    <a:pt x="96" y="714"/>
                    <a:pt x="96" y="712"/>
                  </a:cubicBezTo>
                  <a:cubicBezTo>
                    <a:pt x="65" y="712"/>
                    <a:pt x="35" y="712"/>
                    <a:pt x="1" y="712"/>
                  </a:cubicBezTo>
                  <a:cubicBezTo>
                    <a:pt x="3" y="672"/>
                    <a:pt x="3" y="634"/>
                    <a:pt x="7" y="597"/>
                  </a:cubicBezTo>
                  <a:cubicBezTo>
                    <a:pt x="22" y="450"/>
                    <a:pt x="75" y="321"/>
                    <a:pt x="186" y="219"/>
                  </a:cubicBezTo>
                  <a:cubicBezTo>
                    <a:pt x="261" y="151"/>
                    <a:pt x="349" y="107"/>
                    <a:pt x="444" y="75"/>
                  </a:cubicBezTo>
                  <a:cubicBezTo>
                    <a:pt x="569" y="33"/>
                    <a:pt x="699" y="15"/>
                    <a:pt x="831" y="8"/>
                  </a:cubicBezTo>
                  <a:cubicBezTo>
                    <a:pt x="994" y="0"/>
                    <a:pt x="1157" y="3"/>
                    <a:pt x="1319" y="31"/>
                  </a:cubicBezTo>
                  <a:cubicBezTo>
                    <a:pt x="1432" y="50"/>
                    <a:pt x="1541" y="81"/>
                    <a:pt x="1642" y="138"/>
                  </a:cubicBezTo>
                  <a:cubicBezTo>
                    <a:pt x="1808" y="231"/>
                    <a:pt x="1903" y="373"/>
                    <a:pt x="1930" y="560"/>
                  </a:cubicBezTo>
                  <a:cubicBezTo>
                    <a:pt x="1937" y="609"/>
                    <a:pt x="1939" y="658"/>
                    <a:pt x="1943" y="711"/>
                  </a:cubicBezTo>
                  <a:close/>
                  <a:moveTo>
                    <a:pt x="1901" y="671"/>
                  </a:moveTo>
                  <a:cubicBezTo>
                    <a:pt x="1899" y="644"/>
                    <a:pt x="1898" y="618"/>
                    <a:pt x="1895" y="593"/>
                  </a:cubicBezTo>
                  <a:cubicBezTo>
                    <a:pt x="1874" y="409"/>
                    <a:pt x="1789" y="266"/>
                    <a:pt x="1625" y="174"/>
                  </a:cubicBezTo>
                  <a:cubicBezTo>
                    <a:pt x="1506" y="106"/>
                    <a:pt x="1376" y="76"/>
                    <a:pt x="1241" y="59"/>
                  </a:cubicBezTo>
                  <a:cubicBezTo>
                    <a:pt x="1086" y="40"/>
                    <a:pt x="930" y="39"/>
                    <a:pt x="774" y="52"/>
                  </a:cubicBezTo>
                  <a:cubicBezTo>
                    <a:pt x="663" y="60"/>
                    <a:pt x="553" y="78"/>
                    <a:pt x="447" y="115"/>
                  </a:cubicBezTo>
                  <a:cubicBezTo>
                    <a:pt x="225" y="192"/>
                    <a:pt x="81" y="337"/>
                    <a:pt x="49" y="578"/>
                  </a:cubicBezTo>
                  <a:cubicBezTo>
                    <a:pt x="45" y="608"/>
                    <a:pt x="44" y="639"/>
                    <a:pt x="41" y="671"/>
                  </a:cubicBezTo>
                  <a:cubicBezTo>
                    <a:pt x="663" y="671"/>
                    <a:pt x="1280" y="671"/>
                    <a:pt x="1901" y="671"/>
                  </a:cubicBezTo>
                  <a:close/>
                  <a:moveTo>
                    <a:pt x="1899" y="1236"/>
                  </a:moveTo>
                  <a:cubicBezTo>
                    <a:pt x="1280" y="1236"/>
                    <a:pt x="662" y="1236"/>
                    <a:pt x="44" y="1236"/>
                  </a:cubicBezTo>
                  <a:cubicBezTo>
                    <a:pt x="43" y="1239"/>
                    <a:pt x="43" y="1240"/>
                    <a:pt x="43" y="1241"/>
                  </a:cubicBezTo>
                  <a:cubicBezTo>
                    <a:pt x="42" y="1282"/>
                    <a:pt x="42" y="1323"/>
                    <a:pt x="42" y="1363"/>
                  </a:cubicBezTo>
                  <a:cubicBezTo>
                    <a:pt x="42" y="1416"/>
                    <a:pt x="60" y="1434"/>
                    <a:pt x="112" y="1434"/>
                  </a:cubicBezTo>
                  <a:cubicBezTo>
                    <a:pt x="685" y="1434"/>
                    <a:pt x="1257" y="1434"/>
                    <a:pt x="1830" y="1434"/>
                  </a:cubicBezTo>
                  <a:cubicBezTo>
                    <a:pt x="1836" y="1434"/>
                    <a:pt x="1843" y="1435"/>
                    <a:pt x="1850" y="1434"/>
                  </a:cubicBezTo>
                  <a:cubicBezTo>
                    <a:pt x="1875" y="1431"/>
                    <a:pt x="1898" y="1413"/>
                    <a:pt x="1899" y="1389"/>
                  </a:cubicBezTo>
                  <a:cubicBezTo>
                    <a:pt x="1900" y="1338"/>
                    <a:pt x="1899" y="1288"/>
                    <a:pt x="1899" y="1236"/>
                  </a:cubicBezTo>
                  <a:close/>
                  <a:moveTo>
                    <a:pt x="1210" y="1144"/>
                  </a:moveTo>
                  <a:cubicBezTo>
                    <a:pt x="1186" y="1129"/>
                    <a:pt x="1164" y="1113"/>
                    <a:pt x="1141" y="1101"/>
                  </a:cubicBezTo>
                  <a:cubicBezTo>
                    <a:pt x="1058" y="1057"/>
                    <a:pt x="970" y="1027"/>
                    <a:pt x="881" y="1000"/>
                  </a:cubicBezTo>
                  <a:cubicBezTo>
                    <a:pt x="873" y="997"/>
                    <a:pt x="865" y="997"/>
                    <a:pt x="857" y="997"/>
                  </a:cubicBezTo>
                  <a:cubicBezTo>
                    <a:pt x="620" y="997"/>
                    <a:pt x="382" y="997"/>
                    <a:pt x="145" y="998"/>
                  </a:cubicBezTo>
                  <a:cubicBezTo>
                    <a:pt x="125" y="998"/>
                    <a:pt x="104" y="1003"/>
                    <a:pt x="86" y="1013"/>
                  </a:cubicBezTo>
                  <a:cubicBezTo>
                    <a:pt x="48" y="1034"/>
                    <a:pt x="32" y="1082"/>
                    <a:pt x="45" y="1126"/>
                  </a:cubicBezTo>
                  <a:cubicBezTo>
                    <a:pt x="58" y="1170"/>
                    <a:pt x="94" y="1195"/>
                    <a:pt x="143" y="1195"/>
                  </a:cubicBezTo>
                  <a:cubicBezTo>
                    <a:pt x="695" y="1196"/>
                    <a:pt x="1247" y="1196"/>
                    <a:pt x="1799" y="1195"/>
                  </a:cubicBezTo>
                  <a:cubicBezTo>
                    <a:pt x="1808" y="1195"/>
                    <a:pt x="1819" y="1195"/>
                    <a:pt x="1828" y="1193"/>
                  </a:cubicBezTo>
                  <a:cubicBezTo>
                    <a:pt x="1878" y="1180"/>
                    <a:pt x="1906" y="1135"/>
                    <a:pt x="1899" y="1079"/>
                  </a:cubicBezTo>
                  <a:cubicBezTo>
                    <a:pt x="1894" y="1031"/>
                    <a:pt x="1853" y="997"/>
                    <a:pt x="1799" y="997"/>
                  </a:cubicBezTo>
                  <a:cubicBezTo>
                    <a:pt x="1712" y="997"/>
                    <a:pt x="1624" y="998"/>
                    <a:pt x="1537" y="997"/>
                  </a:cubicBezTo>
                  <a:cubicBezTo>
                    <a:pt x="1497" y="996"/>
                    <a:pt x="1459" y="1004"/>
                    <a:pt x="1422" y="1018"/>
                  </a:cubicBezTo>
                  <a:cubicBezTo>
                    <a:pt x="1345" y="1048"/>
                    <a:pt x="1275" y="1092"/>
                    <a:pt x="1210" y="1144"/>
                  </a:cubicBezTo>
                  <a:close/>
                  <a:moveTo>
                    <a:pt x="496" y="832"/>
                  </a:moveTo>
                  <a:cubicBezTo>
                    <a:pt x="521" y="842"/>
                    <a:pt x="546" y="848"/>
                    <a:pt x="567" y="861"/>
                  </a:cubicBezTo>
                  <a:cubicBezTo>
                    <a:pt x="647" y="911"/>
                    <a:pt x="725" y="912"/>
                    <a:pt x="805" y="860"/>
                  </a:cubicBezTo>
                  <a:cubicBezTo>
                    <a:pt x="852" y="830"/>
                    <a:pt x="900" y="830"/>
                    <a:pt x="947" y="860"/>
                  </a:cubicBezTo>
                  <a:cubicBezTo>
                    <a:pt x="1026" y="911"/>
                    <a:pt x="1105" y="912"/>
                    <a:pt x="1184" y="861"/>
                  </a:cubicBezTo>
                  <a:cubicBezTo>
                    <a:pt x="1232" y="830"/>
                    <a:pt x="1280" y="830"/>
                    <a:pt x="1328" y="861"/>
                  </a:cubicBezTo>
                  <a:cubicBezTo>
                    <a:pt x="1407" y="912"/>
                    <a:pt x="1486" y="912"/>
                    <a:pt x="1564" y="860"/>
                  </a:cubicBezTo>
                  <a:cubicBezTo>
                    <a:pt x="1590" y="843"/>
                    <a:pt x="1619" y="834"/>
                    <a:pt x="1649" y="840"/>
                  </a:cubicBezTo>
                  <a:cubicBezTo>
                    <a:pt x="1671" y="844"/>
                    <a:pt x="1694" y="854"/>
                    <a:pt x="1713" y="865"/>
                  </a:cubicBezTo>
                  <a:cubicBezTo>
                    <a:pt x="1747" y="885"/>
                    <a:pt x="1783" y="898"/>
                    <a:pt x="1823" y="898"/>
                  </a:cubicBezTo>
                  <a:cubicBezTo>
                    <a:pt x="1847" y="898"/>
                    <a:pt x="1864" y="881"/>
                    <a:pt x="1865" y="859"/>
                  </a:cubicBezTo>
                  <a:cubicBezTo>
                    <a:pt x="1865" y="836"/>
                    <a:pt x="1849" y="819"/>
                    <a:pt x="1824" y="819"/>
                  </a:cubicBezTo>
                  <a:cubicBezTo>
                    <a:pt x="1795" y="818"/>
                    <a:pt x="1771" y="807"/>
                    <a:pt x="1748" y="793"/>
                  </a:cubicBezTo>
                  <a:cubicBezTo>
                    <a:pt x="1673" y="746"/>
                    <a:pt x="1598" y="745"/>
                    <a:pt x="1524" y="793"/>
                  </a:cubicBezTo>
                  <a:cubicBezTo>
                    <a:pt x="1470" y="827"/>
                    <a:pt x="1420" y="826"/>
                    <a:pt x="1367" y="792"/>
                  </a:cubicBezTo>
                  <a:cubicBezTo>
                    <a:pt x="1294" y="746"/>
                    <a:pt x="1218" y="746"/>
                    <a:pt x="1145" y="792"/>
                  </a:cubicBezTo>
                  <a:cubicBezTo>
                    <a:pt x="1091" y="826"/>
                    <a:pt x="1041" y="826"/>
                    <a:pt x="987" y="792"/>
                  </a:cubicBezTo>
                  <a:cubicBezTo>
                    <a:pt x="913" y="745"/>
                    <a:pt x="838" y="746"/>
                    <a:pt x="764" y="792"/>
                  </a:cubicBezTo>
                  <a:cubicBezTo>
                    <a:pt x="711" y="826"/>
                    <a:pt x="661" y="826"/>
                    <a:pt x="608" y="792"/>
                  </a:cubicBezTo>
                  <a:cubicBezTo>
                    <a:pt x="535" y="746"/>
                    <a:pt x="459" y="745"/>
                    <a:pt x="386" y="792"/>
                  </a:cubicBezTo>
                  <a:cubicBezTo>
                    <a:pt x="332" y="826"/>
                    <a:pt x="281" y="828"/>
                    <a:pt x="228" y="792"/>
                  </a:cubicBezTo>
                  <a:cubicBezTo>
                    <a:pt x="197" y="771"/>
                    <a:pt x="162" y="759"/>
                    <a:pt x="124" y="759"/>
                  </a:cubicBezTo>
                  <a:cubicBezTo>
                    <a:pt x="96" y="759"/>
                    <a:pt x="78" y="773"/>
                    <a:pt x="77" y="797"/>
                  </a:cubicBezTo>
                  <a:cubicBezTo>
                    <a:pt x="76" y="821"/>
                    <a:pt x="94" y="835"/>
                    <a:pt x="121" y="839"/>
                  </a:cubicBezTo>
                  <a:cubicBezTo>
                    <a:pt x="143" y="843"/>
                    <a:pt x="166" y="848"/>
                    <a:pt x="184" y="859"/>
                  </a:cubicBezTo>
                  <a:cubicBezTo>
                    <a:pt x="266" y="911"/>
                    <a:pt x="346" y="911"/>
                    <a:pt x="428" y="859"/>
                  </a:cubicBezTo>
                  <a:cubicBezTo>
                    <a:pt x="448" y="847"/>
                    <a:pt x="472" y="842"/>
                    <a:pt x="496" y="832"/>
                  </a:cubicBezTo>
                  <a:close/>
                  <a:moveTo>
                    <a:pt x="1202" y="1091"/>
                  </a:moveTo>
                  <a:cubicBezTo>
                    <a:pt x="1266" y="1056"/>
                    <a:pt x="1325" y="1021"/>
                    <a:pt x="1387" y="991"/>
                  </a:cubicBezTo>
                  <a:cubicBezTo>
                    <a:pt x="1436" y="966"/>
                    <a:pt x="1489" y="955"/>
                    <a:pt x="1545" y="957"/>
                  </a:cubicBezTo>
                  <a:cubicBezTo>
                    <a:pt x="1626" y="959"/>
                    <a:pt x="1708" y="958"/>
                    <a:pt x="1789" y="957"/>
                  </a:cubicBezTo>
                  <a:cubicBezTo>
                    <a:pt x="1795" y="957"/>
                    <a:pt x="1800" y="950"/>
                    <a:pt x="1806" y="947"/>
                  </a:cubicBezTo>
                  <a:cubicBezTo>
                    <a:pt x="1801" y="943"/>
                    <a:pt x="1797" y="936"/>
                    <a:pt x="1791" y="936"/>
                  </a:cubicBezTo>
                  <a:cubicBezTo>
                    <a:pt x="1753" y="931"/>
                    <a:pt x="1718" y="916"/>
                    <a:pt x="1686" y="894"/>
                  </a:cubicBezTo>
                  <a:cubicBezTo>
                    <a:pt x="1653" y="872"/>
                    <a:pt x="1619" y="872"/>
                    <a:pt x="1585" y="894"/>
                  </a:cubicBezTo>
                  <a:cubicBezTo>
                    <a:pt x="1492" y="954"/>
                    <a:pt x="1399" y="953"/>
                    <a:pt x="1306" y="894"/>
                  </a:cubicBezTo>
                  <a:cubicBezTo>
                    <a:pt x="1272" y="873"/>
                    <a:pt x="1240" y="872"/>
                    <a:pt x="1206" y="893"/>
                  </a:cubicBezTo>
                  <a:cubicBezTo>
                    <a:pt x="1113" y="954"/>
                    <a:pt x="1019" y="953"/>
                    <a:pt x="925" y="893"/>
                  </a:cubicBezTo>
                  <a:cubicBezTo>
                    <a:pt x="893" y="873"/>
                    <a:pt x="860" y="872"/>
                    <a:pt x="827" y="893"/>
                  </a:cubicBezTo>
                  <a:cubicBezTo>
                    <a:pt x="733" y="954"/>
                    <a:pt x="639" y="953"/>
                    <a:pt x="544" y="893"/>
                  </a:cubicBezTo>
                  <a:cubicBezTo>
                    <a:pt x="529" y="884"/>
                    <a:pt x="508" y="879"/>
                    <a:pt x="490" y="880"/>
                  </a:cubicBezTo>
                  <a:cubicBezTo>
                    <a:pt x="472" y="881"/>
                    <a:pt x="454" y="890"/>
                    <a:pt x="439" y="899"/>
                  </a:cubicBezTo>
                  <a:cubicBezTo>
                    <a:pt x="361" y="946"/>
                    <a:pt x="281" y="950"/>
                    <a:pt x="198" y="913"/>
                  </a:cubicBezTo>
                  <a:cubicBezTo>
                    <a:pt x="180" y="905"/>
                    <a:pt x="160" y="903"/>
                    <a:pt x="138" y="898"/>
                  </a:cubicBezTo>
                  <a:cubicBezTo>
                    <a:pt x="138" y="921"/>
                    <a:pt x="138" y="939"/>
                    <a:pt x="138" y="958"/>
                  </a:cubicBezTo>
                  <a:cubicBezTo>
                    <a:pt x="148" y="958"/>
                    <a:pt x="156" y="958"/>
                    <a:pt x="164" y="958"/>
                  </a:cubicBezTo>
                  <a:cubicBezTo>
                    <a:pt x="395" y="958"/>
                    <a:pt x="626" y="958"/>
                    <a:pt x="858" y="958"/>
                  </a:cubicBezTo>
                  <a:cubicBezTo>
                    <a:pt x="869" y="958"/>
                    <a:pt x="881" y="958"/>
                    <a:pt x="891" y="961"/>
                  </a:cubicBezTo>
                  <a:cubicBezTo>
                    <a:pt x="1001" y="996"/>
                    <a:pt x="1109" y="1032"/>
                    <a:pt x="1202" y="1091"/>
                  </a:cubicBezTo>
                  <a:close/>
                  <a:moveTo>
                    <a:pt x="138" y="713"/>
                  </a:moveTo>
                  <a:cubicBezTo>
                    <a:pt x="138" y="714"/>
                    <a:pt x="137" y="715"/>
                    <a:pt x="137" y="717"/>
                  </a:cubicBezTo>
                  <a:cubicBezTo>
                    <a:pt x="141" y="718"/>
                    <a:pt x="145" y="721"/>
                    <a:pt x="149" y="721"/>
                  </a:cubicBezTo>
                  <a:cubicBezTo>
                    <a:pt x="189" y="725"/>
                    <a:pt x="224" y="741"/>
                    <a:pt x="257" y="763"/>
                  </a:cubicBezTo>
                  <a:cubicBezTo>
                    <a:pt x="290" y="785"/>
                    <a:pt x="323" y="784"/>
                    <a:pt x="357" y="763"/>
                  </a:cubicBezTo>
                  <a:cubicBezTo>
                    <a:pt x="450" y="703"/>
                    <a:pt x="543" y="703"/>
                    <a:pt x="636" y="763"/>
                  </a:cubicBezTo>
                  <a:cubicBezTo>
                    <a:pt x="670" y="785"/>
                    <a:pt x="703" y="784"/>
                    <a:pt x="737" y="763"/>
                  </a:cubicBezTo>
                  <a:cubicBezTo>
                    <a:pt x="829" y="703"/>
                    <a:pt x="922" y="703"/>
                    <a:pt x="1015" y="762"/>
                  </a:cubicBezTo>
                  <a:cubicBezTo>
                    <a:pt x="1049" y="784"/>
                    <a:pt x="1083" y="784"/>
                    <a:pt x="1117" y="762"/>
                  </a:cubicBezTo>
                  <a:cubicBezTo>
                    <a:pt x="1209" y="704"/>
                    <a:pt x="1302" y="703"/>
                    <a:pt x="1393" y="762"/>
                  </a:cubicBezTo>
                  <a:cubicBezTo>
                    <a:pt x="1429" y="784"/>
                    <a:pt x="1462" y="784"/>
                    <a:pt x="1498" y="762"/>
                  </a:cubicBezTo>
                  <a:cubicBezTo>
                    <a:pt x="1588" y="704"/>
                    <a:pt x="1679" y="704"/>
                    <a:pt x="1771" y="759"/>
                  </a:cubicBezTo>
                  <a:cubicBezTo>
                    <a:pt x="1780" y="765"/>
                    <a:pt x="1792" y="766"/>
                    <a:pt x="1804" y="769"/>
                  </a:cubicBezTo>
                  <a:cubicBezTo>
                    <a:pt x="1804" y="747"/>
                    <a:pt x="1804" y="730"/>
                    <a:pt x="1804" y="713"/>
                  </a:cubicBezTo>
                  <a:cubicBezTo>
                    <a:pt x="1248" y="713"/>
                    <a:pt x="693" y="713"/>
                    <a:pt x="138" y="7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27" name="Freeform 17">
              <a:extLst>
                <a:ext uri="{FF2B5EF4-FFF2-40B4-BE49-F238E27FC236}">
                  <a16:creationId xmlns:a16="http://schemas.microsoft.com/office/drawing/2014/main" id="{97F34A59-0EAA-4D15-AB80-13F7CF6F1E37}"/>
                </a:ext>
              </a:extLst>
            </p:cNvPr>
            <p:cNvSpPr>
              <a:spLocks/>
            </p:cNvSpPr>
            <p:nvPr/>
          </p:nvSpPr>
          <p:spPr bwMode="auto">
            <a:xfrm>
              <a:off x="4485" y="1360"/>
              <a:ext cx="118" cy="168"/>
            </a:xfrm>
            <a:custGeom>
              <a:avLst/>
              <a:gdLst>
                <a:gd name="T0" fmla="*/ 0 w 50"/>
                <a:gd name="T1" fmla="*/ 69 h 71"/>
                <a:gd name="T2" fmla="*/ 5 w 50"/>
                <a:gd name="T3" fmla="*/ 18 h 71"/>
                <a:gd name="T4" fmla="*/ 27 w 50"/>
                <a:gd name="T5" fmla="*/ 2 h 71"/>
                <a:gd name="T6" fmla="*/ 47 w 50"/>
                <a:gd name="T7" fmla="*/ 13 h 71"/>
                <a:gd name="T8" fmla="*/ 45 w 50"/>
                <a:gd name="T9" fmla="*/ 40 h 71"/>
                <a:gd name="T10" fmla="*/ 6 w 50"/>
                <a:gd name="T11" fmla="*/ 71 h 71"/>
                <a:gd name="T12" fmla="*/ 0 w 50"/>
                <a:gd name="T13" fmla="*/ 69 h 71"/>
              </a:gdLst>
              <a:ahLst/>
              <a:cxnLst>
                <a:cxn ang="0">
                  <a:pos x="T0" y="T1"/>
                </a:cxn>
                <a:cxn ang="0">
                  <a:pos x="T2" y="T3"/>
                </a:cxn>
                <a:cxn ang="0">
                  <a:pos x="T4" y="T5"/>
                </a:cxn>
                <a:cxn ang="0">
                  <a:pos x="T6" y="T7"/>
                </a:cxn>
                <a:cxn ang="0">
                  <a:pos x="T8" y="T9"/>
                </a:cxn>
                <a:cxn ang="0">
                  <a:pos x="T10" y="T11"/>
                </a:cxn>
                <a:cxn ang="0">
                  <a:pos x="T12" y="T13"/>
                </a:cxn>
              </a:cxnLst>
              <a:rect l="0" t="0" r="r" b="b"/>
              <a:pathLst>
                <a:path w="50" h="71">
                  <a:moveTo>
                    <a:pt x="0" y="69"/>
                  </a:moveTo>
                  <a:cubicBezTo>
                    <a:pt x="1" y="52"/>
                    <a:pt x="1" y="34"/>
                    <a:pt x="5" y="18"/>
                  </a:cubicBezTo>
                  <a:cubicBezTo>
                    <a:pt x="7" y="11"/>
                    <a:pt x="19" y="3"/>
                    <a:pt x="27" y="2"/>
                  </a:cubicBezTo>
                  <a:cubicBezTo>
                    <a:pt x="33" y="0"/>
                    <a:pt x="45" y="7"/>
                    <a:pt x="47" y="13"/>
                  </a:cubicBezTo>
                  <a:cubicBezTo>
                    <a:pt x="50" y="21"/>
                    <a:pt x="50" y="35"/>
                    <a:pt x="45" y="40"/>
                  </a:cubicBezTo>
                  <a:cubicBezTo>
                    <a:pt x="34" y="52"/>
                    <a:pt x="19" y="61"/>
                    <a:pt x="6" y="71"/>
                  </a:cubicBezTo>
                  <a:cubicBezTo>
                    <a:pt x="4" y="70"/>
                    <a:pt x="2" y="69"/>
                    <a:pt x="0"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28" name="Freeform 18">
              <a:extLst>
                <a:ext uri="{FF2B5EF4-FFF2-40B4-BE49-F238E27FC236}">
                  <a16:creationId xmlns:a16="http://schemas.microsoft.com/office/drawing/2014/main" id="{7E7D4EBA-B568-41B3-9A70-D32ED13D7864}"/>
                </a:ext>
              </a:extLst>
            </p:cNvPr>
            <p:cNvSpPr>
              <a:spLocks/>
            </p:cNvSpPr>
            <p:nvPr/>
          </p:nvSpPr>
          <p:spPr bwMode="auto">
            <a:xfrm>
              <a:off x="4544" y="1730"/>
              <a:ext cx="187" cy="114"/>
            </a:xfrm>
            <a:custGeom>
              <a:avLst/>
              <a:gdLst>
                <a:gd name="T0" fmla="*/ 0 w 79"/>
                <a:gd name="T1" fmla="*/ 43 h 48"/>
                <a:gd name="T2" fmla="*/ 39 w 79"/>
                <a:gd name="T3" fmla="*/ 5 h 48"/>
                <a:gd name="T4" fmla="*/ 68 w 79"/>
                <a:gd name="T5" fmla="*/ 5 h 48"/>
                <a:gd name="T6" fmla="*/ 76 w 79"/>
                <a:gd name="T7" fmla="*/ 28 h 48"/>
                <a:gd name="T8" fmla="*/ 54 w 79"/>
                <a:gd name="T9" fmla="*/ 46 h 48"/>
                <a:gd name="T10" fmla="*/ 0 w 79"/>
                <a:gd name="T11" fmla="*/ 43 h 48"/>
              </a:gdLst>
              <a:ahLst/>
              <a:cxnLst>
                <a:cxn ang="0">
                  <a:pos x="T0" y="T1"/>
                </a:cxn>
                <a:cxn ang="0">
                  <a:pos x="T2" y="T3"/>
                </a:cxn>
                <a:cxn ang="0">
                  <a:pos x="T4" y="T5"/>
                </a:cxn>
                <a:cxn ang="0">
                  <a:pos x="T6" y="T7"/>
                </a:cxn>
                <a:cxn ang="0">
                  <a:pos x="T8" y="T9"/>
                </a:cxn>
                <a:cxn ang="0">
                  <a:pos x="T10" y="T11"/>
                </a:cxn>
              </a:cxnLst>
              <a:rect l="0" t="0" r="r" b="b"/>
              <a:pathLst>
                <a:path w="79" h="48">
                  <a:moveTo>
                    <a:pt x="0" y="43"/>
                  </a:moveTo>
                  <a:cubicBezTo>
                    <a:pt x="16" y="27"/>
                    <a:pt x="26" y="13"/>
                    <a:pt x="39" y="5"/>
                  </a:cubicBezTo>
                  <a:cubicBezTo>
                    <a:pt x="46" y="0"/>
                    <a:pt x="60" y="1"/>
                    <a:pt x="68" y="5"/>
                  </a:cubicBezTo>
                  <a:cubicBezTo>
                    <a:pt x="74" y="8"/>
                    <a:pt x="79" y="22"/>
                    <a:pt x="76" y="28"/>
                  </a:cubicBezTo>
                  <a:cubicBezTo>
                    <a:pt x="73" y="36"/>
                    <a:pt x="62" y="45"/>
                    <a:pt x="54" y="46"/>
                  </a:cubicBezTo>
                  <a:cubicBezTo>
                    <a:pt x="39" y="48"/>
                    <a:pt x="23" y="45"/>
                    <a:pt x="0"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29" name="Freeform 19">
              <a:extLst>
                <a:ext uri="{FF2B5EF4-FFF2-40B4-BE49-F238E27FC236}">
                  <a16:creationId xmlns:a16="http://schemas.microsoft.com/office/drawing/2014/main" id="{C7F156AA-32D5-40DA-87FE-01F489544570}"/>
                </a:ext>
              </a:extLst>
            </p:cNvPr>
            <p:cNvSpPr>
              <a:spLocks/>
            </p:cNvSpPr>
            <p:nvPr/>
          </p:nvSpPr>
          <p:spPr bwMode="auto">
            <a:xfrm>
              <a:off x="2692" y="975"/>
              <a:ext cx="109" cy="190"/>
            </a:xfrm>
            <a:custGeom>
              <a:avLst/>
              <a:gdLst>
                <a:gd name="T0" fmla="*/ 10 w 46"/>
                <a:gd name="T1" fmla="*/ 80 h 80"/>
                <a:gd name="T2" fmla="*/ 0 w 46"/>
                <a:gd name="T3" fmla="*/ 29 h 80"/>
                <a:gd name="T4" fmla="*/ 15 w 46"/>
                <a:gd name="T5" fmla="*/ 4 h 80"/>
                <a:gd name="T6" fmla="*/ 39 w 46"/>
                <a:gd name="T7" fmla="*/ 8 h 80"/>
                <a:gd name="T8" fmla="*/ 42 w 46"/>
                <a:gd name="T9" fmla="*/ 39 h 80"/>
                <a:gd name="T10" fmla="*/ 10 w 46"/>
                <a:gd name="T11" fmla="*/ 80 h 80"/>
              </a:gdLst>
              <a:ahLst/>
              <a:cxnLst>
                <a:cxn ang="0">
                  <a:pos x="T0" y="T1"/>
                </a:cxn>
                <a:cxn ang="0">
                  <a:pos x="T2" y="T3"/>
                </a:cxn>
                <a:cxn ang="0">
                  <a:pos x="T4" y="T5"/>
                </a:cxn>
                <a:cxn ang="0">
                  <a:pos x="T6" y="T7"/>
                </a:cxn>
                <a:cxn ang="0">
                  <a:pos x="T8" y="T9"/>
                </a:cxn>
                <a:cxn ang="0">
                  <a:pos x="T10" y="T11"/>
                </a:cxn>
              </a:cxnLst>
              <a:rect l="0" t="0" r="r" b="b"/>
              <a:pathLst>
                <a:path w="46" h="80">
                  <a:moveTo>
                    <a:pt x="10" y="80"/>
                  </a:moveTo>
                  <a:cubicBezTo>
                    <a:pt x="6" y="59"/>
                    <a:pt x="0" y="44"/>
                    <a:pt x="0" y="29"/>
                  </a:cubicBezTo>
                  <a:cubicBezTo>
                    <a:pt x="0" y="20"/>
                    <a:pt x="7" y="8"/>
                    <a:pt x="15" y="4"/>
                  </a:cubicBezTo>
                  <a:cubicBezTo>
                    <a:pt x="20" y="0"/>
                    <a:pt x="36" y="3"/>
                    <a:pt x="39" y="8"/>
                  </a:cubicBezTo>
                  <a:cubicBezTo>
                    <a:pt x="44" y="16"/>
                    <a:pt x="46" y="30"/>
                    <a:pt x="42" y="39"/>
                  </a:cubicBezTo>
                  <a:cubicBezTo>
                    <a:pt x="36" y="53"/>
                    <a:pt x="24" y="64"/>
                    <a:pt x="10"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30" name="Freeform 20">
              <a:extLst>
                <a:ext uri="{FF2B5EF4-FFF2-40B4-BE49-F238E27FC236}">
                  <a16:creationId xmlns:a16="http://schemas.microsoft.com/office/drawing/2014/main" id="{519B0FA6-B15E-4455-994D-2EDC325F9002}"/>
                </a:ext>
              </a:extLst>
            </p:cNvPr>
            <p:cNvSpPr>
              <a:spLocks/>
            </p:cNvSpPr>
            <p:nvPr/>
          </p:nvSpPr>
          <p:spPr bwMode="auto">
            <a:xfrm>
              <a:off x="5603" y="1585"/>
              <a:ext cx="118" cy="167"/>
            </a:xfrm>
            <a:custGeom>
              <a:avLst/>
              <a:gdLst>
                <a:gd name="T0" fmla="*/ 0 w 50"/>
                <a:gd name="T1" fmla="*/ 67 h 70"/>
                <a:gd name="T2" fmla="*/ 4 w 50"/>
                <a:gd name="T3" fmla="*/ 21 h 70"/>
                <a:gd name="T4" fmla="*/ 26 w 50"/>
                <a:gd name="T5" fmla="*/ 1 h 70"/>
                <a:gd name="T6" fmla="*/ 48 w 50"/>
                <a:gd name="T7" fmla="*/ 13 h 70"/>
                <a:gd name="T8" fmla="*/ 43 w 50"/>
                <a:gd name="T9" fmla="*/ 41 h 70"/>
                <a:gd name="T10" fmla="*/ 6 w 50"/>
                <a:gd name="T11" fmla="*/ 70 h 70"/>
                <a:gd name="T12" fmla="*/ 0 w 50"/>
                <a:gd name="T13" fmla="*/ 67 h 70"/>
              </a:gdLst>
              <a:ahLst/>
              <a:cxnLst>
                <a:cxn ang="0">
                  <a:pos x="T0" y="T1"/>
                </a:cxn>
                <a:cxn ang="0">
                  <a:pos x="T2" y="T3"/>
                </a:cxn>
                <a:cxn ang="0">
                  <a:pos x="T4" y="T5"/>
                </a:cxn>
                <a:cxn ang="0">
                  <a:pos x="T6" y="T7"/>
                </a:cxn>
                <a:cxn ang="0">
                  <a:pos x="T8" y="T9"/>
                </a:cxn>
                <a:cxn ang="0">
                  <a:pos x="T10" y="T11"/>
                </a:cxn>
                <a:cxn ang="0">
                  <a:pos x="T12" y="T13"/>
                </a:cxn>
              </a:cxnLst>
              <a:rect l="0" t="0" r="r" b="b"/>
              <a:pathLst>
                <a:path w="50" h="70">
                  <a:moveTo>
                    <a:pt x="0" y="67"/>
                  </a:moveTo>
                  <a:cubicBezTo>
                    <a:pt x="1" y="52"/>
                    <a:pt x="0" y="35"/>
                    <a:pt x="4" y="21"/>
                  </a:cubicBezTo>
                  <a:cubicBezTo>
                    <a:pt x="7" y="12"/>
                    <a:pt x="17" y="4"/>
                    <a:pt x="26" y="1"/>
                  </a:cubicBezTo>
                  <a:cubicBezTo>
                    <a:pt x="32" y="0"/>
                    <a:pt x="46" y="7"/>
                    <a:pt x="48" y="13"/>
                  </a:cubicBezTo>
                  <a:cubicBezTo>
                    <a:pt x="50" y="21"/>
                    <a:pt x="49" y="35"/>
                    <a:pt x="43" y="41"/>
                  </a:cubicBezTo>
                  <a:cubicBezTo>
                    <a:pt x="33" y="53"/>
                    <a:pt x="18" y="61"/>
                    <a:pt x="6" y="70"/>
                  </a:cubicBezTo>
                  <a:cubicBezTo>
                    <a:pt x="4" y="69"/>
                    <a:pt x="2" y="68"/>
                    <a:pt x="0"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31" name="Freeform 21">
              <a:extLst>
                <a:ext uri="{FF2B5EF4-FFF2-40B4-BE49-F238E27FC236}">
                  <a16:creationId xmlns:a16="http://schemas.microsoft.com/office/drawing/2014/main" id="{03AAD41A-411B-4590-BE19-40C7ED22A813}"/>
                </a:ext>
              </a:extLst>
            </p:cNvPr>
            <p:cNvSpPr>
              <a:spLocks/>
            </p:cNvSpPr>
            <p:nvPr/>
          </p:nvSpPr>
          <p:spPr bwMode="auto">
            <a:xfrm>
              <a:off x="3279" y="704"/>
              <a:ext cx="171" cy="123"/>
            </a:xfrm>
            <a:custGeom>
              <a:avLst/>
              <a:gdLst>
                <a:gd name="T0" fmla="*/ 0 w 72"/>
                <a:gd name="T1" fmla="*/ 0 h 52"/>
                <a:gd name="T2" fmla="*/ 51 w 72"/>
                <a:gd name="T3" fmla="*/ 7 h 52"/>
                <a:gd name="T4" fmla="*/ 70 w 72"/>
                <a:gd name="T5" fmla="*/ 30 h 52"/>
                <a:gd name="T6" fmla="*/ 58 w 72"/>
                <a:gd name="T7" fmla="*/ 51 h 52"/>
                <a:gd name="T8" fmla="*/ 27 w 72"/>
                <a:gd name="T9" fmla="*/ 42 h 52"/>
                <a:gd name="T10" fmla="*/ 0 w 72"/>
                <a:gd name="T11" fmla="*/ 0 h 52"/>
              </a:gdLst>
              <a:ahLst/>
              <a:cxnLst>
                <a:cxn ang="0">
                  <a:pos x="T0" y="T1"/>
                </a:cxn>
                <a:cxn ang="0">
                  <a:pos x="T2" y="T3"/>
                </a:cxn>
                <a:cxn ang="0">
                  <a:pos x="T4" y="T5"/>
                </a:cxn>
                <a:cxn ang="0">
                  <a:pos x="T6" y="T7"/>
                </a:cxn>
                <a:cxn ang="0">
                  <a:pos x="T8" y="T9"/>
                </a:cxn>
                <a:cxn ang="0">
                  <a:pos x="T10" y="T11"/>
                </a:cxn>
              </a:cxnLst>
              <a:rect l="0" t="0" r="r" b="b"/>
              <a:pathLst>
                <a:path w="72" h="52">
                  <a:moveTo>
                    <a:pt x="0" y="0"/>
                  </a:moveTo>
                  <a:cubicBezTo>
                    <a:pt x="21" y="2"/>
                    <a:pt x="37" y="2"/>
                    <a:pt x="51" y="7"/>
                  </a:cubicBezTo>
                  <a:cubicBezTo>
                    <a:pt x="59" y="10"/>
                    <a:pt x="68" y="21"/>
                    <a:pt x="70" y="30"/>
                  </a:cubicBezTo>
                  <a:cubicBezTo>
                    <a:pt x="72" y="36"/>
                    <a:pt x="63" y="51"/>
                    <a:pt x="58" y="51"/>
                  </a:cubicBezTo>
                  <a:cubicBezTo>
                    <a:pt x="48" y="52"/>
                    <a:pt x="34" y="49"/>
                    <a:pt x="27" y="42"/>
                  </a:cubicBezTo>
                  <a:cubicBezTo>
                    <a:pt x="17" y="32"/>
                    <a:pt x="11" y="18"/>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32" name="Freeform 22">
              <a:extLst>
                <a:ext uri="{FF2B5EF4-FFF2-40B4-BE49-F238E27FC236}">
                  <a16:creationId xmlns:a16="http://schemas.microsoft.com/office/drawing/2014/main" id="{FA5799DD-ED0A-413C-9E82-EE4A3CF37212}"/>
                </a:ext>
              </a:extLst>
            </p:cNvPr>
            <p:cNvSpPr>
              <a:spLocks/>
            </p:cNvSpPr>
            <p:nvPr/>
          </p:nvSpPr>
          <p:spPr bwMode="auto">
            <a:xfrm>
              <a:off x="4105" y="740"/>
              <a:ext cx="111" cy="182"/>
            </a:xfrm>
            <a:custGeom>
              <a:avLst/>
              <a:gdLst>
                <a:gd name="T0" fmla="*/ 27 w 47"/>
                <a:gd name="T1" fmla="*/ 77 h 77"/>
                <a:gd name="T2" fmla="*/ 3 w 47"/>
                <a:gd name="T3" fmla="*/ 36 h 77"/>
                <a:gd name="T4" fmla="*/ 10 w 47"/>
                <a:gd name="T5" fmla="*/ 6 h 77"/>
                <a:gd name="T6" fmla="*/ 32 w 47"/>
                <a:gd name="T7" fmla="*/ 3 h 77"/>
                <a:gd name="T8" fmla="*/ 46 w 47"/>
                <a:gd name="T9" fmla="*/ 30 h 77"/>
                <a:gd name="T10" fmla="*/ 33 w 47"/>
                <a:gd name="T11" fmla="*/ 75 h 77"/>
                <a:gd name="T12" fmla="*/ 27 w 47"/>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47" h="77">
                  <a:moveTo>
                    <a:pt x="27" y="77"/>
                  </a:moveTo>
                  <a:cubicBezTo>
                    <a:pt x="19" y="63"/>
                    <a:pt x="8" y="50"/>
                    <a:pt x="3" y="36"/>
                  </a:cubicBezTo>
                  <a:cubicBezTo>
                    <a:pt x="0" y="27"/>
                    <a:pt x="4" y="14"/>
                    <a:pt x="10" y="6"/>
                  </a:cubicBezTo>
                  <a:cubicBezTo>
                    <a:pt x="13" y="2"/>
                    <a:pt x="28" y="0"/>
                    <a:pt x="32" y="3"/>
                  </a:cubicBezTo>
                  <a:cubicBezTo>
                    <a:pt x="40" y="10"/>
                    <a:pt x="47" y="21"/>
                    <a:pt x="46" y="30"/>
                  </a:cubicBezTo>
                  <a:cubicBezTo>
                    <a:pt x="45" y="46"/>
                    <a:pt x="37" y="60"/>
                    <a:pt x="33" y="75"/>
                  </a:cubicBezTo>
                  <a:cubicBezTo>
                    <a:pt x="31" y="76"/>
                    <a:pt x="29" y="76"/>
                    <a:pt x="27"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33" name="Freeform 23">
              <a:extLst>
                <a:ext uri="{FF2B5EF4-FFF2-40B4-BE49-F238E27FC236}">
                  <a16:creationId xmlns:a16="http://schemas.microsoft.com/office/drawing/2014/main" id="{F96CB4E2-68E6-4D94-824A-D5E1339BEE98}"/>
                </a:ext>
              </a:extLst>
            </p:cNvPr>
            <p:cNvSpPr>
              <a:spLocks/>
            </p:cNvSpPr>
            <p:nvPr/>
          </p:nvSpPr>
          <p:spPr bwMode="auto">
            <a:xfrm>
              <a:off x="4900" y="789"/>
              <a:ext cx="147" cy="143"/>
            </a:xfrm>
            <a:custGeom>
              <a:avLst/>
              <a:gdLst>
                <a:gd name="T0" fmla="*/ 62 w 62"/>
                <a:gd name="T1" fmla="*/ 4 h 60"/>
                <a:gd name="T2" fmla="*/ 45 w 62"/>
                <a:gd name="T3" fmla="*/ 46 h 60"/>
                <a:gd name="T4" fmla="*/ 17 w 62"/>
                <a:gd name="T5" fmla="*/ 60 h 60"/>
                <a:gd name="T6" fmla="*/ 1 w 62"/>
                <a:gd name="T7" fmla="*/ 42 h 60"/>
                <a:gd name="T8" fmla="*/ 15 w 62"/>
                <a:gd name="T9" fmla="*/ 15 h 60"/>
                <a:gd name="T10" fmla="*/ 58 w 62"/>
                <a:gd name="T11" fmla="*/ 0 h 60"/>
                <a:gd name="T12" fmla="*/ 62 w 62"/>
                <a:gd name="T13" fmla="*/ 4 h 60"/>
              </a:gdLst>
              <a:ahLst/>
              <a:cxnLst>
                <a:cxn ang="0">
                  <a:pos x="T0" y="T1"/>
                </a:cxn>
                <a:cxn ang="0">
                  <a:pos x="T2" y="T3"/>
                </a:cxn>
                <a:cxn ang="0">
                  <a:pos x="T4" y="T5"/>
                </a:cxn>
                <a:cxn ang="0">
                  <a:pos x="T6" y="T7"/>
                </a:cxn>
                <a:cxn ang="0">
                  <a:pos x="T8" y="T9"/>
                </a:cxn>
                <a:cxn ang="0">
                  <a:pos x="T10" y="T11"/>
                </a:cxn>
                <a:cxn ang="0">
                  <a:pos x="T12" y="T13"/>
                </a:cxn>
              </a:cxnLst>
              <a:rect l="0" t="0" r="r" b="b"/>
              <a:pathLst>
                <a:path w="62" h="60">
                  <a:moveTo>
                    <a:pt x="62" y="4"/>
                  </a:moveTo>
                  <a:cubicBezTo>
                    <a:pt x="56" y="18"/>
                    <a:pt x="53" y="34"/>
                    <a:pt x="45" y="46"/>
                  </a:cubicBezTo>
                  <a:cubicBezTo>
                    <a:pt x="40" y="54"/>
                    <a:pt x="27" y="59"/>
                    <a:pt x="17" y="60"/>
                  </a:cubicBezTo>
                  <a:cubicBezTo>
                    <a:pt x="12" y="60"/>
                    <a:pt x="0" y="48"/>
                    <a:pt x="1" y="42"/>
                  </a:cubicBezTo>
                  <a:cubicBezTo>
                    <a:pt x="2" y="33"/>
                    <a:pt x="8" y="20"/>
                    <a:pt x="15" y="15"/>
                  </a:cubicBezTo>
                  <a:cubicBezTo>
                    <a:pt x="28" y="7"/>
                    <a:pt x="43" y="5"/>
                    <a:pt x="58" y="0"/>
                  </a:cubicBezTo>
                  <a:cubicBezTo>
                    <a:pt x="59" y="1"/>
                    <a:pt x="60" y="3"/>
                    <a:pt x="6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34" name="Freeform 24">
              <a:extLst>
                <a:ext uri="{FF2B5EF4-FFF2-40B4-BE49-F238E27FC236}">
                  <a16:creationId xmlns:a16="http://schemas.microsoft.com/office/drawing/2014/main" id="{E34EA338-1444-40B1-BBCE-169B3AB0C085}"/>
                </a:ext>
              </a:extLst>
            </p:cNvPr>
            <p:cNvSpPr>
              <a:spLocks/>
            </p:cNvSpPr>
            <p:nvPr/>
          </p:nvSpPr>
          <p:spPr bwMode="auto">
            <a:xfrm>
              <a:off x="4043" y="1697"/>
              <a:ext cx="135" cy="166"/>
            </a:xfrm>
            <a:custGeom>
              <a:avLst/>
              <a:gdLst>
                <a:gd name="T0" fmla="*/ 0 w 57"/>
                <a:gd name="T1" fmla="*/ 0 h 70"/>
                <a:gd name="T2" fmla="*/ 48 w 57"/>
                <a:gd name="T3" fmla="*/ 27 h 70"/>
                <a:gd name="T4" fmla="*/ 56 w 57"/>
                <a:gd name="T5" fmla="*/ 54 h 70"/>
                <a:gd name="T6" fmla="*/ 36 w 57"/>
                <a:gd name="T7" fmla="*/ 69 h 70"/>
                <a:gd name="T8" fmla="*/ 12 w 57"/>
                <a:gd name="T9" fmla="*/ 52 h 70"/>
                <a:gd name="T10" fmla="*/ 0 w 57"/>
                <a:gd name="T11" fmla="*/ 0 h 70"/>
              </a:gdLst>
              <a:ahLst/>
              <a:cxnLst>
                <a:cxn ang="0">
                  <a:pos x="T0" y="T1"/>
                </a:cxn>
                <a:cxn ang="0">
                  <a:pos x="T2" y="T3"/>
                </a:cxn>
                <a:cxn ang="0">
                  <a:pos x="T4" y="T5"/>
                </a:cxn>
                <a:cxn ang="0">
                  <a:pos x="T6" y="T7"/>
                </a:cxn>
                <a:cxn ang="0">
                  <a:pos x="T8" y="T9"/>
                </a:cxn>
                <a:cxn ang="0">
                  <a:pos x="T10" y="T11"/>
                </a:cxn>
              </a:cxnLst>
              <a:rect l="0" t="0" r="r" b="b"/>
              <a:pathLst>
                <a:path w="57" h="70">
                  <a:moveTo>
                    <a:pt x="0" y="0"/>
                  </a:moveTo>
                  <a:cubicBezTo>
                    <a:pt x="20" y="11"/>
                    <a:pt x="36" y="16"/>
                    <a:pt x="48" y="27"/>
                  </a:cubicBezTo>
                  <a:cubicBezTo>
                    <a:pt x="54" y="32"/>
                    <a:pt x="57" y="46"/>
                    <a:pt x="56" y="54"/>
                  </a:cubicBezTo>
                  <a:cubicBezTo>
                    <a:pt x="55" y="61"/>
                    <a:pt x="42" y="70"/>
                    <a:pt x="36" y="69"/>
                  </a:cubicBezTo>
                  <a:cubicBezTo>
                    <a:pt x="27" y="67"/>
                    <a:pt x="16" y="60"/>
                    <a:pt x="12" y="52"/>
                  </a:cubicBezTo>
                  <a:cubicBezTo>
                    <a:pt x="6" y="38"/>
                    <a:pt x="5" y="2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35" name="Freeform 25">
              <a:extLst>
                <a:ext uri="{FF2B5EF4-FFF2-40B4-BE49-F238E27FC236}">
                  <a16:creationId xmlns:a16="http://schemas.microsoft.com/office/drawing/2014/main" id="{588E06FF-8D75-41D1-AEC6-53FD7A442581}"/>
                </a:ext>
              </a:extLst>
            </p:cNvPr>
            <p:cNvSpPr>
              <a:spLocks/>
            </p:cNvSpPr>
            <p:nvPr/>
          </p:nvSpPr>
          <p:spPr bwMode="auto">
            <a:xfrm>
              <a:off x="2780" y="1721"/>
              <a:ext cx="161" cy="137"/>
            </a:xfrm>
            <a:custGeom>
              <a:avLst/>
              <a:gdLst>
                <a:gd name="T0" fmla="*/ 0 w 68"/>
                <a:gd name="T1" fmla="*/ 0 h 58"/>
                <a:gd name="T2" fmla="*/ 51 w 68"/>
                <a:gd name="T3" fmla="*/ 13 h 58"/>
                <a:gd name="T4" fmla="*/ 67 w 68"/>
                <a:gd name="T5" fmla="*/ 39 h 58"/>
                <a:gd name="T6" fmla="*/ 51 w 68"/>
                <a:gd name="T7" fmla="*/ 57 h 58"/>
                <a:gd name="T8" fmla="*/ 24 w 68"/>
                <a:gd name="T9" fmla="*/ 47 h 58"/>
                <a:gd name="T10" fmla="*/ 0 w 68"/>
                <a:gd name="T11" fmla="*/ 0 h 58"/>
              </a:gdLst>
              <a:ahLst/>
              <a:cxnLst>
                <a:cxn ang="0">
                  <a:pos x="T0" y="T1"/>
                </a:cxn>
                <a:cxn ang="0">
                  <a:pos x="T2" y="T3"/>
                </a:cxn>
                <a:cxn ang="0">
                  <a:pos x="T4" y="T5"/>
                </a:cxn>
                <a:cxn ang="0">
                  <a:pos x="T6" y="T7"/>
                </a:cxn>
                <a:cxn ang="0">
                  <a:pos x="T8" y="T9"/>
                </a:cxn>
                <a:cxn ang="0">
                  <a:pos x="T10" y="T11"/>
                </a:cxn>
              </a:cxnLst>
              <a:rect l="0" t="0" r="r" b="b"/>
              <a:pathLst>
                <a:path w="68" h="58">
                  <a:moveTo>
                    <a:pt x="0" y="0"/>
                  </a:moveTo>
                  <a:cubicBezTo>
                    <a:pt x="21" y="5"/>
                    <a:pt x="37" y="6"/>
                    <a:pt x="51" y="13"/>
                  </a:cubicBezTo>
                  <a:cubicBezTo>
                    <a:pt x="59" y="17"/>
                    <a:pt x="66" y="29"/>
                    <a:pt x="67" y="39"/>
                  </a:cubicBezTo>
                  <a:cubicBezTo>
                    <a:pt x="68" y="45"/>
                    <a:pt x="57" y="57"/>
                    <a:pt x="51" y="57"/>
                  </a:cubicBezTo>
                  <a:cubicBezTo>
                    <a:pt x="42" y="58"/>
                    <a:pt x="29" y="54"/>
                    <a:pt x="24" y="47"/>
                  </a:cubicBezTo>
                  <a:cubicBezTo>
                    <a:pt x="14" y="35"/>
                    <a:pt x="9" y="2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36" name="Freeform 26">
              <a:extLst>
                <a:ext uri="{FF2B5EF4-FFF2-40B4-BE49-F238E27FC236}">
                  <a16:creationId xmlns:a16="http://schemas.microsoft.com/office/drawing/2014/main" id="{D107FA32-EC87-4260-AF86-8E9C272EDD48}"/>
                </a:ext>
              </a:extLst>
            </p:cNvPr>
            <p:cNvSpPr>
              <a:spLocks/>
            </p:cNvSpPr>
            <p:nvPr/>
          </p:nvSpPr>
          <p:spPr bwMode="auto">
            <a:xfrm>
              <a:off x="5175" y="1747"/>
              <a:ext cx="138" cy="164"/>
            </a:xfrm>
            <a:custGeom>
              <a:avLst/>
              <a:gdLst>
                <a:gd name="T0" fmla="*/ 0 w 58"/>
                <a:gd name="T1" fmla="*/ 0 h 69"/>
                <a:gd name="T2" fmla="*/ 47 w 58"/>
                <a:gd name="T3" fmla="*/ 25 h 69"/>
                <a:gd name="T4" fmla="*/ 57 w 58"/>
                <a:gd name="T5" fmla="*/ 53 h 69"/>
                <a:gd name="T6" fmla="*/ 38 w 58"/>
                <a:gd name="T7" fmla="*/ 68 h 69"/>
                <a:gd name="T8" fmla="*/ 13 w 58"/>
                <a:gd name="T9" fmla="*/ 52 h 69"/>
                <a:gd name="T10" fmla="*/ 0 w 58"/>
                <a:gd name="T11" fmla="*/ 0 h 69"/>
              </a:gdLst>
              <a:ahLst/>
              <a:cxnLst>
                <a:cxn ang="0">
                  <a:pos x="T0" y="T1"/>
                </a:cxn>
                <a:cxn ang="0">
                  <a:pos x="T2" y="T3"/>
                </a:cxn>
                <a:cxn ang="0">
                  <a:pos x="T4" y="T5"/>
                </a:cxn>
                <a:cxn ang="0">
                  <a:pos x="T6" y="T7"/>
                </a:cxn>
                <a:cxn ang="0">
                  <a:pos x="T8" y="T9"/>
                </a:cxn>
                <a:cxn ang="0">
                  <a:pos x="T10" y="T11"/>
                </a:cxn>
              </a:cxnLst>
              <a:rect l="0" t="0" r="r" b="b"/>
              <a:pathLst>
                <a:path w="58" h="69">
                  <a:moveTo>
                    <a:pt x="0" y="0"/>
                  </a:moveTo>
                  <a:cubicBezTo>
                    <a:pt x="20" y="11"/>
                    <a:pt x="35" y="16"/>
                    <a:pt x="47" y="25"/>
                  </a:cubicBezTo>
                  <a:cubicBezTo>
                    <a:pt x="54" y="31"/>
                    <a:pt x="58" y="44"/>
                    <a:pt x="57" y="53"/>
                  </a:cubicBezTo>
                  <a:cubicBezTo>
                    <a:pt x="56" y="59"/>
                    <a:pt x="44" y="69"/>
                    <a:pt x="38" y="68"/>
                  </a:cubicBezTo>
                  <a:cubicBezTo>
                    <a:pt x="29" y="67"/>
                    <a:pt x="16" y="60"/>
                    <a:pt x="13" y="52"/>
                  </a:cubicBezTo>
                  <a:cubicBezTo>
                    <a:pt x="6" y="38"/>
                    <a:pt x="5" y="2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37" name="Freeform 27">
              <a:extLst>
                <a:ext uri="{FF2B5EF4-FFF2-40B4-BE49-F238E27FC236}">
                  <a16:creationId xmlns:a16="http://schemas.microsoft.com/office/drawing/2014/main" id="{C8B3DA53-4FC6-4987-8148-3669F6A3A004}"/>
                </a:ext>
              </a:extLst>
            </p:cNvPr>
            <p:cNvSpPr>
              <a:spLocks/>
            </p:cNvSpPr>
            <p:nvPr/>
          </p:nvSpPr>
          <p:spPr bwMode="auto">
            <a:xfrm>
              <a:off x="4428" y="939"/>
              <a:ext cx="111" cy="176"/>
            </a:xfrm>
            <a:custGeom>
              <a:avLst/>
              <a:gdLst>
                <a:gd name="T0" fmla="*/ 40 w 47"/>
                <a:gd name="T1" fmla="*/ 2 h 74"/>
                <a:gd name="T2" fmla="*/ 46 w 47"/>
                <a:gd name="T3" fmla="*/ 48 h 74"/>
                <a:gd name="T4" fmla="*/ 29 w 47"/>
                <a:gd name="T5" fmla="*/ 71 h 74"/>
                <a:gd name="T6" fmla="*/ 6 w 47"/>
                <a:gd name="T7" fmla="*/ 65 h 74"/>
                <a:gd name="T8" fmla="*/ 4 w 47"/>
                <a:gd name="T9" fmla="*/ 36 h 74"/>
                <a:gd name="T10" fmla="*/ 34 w 47"/>
                <a:gd name="T11" fmla="*/ 0 h 74"/>
                <a:gd name="T12" fmla="*/ 40 w 47"/>
                <a:gd name="T13" fmla="*/ 2 h 74"/>
              </a:gdLst>
              <a:ahLst/>
              <a:cxnLst>
                <a:cxn ang="0">
                  <a:pos x="T0" y="T1"/>
                </a:cxn>
                <a:cxn ang="0">
                  <a:pos x="T2" y="T3"/>
                </a:cxn>
                <a:cxn ang="0">
                  <a:pos x="T4" y="T5"/>
                </a:cxn>
                <a:cxn ang="0">
                  <a:pos x="T6" y="T7"/>
                </a:cxn>
                <a:cxn ang="0">
                  <a:pos x="T8" y="T9"/>
                </a:cxn>
                <a:cxn ang="0">
                  <a:pos x="T10" y="T11"/>
                </a:cxn>
                <a:cxn ang="0">
                  <a:pos x="T12" y="T13"/>
                </a:cxn>
              </a:cxnLst>
              <a:rect l="0" t="0" r="r" b="b"/>
              <a:pathLst>
                <a:path w="47" h="74">
                  <a:moveTo>
                    <a:pt x="40" y="2"/>
                  </a:moveTo>
                  <a:cubicBezTo>
                    <a:pt x="42" y="17"/>
                    <a:pt x="47" y="33"/>
                    <a:pt x="46" y="48"/>
                  </a:cubicBezTo>
                  <a:cubicBezTo>
                    <a:pt x="46" y="56"/>
                    <a:pt x="37" y="67"/>
                    <a:pt x="29" y="71"/>
                  </a:cubicBezTo>
                  <a:cubicBezTo>
                    <a:pt x="24" y="74"/>
                    <a:pt x="9" y="70"/>
                    <a:pt x="6" y="65"/>
                  </a:cubicBezTo>
                  <a:cubicBezTo>
                    <a:pt x="1" y="57"/>
                    <a:pt x="0" y="44"/>
                    <a:pt x="4" y="36"/>
                  </a:cubicBezTo>
                  <a:cubicBezTo>
                    <a:pt x="11" y="23"/>
                    <a:pt x="23" y="12"/>
                    <a:pt x="34" y="0"/>
                  </a:cubicBezTo>
                  <a:cubicBezTo>
                    <a:pt x="36" y="1"/>
                    <a:pt x="38" y="1"/>
                    <a:pt x="4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38" name="Freeform 28">
              <a:extLst>
                <a:ext uri="{FF2B5EF4-FFF2-40B4-BE49-F238E27FC236}">
                  <a16:creationId xmlns:a16="http://schemas.microsoft.com/office/drawing/2014/main" id="{BACF3B13-9B27-4353-BEF0-39339FFB9ADD}"/>
                </a:ext>
              </a:extLst>
            </p:cNvPr>
            <p:cNvSpPr>
              <a:spLocks/>
            </p:cNvSpPr>
            <p:nvPr/>
          </p:nvSpPr>
          <p:spPr bwMode="auto">
            <a:xfrm>
              <a:off x="3962" y="1250"/>
              <a:ext cx="181" cy="112"/>
            </a:xfrm>
            <a:custGeom>
              <a:avLst/>
              <a:gdLst>
                <a:gd name="T0" fmla="*/ 4 w 76"/>
                <a:gd name="T1" fmla="*/ 5 h 47"/>
                <a:gd name="T2" fmla="*/ 49 w 76"/>
                <a:gd name="T3" fmla="*/ 2 h 47"/>
                <a:gd name="T4" fmla="*/ 74 w 76"/>
                <a:gd name="T5" fmla="*/ 20 h 47"/>
                <a:gd name="T6" fmla="*/ 66 w 76"/>
                <a:gd name="T7" fmla="*/ 43 h 47"/>
                <a:gd name="T8" fmla="*/ 35 w 76"/>
                <a:gd name="T9" fmla="*/ 42 h 47"/>
                <a:gd name="T10" fmla="*/ 0 w 76"/>
                <a:gd name="T11" fmla="*/ 14 h 47"/>
                <a:gd name="T12" fmla="*/ 4 w 76"/>
                <a:gd name="T13" fmla="*/ 5 h 47"/>
              </a:gdLst>
              <a:ahLst/>
              <a:cxnLst>
                <a:cxn ang="0">
                  <a:pos x="T0" y="T1"/>
                </a:cxn>
                <a:cxn ang="0">
                  <a:pos x="T2" y="T3"/>
                </a:cxn>
                <a:cxn ang="0">
                  <a:pos x="T4" y="T5"/>
                </a:cxn>
                <a:cxn ang="0">
                  <a:pos x="T6" y="T7"/>
                </a:cxn>
                <a:cxn ang="0">
                  <a:pos x="T8" y="T9"/>
                </a:cxn>
                <a:cxn ang="0">
                  <a:pos x="T10" y="T11"/>
                </a:cxn>
                <a:cxn ang="0">
                  <a:pos x="T12" y="T13"/>
                </a:cxn>
              </a:cxnLst>
              <a:rect l="0" t="0" r="r" b="b"/>
              <a:pathLst>
                <a:path w="76" h="47">
                  <a:moveTo>
                    <a:pt x="4" y="5"/>
                  </a:moveTo>
                  <a:cubicBezTo>
                    <a:pt x="19" y="4"/>
                    <a:pt x="35" y="0"/>
                    <a:pt x="49" y="2"/>
                  </a:cubicBezTo>
                  <a:cubicBezTo>
                    <a:pt x="58" y="3"/>
                    <a:pt x="69" y="12"/>
                    <a:pt x="74" y="20"/>
                  </a:cubicBezTo>
                  <a:cubicBezTo>
                    <a:pt x="76" y="25"/>
                    <a:pt x="71" y="41"/>
                    <a:pt x="66" y="43"/>
                  </a:cubicBezTo>
                  <a:cubicBezTo>
                    <a:pt x="57" y="47"/>
                    <a:pt x="43" y="47"/>
                    <a:pt x="35" y="42"/>
                  </a:cubicBezTo>
                  <a:cubicBezTo>
                    <a:pt x="22" y="35"/>
                    <a:pt x="11" y="23"/>
                    <a:pt x="0" y="14"/>
                  </a:cubicBezTo>
                  <a:cubicBezTo>
                    <a:pt x="1" y="11"/>
                    <a:pt x="3" y="8"/>
                    <a:pt x="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39" name="Freeform 29">
              <a:extLst>
                <a:ext uri="{FF2B5EF4-FFF2-40B4-BE49-F238E27FC236}">
                  <a16:creationId xmlns:a16="http://schemas.microsoft.com/office/drawing/2014/main" id="{186D8AEC-7CCB-4B76-A3B0-943B39A14C3F}"/>
                </a:ext>
              </a:extLst>
            </p:cNvPr>
            <p:cNvSpPr>
              <a:spLocks/>
            </p:cNvSpPr>
            <p:nvPr/>
          </p:nvSpPr>
          <p:spPr bwMode="auto">
            <a:xfrm>
              <a:off x="3504" y="1051"/>
              <a:ext cx="145" cy="142"/>
            </a:xfrm>
            <a:custGeom>
              <a:avLst/>
              <a:gdLst>
                <a:gd name="T0" fmla="*/ 61 w 61"/>
                <a:gd name="T1" fmla="*/ 4 h 60"/>
                <a:gd name="T2" fmla="*/ 44 w 61"/>
                <a:gd name="T3" fmla="*/ 46 h 60"/>
                <a:gd name="T4" fmla="*/ 17 w 61"/>
                <a:gd name="T5" fmla="*/ 60 h 60"/>
                <a:gd name="T6" fmla="*/ 0 w 61"/>
                <a:gd name="T7" fmla="*/ 42 h 60"/>
                <a:gd name="T8" fmla="*/ 14 w 61"/>
                <a:gd name="T9" fmla="*/ 15 h 60"/>
                <a:gd name="T10" fmla="*/ 57 w 61"/>
                <a:gd name="T11" fmla="*/ 0 h 60"/>
                <a:gd name="T12" fmla="*/ 61 w 61"/>
                <a:gd name="T13" fmla="*/ 4 h 60"/>
              </a:gdLst>
              <a:ahLst/>
              <a:cxnLst>
                <a:cxn ang="0">
                  <a:pos x="T0" y="T1"/>
                </a:cxn>
                <a:cxn ang="0">
                  <a:pos x="T2" y="T3"/>
                </a:cxn>
                <a:cxn ang="0">
                  <a:pos x="T4" y="T5"/>
                </a:cxn>
                <a:cxn ang="0">
                  <a:pos x="T6" y="T7"/>
                </a:cxn>
                <a:cxn ang="0">
                  <a:pos x="T8" y="T9"/>
                </a:cxn>
                <a:cxn ang="0">
                  <a:pos x="T10" y="T11"/>
                </a:cxn>
                <a:cxn ang="0">
                  <a:pos x="T12" y="T13"/>
                </a:cxn>
              </a:cxnLst>
              <a:rect l="0" t="0" r="r" b="b"/>
              <a:pathLst>
                <a:path w="61" h="60">
                  <a:moveTo>
                    <a:pt x="61" y="4"/>
                  </a:moveTo>
                  <a:cubicBezTo>
                    <a:pt x="55" y="18"/>
                    <a:pt x="52" y="34"/>
                    <a:pt x="44" y="46"/>
                  </a:cubicBezTo>
                  <a:cubicBezTo>
                    <a:pt x="39" y="53"/>
                    <a:pt x="26" y="59"/>
                    <a:pt x="17" y="60"/>
                  </a:cubicBezTo>
                  <a:cubicBezTo>
                    <a:pt x="11" y="60"/>
                    <a:pt x="0" y="48"/>
                    <a:pt x="0" y="42"/>
                  </a:cubicBezTo>
                  <a:cubicBezTo>
                    <a:pt x="1" y="32"/>
                    <a:pt x="7" y="20"/>
                    <a:pt x="14" y="15"/>
                  </a:cubicBezTo>
                  <a:cubicBezTo>
                    <a:pt x="27" y="7"/>
                    <a:pt x="42" y="4"/>
                    <a:pt x="57" y="0"/>
                  </a:cubicBezTo>
                  <a:cubicBezTo>
                    <a:pt x="58" y="1"/>
                    <a:pt x="59" y="3"/>
                    <a:pt x="6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40" name="Freeform 30">
              <a:extLst>
                <a:ext uri="{FF2B5EF4-FFF2-40B4-BE49-F238E27FC236}">
                  <a16:creationId xmlns:a16="http://schemas.microsoft.com/office/drawing/2014/main" id="{B20866A8-06AC-452B-A578-C856524165C9}"/>
                </a:ext>
              </a:extLst>
            </p:cNvPr>
            <p:cNvSpPr>
              <a:spLocks/>
            </p:cNvSpPr>
            <p:nvPr/>
          </p:nvSpPr>
          <p:spPr bwMode="auto">
            <a:xfrm>
              <a:off x="5420" y="1253"/>
              <a:ext cx="195" cy="111"/>
            </a:xfrm>
            <a:custGeom>
              <a:avLst/>
              <a:gdLst>
                <a:gd name="T0" fmla="*/ 82 w 82"/>
                <a:gd name="T1" fmla="*/ 21 h 47"/>
                <a:gd name="T2" fmla="*/ 35 w 82"/>
                <a:gd name="T3" fmla="*/ 45 h 47"/>
                <a:gd name="T4" fmla="*/ 6 w 82"/>
                <a:gd name="T5" fmla="*/ 37 h 47"/>
                <a:gd name="T6" fmla="*/ 4 w 82"/>
                <a:gd name="T7" fmla="*/ 13 h 47"/>
                <a:gd name="T8" fmla="*/ 32 w 82"/>
                <a:gd name="T9" fmla="*/ 2 h 47"/>
                <a:gd name="T10" fmla="*/ 82 w 82"/>
                <a:gd name="T11" fmla="*/ 21 h 47"/>
              </a:gdLst>
              <a:ahLst/>
              <a:cxnLst>
                <a:cxn ang="0">
                  <a:pos x="T0" y="T1"/>
                </a:cxn>
                <a:cxn ang="0">
                  <a:pos x="T2" y="T3"/>
                </a:cxn>
                <a:cxn ang="0">
                  <a:pos x="T4" y="T5"/>
                </a:cxn>
                <a:cxn ang="0">
                  <a:pos x="T6" y="T7"/>
                </a:cxn>
                <a:cxn ang="0">
                  <a:pos x="T8" y="T9"/>
                </a:cxn>
                <a:cxn ang="0">
                  <a:pos x="T10" y="T11"/>
                </a:cxn>
              </a:cxnLst>
              <a:rect l="0" t="0" r="r" b="b"/>
              <a:pathLst>
                <a:path w="82" h="47">
                  <a:moveTo>
                    <a:pt x="82" y="21"/>
                  </a:moveTo>
                  <a:cubicBezTo>
                    <a:pt x="62" y="32"/>
                    <a:pt x="50" y="41"/>
                    <a:pt x="35" y="45"/>
                  </a:cubicBezTo>
                  <a:cubicBezTo>
                    <a:pt x="27" y="47"/>
                    <a:pt x="13" y="43"/>
                    <a:pt x="6" y="37"/>
                  </a:cubicBezTo>
                  <a:cubicBezTo>
                    <a:pt x="1" y="34"/>
                    <a:pt x="0" y="17"/>
                    <a:pt x="4" y="13"/>
                  </a:cubicBezTo>
                  <a:cubicBezTo>
                    <a:pt x="11" y="6"/>
                    <a:pt x="23" y="0"/>
                    <a:pt x="32" y="2"/>
                  </a:cubicBezTo>
                  <a:cubicBezTo>
                    <a:pt x="47" y="4"/>
                    <a:pt x="61" y="13"/>
                    <a:pt x="8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41" name="Freeform 31">
              <a:extLst>
                <a:ext uri="{FF2B5EF4-FFF2-40B4-BE49-F238E27FC236}">
                  <a16:creationId xmlns:a16="http://schemas.microsoft.com/office/drawing/2014/main" id="{D753AF5C-89A5-4E05-B8B4-89EE74F4EE45}"/>
                </a:ext>
              </a:extLst>
            </p:cNvPr>
            <p:cNvSpPr>
              <a:spLocks/>
            </p:cNvSpPr>
            <p:nvPr/>
          </p:nvSpPr>
          <p:spPr bwMode="auto">
            <a:xfrm>
              <a:off x="2989" y="1333"/>
              <a:ext cx="192" cy="112"/>
            </a:xfrm>
            <a:custGeom>
              <a:avLst/>
              <a:gdLst>
                <a:gd name="T0" fmla="*/ 81 w 81"/>
                <a:gd name="T1" fmla="*/ 21 h 47"/>
                <a:gd name="T2" fmla="*/ 34 w 81"/>
                <a:gd name="T3" fmla="*/ 45 h 47"/>
                <a:gd name="T4" fmla="*/ 5 w 81"/>
                <a:gd name="T5" fmla="*/ 36 h 47"/>
                <a:gd name="T6" fmla="*/ 4 w 81"/>
                <a:gd name="T7" fmla="*/ 12 h 47"/>
                <a:gd name="T8" fmla="*/ 33 w 81"/>
                <a:gd name="T9" fmla="*/ 2 h 47"/>
                <a:gd name="T10" fmla="*/ 81 w 81"/>
                <a:gd name="T11" fmla="*/ 21 h 47"/>
              </a:gdLst>
              <a:ahLst/>
              <a:cxnLst>
                <a:cxn ang="0">
                  <a:pos x="T0" y="T1"/>
                </a:cxn>
                <a:cxn ang="0">
                  <a:pos x="T2" y="T3"/>
                </a:cxn>
                <a:cxn ang="0">
                  <a:pos x="T4" y="T5"/>
                </a:cxn>
                <a:cxn ang="0">
                  <a:pos x="T6" y="T7"/>
                </a:cxn>
                <a:cxn ang="0">
                  <a:pos x="T8" y="T9"/>
                </a:cxn>
                <a:cxn ang="0">
                  <a:pos x="T10" y="T11"/>
                </a:cxn>
              </a:cxnLst>
              <a:rect l="0" t="0" r="r" b="b"/>
              <a:pathLst>
                <a:path w="81" h="47">
                  <a:moveTo>
                    <a:pt x="81" y="21"/>
                  </a:moveTo>
                  <a:cubicBezTo>
                    <a:pt x="62" y="31"/>
                    <a:pt x="49" y="41"/>
                    <a:pt x="34" y="45"/>
                  </a:cubicBezTo>
                  <a:cubicBezTo>
                    <a:pt x="25" y="47"/>
                    <a:pt x="12" y="43"/>
                    <a:pt x="5" y="36"/>
                  </a:cubicBezTo>
                  <a:cubicBezTo>
                    <a:pt x="0" y="33"/>
                    <a:pt x="0" y="16"/>
                    <a:pt x="4" y="12"/>
                  </a:cubicBezTo>
                  <a:cubicBezTo>
                    <a:pt x="11" y="5"/>
                    <a:pt x="24" y="0"/>
                    <a:pt x="33" y="2"/>
                  </a:cubicBezTo>
                  <a:cubicBezTo>
                    <a:pt x="47" y="4"/>
                    <a:pt x="61" y="13"/>
                    <a:pt x="8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42" name="Freeform 32">
              <a:extLst>
                <a:ext uri="{FF2B5EF4-FFF2-40B4-BE49-F238E27FC236}">
                  <a16:creationId xmlns:a16="http://schemas.microsoft.com/office/drawing/2014/main" id="{12E704F4-D142-43EA-9561-34085F5067B8}"/>
                </a:ext>
              </a:extLst>
            </p:cNvPr>
            <p:cNvSpPr>
              <a:spLocks/>
            </p:cNvSpPr>
            <p:nvPr/>
          </p:nvSpPr>
          <p:spPr bwMode="auto">
            <a:xfrm>
              <a:off x="4978" y="1333"/>
              <a:ext cx="131" cy="160"/>
            </a:xfrm>
            <a:custGeom>
              <a:avLst/>
              <a:gdLst>
                <a:gd name="T0" fmla="*/ 5 w 55"/>
                <a:gd name="T1" fmla="*/ 0 h 67"/>
                <a:gd name="T2" fmla="*/ 44 w 55"/>
                <a:gd name="T3" fmla="*/ 22 h 67"/>
                <a:gd name="T4" fmla="*/ 54 w 55"/>
                <a:gd name="T5" fmla="*/ 51 h 67"/>
                <a:gd name="T6" fmla="*/ 35 w 55"/>
                <a:gd name="T7" fmla="*/ 66 h 67"/>
                <a:gd name="T8" fmla="*/ 10 w 55"/>
                <a:gd name="T9" fmla="*/ 48 h 67"/>
                <a:gd name="T10" fmla="*/ 0 w 55"/>
                <a:gd name="T11" fmla="*/ 4 h 67"/>
                <a:gd name="T12" fmla="*/ 5 w 55"/>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55" h="67">
                  <a:moveTo>
                    <a:pt x="5" y="0"/>
                  </a:moveTo>
                  <a:cubicBezTo>
                    <a:pt x="18" y="7"/>
                    <a:pt x="33" y="12"/>
                    <a:pt x="44" y="22"/>
                  </a:cubicBezTo>
                  <a:cubicBezTo>
                    <a:pt x="51" y="28"/>
                    <a:pt x="55" y="42"/>
                    <a:pt x="54" y="51"/>
                  </a:cubicBezTo>
                  <a:cubicBezTo>
                    <a:pt x="53" y="57"/>
                    <a:pt x="40" y="67"/>
                    <a:pt x="35" y="66"/>
                  </a:cubicBezTo>
                  <a:cubicBezTo>
                    <a:pt x="25" y="64"/>
                    <a:pt x="14" y="56"/>
                    <a:pt x="10" y="48"/>
                  </a:cubicBezTo>
                  <a:cubicBezTo>
                    <a:pt x="4" y="35"/>
                    <a:pt x="3" y="19"/>
                    <a:pt x="0" y="4"/>
                  </a:cubicBezTo>
                  <a:cubicBezTo>
                    <a:pt x="2" y="3"/>
                    <a:pt x="3"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43" name="Freeform 33">
              <a:extLst>
                <a:ext uri="{FF2B5EF4-FFF2-40B4-BE49-F238E27FC236}">
                  <a16:creationId xmlns:a16="http://schemas.microsoft.com/office/drawing/2014/main" id="{53464B62-ED53-4DEE-BAEC-0A0137C214F5}"/>
                </a:ext>
              </a:extLst>
            </p:cNvPr>
            <p:cNvSpPr>
              <a:spLocks/>
            </p:cNvSpPr>
            <p:nvPr/>
          </p:nvSpPr>
          <p:spPr bwMode="auto">
            <a:xfrm>
              <a:off x="2160" y="1165"/>
              <a:ext cx="117" cy="173"/>
            </a:xfrm>
            <a:custGeom>
              <a:avLst/>
              <a:gdLst>
                <a:gd name="T0" fmla="*/ 3 w 49"/>
                <a:gd name="T1" fmla="*/ 0 h 73"/>
                <a:gd name="T2" fmla="*/ 41 w 49"/>
                <a:gd name="T3" fmla="*/ 29 h 73"/>
                <a:gd name="T4" fmla="*/ 47 w 49"/>
                <a:gd name="T5" fmla="*/ 59 h 73"/>
                <a:gd name="T6" fmla="*/ 25 w 49"/>
                <a:gd name="T7" fmla="*/ 71 h 73"/>
                <a:gd name="T8" fmla="*/ 4 w 49"/>
                <a:gd name="T9" fmla="*/ 49 h 73"/>
                <a:gd name="T10" fmla="*/ 3 w 49"/>
                <a:gd name="T11" fmla="*/ 0 h 73"/>
              </a:gdLst>
              <a:ahLst/>
              <a:cxnLst>
                <a:cxn ang="0">
                  <a:pos x="T0" y="T1"/>
                </a:cxn>
                <a:cxn ang="0">
                  <a:pos x="T2" y="T3"/>
                </a:cxn>
                <a:cxn ang="0">
                  <a:pos x="T4" y="T5"/>
                </a:cxn>
                <a:cxn ang="0">
                  <a:pos x="T6" y="T7"/>
                </a:cxn>
                <a:cxn ang="0">
                  <a:pos x="T8" y="T9"/>
                </a:cxn>
                <a:cxn ang="0">
                  <a:pos x="T10" y="T11"/>
                </a:cxn>
              </a:cxnLst>
              <a:rect l="0" t="0" r="r" b="b"/>
              <a:pathLst>
                <a:path w="49" h="73">
                  <a:moveTo>
                    <a:pt x="3" y="0"/>
                  </a:moveTo>
                  <a:cubicBezTo>
                    <a:pt x="18" y="11"/>
                    <a:pt x="32" y="18"/>
                    <a:pt x="41" y="29"/>
                  </a:cubicBezTo>
                  <a:cubicBezTo>
                    <a:pt x="47" y="36"/>
                    <a:pt x="49" y="50"/>
                    <a:pt x="47" y="59"/>
                  </a:cubicBezTo>
                  <a:cubicBezTo>
                    <a:pt x="46" y="65"/>
                    <a:pt x="31" y="73"/>
                    <a:pt x="25" y="71"/>
                  </a:cubicBezTo>
                  <a:cubicBezTo>
                    <a:pt x="16" y="68"/>
                    <a:pt x="6" y="58"/>
                    <a:pt x="4" y="49"/>
                  </a:cubicBezTo>
                  <a:cubicBezTo>
                    <a:pt x="0" y="35"/>
                    <a:pt x="3" y="19"/>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44" name="Freeform 34">
              <a:extLst>
                <a:ext uri="{FF2B5EF4-FFF2-40B4-BE49-F238E27FC236}">
                  <a16:creationId xmlns:a16="http://schemas.microsoft.com/office/drawing/2014/main" id="{207C4438-D68B-4EB2-A2DF-6B692825C142}"/>
                </a:ext>
              </a:extLst>
            </p:cNvPr>
            <p:cNvSpPr>
              <a:spLocks/>
            </p:cNvSpPr>
            <p:nvPr/>
          </p:nvSpPr>
          <p:spPr bwMode="auto">
            <a:xfrm>
              <a:off x="2018" y="1647"/>
              <a:ext cx="133" cy="164"/>
            </a:xfrm>
            <a:custGeom>
              <a:avLst/>
              <a:gdLst>
                <a:gd name="T0" fmla="*/ 56 w 56"/>
                <a:gd name="T1" fmla="*/ 0 h 69"/>
                <a:gd name="T2" fmla="*/ 45 w 56"/>
                <a:gd name="T3" fmla="*/ 50 h 69"/>
                <a:gd name="T4" fmla="*/ 20 w 56"/>
                <a:gd name="T5" fmla="*/ 67 h 69"/>
                <a:gd name="T6" fmla="*/ 1 w 56"/>
                <a:gd name="T7" fmla="*/ 53 h 69"/>
                <a:gd name="T8" fmla="*/ 11 w 56"/>
                <a:gd name="T9" fmla="*/ 24 h 69"/>
                <a:gd name="T10" fmla="*/ 56 w 56"/>
                <a:gd name="T11" fmla="*/ 0 h 69"/>
              </a:gdLst>
              <a:ahLst/>
              <a:cxnLst>
                <a:cxn ang="0">
                  <a:pos x="T0" y="T1"/>
                </a:cxn>
                <a:cxn ang="0">
                  <a:pos x="T2" y="T3"/>
                </a:cxn>
                <a:cxn ang="0">
                  <a:pos x="T4" y="T5"/>
                </a:cxn>
                <a:cxn ang="0">
                  <a:pos x="T6" y="T7"/>
                </a:cxn>
                <a:cxn ang="0">
                  <a:pos x="T8" y="T9"/>
                </a:cxn>
                <a:cxn ang="0">
                  <a:pos x="T10" y="T11"/>
                </a:cxn>
              </a:cxnLst>
              <a:rect l="0" t="0" r="r" b="b"/>
              <a:pathLst>
                <a:path w="56" h="69">
                  <a:moveTo>
                    <a:pt x="56" y="0"/>
                  </a:moveTo>
                  <a:cubicBezTo>
                    <a:pt x="52" y="21"/>
                    <a:pt x="51" y="37"/>
                    <a:pt x="45" y="50"/>
                  </a:cubicBezTo>
                  <a:cubicBezTo>
                    <a:pt x="41" y="58"/>
                    <a:pt x="29" y="66"/>
                    <a:pt x="20" y="67"/>
                  </a:cubicBezTo>
                  <a:cubicBezTo>
                    <a:pt x="14" y="69"/>
                    <a:pt x="1" y="59"/>
                    <a:pt x="1" y="53"/>
                  </a:cubicBezTo>
                  <a:cubicBezTo>
                    <a:pt x="0" y="43"/>
                    <a:pt x="4" y="30"/>
                    <a:pt x="11" y="24"/>
                  </a:cubicBezTo>
                  <a:cubicBezTo>
                    <a:pt x="22" y="15"/>
                    <a:pt x="37" y="10"/>
                    <a:pt x="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45" name="Freeform 35">
              <a:extLst>
                <a:ext uri="{FF2B5EF4-FFF2-40B4-BE49-F238E27FC236}">
                  <a16:creationId xmlns:a16="http://schemas.microsoft.com/office/drawing/2014/main" id="{61CFD341-D37A-4FD1-B631-C96A3A9AF2BA}"/>
                </a:ext>
              </a:extLst>
            </p:cNvPr>
            <p:cNvSpPr>
              <a:spLocks/>
            </p:cNvSpPr>
            <p:nvPr/>
          </p:nvSpPr>
          <p:spPr bwMode="auto">
            <a:xfrm>
              <a:off x="3369" y="1654"/>
              <a:ext cx="111" cy="193"/>
            </a:xfrm>
            <a:custGeom>
              <a:avLst/>
              <a:gdLst>
                <a:gd name="T0" fmla="*/ 22 w 47"/>
                <a:gd name="T1" fmla="*/ 0 h 81"/>
                <a:gd name="T2" fmla="*/ 44 w 47"/>
                <a:gd name="T3" fmla="*/ 46 h 81"/>
                <a:gd name="T4" fmla="*/ 36 w 47"/>
                <a:gd name="T5" fmla="*/ 75 h 81"/>
                <a:gd name="T6" fmla="*/ 12 w 47"/>
                <a:gd name="T7" fmla="*/ 76 h 81"/>
                <a:gd name="T8" fmla="*/ 2 w 47"/>
                <a:gd name="T9" fmla="*/ 48 h 81"/>
                <a:gd name="T10" fmla="*/ 22 w 47"/>
                <a:gd name="T11" fmla="*/ 0 h 81"/>
              </a:gdLst>
              <a:ahLst/>
              <a:cxnLst>
                <a:cxn ang="0">
                  <a:pos x="T0" y="T1"/>
                </a:cxn>
                <a:cxn ang="0">
                  <a:pos x="T2" y="T3"/>
                </a:cxn>
                <a:cxn ang="0">
                  <a:pos x="T4" y="T5"/>
                </a:cxn>
                <a:cxn ang="0">
                  <a:pos x="T6" y="T7"/>
                </a:cxn>
                <a:cxn ang="0">
                  <a:pos x="T8" y="T9"/>
                </a:cxn>
                <a:cxn ang="0">
                  <a:pos x="T10" y="T11"/>
                </a:cxn>
              </a:cxnLst>
              <a:rect l="0" t="0" r="r" b="b"/>
              <a:pathLst>
                <a:path w="47" h="81">
                  <a:moveTo>
                    <a:pt x="22" y="0"/>
                  </a:moveTo>
                  <a:cubicBezTo>
                    <a:pt x="31" y="18"/>
                    <a:pt x="41" y="31"/>
                    <a:pt x="44" y="46"/>
                  </a:cubicBezTo>
                  <a:cubicBezTo>
                    <a:pt x="47" y="55"/>
                    <a:pt x="42" y="68"/>
                    <a:pt x="36" y="75"/>
                  </a:cubicBezTo>
                  <a:cubicBezTo>
                    <a:pt x="33" y="80"/>
                    <a:pt x="16" y="81"/>
                    <a:pt x="12" y="76"/>
                  </a:cubicBezTo>
                  <a:cubicBezTo>
                    <a:pt x="6" y="70"/>
                    <a:pt x="0" y="57"/>
                    <a:pt x="2" y="48"/>
                  </a:cubicBezTo>
                  <a:cubicBezTo>
                    <a:pt x="4" y="33"/>
                    <a:pt x="13" y="19"/>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grpSp>
      <p:grpSp>
        <p:nvGrpSpPr>
          <p:cNvPr id="46" name="Group 38">
            <a:extLst>
              <a:ext uri="{FF2B5EF4-FFF2-40B4-BE49-F238E27FC236}">
                <a16:creationId xmlns:a16="http://schemas.microsoft.com/office/drawing/2014/main" id="{FAFCA9D1-98B1-4977-848E-D1BA17769EB2}"/>
              </a:ext>
            </a:extLst>
          </p:cNvPr>
          <p:cNvGrpSpPr>
            <a:grpSpLocks noChangeAspect="1"/>
          </p:cNvGrpSpPr>
          <p:nvPr/>
        </p:nvGrpSpPr>
        <p:grpSpPr bwMode="auto">
          <a:xfrm>
            <a:off x="2065185" y="2386822"/>
            <a:ext cx="699365" cy="1223055"/>
            <a:chOff x="2573" y="-67"/>
            <a:chExt cx="2516" cy="4400"/>
          </a:xfrm>
          <a:solidFill>
            <a:schemeClr val="tx1"/>
          </a:solidFill>
        </p:grpSpPr>
        <p:sp>
          <p:nvSpPr>
            <p:cNvPr id="47" name="Freeform 39">
              <a:extLst>
                <a:ext uri="{FF2B5EF4-FFF2-40B4-BE49-F238E27FC236}">
                  <a16:creationId xmlns:a16="http://schemas.microsoft.com/office/drawing/2014/main" id="{FCDAD444-B5B8-454C-9479-5456768119CE}"/>
                </a:ext>
              </a:extLst>
            </p:cNvPr>
            <p:cNvSpPr>
              <a:spLocks noEditPoints="1"/>
            </p:cNvSpPr>
            <p:nvPr/>
          </p:nvSpPr>
          <p:spPr bwMode="auto">
            <a:xfrm>
              <a:off x="2812" y="2012"/>
              <a:ext cx="2071" cy="2321"/>
            </a:xfrm>
            <a:custGeom>
              <a:avLst/>
              <a:gdLst>
                <a:gd name="T0" fmla="*/ 1115 w 1759"/>
                <a:gd name="T1" fmla="*/ 654 h 1973"/>
                <a:gd name="T2" fmla="*/ 1702 w 1759"/>
                <a:gd name="T3" fmla="*/ 1594 h 1973"/>
                <a:gd name="T4" fmla="*/ 1290 w 1759"/>
                <a:gd name="T5" fmla="*/ 1910 h 1973"/>
                <a:gd name="T6" fmla="*/ 701 w 1759"/>
                <a:gd name="T7" fmla="*/ 1477 h 1973"/>
                <a:gd name="T8" fmla="*/ 370 w 1759"/>
                <a:gd name="T9" fmla="*/ 1876 h 1973"/>
                <a:gd name="T10" fmla="*/ 66 w 1759"/>
                <a:gd name="T11" fmla="*/ 1630 h 1973"/>
                <a:gd name="T12" fmla="*/ 472 w 1759"/>
                <a:gd name="T13" fmla="*/ 1115 h 1973"/>
                <a:gd name="T14" fmla="*/ 431 w 1759"/>
                <a:gd name="T15" fmla="*/ 1095 h 1973"/>
                <a:gd name="T16" fmla="*/ 435 w 1759"/>
                <a:gd name="T17" fmla="*/ 811 h 1973"/>
                <a:gd name="T18" fmla="*/ 359 w 1759"/>
                <a:gd name="T19" fmla="*/ 499 h 1973"/>
                <a:gd name="T20" fmla="*/ 966 w 1759"/>
                <a:gd name="T21" fmla="*/ 117 h 1973"/>
                <a:gd name="T22" fmla="*/ 1036 w 1759"/>
                <a:gd name="T23" fmla="*/ 978 h 1973"/>
                <a:gd name="T24" fmla="*/ 1150 w 1759"/>
                <a:gd name="T25" fmla="*/ 1289 h 1973"/>
                <a:gd name="T26" fmla="*/ 1253 w 1759"/>
                <a:gd name="T27" fmla="*/ 1398 h 1973"/>
                <a:gd name="T28" fmla="*/ 1188 w 1759"/>
                <a:gd name="T29" fmla="*/ 1406 h 1973"/>
                <a:gd name="T30" fmla="*/ 557 w 1759"/>
                <a:gd name="T31" fmla="*/ 1131 h 1973"/>
                <a:gd name="T32" fmla="*/ 128 w 1759"/>
                <a:gd name="T33" fmla="*/ 1676 h 1973"/>
                <a:gd name="T34" fmla="*/ 195 w 1759"/>
                <a:gd name="T35" fmla="*/ 1867 h 1973"/>
                <a:gd name="T36" fmla="*/ 655 w 1759"/>
                <a:gd name="T37" fmla="*/ 1411 h 1973"/>
                <a:gd name="T38" fmla="*/ 1087 w 1759"/>
                <a:gd name="T39" fmla="*/ 1665 h 1973"/>
                <a:gd name="T40" fmla="*/ 1566 w 1759"/>
                <a:gd name="T41" fmla="*/ 1846 h 1973"/>
                <a:gd name="T42" fmla="*/ 1543 w 1759"/>
                <a:gd name="T43" fmla="*/ 1376 h 1973"/>
                <a:gd name="T44" fmla="*/ 1080 w 1759"/>
                <a:gd name="T45" fmla="*/ 736 h 1973"/>
                <a:gd name="T46" fmla="*/ 454 w 1759"/>
                <a:gd name="T47" fmla="*/ 886 h 1973"/>
                <a:gd name="T48" fmla="*/ 488 w 1759"/>
                <a:gd name="T49" fmla="*/ 1021 h 1973"/>
                <a:gd name="T50" fmla="*/ 1082 w 1759"/>
                <a:gd name="T51" fmla="*/ 888 h 1973"/>
                <a:gd name="T52" fmla="*/ 1101 w 1759"/>
                <a:gd name="T53" fmla="*/ 963 h 1973"/>
                <a:gd name="T54" fmla="*/ 735 w 1759"/>
                <a:gd name="T55" fmla="*/ 117 h 1973"/>
                <a:gd name="T56" fmla="*/ 734 w 1759"/>
                <a:gd name="T57" fmla="*/ 730 h 1973"/>
                <a:gd name="T58" fmla="*/ 735 w 1759"/>
                <a:gd name="T59" fmla="*/ 117 h 1973"/>
                <a:gd name="T60" fmla="*/ 1026 w 1759"/>
                <a:gd name="T61" fmla="*/ 1209 h 1973"/>
                <a:gd name="T62" fmla="*/ 960 w 1759"/>
                <a:gd name="T63" fmla="*/ 995 h 1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59" h="1973">
                  <a:moveTo>
                    <a:pt x="1033" y="665"/>
                  </a:moveTo>
                  <a:cubicBezTo>
                    <a:pt x="1062" y="661"/>
                    <a:pt x="1088" y="656"/>
                    <a:pt x="1115" y="654"/>
                  </a:cubicBezTo>
                  <a:cubicBezTo>
                    <a:pt x="1269" y="642"/>
                    <a:pt x="1391" y="720"/>
                    <a:pt x="1442" y="865"/>
                  </a:cubicBezTo>
                  <a:cubicBezTo>
                    <a:pt x="1529" y="1108"/>
                    <a:pt x="1616" y="1351"/>
                    <a:pt x="1702" y="1594"/>
                  </a:cubicBezTo>
                  <a:cubicBezTo>
                    <a:pt x="1759" y="1755"/>
                    <a:pt x="1670" y="1919"/>
                    <a:pt x="1506" y="1955"/>
                  </a:cubicBezTo>
                  <a:cubicBezTo>
                    <a:pt x="1428" y="1973"/>
                    <a:pt x="1355" y="1957"/>
                    <a:pt x="1290" y="1910"/>
                  </a:cubicBezTo>
                  <a:cubicBezTo>
                    <a:pt x="1099" y="1770"/>
                    <a:pt x="909" y="1629"/>
                    <a:pt x="718" y="1489"/>
                  </a:cubicBezTo>
                  <a:cubicBezTo>
                    <a:pt x="713" y="1485"/>
                    <a:pt x="708" y="1482"/>
                    <a:pt x="701" y="1477"/>
                  </a:cubicBezTo>
                  <a:cubicBezTo>
                    <a:pt x="665" y="1520"/>
                    <a:pt x="630" y="1563"/>
                    <a:pt x="595" y="1605"/>
                  </a:cubicBezTo>
                  <a:cubicBezTo>
                    <a:pt x="520" y="1695"/>
                    <a:pt x="445" y="1786"/>
                    <a:pt x="370" y="1876"/>
                  </a:cubicBezTo>
                  <a:cubicBezTo>
                    <a:pt x="301" y="1959"/>
                    <a:pt x="179" y="1971"/>
                    <a:pt x="96" y="1904"/>
                  </a:cubicBezTo>
                  <a:cubicBezTo>
                    <a:pt x="13" y="1836"/>
                    <a:pt x="0" y="1716"/>
                    <a:pt x="66" y="1630"/>
                  </a:cubicBezTo>
                  <a:cubicBezTo>
                    <a:pt x="134" y="1544"/>
                    <a:pt x="202" y="1457"/>
                    <a:pt x="270" y="1371"/>
                  </a:cubicBezTo>
                  <a:cubicBezTo>
                    <a:pt x="337" y="1285"/>
                    <a:pt x="404" y="1200"/>
                    <a:pt x="472" y="1115"/>
                  </a:cubicBezTo>
                  <a:cubicBezTo>
                    <a:pt x="475" y="1112"/>
                    <a:pt x="477" y="1108"/>
                    <a:pt x="480" y="1104"/>
                  </a:cubicBezTo>
                  <a:cubicBezTo>
                    <a:pt x="462" y="1100"/>
                    <a:pt x="447" y="1099"/>
                    <a:pt x="431" y="1095"/>
                  </a:cubicBezTo>
                  <a:cubicBezTo>
                    <a:pt x="368" y="1077"/>
                    <a:pt x="324" y="1018"/>
                    <a:pt x="325" y="952"/>
                  </a:cubicBezTo>
                  <a:cubicBezTo>
                    <a:pt x="326" y="885"/>
                    <a:pt x="370" y="827"/>
                    <a:pt x="435" y="811"/>
                  </a:cubicBezTo>
                  <a:cubicBezTo>
                    <a:pt x="481" y="799"/>
                    <a:pt x="528" y="788"/>
                    <a:pt x="581" y="776"/>
                  </a:cubicBezTo>
                  <a:cubicBezTo>
                    <a:pt x="461" y="716"/>
                    <a:pt x="384" y="627"/>
                    <a:pt x="359" y="499"/>
                  </a:cubicBezTo>
                  <a:cubicBezTo>
                    <a:pt x="334" y="371"/>
                    <a:pt x="365" y="256"/>
                    <a:pt x="455" y="161"/>
                  </a:cubicBezTo>
                  <a:cubicBezTo>
                    <a:pt x="592" y="17"/>
                    <a:pt x="808" y="0"/>
                    <a:pt x="966" y="117"/>
                  </a:cubicBezTo>
                  <a:cubicBezTo>
                    <a:pt x="1119" y="232"/>
                    <a:pt x="1180" y="476"/>
                    <a:pt x="1033" y="665"/>
                  </a:cubicBezTo>
                  <a:close/>
                  <a:moveTo>
                    <a:pt x="1036" y="978"/>
                  </a:moveTo>
                  <a:cubicBezTo>
                    <a:pt x="1068" y="1074"/>
                    <a:pt x="1098" y="1169"/>
                    <a:pt x="1130" y="1262"/>
                  </a:cubicBezTo>
                  <a:cubicBezTo>
                    <a:pt x="1133" y="1273"/>
                    <a:pt x="1142" y="1283"/>
                    <a:pt x="1150" y="1289"/>
                  </a:cubicBezTo>
                  <a:cubicBezTo>
                    <a:pt x="1180" y="1310"/>
                    <a:pt x="1211" y="1329"/>
                    <a:pt x="1240" y="1349"/>
                  </a:cubicBezTo>
                  <a:cubicBezTo>
                    <a:pt x="1257" y="1361"/>
                    <a:pt x="1262" y="1381"/>
                    <a:pt x="1253" y="1398"/>
                  </a:cubicBezTo>
                  <a:cubicBezTo>
                    <a:pt x="1245" y="1415"/>
                    <a:pt x="1225" y="1423"/>
                    <a:pt x="1207" y="1417"/>
                  </a:cubicBezTo>
                  <a:cubicBezTo>
                    <a:pt x="1200" y="1415"/>
                    <a:pt x="1194" y="1410"/>
                    <a:pt x="1188" y="1406"/>
                  </a:cubicBezTo>
                  <a:cubicBezTo>
                    <a:pt x="1033" y="1306"/>
                    <a:pt x="877" y="1205"/>
                    <a:pt x="722" y="1104"/>
                  </a:cubicBezTo>
                  <a:cubicBezTo>
                    <a:pt x="664" y="1066"/>
                    <a:pt x="600" y="1077"/>
                    <a:pt x="557" y="1131"/>
                  </a:cubicBezTo>
                  <a:cubicBezTo>
                    <a:pt x="519" y="1180"/>
                    <a:pt x="481" y="1229"/>
                    <a:pt x="442" y="1277"/>
                  </a:cubicBezTo>
                  <a:cubicBezTo>
                    <a:pt x="338" y="1410"/>
                    <a:pt x="233" y="1543"/>
                    <a:pt x="128" y="1676"/>
                  </a:cubicBezTo>
                  <a:cubicBezTo>
                    <a:pt x="108" y="1701"/>
                    <a:pt x="98" y="1730"/>
                    <a:pt x="101" y="1762"/>
                  </a:cubicBezTo>
                  <a:cubicBezTo>
                    <a:pt x="108" y="1818"/>
                    <a:pt x="140" y="1854"/>
                    <a:pt x="195" y="1867"/>
                  </a:cubicBezTo>
                  <a:cubicBezTo>
                    <a:pt x="244" y="1879"/>
                    <a:pt x="283" y="1861"/>
                    <a:pt x="314" y="1823"/>
                  </a:cubicBezTo>
                  <a:cubicBezTo>
                    <a:pt x="427" y="1686"/>
                    <a:pt x="541" y="1548"/>
                    <a:pt x="655" y="1411"/>
                  </a:cubicBezTo>
                  <a:cubicBezTo>
                    <a:pt x="680" y="1381"/>
                    <a:pt x="697" y="1378"/>
                    <a:pt x="725" y="1398"/>
                  </a:cubicBezTo>
                  <a:cubicBezTo>
                    <a:pt x="845" y="1487"/>
                    <a:pt x="966" y="1576"/>
                    <a:pt x="1087" y="1665"/>
                  </a:cubicBezTo>
                  <a:cubicBezTo>
                    <a:pt x="1170" y="1726"/>
                    <a:pt x="1253" y="1787"/>
                    <a:pt x="1336" y="1848"/>
                  </a:cubicBezTo>
                  <a:cubicBezTo>
                    <a:pt x="1406" y="1898"/>
                    <a:pt x="1498" y="1897"/>
                    <a:pt x="1566" y="1846"/>
                  </a:cubicBezTo>
                  <a:cubicBezTo>
                    <a:pt x="1633" y="1795"/>
                    <a:pt x="1660" y="1708"/>
                    <a:pt x="1632" y="1628"/>
                  </a:cubicBezTo>
                  <a:cubicBezTo>
                    <a:pt x="1603" y="1544"/>
                    <a:pt x="1573" y="1460"/>
                    <a:pt x="1543" y="1376"/>
                  </a:cubicBezTo>
                  <a:cubicBezTo>
                    <a:pt x="1487" y="1218"/>
                    <a:pt x="1429" y="1061"/>
                    <a:pt x="1374" y="903"/>
                  </a:cubicBezTo>
                  <a:cubicBezTo>
                    <a:pt x="1325" y="762"/>
                    <a:pt x="1218" y="706"/>
                    <a:pt x="1080" y="736"/>
                  </a:cubicBezTo>
                  <a:cubicBezTo>
                    <a:pt x="937" y="766"/>
                    <a:pt x="796" y="803"/>
                    <a:pt x="653" y="838"/>
                  </a:cubicBezTo>
                  <a:cubicBezTo>
                    <a:pt x="587" y="854"/>
                    <a:pt x="520" y="869"/>
                    <a:pt x="454" y="886"/>
                  </a:cubicBezTo>
                  <a:cubicBezTo>
                    <a:pt x="415" y="895"/>
                    <a:pt x="395" y="934"/>
                    <a:pt x="405" y="972"/>
                  </a:cubicBezTo>
                  <a:cubicBezTo>
                    <a:pt x="414" y="1008"/>
                    <a:pt x="450" y="1030"/>
                    <a:pt x="488" y="1021"/>
                  </a:cubicBezTo>
                  <a:cubicBezTo>
                    <a:pt x="544" y="1009"/>
                    <a:pt x="600" y="996"/>
                    <a:pt x="656" y="984"/>
                  </a:cubicBezTo>
                  <a:cubicBezTo>
                    <a:pt x="798" y="952"/>
                    <a:pt x="940" y="920"/>
                    <a:pt x="1082" y="888"/>
                  </a:cubicBezTo>
                  <a:cubicBezTo>
                    <a:pt x="1108" y="883"/>
                    <a:pt x="1128" y="893"/>
                    <a:pt x="1133" y="917"/>
                  </a:cubicBezTo>
                  <a:cubicBezTo>
                    <a:pt x="1139" y="938"/>
                    <a:pt x="1126" y="956"/>
                    <a:pt x="1101" y="963"/>
                  </a:cubicBezTo>
                  <a:cubicBezTo>
                    <a:pt x="1080" y="968"/>
                    <a:pt x="1059" y="973"/>
                    <a:pt x="1036" y="978"/>
                  </a:cubicBezTo>
                  <a:close/>
                  <a:moveTo>
                    <a:pt x="735" y="117"/>
                  </a:moveTo>
                  <a:cubicBezTo>
                    <a:pt x="567" y="116"/>
                    <a:pt x="428" y="254"/>
                    <a:pt x="428" y="422"/>
                  </a:cubicBezTo>
                  <a:cubicBezTo>
                    <a:pt x="427" y="590"/>
                    <a:pt x="565" y="728"/>
                    <a:pt x="734" y="730"/>
                  </a:cubicBezTo>
                  <a:cubicBezTo>
                    <a:pt x="899" y="731"/>
                    <a:pt x="1039" y="592"/>
                    <a:pt x="1040" y="425"/>
                  </a:cubicBezTo>
                  <a:cubicBezTo>
                    <a:pt x="1041" y="256"/>
                    <a:pt x="903" y="117"/>
                    <a:pt x="735" y="117"/>
                  </a:cubicBezTo>
                  <a:close/>
                  <a:moveTo>
                    <a:pt x="764" y="1039"/>
                  </a:moveTo>
                  <a:cubicBezTo>
                    <a:pt x="854" y="1097"/>
                    <a:pt x="940" y="1153"/>
                    <a:pt x="1026" y="1209"/>
                  </a:cubicBezTo>
                  <a:cubicBezTo>
                    <a:pt x="1027" y="1208"/>
                    <a:pt x="1029" y="1207"/>
                    <a:pt x="1030" y="1207"/>
                  </a:cubicBezTo>
                  <a:cubicBezTo>
                    <a:pt x="1007" y="1136"/>
                    <a:pt x="984" y="1066"/>
                    <a:pt x="960" y="995"/>
                  </a:cubicBezTo>
                  <a:cubicBezTo>
                    <a:pt x="895" y="1009"/>
                    <a:pt x="832" y="1023"/>
                    <a:pt x="764" y="10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48" name="Freeform 40">
              <a:extLst>
                <a:ext uri="{FF2B5EF4-FFF2-40B4-BE49-F238E27FC236}">
                  <a16:creationId xmlns:a16="http://schemas.microsoft.com/office/drawing/2014/main" id="{F4B512A3-7921-4D1B-8C23-939359714817}"/>
                </a:ext>
              </a:extLst>
            </p:cNvPr>
            <p:cNvSpPr>
              <a:spLocks noEditPoints="1"/>
            </p:cNvSpPr>
            <p:nvPr/>
          </p:nvSpPr>
          <p:spPr bwMode="auto">
            <a:xfrm>
              <a:off x="2573" y="-67"/>
              <a:ext cx="2516" cy="1518"/>
            </a:xfrm>
            <a:custGeom>
              <a:avLst/>
              <a:gdLst>
                <a:gd name="T0" fmla="*/ 1133 w 2137"/>
                <a:gd name="T1" fmla="*/ 1289 h 1290"/>
                <a:gd name="T2" fmla="*/ 465 w 2137"/>
                <a:gd name="T3" fmla="*/ 1289 h 1290"/>
                <a:gd name="T4" fmla="*/ 27 w 2137"/>
                <a:gd name="T5" fmla="*/ 897 h 1290"/>
                <a:gd name="T6" fmla="*/ 384 w 2137"/>
                <a:gd name="T7" fmla="*/ 404 h 1290"/>
                <a:gd name="T8" fmla="*/ 452 w 2137"/>
                <a:gd name="T9" fmla="*/ 396 h 1290"/>
                <a:gd name="T10" fmla="*/ 480 w 2137"/>
                <a:gd name="T11" fmla="*/ 378 h 1290"/>
                <a:gd name="T12" fmla="*/ 819 w 2137"/>
                <a:gd name="T13" fmla="*/ 81 h 1290"/>
                <a:gd name="T14" fmla="*/ 1474 w 2137"/>
                <a:gd name="T15" fmla="*/ 386 h 1290"/>
                <a:gd name="T16" fmla="*/ 1496 w 2137"/>
                <a:gd name="T17" fmla="*/ 407 h 1290"/>
                <a:gd name="T18" fmla="*/ 1789 w 2137"/>
                <a:gd name="T19" fmla="*/ 630 h 1290"/>
                <a:gd name="T20" fmla="*/ 1812 w 2137"/>
                <a:gd name="T21" fmla="*/ 644 h 1290"/>
                <a:gd name="T22" fmla="*/ 2125 w 2137"/>
                <a:gd name="T23" fmla="*/ 934 h 1290"/>
                <a:gd name="T24" fmla="*/ 1999 w 2137"/>
                <a:gd name="T25" fmla="*/ 1223 h 1290"/>
                <a:gd name="T26" fmla="*/ 1795 w 2137"/>
                <a:gd name="T27" fmla="*/ 1289 h 1290"/>
                <a:gd name="T28" fmla="*/ 1133 w 2137"/>
                <a:gd name="T29" fmla="*/ 1289 h 1290"/>
                <a:gd name="T30" fmla="*/ 556 w 2137"/>
                <a:gd name="T31" fmla="*/ 396 h 1290"/>
                <a:gd name="T32" fmla="*/ 700 w 2137"/>
                <a:gd name="T33" fmla="*/ 459 h 1290"/>
                <a:gd name="T34" fmla="*/ 719 w 2137"/>
                <a:gd name="T35" fmla="*/ 514 h 1290"/>
                <a:gd name="T36" fmla="*/ 661 w 2137"/>
                <a:gd name="T37" fmla="*/ 525 h 1290"/>
                <a:gd name="T38" fmla="*/ 390 w 2137"/>
                <a:gd name="T39" fmla="*/ 481 h 1290"/>
                <a:gd name="T40" fmla="*/ 105 w 2137"/>
                <a:gd name="T41" fmla="*/ 904 h 1290"/>
                <a:gd name="T42" fmla="*/ 478 w 2137"/>
                <a:gd name="T43" fmla="*/ 1213 h 1290"/>
                <a:gd name="T44" fmla="*/ 865 w 2137"/>
                <a:gd name="T45" fmla="*/ 1213 h 1290"/>
                <a:gd name="T46" fmla="*/ 1803 w 2137"/>
                <a:gd name="T47" fmla="*/ 1213 h 1290"/>
                <a:gd name="T48" fmla="*/ 2039 w 2137"/>
                <a:gd name="T49" fmla="*/ 1042 h 1290"/>
                <a:gd name="T50" fmla="*/ 1947 w 2137"/>
                <a:gd name="T51" fmla="*/ 767 h 1290"/>
                <a:gd name="T52" fmla="*/ 1827 w 2137"/>
                <a:gd name="T53" fmla="*/ 722 h 1290"/>
                <a:gd name="T54" fmla="*/ 1829 w 2137"/>
                <a:gd name="T55" fmla="*/ 734 h 1290"/>
                <a:gd name="T56" fmla="*/ 1842 w 2137"/>
                <a:gd name="T57" fmla="*/ 841 h 1290"/>
                <a:gd name="T58" fmla="*/ 1804 w 2137"/>
                <a:gd name="T59" fmla="*/ 881 h 1290"/>
                <a:gd name="T60" fmla="*/ 1766 w 2137"/>
                <a:gd name="T61" fmla="*/ 843 h 1290"/>
                <a:gd name="T62" fmla="*/ 1764 w 2137"/>
                <a:gd name="T63" fmla="*/ 813 h 1290"/>
                <a:gd name="T64" fmla="*/ 1523 w 2137"/>
                <a:gd name="T65" fmla="*/ 495 h 1290"/>
                <a:gd name="T66" fmla="*/ 1509 w 2137"/>
                <a:gd name="T67" fmla="*/ 492 h 1290"/>
                <a:gd name="T68" fmla="*/ 1517 w 2137"/>
                <a:gd name="T69" fmla="*/ 591 h 1290"/>
                <a:gd name="T70" fmla="*/ 1481 w 2137"/>
                <a:gd name="T71" fmla="*/ 638 h 1290"/>
                <a:gd name="T72" fmla="*/ 1440 w 2137"/>
                <a:gd name="T73" fmla="*/ 592 h 1290"/>
                <a:gd name="T74" fmla="*/ 1434 w 2137"/>
                <a:gd name="T75" fmla="*/ 521 h 1290"/>
                <a:gd name="T76" fmla="*/ 755 w 2137"/>
                <a:gd name="T77" fmla="*/ 190 h 1290"/>
                <a:gd name="T78" fmla="*/ 556 w 2137"/>
                <a:gd name="T79" fmla="*/ 396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37" h="1290">
                  <a:moveTo>
                    <a:pt x="1133" y="1289"/>
                  </a:moveTo>
                  <a:cubicBezTo>
                    <a:pt x="910" y="1289"/>
                    <a:pt x="688" y="1289"/>
                    <a:pt x="465" y="1289"/>
                  </a:cubicBezTo>
                  <a:cubicBezTo>
                    <a:pt x="243" y="1289"/>
                    <a:pt x="52" y="1118"/>
                    <a:pt x="27" y="897"/>
                  </a:cubicBezTo>
                  <a:cubicBezTo>
                    <a:pt x="0" y="660"/>
                    <a:pt x="152" y="450"/>
                    <a:pt x="384" y="404"/>
                  </a:cubicBezTo>
                  <a:cubicBezTo>
                    <a:pt x="406" y="399"/>
                    <a:pt x="429" y="397"/>
                    <a:pt x="452" y="396"/>
                  </a:cubicBezTo>
                  <a:cubicBezTo>
                    <a:pt x="466" y="396"/>
                    <a:pt x="473" y="391"/>
                    <a:pt x="480" y="378"/>
                  </a:cubicBezTo>
                  <a:cubicBezTo>
                    <a:pt x="549" y="229"/>
                    <a:pt x="662" y="129"/>
                    <a:pt x="819" y="81"/>
                  </a:cubicBezTo>
                  <a:cubicBezTo>
                    <a:pt x="1083" y="0"/>
                    <a:pt x="1365" y="132"/>
                    <a:pt x="1474" y="386"/>
                  </a:cubicBezTo>
                  <a:cubicBezTo>
                    <a:pt x="1478" y="397"/>
                    <a:pt x="1483" y="404"/>
                    <a:pt x="1496" y="407"/>
                  </a:cubicBezTo>
                  <a:cubicBezTo>
                    <a:pt x="1626" y="439"/>
                    <a:pt x="1724" y="513"/>
                    <a:pt x="1789" y="630"/>
                  </a:cubicBezTo>
                  <a:cubicBezTo>
                    <a:pt x="1794" y="641"/>
                    <a:pt x="1801" y="644"/>
                    <a:pt x="1812" y="644"/>
                  </a:cubicBezTo>
                  <a:cubicBezTo>
                    <a:pt x="1980" y="651"/>
                    <a:pt x="2107" y="767"/>
                    <a:pt x="2125" y="934"/>
                  </a:cubicBezTo>
                  <a:cubicBezTo>
                    <a:pt x="2137" y="1052"/>
                    <a:pt x="2094" y="1150"/>
                    <a:pt x="1999" y="1223"/>
                  </a:cubicBezTo>
                  <a:cubicBezTo>
                    <a:pt x="1939" y="1270"/>
                    <a:pt x="1871" y="1290"/>
                    <a:pt x="1795" y="1289"/>
                  </a:cubicBezTo>
                  <a:cubicBezTo>
                    <a:pt x="1574" y="1289"/>
                    <a:pt x="1354" y="1289"/>
                    <a:pt x="1133" y="1289"/>
                  </a:cubicBezTo>
                  <a:close/>
                  <a:moveTo>
                    <a:pt x="556" y="396"/>
                  </a:moveTo>
                  <a:cubicBezTo>
                    <a:pt x="605" y="418"/>
                    <a:pt x="653" y="437"/>
                    <a:pt x="700" y="459"/>
                  </a:cubicBezTo>
                  <a:cubicBezTo>
                    <a:pt x="724" y="470"/>
                    <a:pt x="730" y="494"/>
                    <a:pt x="719" y="514"/>
                  </a:cubicBezTo>
                  <a:cubicBezTo>
                    <a:pt x="707" y="534"/>
                    <a:pt x="685" y="539"/>
                    <a:pt x="661" y="525"/>
                  </a:cubicBezTo>
                  <a:cubicBezTo>
                    <a:pt x="576" y="475"/>
                    <a:pt x="486" y="461"/>
                    <a:pt x="390" y="481"/>
                  </a:cubicBezTo>
                  <a:cubicBezTo>
                    <a:pt x="202" y="519"/>
                    <a:pt x="69" y="715"/>
                    <a:pt x="105" y="904"/>
                  </a:cubicBezTo>
                  <a:cubicBezTo>
                    <a:pt x="140" y="1089"/>
                    <a:pt x="290" y="1213"/>
                    <a:pt x="478" y="1213"/>
                  </a:cubicBezTo>
                  <a:cubicBezTo>
                    <a:pt x="607" y="1213"/>
                    <a:pt x="736" y="1213"/>
                    <a:pt x="865" y="1213"/>
                  </a:cubicBezTo>
                  <a:cubicBezTo>
                    <a:pt x="1178" y="1213"/>
                    <a:pt x="1490" y="1213"/>
                    <a:pt x="1803" y="1213"/>
                  </a:cubicBezTo>
                  <a:cubicBezTo>
                    <a:pt x="1910" y="1213"/>
                    <a:pt x="2006" y="1144"/>
                    <a:pt x="2039" y="1042"/>
                  </a:cubicBezTo>
                  <a:cubicBezTo>
                    <a:pt x="2071" y="941"/>
                    <a:pt x="2034" y="829"/>
                    <a:pt x="1947" y="767"/>
                  </a:cubicBezTo>
                  <a:cubicBezTo>
                    <a:pt x="1912" y="741"/>
                    <a:pt x="1872" y="725"/>
                    <a:pt x="1827" y="722"/>
                  </a:cubicBezTo>
                  <a:cubicBezTo>
                    <a:pt x="1828" y="728"/>
                    <a:pt x="1829" y="731"/>
                    <a:pt x="1829" y="734"/>
                  </a:cubicBezTo>
                  <a:cubicBezTo>
                    <a:pt x="1834" y="770"/>
                    <a:pt x="1840" y="805"/>
                    <a:pt x="1842" y="841"/>
                  </a:cubicBezTo>
                  <a:cubicBezTo>
                    <a:pt x="1844" y="864"/>
                    <a:pt x="1826" y="880"/>
                    <a:pt x="1804" y="881"/>
                  </a:cubicBezTo>
                  <a:cubicBezTo>
                    <a:pt x="1783" y="881"/>
                    <a:pt x="1767" y="865"/>
                    <a:pt x="1766" y="843"/>
                  </a:cubicBezTo>
                  <a:cubicBezTo>
                    <a:pt x="1765" y="833"/>
                    <a:pt x="1765" y="823"/>
                    <a:pt x="1764" y="813"/>
                  </a:cubicBezTo>
                  <a:cubicBezTo>
                    <a:pt x="1746" y="659"/>
                    <a:pt x="1665" y="554"/>
                    <a:pt x="1523" y="495"/>
                  </a:cubicBezTo>
                  <a:cubicBezTo>
                    <a:pt x="1518" y="493"/>
                    <a:pt x="1513" y="493"/>
                    <a:pt x="1509" y="492"/>
                  </a:cubicBezTo>
                  <a:cubicBezTo>
                    <a:pt x="1512" y="526"/>
                    <a:pt x="1516" y="558"/>
                    <a:pt x="1517" y="591"/>
                  </a:cubicBezTo>
                  <a:cubicBezTo>
                    <a:pt x="1519" y="621"/>
                    <a:pt x="1505" y="637"/>
                    <a:pt x="1481" y="638"/>
                  </a:cubicBezTo>
                  <a:cubicBezTo>
                    <a:pt x="1456" y="639"/>
                    <a:pt x="1442" y="623"/>
                    <a:pt x="1440" y="592"/>
                  </a:cubicBezTo>
                  <a:cubicBezTo>
                    <a:pt x="1439" y="568"/>
                    <a:pt x="1438" y="544"/>
                    <a:pt x="1434" y="521"/>
                  </a:cubicBezTo>
                  <a:cubicBezTo>
                    <a:pt x="1378" y="207"/>
                    <a:pt x="1037" y="41"/>
                    <a:pt x="755" y="190"/>
                  </a:cubicBezTo>
                  <a:cubicBezTo>
                    <a:pt x="666" y="237"/>
                    <a:pt x="598" y="307"/>
                    <a:pt x="556" y="3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49" name="Freeform 41">
              <a:extLst>
                <a:ext uri="{FF2B5EF4-FFF2-40B4-BE49-F238E27FC236}">
                  <a16:creationId xmlns:a16="http://schemas.microsoft.com/office/drawing/2014/main" id="{DC858505-9098-4923-83BA-137004EAB816}"/>
                </a:ext>
              </a:extLst>
            </p:cNvPr>
            <p:cNvSpPr>
              <a:spLocks/>
            </p:cNvSpPr>
            <p:nvPr/>
          </p:nvSpPr>
          <p:spPr bwMode="auto">
            <a:xfrm>
              <a:off x="4116" y="1792"/>
              <a:ext cx="93" cy="195"/>
            </a:xfrm>
            <a:custGeom>
              <a:avLst/>
              <a:gdLst>
                <a:gd name="T0" fmla="*/ 79 w 79"/>
                <a:gd name="T1" fmla="*/ 82 h 166"/>
                <a:gd name="T2" fmla="*/ 79 w 79"/>
                <a:gd name="T3" fmla="*/ 122 h 166"/>
                <a:gd name="T4" fmla="*/ 42 w 79"/>
                <a:gd name="T5" fmla="*/ 165 h 166"/>
                <a:gd name="T6" fmla="*/ 1 w 79"/>
                <a:gd name="T7" fmla="*/ 125 h 166"/>
                <a:gd name="T8" fmla="*/ 2 w 79"/>
                <a:gd name="T9" fmla="*/ 42 h 166"/>
                <a:gd name="T10" fmla="*/ 42 w 79"/>
                <a:gd name="T11" fmla="*/ 1 h 166"/>
                <a:gd name="T12" fmla="*/ 78 w 79"/>
                <a:gd name="T13" fmla="*/ 42 h 166"/>
                <a:gd name="T14" fmla="*/ 78 w 79"/>
                <a:gd name="T15" fmla="*/ 82 h 166"/>
                <a:gd name="T16" fmla="*/ 79 w 79"/>
                <a:gd name="T17" fmla="*/ 8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166">
                  <a:moveTo>
                    <a:pt x="79" y="82"/>
                  </a:moveTo>
                  <a:cubicBezTo>
                    <a:pt x="79" y="96"/>
                    <a:pt x="79" y="109"/>
                    <a:pt x="79" y="122"/>
                  </a:cubicBezTo>
                  <a:cubicBezTo>
                    <a:pt x="79" y="148"/>
                    <a:pt x="64" y="164"/>
                    <a:pt x="42" y="165"/>
                  </a:cubicBezTo>
                  <a:cubicBezTo>
                    <a:pt x="18" y="166"/>
                    <a:pt x="2" y="151"/>
                    <a:pt x="1" y="125"/>
                  </a:cubicBezTo>
                  <a:cubicBezTo>
                    <a:pt x="0" y="97"/>
                    <a:pt x="1" y="69"/>
                    <a:pt x="2" y="42"/>
                  </a:cubicBezTo>
                  <a:cubicBezTo>
                    <a:pt x="2" y="16"/>
                    <a:pt x="19" y="0"/>
                    <a:pt x="42" y="1"/>
                  </a:cubicBezTo>
                  <a:cubicBezTo>
                    <a:pt x="64" y="2"/>
                    <a:pt x="78" y="17"/>
                    <a:pt x="78" y="42"/>
                  </a:cubicBezTo>
                  <a:cubicBezTo>
                    <a:pt x="79" y="56"/>
                    <a:pt x="78" y="69"/>
                    <a:pt x="78" y="82"/>
                  </a:cubicBezTo>
                  <a:cubicBezTo>
                    <a:pt x="79" y="82"/>
                    <a:pt x="79" y="82"/>
                    <a:pt x="79"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50" name="Freeform 42">
              <a:extLst>
                <a:ext uri="{FF2B5EF4-FFF2-40B4-BE49-F238E27FC236}">
                  <a16:creationId xmlns:a16="http://schemas.microsoft.com/office/drawing/2014/main" id="{ABD5F3A8-DBF8-4555-8F97-B204A9A17352}"/>
                </a:ext>
              </a:extLst>
            </p:cNvPr>
            <p:cNvSpPr>
              <a:spLocks/>
            </p:cNvSpPr>
            <p:nvPr/>
          </p:nvSpPr>
          <p:spPr bwMode="auto">
            <a:xfrm>
              <a:off x="4267" y="2059"/>
              <a:ext cx="93" cy="185"/>
            </a:xfrm>
            <a:custGeom>
              <a:avLst/>
              <a:gdLst>
                <a:gd name="T0" fmla="*/ 79 w 79"/>
                <a:gd name="T1" fmla="*/ 79 h 157"/>
                <a:gd name="T2" fmla="*/ 78 w 79"/>
                <a:gd name="T3" fmla="*/ 119 h 157"/>
                <a:gd name="T4" fmla="*/ 42 w 79"/>
                <a:gd name="T5" fmla="*/ 156 h 157"/>
                <a:gd name="T6" fmla="*/ 2 w 79"/>
                <a:gd name="T7" fmla="*/ 122 h 157"/>
                <a:gd name="T8" fmla="*/ 2 w 79"/>
                <a:gd name="T9" fmla="*/ 36 h 157"/>
                <a:gd name="T10" fmla="*/ 43 w 79"/>
                <a:gd name="T11" fmla="*/ 1 h 157"/>
                <a:gd name="T12" fmla="*/ 79 w 79"/>
                <a:gd name="T13" fmla="*/ 39 h 157"/>
                <a:gd name="T14" fmla="*/ 79 w 79"/>
                <a:gd name="T15" fmla="*/ 79 h 157"/>
                <a:gd name="T16" fmla="*/ 79 w 79"/>
                <a:gd name="T17"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157">
                  <a:moveTo>
                    <a:pt x="79" y="79"/>
                  </a:moveTo>
                  <a:cubicBezTo>
                    <a:pt x="79" y="92"/>
                    <a:pt x="79" y="106"/>
                    <a:pt x="78" y="119"/>
                  </a:cubicBezTo>
                  <a:cubicBezTo>
                    <a:pt x="77" y="141"/>
                    <a:pt x="62" y="155"/>
                    <a:pt x="42" y="156"/>
                  </a:cubicBezTo>
                  <a:cubicBezTo>
                    <a:pt x="22" y="157"/>
                    <a:pt x="4" y="143"/>
                    <a:pt x="2" y="122"/>
                  </a:cubicBezTo>
                  <a:cubicBezTo>
                    <a:pt x="0" y="93"/>
                    <a:pt x="0" y="64"/>
                    <a:pt x="2" y="36"/>
                  </a:cubicBezTo>
                  <a:cubicBezTo>
                    <a:pt x="4" y="13"/>
                    <a:pt x="21" y="0"/>
                    <a:pt x="43" y="1"/>
                  </a:cubicBezTo>
                  <a:cubicBezTo>
                    <a:pt x="64" y="2"/>
                    <a:pt x="77" y="16"/>
                    <a:pt x="79" y="39"/>
                  </a:cubicBezTo>
                  <a:cubicBezTo>
                    <a:pt x="79" y="52"/>
                    <a:pt x="79" y="66"/>
                    <a:pt x="79" y="79"/>
                  </a:cubicBezTo>
                  <a:cubicBezTo>
                    <a:pt x="79" y="79"/>
                    <a:pt x="79" y="79"/>
                    <a:pt x="79"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51" name="Freeform 43">
              <a:extLst>
                <a:ext uri="{FF2B5EF4-FFF2-40B4-BE49-F238E27FC236}">
                  <a16:creationId xmlns:a16="http://schemas.microsoft.com/office/drawing/2014/main" id="{E16FAA58-E75F-4A50-A713-DDBF7E666A3C}"/>
                </a:ext>
              </a:extLst>
            </p:cNvPr>
            <p:cNvSpPr>
              <a:spLocks/>
            </p:cNvSpPr>
            <p:nvPr/>
          </p:nvSpPr>
          <p:spPr bwMode="auto">
            <a:xfrm>
              <a:off x="4680" y="1591"/>
              <a:ext cx="92" cy="183"/>
            </a:xfrm>
            <a:custGeom>
              <a:avLst/>
              <a:gdLst>
                <a:gd name="T0" fmla="*/ 77 w 78"/>
                <a:gd name="T1" fmla="*/ 79 h 156"/>
                <a:gd name="T2" fmla="*/ 77 w 78"/>
                <a:gd name="T3" fmla="*/ 119 h 156"/>
                <a:gd name="T4" fmla="*/ 40 w 78"/>
                <a:gd name="T5" fmla="*/ 156 h 156"/>
                <a:gd name="T6" fmla="*/ 1 w 78"/>
                <a:gd name="T7" fmla="*/ 120 h 156"/>
                <a:gd name="T8" fmla="*/ 1 w 78"/>
                <a:gd name="T9" fmla="*/ 34 h 156"/>
                <a:gd name="T10" fmla="*/ 38 w 78"/>
                <a:gd name="T11" fmla="*/ 0 h 156"/>
                <a:gd name="T12" fmla="*/ 77 w 78"/>
                <a:gd name="T13" fmla="*/ 35 h 156"/>
                <a:gd name="T14" fmla="*/ 77 w 78"/>
                <a:gd name="T15" fmla="*/ 39 h 156"/>
                <a:gd name="T16" fmla="*/ 77 w 78"/>
                <a:gd name="T17"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156">
                  <a:moveTo>
                    <a:pt x="77" y="79"/>
                  </a:moveTo>
                  <a:cubicBezTo>
                    <a:pt x="77" y="92"/>
                    <a:pt x="78" y="106"/>
                    <a:pt x="77" y="119"/>
                  </a:cubicBezTo>
                  <a:cubicBezTo>
                    <a:pt x="76" y="141"/>
                    <a:pt x="61" y="155"/>
                    <a:pt x="40" y="156"/>
                  </a:cubicBezTo>
                  <a:cubicBezTo>
                    <a:pt x="19" y="156"/>
                    <a:pt x="2" y="142"/>
                    <a:pt x="1" y="120"/>
                  </a:cubicBezTo>
                  <a:cubicBezTo>
                    <a:pt x="0" y="92"/>
                    <a:pt x="0" y="63"/>
                    <a:pt x="1" y="34"/>
                  </a:cubicBezTo>
                  <a:cubicBezTo>
                    <a:pt x="2" y="14"/>
                    <a:pt x="18" y="0"/>
                    <a:pt x="38" y="0"/>
                  </a:cubicBezTo>
                  <a:cubicBezTo>
                    <a:pt x="59" y="0"/>
                    <a:pt x="75" y="14"/>
                    <a:pt x="77" y="35"/>
                  </a:cubicBezTo>
                  <a:cubicBezTo>
                    <a:pt x="77" y="36"/>
                    <a:pt x="77" y="38"/>
                    <a:pt x="77" y="39"/>
                  </a:cubicBezTo>
                  <a:cubicBezTo>
                    <a:pt x="77" y="52"/>
                    <a:pt x="77" y="66"/>
                    <a:pt x="77"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52" name="Freeform 44">
              <a:extLst>
                <a:ext uri="{FF2B5EF4-FFF2-40B4-BE49-F238E27FC236}">
                  <a16:creationId xmlns:a16="http://schemas.microsoft.com/office/drawing/2014/main" id="{894D518B-3BAC-46B5-97F5-A14A2F1DBEE5}"/>
                </a:ext>
              </a:extLst>
            </p:cNvPr>
            <p:cNvSpPr>
              <a:spLocks/>
            </p:cNvSpPr>
            <p:nvPr/>
          </p:nvSpPr>
          <p:spPr bwMode="auto">
            <a:xfrm>
              <a:off x="2856" y="1699"/>
              <a:ext cx="92" cy="183"/>
            </a:xfrm>
            <a:custGeom>
              <a:avLst/>
              <a:gdLst>
                <a:gd name="T0" fmla="*/ 1 w 78"/>
                <a:gd name="T1" fmla="*/ 80 h 156"/>
                <a:gd name="T2" fmla="*/ 1 w 78"/>
                <a:gd name="T3" fmla="*/ 42 h 156"/>
                <a:gd name="T4" fmla="*/ 38 w 78"/>
                <a:gd name="T5" fmla="*/ 1 h 156"/>
                <a:gd name="T6" fmla="*/ 77 w 78"/>
                <a:gd name="T7" fmla="*/ 40 h 156"/>
                <a:gd name="T8" fmla="*/ 77 w 78"/>
                <a:gd name="T9" fmla="*/ 117 h 156"/>
                <a:gd name="T10" fmla="*/ 38 w 78"/>
                <a:gd name="T11" fmla="*/ 156 h 156"/>
                <a:gd name="T12" fmla="*/ 1 w 78"/>
                <a:gd name="T13" fmla="*/ 118 h 156"/>
                <a:gd name="T14" fmla="*/ 1 w 78"/>
                <a:gd name="T15" fmla="*/ 80 h 156"/>
                <a:gd name="T16" fmla="*/ 1 w 78"/>
                <a:gd name="T17" fmla="*/ 8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156">
                  <a:moveTo>
                    <a:pt x="1" y="80"/>
                  </a:moveTo>
                  <a:cubicBezTo>
                    <a:pt x="1" y="67"/>
                    <a:pt x="0" y="54"/>
                    <a:pt x="1" y="42"/>
                  </a:cubicBezTo>
                  <a:cubicBezTo>
                    <a:pt x="1" y="18"/>
                    <a:pt x="16" y="1"/>
                    <a:pt x="38" y="1"/>
                  </a:cubicBezTo>
                  <a:cubicBezTo>
                    <a:pt x="60" y="0"/>
                    <a:pt x="77" y="15"/>
                    <a:pt x="77" y="40"/>
                  </a:cubicBezTo>
                  <a:cubicBezTo>
                    <a:pt x="78" y="65"/>
                    <a:pt x="78" y="92"/>
                    <a:pt x="77" y="117"/>
                  </a:cubicBezTo>
                  <a:cubicBezTo>
                    <a:pt x="77" y="142"/>
                    <a:pt x="61" y="156"/>
                    <a:pt x="38" y="156"/>
                  </a:cubicBezTo>
                  <a:cubicBezTo>
                    <a:pt x="16" y="156"/>
                    <a:pt x="2" y="142"/>
                    <a:pt x="1" y="118"/>
                  </a:cubicBezTo>
                  <a:cubicBezTo>
                    <a:pt x="1" y="105"/>
                    <a:pt x="1" y="92"/>
                    <a:pt x="1" y="80"/>
                  </a:cubicBezTo>
                  <a:cubicBezTo>
                    <a:pt x="1" y="80"/>
                    <a:pt x="1" y="80"/>
                    <a:pt x="1"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53" name="Freeform 45">
              <a:extLst>
                <a:ext uri="{FF2B5EF4-FFF2-40B4-BE49-F238E27FC236}">
                  <a16:creationId xmlns:a16="http://schemas.microsoft.com/office/drawing/2014/main" id="{C711650E-E8A5-48FC-89ED-7C9141DEF4F4}"/>
                </a:ext>
              </a:extLst>
            </p:cNvPr>
            <p:cNvSpPr>
              <a:spLocks/>
            </p:cNvSpPr>
            <p:nvPr/>
          </p:nvSpPr>
          <p:spPr bwMode="auto">
            <a:xfrm>
              <a:off x="3148" y="1966"/>
              <a:ext cx="92" cy="183"/>
            </a:xfrm>
            <a:custGeom>
              <a:avLst/>
              <a:gdLst>
                <a:gd name="T0" fmla="*/ 78 w 78"/>
                <a:gd name="T1" fmla="*/ 78 h 156"/>
                <a:gd name="T2" fmla="*/ 77 w 78"/>
                <a:gd name="T3" fmla="*/ 118 h 156"/>
                <a:gd name="T4" fmla="*/ 39 w 78"/>
                <a:gd name="T5" fmla="*/ 156 h 156"/>
                <a:gd name="T6" fmla="*/ 1 w 78"/>
                <a:gd name="T7" fmla="*/ 118 h 156"/>
                <a:gd name="T8" fmla="*/ 1 w 78"/>
                <a:gd name="T9" fmla="*/ 38 h 156"/>
                <a:gd name="T10" fmla="*/ 39 w 78"/>
                <a:gd name="T11" fmla="*/ 0 h 156"/>
                <a:gd name="T12" fmla="*/ 77 w 78"/>
                <a:gd name="T13" fmla="*/ 38 h 156"/>
                <a:gd name="T14" fmla="*/ 78 w 78"/>
                <a:gd name="T15" fmla="*/ 78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156">
                  <a:moveTo>
                    <a:pt x="78" y="78"/>
                  </a:moveTo>
                  <a:cubicBezTo>
                    <a:pt x="78" y="91"/>
                    <a:pt x="78" y="105"/>
                    <a:pt x="77" y="118"/>
                  </a:cubicBezTo>
                  <a:cubicBezTo>
                    <a:pt x="76" y="140"/>
                    <a:pt x="60" y="156"/>
                    <a:pt x="39" y="156"/>
                  </a:cubicBezTo>
                  <a:cubicBezTo>
                    <a:pt x="18" y="156"/>
                    <a:pt x="2" y="140"/>
                    <a:pt x="1" y="118"/>
                  </a:cubicBezTo>
                  <a:cubicBezTo>
                    <a:pt x="0" y="91"/>
                    <a:pt x="0" y="64"/>
                    <a:pt x="1" y="38"/>
                  </a:cubicBezTo>
                  <a:cubicBezTo>
                    <a:pt x="2" y="14"/>
                    <a:pt x="17" y="0"/>
                    <a:pt x="39" y="0"/>
                  </a:cubicBezTo>
                  <a:cubicBezTo>
                    <a:pt x="61" y="0"/>
                    <a:pt x="76" y="15"/>
                    <a:pt x="77" y="38"/>
                  </a:cubicBezTo>
                  <a:cubicBezTo>
                    <a:pt x="78" y="51"/>
                    <a:pt x="77" y="65"/>
                    <a:pt x="78"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54" name="Freeform 46">
              <a:extLst>
                <a:ext uri="{FF2B5EF4-FFF2-40B4-BE49-F238E27FC236}">
                  <a16:creationId xmlns:a16="http://schemas.microsoft.com/office/drawing/2014/main" id="{C90EE86E-2A34-4800-A0CE-8366FEE4C69A}"/>
                </a:ext>
              </a:extLst>
            </p:cNvPr>
            <p:cNvSpPr>
              <a:spLocks/>
            </p:cNvSpPr>
            <p:nvPr/>
          </p:nvSpPr>
          <p:spPr bwMode="auto">
            <a:xfrm>
              <a:off x="2669" y="2422"/>
              <a:ext cx="92" cy="185"/>
            </a:xfrm>
            <a:custGeom>
              <a:avLst/>
              <a:gdLst>
                <a:gd name="T0" fmla="*/ 1 w 78"/>
                <a:gd name="T1" fmla="*/ 77 h 157"/>
                <a:gd name="T2" fmla="*/ 1 w 78"/>
                <a:gd name="T3" fmla="*/ 37 h 157"/>
                <a:gd name="T4" fmla="*/ 37 w 78"/>
                <a:gd name="T5" fmla="*/ 2 h 157"/>
                <a:gd name="T6" fmla="*/ 76 w 78"/>
                <a:gd name="T7" fmla="*/ 35 h 157"/>
                <a:gd name="T8" fmla="*/ 77 w 78"/>
                <a:gd name="T9" fmla="*/ 123 h 157"/>
                <a:gd name="T10" fmla="*/ 38 w 78"/>
                <a:gd name="T11" fmla="*/ 157 h 157"/>
                <a:gd name="T12" fmla="*/ 1 w 78"/>
                <a:gd name="T13" fmla="*/ 121 h 157"/>
                <a:gd name="T14" fmla="*/ 1 w 78"/>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157">
                  <a:moveTo>
                    <a:pt x="1" y="77"/>
                  </a:moveTo>
                  <a:cubicBezTo>
                    <a:pt x="1" y="64"/>
                    <a:pt x="0" y="51"/>
                    <a:pt x="1" y="37"/>
                  </a:cubicBezTo>
                  <a:cubicBezTo>
                    <a:pt x="2" y="17"/>
                    <a:pt x="17" y="3"/>
                    <a:pt x="37" y="2"/>
                  </a:cubicBezTo>
                  <a:cubicBezTo>
                    <a:pt x="57" y="0"/>
                    <a:pt x="75" y="15"/>
                    <a:pt x="76" y="35"/>
                  </a:cubicBezTo>
                  <a:cubicBezTo>
                    <a:pt x="78" y="64"/>
                    <a:pt x="78" y="93"/>
                    <a:pt x="77" y="123"/>
                  </a:cubicBezTo>
                  <a:cubicBezTo>
                    <a:pt x="76" y="144"/>
                    <a:pt x="59" y="157"/>
                    <a:pt x="38" y="157"/>
                  </a:cubicBezTo>
                  <a:cubicBezTo>
                    <a:pt x="17" y="157"/>
                    <a:pt x="2" y="142"/>
                    <a:pt x="1" y="121"/>
                  </a:cubicBezTo>
                  <a:cubicBezTo>
                    <a:pt x="0" y="106"/>
                    <a:pt x="1" y="92"/>
                    <a:pt x="1"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55" name="Freeform 47">
              <a:extLst>
                <a:ext uri="{FF2B5EF4-FFF2-40B4-BE49-F238E27FC236}">
                  <a16:creationId xmlns:a16="http://schemas.microsoft.com/office/drawing/2014/main" id="{567E7E34-3DA4-4DAB-A0C3-39766508C87F}"/>
                </a:ext>
              </a:extLst>
            </p:cNvPr>
            <p:cNvSpPr>
              <a:spLocks/>
            </p:cNvSpPr>
            <p:nvPr/>
          </p:nvSpPr>
          <p:spPr bwMode="auto">
            <a:xfrm>
              <a:off x="4851" y="2424"/>
              <a:ext cx="92" cy="184"/>
            </a:xfrm>
            <a:custGeom>
              <a:avLst/>
              <a:gdLst>
                <a:gd name="T0" fmla="*/ 0 w 78"/>
                <a:gd name="T1" fmla="*/ 77 h 157"/>
                <a:gd name="T2" fmla="*/ 1 w 78"/>
                <a:gd name="T3" fmla="*/ 38 h 157"/>
                <a:gd name="T4" fmla="*/ 37 w 78"/>
                <a:gd name="T5" fmla="*/ 1 h 157"/>
                <a:gd name="T6" fmla="*/ 76 w 78"/>
                <a:gd name="T7" fmla="*/ 35 h 157"/>
                <a:gd name="T8" fmla="*/ 76 w 78"/>
                <a:gd name="T9" fmla="*/ 122 h 157"/>
                <a:gd name="T10" fmla="*/ 37 w 78"/>
                <a:gd name="T11" fmla="*/ 156 h 157"/>
                <a:gd name="T12" fmla="*/ 1 w 78"/>
                <a:gd name="T13" fmla="*/ 119 h 157"/>
                <a:gd name="T14" fmla="*/ 0 w 78"/>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157">
                  <a:moveTo>
                    <a:pt x="0" y="77"/>
                  </a:moveTo>
                  <a:cubicBezTo>
                    <a:pt x="0" y="64"/>
                    <a:pt x="0" y="51"/>
                    <a:pt x="1" y="38"/>
                  </a:cubicBezTo>
                  <a:cubicBezTo>
                    <a:pt x="2" y="17"/>
                    <a:pt x="17" y="1"/>
                    <a:pt x="37" y="1"/>
                  </a:cubicBezTo>
                  <a:cubicBezTo>
                    <a:pt x="58" y="0"/>
                    <a:pt x="75" y="13"/>
                    <a:pt x="76" y="35"/>
                  </a:cubicBezTo>
                  <a:cubicBezTo>
                    <a:pt x="78" y="64"/>
                    <a:pt x="77" y="93"/>
                    <a:pt x="76" y="122"/>
                  </a:cubicBezTo>
                  <a:cubicBezTo>
                    <a:pt x="75" y="144"/>
                    <a:pt x="58" y="157"/>
                    <a:pt x="37" y="156"/>
                  </a:cubicBezTo>
                  <a:cubicBezTo>
                    <a:pt x="17" y="156"/>
                    <a:pt x="1" y="141"/>
                    <a:pt x="1" y="119"/>
                  </a:cubicBezTo>
                  <a:cubicBezTo>
                    <a:pt x="0" y="105"/>
                    <a:pt x="0" y="91"/>
                    <a:pt x="0"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56" name="Freeform 48">
              <a:extLst>
                <a:ext uri="{FF2B5EF4-FFF2-40B4-BE49-F238E27FC236}">
                  <a16:creationId xmlns:a16="http://schemas.microsoft.com/office/drawing/2014/main" id="{D399B6E0-CE52-42DB-A0B0-75B1515CE188}"/>
                </a:ext>
              </a:extLst>
            </p:cNvPr>
            <p:cNvSpPr>
              <a:spLocks/>
            </p:cNvSpPr>
            <p:nvPr/>
          </p:nvSpPr>
          <p:spPr bwMode="auto">
            <a:xfrm>
              <a:off x="3469" y="1591"/>
              <a:ext cx="91" cy="184"/>
            </a:xfrm>
            <a:custGeom>
              <a:avLst/>
              <a:gdLst>
                <a:gd name="T0" fmla="*/ 1 w 78"/>
                <a:gd name="T1" fmla="*/ 77 h 157"/>
                <a:gd name="T2" fmla="*/ 1 w 78"/>
                <a:gd name="T3" fmla="*/ 35 h 157"/>
                <a:gd name="T4" fmla="*/ 38 w 78"/>
                <a:gd name="T5" fmla="*/ 0 h 157"/>
                <a:gd name="T6" fmla="*/ 76 w 78"/>
                <a:gd name="T7" fmla="*/ 33 h 157"/>
                <a:gd name="T8" fmla="*/ 76 w 78"/>
                <a:gd name="T9" fmla="*/ 123 h 157"/>
                <a:gd name="T10" fmla="*/ 36 w 78"/>
                <a:gd name="T11" fmla="*/ 156 h 157"/>
                <a:gd name="T12" fmla="*/ 1 w 78"/>
                <a:gd name="T13" fmla="*/ 119 h 157"/>
                <a:gd name="T14" fmla="*/ 1 w 78"/>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157">
                  <a:moveTo>
                    <a:pt x="1" y="77"/>
                  </a:moveTo>
                  <a:cubicBezTo>
                    <a:pt x="1" y="63"/>
                    <a:pt x="0" y="49"/>
                    <a:pt x="1" y="35"/>
                  </a:cubicBezTo>
                  <a:cubicBezTo>
                    <a:pt x="2" y="14"/>
                    <a:pt x="17" y="0"/>
                    <a:pt x="38" y="0"/>
                  </a:cubicBezTo>
                  <a:cubicBezTo>
                    <a:pt x="57" y="0"/>
                    <a:pt x="75" y="13"/>
                    <a:pt x="76" y="33"/>
                  </a:cubicBezTo>
                  <a:cubicBezTo>
                    <a:pt x="78" y="63"/>
                    <a:pt x="78" y="93"/>
                    <a:pt x="76" y="123"/>
                  </a:cubicBezTo>
                  <a:cubicBezTo>
                    <a:pt x="75" y="144"/>
                    <a:pt x="57" y="157"/>
                    <a:pt x="36" y="156"/>
                  </a:cubicBezTo>
                  <a:cubicBezTo>
                    <a:pt x="16" y="154"/>
                    <a:pt x="2" y="140"/>
                    <a:pt x="1" y="119"/>
                  </a:cubicBezTo>
                  <a:cubicBezTo>
                    <a:pt x="0" y="105"/>
                    <a:pt x="1" y="91"/>
                    <a:pt x="1"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57" name="Freeform 49">
              <a:extLst>
                <a:ext uri="{FF2B5EF4-FFF2-40B4-BE49-F238E27FC236}">
                  <a16:creationId xmlns:a16="http://schemas.microsoft.com/office/drawing/2014/main" id="{5C7155B8-EA82-4BAC-8909-1C9FD90EB14B}"/>
                </a:ext>
              </a:extLst>
            </p:cNvPr>
            <p:cNvSpPr>
              <a:spLocks/>
            </p:cNvSpPr>
            <p:nvPr/>
          </p:nvSpPr>
          <p:spPr bwMode="auto">
            <a:xfrm>
              <a:off x="4746" y="2867"/>
              <a:ext cx="92" cy="185"/>
            </a:xfrm>
            <a:custGeom>
              <a:avLst/>
              <a:gdLst>
                <a:gd name="T0" fmla="*/ 77 w 78"/>
                <a:gd name="T1" fmla="*/ 78 h 157"/>
                <a:gd name="T2" fmla="*/ 77 w 78"/>
                <a:gd name="T3" fmla="*/ 120 h 157"/>
                <a:gd name="T4" fmla="*/ 37 w 78"/>
                <a:gd name="T5" fmla="*/ 156 h 157"/>
                <a:gd name="T6" fmla="*/ 1 w 78"/>
                <a:gd name="T7" fmla="*/ 119 h 157"/>
                <a:gd name="T8" fmla="*/ 1 w 78"/>
                <a:gd name="T9" fmla="*/ 37 h 157"/>
                <a:gd name="T10" fmla="*/ 38 w 78"/>
                <a:gd name="T11" fmla="*/ 0 h 157"/>
                <a:gd name="T12" fmla="*/ 76 w 78"/>
                <a:gd name="T13" fmla="*/ 34 h 157"/>
                <a:gd name="T14" fmla="*/ 77 w 78"/>
                <a:gd name="T15" fmla="*/ 78 h 157"/>
                <a:gd name="T16" fmla="*/ 77 w 78"/>
                <a:gd name="T17"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157">
                  <a:moveTo>
                    <a:pt x="77" y="78"/>
                  </a:moveTo>
                  <a:cubicBezTo>
                    <a:pt x="77" y="92"/>
                    <a:pt x="77" y="106"/>
                    <a:pt x="77" y="120"/>
                  </a:cubicBezTo>
                  <a:cubicBezTo>
                    <a:pt x="75" y="143"/>
                    <a:pt x="59" y="157"/>
                    <a:pt x="37" y="156"/>
                  </a:cubicBezTo>
                  <a:cubicBezTo>
                    <a:pt x="16" y="155"/>
                    <a:pt x="1" y="141"/>
                    <a:pt x="1" y="119"/>
                  </a:cubicBezTo>
                  <a:cubicBezTo>
                    <a:pt x="1" y="92"/>
                    <a:pt x="0" y="65"/>
                    <a:pt x="1" y="37"/>
                  </a:cubicBezTo>
                  <a:cubicBezTo>
                    <a:pt x="2" y="17"/>
                    <a:pt x="18" y="1"/>
                    <a:pt x="38" y="0"/>
                  </a:cubicBezTo>
                  <a:cubicBezTo>
                    <a:pt x="57" y="0"/>
                    <a:pt x="74" y="15"/>
                    <a:pt x="76" y="34"/>
                  </a:cubicBezTo>
                  <a:cubicBezTo>
                    <a:pt x="78" y="49"/>
                    <a:pt x="77" y="64"/>
                    <a:pt x="77" y="78"/>
                  </a:cubicBezTo>
                  <a:cubicBezTo>
                    <a:pt x="77" y="78"/>
                    <a:pt x="77" y="78"/>
                    <a:pt x="77"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58" name="Freeform 50">
              <a:extLst>
                <a:ext uri="{FF2B5EF4-FFF2-40B4-BE49-F238E27FC236}">
                  <a16:creationId xmlns:a16="http://schemas.microsoft.com/office/drawing/2014/main" id="{9F257DF7-9271-418C-BB43-DEF3EF8AE285}"/>
                </a:ext>
              </a:extLst>
            </p:cNvPr>
            <p:cNvSpPr>
              <a:spLocks/>
            </p:cNvSpPr>
            <p:nvPr/>
          </p:nvSpPr>
          <p:spPr bwMode="auto">
            <a:xfrm>
              <a:off x="2856" y="3109"/>
              <a:ext cx="92" cy="185"/>
            </a:xfrm>
            <a:custGeom>
              <a:avLst/>
              <a:gdLst>
                <a:gd name="T0" fmla="*/ 1 w 78"/>
                <a:gd name="T1" fmla="*/ 78 h 157"/>
                <a:gd name="T2" fmla="*/ 1 w 78"/>
                <a:gd name="T3" fmla="*/ 36 h 157"/>
                <a:gd name="T4" fmla="*/ 36 w 78"/>
                <a:gd name="T5" fmla="*/ 1 h 157"/>
                <a:gd name="T6" fmla="*/ 77 w 78"/>
                <a:gd name="T7" fmla="*/ 33 h 157"/>
                <a:gd name="T8" fmla="*/ 77 w 78"/>
                <a:gd name="T9" fmla="*/ 123 h 157"/>
                <a:gd name="T10" fmla="*/ 38 w 78"/>
                <a:gd name="T11" fmla="*/ 156 h 157"/>
                <a:gd name="T12" fmla="*/ 1 w 78"/>
                <a:gd name="T13" fmla="*/ 120 h 157"/>
                <a:gd name="T14" fmla="*/ 1 w 78"/>
                <a:gd name="T15" fmla="*/ 78 h 157"/>
                <a:gd name="T16" fmla="*/ 1 w 78"/>
                <a:gd name="T17"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157">
                  <a:moveTo>
                    <a:pt x="1" y="78"/>
                  </a:moveTo>
                  <a:cubicBezTo>
                    <a:pt x="1" y="64"/>
                    <a:pt x="1" y="50"/>
                    <a:pt x="1" y="36"/>
                  </a:cubicBezTo>
                  <a:cubicBezTo>
                    <a:pt x="3" y="16"/>
                    <a:pt x="17" y="2"/>
                    <a:pt x="36" y="1"/>
                  </a:cubicBezTo>
                  <a:cubicBezTo>
                    <a:pt x="57" y="0"/>
                    <a:pt x="75" y="12"/>
                    <a:pt x="77" y="33"/>
                  </a:cubicBezTo>
                  <a:cubicBezTo>
                    <a:pt x="78" y="63"/>
                    <a:pt x="78" y="93"/>
                    <a:pt x="77" y="123"/>
                  </a:cubicBezTo>
                  <a:cubicBezTo>
                    <a:pt x="76" y="142"/>
                    <a:pt x="57" y="157"/>
                    <a:pt x="38" y="156"/>
                  </a:cubicBezTo>
                  <a:cubicBezTo>
                    <a:pt x="18" y="156"/>
                    <a:pt x="2" y="141"/>
                    <a:pt x="1" y="120"/>
                  </a:cubicBezTo>
                  <a:cubicBezTo>
                    <a:pt x="0" y="106"/>
                    <a:pt x="1" y="92"/>
                    <a:pt x="1" y="78"/>
                  </a:cubicBezTo>
                  <a:cubicBezTo>
                    <a:pt x="1" y="78"/>
                    <a:pt x="1" y="78"/>
                    <a:pt x="1"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grpSp>
    </p:spTree>
    <p:extLst>
      <p:ext uri="{BB962C8B-B14F-4D97-AF65-F5344CB8AC3E}">
        <p14:creationId xmlns:p14="http://schemas.microsoft.com/office/powerpoint/2010/main" val="1658712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85472-AC9A-7428-1964-CE14766C6BFE}"/>
              </a:ext>
            </a:extLst>
          </p:cNvPr>
          <p:cNvSpPr>
            <a:spLocks noGrp="1"/>
          </p:cNvSpPr>
          <p:nvPr>
            <p:ph type="title"/>
          </p:nvPr>
        </p:nvSpPr>
        <p:spPr/>
        <p:txBody>
          <a:bodyPr/>
          <a:lstStyle/>
          <a:p>
            <a:r>
              <a:rPr lang="en-US" dirty="0"/>
              <a:t>Join on Poll Everywhere!</a:t>
            </a:r>
          </a:p>
        </p:txBody>
      </p:sp>
      <p:pic>
        <p:nvPicPr>
          <p:cNvPr id="4" name="Picture 3">
            <a:extLst>
              <a:ext uri="{FF2B5EF4-FFF2-40B4-BE49-F238E27FC236}">
                <a16:creationId xmlns:a16="http://schemas.microsoft.com/office/drawing/2014/main" id="{39CC0E9B-FB21-AC19-A681-FB51D5D73866}"/>
              </a:ext>
            </a:extLst>
          </p:cNvPr>
          <p:cNvPicPr>
            <a:picLocks noChangeAspect="1"/>
          </p:cNvPicPr>
          <p:nvPr/>
        </p:nvPicPr>
        <p:blipFill>
          <a:blip r:embed="rId3"/>
          <a:srcRect r="10444"/>
          <a:stretch>
            <a:fillRect/>
          </a:stretch>
        </p:blipFill>
        <p:spPr>
          <a:xfrm>
            <a:off x="616975" y="2137310"/>
            <a:ext cx="10736826" cy="3044164"/>
          </a:xfrm>
          <a:prstGeom prst="rect">
            <a:avLst/>
          </a:prstGeom>
        </p:spPr>
      </p:pic>
      <p:sp>
        <p:nvSpPr>
          <p:cNvPr id="8" name="TextBox 7">
            <a:extLst>
              <a:ext uri="{FF2B5EF4-FFF2-40B4-BE49-F238E27FC236}">
                <a16:creationId xmlns:a16="http://schemas.microsoft.com/office/drawing/2014/main" id="{FAC5E969-D2A9-C276-0582-BDCC0360D410}"/>
              </a:ext>
            </a:extLst>
          </p:cNvPr>
          <p:cNvSpPr txBox="1"/>
          <p:nvPr/>
        </p:nvSpPr>
        <p:spPr>
          <a:xfrm>
            <a:off x="616974" y="5421332"/>
            <a:ext cx="10736825" cy="1077218"/>
          </a:xfrm>
          <a:prstGeom prst="rect">
            <a:avLst/>
          </a:prstGeom>
          <a:noFill/>
        </p:spPr>
        <p:txBody>
          <a:bodyPr wrap="square">
            <a:spAutoFit/>
          </a:bodyPr>
          <a:lstStyle/>
          <a:p>
            <a:r>
              <a:rPr lang="en-US" sz="3200" dirty="0"/>
              <a:t>Or text </a:t>
            </a:r>
            <a:r>
              <a:rPr lang="en-US" sz="3200" dirty="0">
                <a:hlinkClick r:id="rId4"/>
              </a:rPr>
              <a:t>JENNIFERMEYFELDT896</a:t>
            </a:r>
            <a:r>
              <a:rPr lang="en-US" sz="3200" dirty="0"/>
              <a:t> to </a:t>
            </a:r>
            <a:r>
              <a:rPr lang="en-US" sz="3200" dirty="0">
                <a:hlinkClick r:id="rId5"/>
              </a:rPr>
              <a:t>22333</a:t>
            </a:r>
            <a:r>
              <a:rPr lang="en-US" sz="3200" dirty="0"/>
              <a:t> to join the session, then they text your response (A, B, C, D, …)</a:t>
            </a:r>
          </a:p>
        </p:txBody>
      </p:sp>
    </p:spTree>
    <p:extLst>
      <p:ext uri="{BB962C8B-B14F-4D97-AF65-F5344CB8AC3E}">
        <p14:creationId xmlns:p14="http://schemas.microsoft.com/office/powerpoint/2010/main" val="25749313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46E81-9C0D-4FB1-8422-3FF1AA026F5F}"/>
              </a:ext>
            </a:extLst>
          </p:cNvPr>
          <p:cNvSpPr>
            <a:spLocks noGrp="1"/>
          </p:cNvSpPr>
          <p:nvPr>
            <p:ph type="title"/>
          </p:nvPr>
        </p:nvSpPr>
        <p:spPr/>
        <p:txBody>
          <a:bodyPr/>
          <a:lstStyle/>
          <a:p>
            <a:r>
              <a:rPr lang="en-CA" dirty="0"/>
              <a:t>Strategies to mitigate weight stigma </a:t>
            </a:r>
            <a:br>
              <a:rPr lang="en-CA" dirty="0"/>
            </a:br>
            <a:r>
              <a:rPr lang="en-CA" dirty="0"/>
              <a:t>and bias</a:t>
            </a:r>
          </a:p>
        </p:txBody>
      </p:sp>
      <p:sp>
        <p:nvSpPr>
          <p:cNvPr id="3" name="Text Placeholder 2">
            <a:extLst>
              <a:ext uri="{FF2B5EF4-FFF2-40B4-BE49-F238E27FC236}">
                <a16:creationId xmlns:a16="http://schemas.microsoft.com/office/drawing/2014/main" id="{61D24D44-367A-4CB0-87FC-3C195B291F90}"/>
              </a:ext>
            </a:extLst>
          </p:cNvPr>
          <p:cNvSpPr>
            <a:spLocks noGrp="1"/>
          </p:cNvSpPr>
          <p:nvPr>
            <p:ph type="body" sz="quarter" idx="13"/>
          </p:nvPr>
        </p:nvSpPr>
        <p:spPr/>
        <p:txBody>
          <a:bodyPr/>
          <a:lstStyle/>
          <a:p>
            <a:r>
              <a:rPr lang="en-US" sz="1000" i="0" dirty="0"/>
              <a:t>1. </a:t>
            </a:r>
            <a:r>
              <a:rPr lang="en-CA" sz="1000" i="0" dirty="0"/>
              <a:t>Westbury S et al. </a:t>
            </a:r>
            <a:r>
              <a:rPr lang="en-CA" sz="1000" i="0" dirty="0" err="1"/>
              <a:t>Curr</a:t>
            </a:r>
            <a:r>
              <a:rPr lang="en-CA" sz="1000" i="0" dirty="0"/>
              <a:t> </a:t>
            </a:r>
            <a:r>
              <a:rPr lang="en-CA" sz="1000" i="0" dirty="0" err="1"/>
              <a:t>Obes</a:t>
            </a:r>
            <a:r>
              <a:rPr lang="en-CA" sz="1000" i="0" dirty="0"/>
              <a:t> Rep. 2023;12:10–23; 2. </a:t>
            </a:r>
            <a:r>
              <a:rPr lang="en-US" sz="1000" i="0" dirty="0"/>
              <a:t>Still C. Bariatric Times 2018;15:3.</a:t>
            </a:r>
            <a:endParaRPr lang="en-CA" sz="1000" i="0" dirty="0"/>
          </a:p>
        </p:txBody>
      </p:sp>
      <p:grpSp>
        <p:nvGrpSpPr>
          <p:cNvPr id="18" name="Group 17">
            <a:extLst>
              <a:ext uri="{FF2B5EF4-FFF2-40B4-BE49-F238E27FC236}">
                <a16:creationId xmlns:a16="http://schemas.microsoft.com/office/drawing/2014/main" id="{C6ABDC61-0F01-E71A-BC3A-F8225CA7C7E0}"/>
              </a:ext>
            </a:extLst>
          </p:cNvPr>
          <p:cNvGrpSpPr/>
          <p:nvPr/>
        </p:nvGrpSpPr>
        <p:grpSpPr>
          <a:xfrm>
            <a:off x="4304939" y="1690689"/>
            <a:ext cx="7264761" cy="2196000"/>
            <a:chOff x="735880" y="1690689"/>
            <a:chExt cx="7264761" cy="2196000"/>
          </a:xfrm>
        </p:grpSpPr>
        <p:sp>
          <p:nvSpPr>
            <p:cNvPr id="143" name="Rectangle 142">
              <a:extLst>
                <a:ext uri="{FF2B5EF4-FFF2-40B4-BE49-F238E27FC236}">
                  <a16:creationId xmlns:a16="http://schemas.microsoft.com/office/drawing/2014/main" id="{4C139F03-A6F7-416B-832E-609140983F45}"/>
                </a:ext>
              </a:extLst>
            </p:cNvPr>
            <p:cNvSpPr/>
            <p:nvPr/>
          </p:nvSpPr>
          <p:spPr>
            <a:xfrm>
              <a:off x="735880" y="1690689"/>
              <a:ext cx="7264761" cy="21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sp>
          <p:nvSpPr>
            <p:cNvPr id="146" name="Rectangle 145">
              <a:extLst>
                <a:ext uri="{FF2B5EF4-FFF2-40B4-BE49-F238E27FC236}">
                  <a16:creationId xmlns:a16="http://schemas.microsoft.com/office/drawing/2014/main" id="{FAC2B03F-38C0-4D0C-95C4-79A79B800D22}"/>
                </a:ext>
              </a:extLst>
            </p:cNvPr>
            <p:cNvSpPr/>
            <p:nvPr/>
          </p:nvSpPr>
          <p:spPr>
            <a:xfrm>
              <a:off x="1030139" y="2357794"/>
              <a:ext cx="1546229" cy="86179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1"/>
                  </a:solidFill>
                  <a:effectLst/>
                  <a:uLnTx/>
                  <a:uFillTx/>
                  <a:ea typeface="+mn-ea"/>
                  <a:cs typeface="+mn-cs"/>
                </a:rPr>
                <a:t>Avoid stigmatizing or blaming words</a:t>
              </a:r>
              <a:r>
                <a:rPr kumimoji="0" lang="en-US" sz="1800" b="1" i="0" u="none" strike="noStrike" kern="1200" cap="none" spc="0" normalizeH="0" baseline="30000" noProof="0">
                  <a:ln>
                    <a:noFill/>
                  </a:ln>
                  <a:solidFill>
                    <a:schemeClr val="tx1"/>
                  </a:solidFill>
                  <a:effectLst/>
                  <a:uLnTx/>
                  <a:uFillTx/>
                  <a:ea typeface="+mn-ea"/>
                  <a:cs typeface="+mn-cs"/>
                </a:rPr>
                <a:t>1,2</a:t>
              </a:r>
            </a:p>
          </p:txBody>
        </p:sp>
        <p:grpSp>
          <p:nvGrpSpPr>
            <p:cNvPr id="153" name="Group 4">
              <a:extLst>
                <a:ext uri="{FF2B5EF4-FFF2-40B4-BE49-F238E27FC236}">
                  <a16:creationId xmlns:a16="http://schemas.microsoft.com/office/drawing/2014/main" id="{1E2E37BE-DFC7-4DC2-B3D9-26A7FF2445D8}"/>
                </a:ext>
              </a:extLst>
            </p:cNvPr>
            <p:cNvGrpSpPr>
              <a:grpSpLocks noChangeAspect="1"/>
            </p:cNvGrpSpPr>
            <p:nvPr/>
          </p:nvGrpSpPr>
          <p:grpSpPr bwMode="auto">
            <a:xfrm>
              <a:off x="4776283" y="2127494"/>
              <a:ext cx="592347" cy="1322391"/>
              <a:chOff x="2428" y="831"/>
              <a:chExt cx="901" cy="1578"/>
            </a:xfrm>
          </p:grpSpPr>
          <p:sp>
            <p:nvSpPr>
              <p:cNvPr id="154" name="Freeform 5">
                <a:extLst>
                  <a:ext uri="{FF2B5EF4-FFF2-40B4-BE49-F238E27FC236}">
                    <a16:creationId xmlns:a16="http://schemas.microsoft.com/office/drawing/2014/main" id="{CA8ADED4-A37A-4278-9516-A93AAB9F2E7B}"/>
                  </a:ext>
                </a:extLst>
              </p:cNvPr>
              <p:cNvSpPr>
                <a:spLocks/>
              </p:cNvSpPr>
              <p:nvPr/>
            </p:nvSpPr>
            <p:spPr bwMode="auto">
              <a:xfrm>
                <a:off x="2430" y="1541"/>
                <a:ext cx="377" cy="836"/>
              </a:xfrm>
              <a:custGeom>
                <a:avLst/>
                <a:gdLst>
                  <a:gd name="T0" fmla="*/ 117 w 250"/>
                  <a:gd name="T1" fmla="*/ 88 h 550"/>
                  <a:gd name="T2" fmla="*/ 129 w 250"/>
                  <a:gd name="T3" fmla="*/ 75 h 550"/>
                  <a:gd name="T4" fmla="*/ 142 w 250"/>
                  <a:gd name="T5" fmla="*/ 88 h 550"/>
                  <a:gd name="T6" fmla="*/ 174 w 250"/>
                  <a:gd name="T7" fmla="*/ 550 h 550"/>
                  <a:gd name="T8" fmla="*/ 226 w 250"/>
                  <a:gd name="T9" fmla="*/ 550 h 550"/>
                  <a:gd name="T10" fmla="*/ 250 w 250"/>
                  <a:gd name="T11" fmla="*/ 100 h 550"/>
                  <a:gd name="T12" fmla="*/ 250 w 250"/>
                  <a:gd name="T13" fmla="*/ 50 h 550"/>
                  <a:gd name="T14" fmla="*/ 250 w 250"/>
                  <a:gd name="T15" fmla="*/ 0 h 550"/>
                  <a:gd name="T16" fmla="*/ 0 w 250"/>
                  <a:gd name="T17" fmla="*/ 0 h 550"/>
                  <a:gd name="T18" fmla="*/ 48 w 250"/>
                  <a:gd name="T19" fmla="*/ 550 h 550"/>
                  <a:gd name="T20" fmla="*/ 100 w 250"/>
                  <a:gd name="T21" fmla="*/ 550 h 550"/>
                  <a:gd name="T22" fmla="*/ 117 w 250"/>
                  <a:gd name="T23" fmla="*/ 88 h 550"/>
                  <a:gd name="connsiteX0" fmla="*/ 5078 w 10000"/>
                  <a:gd name="connsiteY0" fmla="*/ 3443 h 10000"/>
                  <a:gd name="connsiteX1" fmla="*/ 5160 w 10000"/>
                  <a:gd name="connsiteY1" fmla="*/ 1364 h 10000"/>
                  <a:gd name="connsiteX2" fmla="*/ 5680 w 10000"/>
                  <a:gd name="connsiteY2" fmla="*/ 1600 h 10000"/>
                  <a:gd name="connsiteX3" fmla="*/ 6960 w 10000"/>
                  <a:gd name="connsiteY3" fmla="*/ 10000 h 10000"/>
                  <a:gd name="connsiteX4" fmla="*/ 9040 w 10000"/>
                  <a:gd name="connsiteY4" fmla="*/ 10000 h 10000"/>
                  <a:gd name="connsiteX5" fmla="*/ 10000 w 10000"/>
                  <a:gd name="connsiteY5" fmla="*/ 1818 h 10000"/>
                  <a:gd name="connsiteX6" fmla="*/ 10000 w 10000"/>
                  <a:gd name="connsiteY6" fmla="*/ 909 h 10000"/>
                  <a:gd name="connsiteX7" fmla="*/ 10000 w 10000"/>
                  <a:gd name="connsiteY7" fmla="*/ 0 h 10000"/>
                  <a:gd name="connsiteX8" fmla="*/ 0 w 10000"/>
                  <a:gd name="connsiteY8" fmla="*/ 0 h 10000"/>
                  <a:gd name="connsiteX9" fmla="*/ 1920 w 10000"/>
                  <a:gd name="connsiteY9" fmla="*/ 10000 h 10000"/>
                  <a:gd name="connsiteX10" fmla="*/ 4000 w 10000"/>
                  <a:gd name="connsiteY10" fmla="*/ 10000 h 10000"/>
                  <a:gd name="connsiteX11" fmla="*/ 5078 w 10000"/>
                  <a:gd name="connsiteY11" fmla="*/ 3443 h 10000"/>
                  <a:gd name="connsiteX0" fmla="*/ 5078 w 10000"/>
                  <a:gd name="connsiteY0" fmla="*/ 3443 h 10523"/>
                  <a:gd name="connsiteX1" fmla="*/ 5160 w 10000"/>
                  <a:gd name="connsiteY1" fmla="*/ 1364 h 10523"/>
                  <a:gd name="connsiteX2" fmla="*/ 5441 w 10000"/>
                  <a:gd name="connsiteY2" fmla="*/ 2937 h 10523"/>
                  <a:gd name="connsiteX3" fmla="*/ 6960 w 10000"/>
                  <a:gd name="connsiteY3" fmla="*/ 10000 h 10523"/>
                  <a:gd name="connsiteX4" fmla="*/ 9040 w 10000"/>
                  <a:gd name="connsiteY4" fmla="*/ 10000 h 10523"/>
                  <a:gd name="connsiteX5" fmla="*/ 10000 w 10000"/>
                  <a:gd name="connsiteY5" fmla="*/ 1818 h 10523"/>
                  <a:gd name="connsiteX6" fmla="*/ 10000 w 10000"/>
                  <a:gd name="connsiteY6" fmla="*/ 909 h 10523"/>
                  <a:gd name="connsiteX7" fmla="*/ 10000 w 10000"/>
                  <a:gd name="connsiteY7" fmla="*/ 0 h 10523"/>
                  <a:gd name="connsiteX8" fmla="*/ 0 w 10000"/>
                  <a:gd name="connsiteY8" fmla="*/ 0 h 10523"/>
                  <a:gd name="connsiteX9" fmla="*/ 1920 w 10000"/>
                  <a:gd name="connsiteY9" fmla="*/ 10000 h 10523"/>
                  <a:gd name="connsiteX10" fmla="*/ 4000 w 10000"/>
                  <a:gd name="connsiteY10" fmla="*/ 10000 h 10523"/>
                  <a:gd name="connsiteX11" fmla="*/ 5078 w 10000"/>
                  <a:gd name="connsiteY11" fmla="*/ 3443 h 10523"/>
                  <a:gd name="connsiteX0" fmla="*/ 5078 w 10000"/>
                  <a:gd name="connsiteY0" fmla="*/ 3443 h 10523"/>
                  <a:gd name="connsiteX1" fmla="*/ 5160 w 10000"/>
                  <a:gd name="connsiteY1" fmla="*/ 1364 h 10523"/>
                  <a:gd name="connsiteX2" fmla="*/ 5441 w 10000"/>
                  <a:gd name="connsiteY2" fmla="*/ 2937 h 10523"/>
                  <a:gd name="connsiteX3" fmla="*/ 6960 w 10000"/>
                  <a:gd name="connsiteY3" fmla="*/ 10000 h 10523"/>
                  <a:gd name="connsiteX4" fmla="*/ 9040 w 10000"/>
                  <a:gd name="connsiteY4" fmla="*/ 10000 h 10523"/>
                  <a:gd name="connsiteX5" fmla="*/ 10000 w 10000"/>
                  <a:gd name="connsiteY5" fmla="*/ 1818 h 10523"/>
                  <a:gd name="connsiteX6" fmla="*/ 10000 w 10000"/>
                  <a:gd name="connsiteY6" fmla="*/ 909 h 10523"/>
                  <a:gd name="connsiteX7" fmla="*/ 10000 w 10000"/>
                  <a:gd name="connsiteY7" fmla="*/ 0 h 10523"/>
                  <a:gd name="connsiteX8" fmla="*/ 0 w 10000"/>
                  <a:gd name="connsiteY8" fmla="*/ 0 h 10523"/>
                  <a:gd name="connsiteX9" fmla="*/ 1920 w 10000"/>
                  <a:gd name="connsiteY9" fmla="*/ 10000 h 10523"/>
                  <a:gd name="connsiteX10" fmla="*/ 4000 w 10000"/>
                  <a:gd name="connsiteY10" fmla="*/ 10000 h 10523"/>
                  <a:gd name="connsiteX11" fmla="*/ 5078 w 10000"/>
                  <a:gd name="connsiteY11" fmla="*/ 3443 h 10523"/>
                  <a:gd name="connsiteX0" fmla="*/ 5078 w 10000"/>
                  <a:gd name="connsiteY0" fmla="*/ 3443 h 10072"/>
                  <a:gd name="connsiteX1" fmla="*/ 5160 w 10000"/>
                  <a:gd name="connsiteY1" fmla="*/ 1364 h 10072"/>
                  <a:gd name="connsiteX2" fmla="*/ 5441 w 10000"/>
                  <a:gd name="connsiteY2" fmla="*/ 2937 h 10072"/>
                  <a:gd name="connsiteX3" fmla="*/ 6960 w 10000"/>
                  <a:gd name="connsiteY3" fmla="*/ 10000 h 10072"/>
                  <a:gd name="connsiteX4" fmla="*/ 9040 w 10000"/>
                  <a:gd name="connsiteY4" fmla="*/ 10000 h 10072"/>
                  <a:gd name="connsiteX5" fmla="*/ 10000 w 10000"/>
                  <a:gd name="connsiteY5" fmla="*/ 1818 h 10072"/>
                  <a:gd name="connsiteX6" fmla="*/ 10000 w 10000"/>
                  <a:gd name="connsiteY6" fmla="*/ 909 h 10072"/>
                  <a:gd name="connsiteX7" fmla="*/ 10000 w 10000"/>
                  <a:gd name="connsiteY7" fmla="*/ 0 h 10072"/>
                  <a:gd name="connsiteX8" fmla="*/ 0 w 10000"/>
                  <a:gd name="connsiteY8" fmla="*/ 0 h 10072"/>
                  <a:gd name="connsiteX9" fmla="*/ 1920 w 10000"/>
                  <a:gd name="connsiteY9" fmla="*/ 10000 h 10072"/>
                  <a:gd name="connsiteX10" fmla="*/ 4000 w 10000"/>
                  <a:gd name="connsiteY10" fmla="*/ 10000 h 10072"/>
                  <a:gd name="connsiteX11" fmla="*/ 5078 w 10000"/>
                  <a:gd name="connsiteY11" fmla="*/ 3443 h 10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72">
                    <a:moveTo>
                      <a:pt x="5078" y="3443"/>
                    </a:moveTo>
                    <a:cubicBezTo>
                      <a:pt x="5078" y="3316"/>
                      <a:pt x="5100" y="1448"/>
                      <a:pt x="5160" y="1364"/>
                    </a:cubicBezTo>
                    <a:cubicBezTo>
                      <a:pt x="5220" y="1280"/>
                      <a:pt x="5441" y="2810"/>
                      <a:pt x="5441" y="2937"/>
                    </a:cubicBezTo>
                    <a:cubicBezTo>
                      <a:pt x="5947" y="5291"/>
                      <a:pt x="6360" y="8823"/>
                      <a:pt x="6960" y="10000"/>
                    </a:cubicBezTo>
                    <a:cubicBezTo>
                      <a:pt x="7719" y="10164"/>
                      <a:pt x="8347" y="10000"/>
                      <a:pt x="9040" y="10000"/>
                    </a:cubicBezTo>
                    <a:lnTo>
                      <a:pt x="10000" y="1818"/>
                    </a:lnTo>
                    <a:lnTo>
                      <a:pt x="10000" y="909"/>
                    </a:lnTo>
                    <a:lnTo>
                      <a:pt x="10000" y="0"/>
                    </a:lnTo>
                    <a:lnTo>
                      <a:pt x="0" y="0"/>
                    </a:lnTo>
                    <a:lnTo>
                      <a:pt x="1920" y="10000"/>
                    </a:lnTo>
                    <a:lnTo>
                      <a:pt x="4000" y="10000"/>
                    </a:lnTo>
                    <a:cubicBezTo>
                      <a:pt x="4227" y="7200"/>
                      <a:pt x="4851" y="6243"/>
                      <a:pt x="5078" y="3443"/>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55" name="Freeform 6">
                <a:extLst>
                  <a:ext uri="{FF2B5EF4-FFF2-40B4-BE49-F238E27FC236}">
                    <a16:creationId xmlns:a16="http://schemas.microsoft.com/office/drawing/2014/main" id="{44C8CDB2-98D9-423C-B884-007E3A591726}"/>
                  </a:ext>
                </a:extLst>
              </p:cNvPr>
              <p:cNvSpPr>
                <a:spLocks/>
              </p:cNvSpPr>
              <p:nvPr/>
            </p:nvSpPr>
            <p:spPr bwMode="auto">
              <a:xfrm>
                <a:off x="2502" y="2371"/>
                <a:ext cx="154" cy="38"/>
              </a:xfrm>
              <a:custGeom>
                <a:avLst/>
                <a:gdLst>
                  <a:gd name="T0" fmla="*/ 52 w 102"/>
                  <a:gd name="T1" fmla="*/ 0 h 25"/>
                  <a:gd name="T2" fmla="*/ 0 w 102"/>
                  <a:gd name="T3" fmla="*/ 0 h 25"/>
                  <a:gd name="T4" fmla="*/ 0 w 102"/>
                  <a:gd name="T5" fmla="*/ 25 h 25"/>
                  <a:gd name="T6" fmla="*/ 102 w 102"/>
                  <a:gd name="T7" fmla="*/ 25 h 25"/>
                  <a:gd name="T8" fmla="*/ 52 w 102"/>
                  <a:gd name="T9" fmla="*/ 0 h 25"/>
                </a:gdLst>
                <a:ahLst/>
                <a:cxnLst>
                  <a:cxn ang="0">
                    <a:pos x="T0" y="T1"/>
                  </a:cxn>
                  <a:cxn ang="0">
                    <a:pos x="T2" y="T3"/>
                  </a:cxn>
                  <a:cxn ang="0">
                    <a:pos x="T4" y="T5"/>
                  </a:cxn>
                  <a:cxn ang="0">
                    <a:pos x="T6" y="T7"/>
                  </a:cxn>
                  <a:cxn ang="0">
                    <a:pos x="T8" y="T9"/>
                  </a:cxn>
                </a:cxnLst>
                <a:rect l="0" t="0" r="r" b="b"/>
                <a:pathLst>
                  <a:path w="102" h="25">
                    <a:moveTo>
                      <a:pt x="52" y="0"/>
                    </a:moveTo>
                    <a:cubicBezTo>
                      <a:pt x="0" y="0"/>
                      <a:pt x="0" y="0"/>
                      <a:pt x="0" y="0"/>
                    </a:cubicBezTo>
                    <a:cubicBezTo>
                      <a:pt x="0" y="25"/>
                      <a:pt x="0" y="25"/>
                      <a:pt x="0" y="25"/>
                    </a:cubicBezTo>
                    <a:cubicBezTo>
                      <a:pt x="102" y="25"/>
                      <a:pt x="102" y="25"/>
                      <a:pt x="102" y="25"/>
                    </a:cubicBezTo>
                    <a:cubicBezTo>
                      <a:pt x="102" y="25"/>
                      <a:pt x="102" y="0"/>
                      <a:pt x="5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56" name="Freeform 7">
                <a:extLst>
                  <a:ext uri="{FF2B5EF4-FFF2-40B4-BE49-F238E27FC236}">
                    <a16:creationId xmlns:a16="http://schemas.microsoft.com/office/drawing/2014/main" id="{CFCD4D2D-AFA6-4354-9877-0EB42322E491}"/>
                  </a:ext>
                </a:extLst>
              </p:cNvPr>
              <p:cNvSpPr>
                <a:spLocks/>
              </p:cNvSpPr>
              <p:nvPr/>
            </p:nvSpPr>
            <p:spPr bwMode="auto">
              <a:xfrm>
                <a:off x="2693" y="2371"/>
                <a:ext cx="154" cy="38"/>
              </a:xfrm>
              <a:custGeom>
                <a:avLst/>
                <a:gdLst>
                  <a:gd name="T0" fmla="*/ 52 w 102"/>
                  <a:gd name="T1" fmla="*/ 0 h 25"/>
                  <a:gd name="T2" fmla="*/ 0 w 102"/>
                  <a:gd name="T3" fmla="*/ 0 h 25"/>
                  <a:gd name="T4" fmla="*/ 0 w 102"/>
                  <a:gd name="T5" fmla="*/ 25 h 25"/>
                  <a:gd name="T6" fmla="*/ 102 w 102"/>
                  <a:gd name="T7" fmla="*/ 25 h 25"/>
                  <a:gd name="T8" fmla="*/ 52 w 102"/>
                  <a:gd name="T9" fmla="*/ 0 h 25"/>
                </a:gdLst>
                <a:ahLst/>
                <a:cxnLst>
                  <a:cxn ang="0">
                    <a:pos x="T0" y="T1"/>
                  </a:cxn>
                  <a:cxn ang="0">
                    <a:pos x="T2" y="T3"/>
                  </a:cxn>
                  <a:cxn ang="0">
                    <a:pos x="T4" y="T5"/>
                  </a:cxn>
                  <a:cxn ang="0">
                    <a:pos x="T6" y="T7"/>
                  </a:cxn>
                  <a:cxn ang="0">
                    <a:pos x="T8" y="T9"/>
                  </a:cxn>
                </a:cxnLst>
                <a:rect l="0" t="0" r="r" b="b"/>
                <a:pathLst>
                  <a:path w="102" h="25">
                    <a:moveTo>
                      <a:pt x="52" y="0"/>
                    </a:moveTo>
                    <a:cubicBezTo>
                      <a:pt x="0" y="0"/>
                      <a:pt x="0" y="0"/>
                      <a:pt x="0" y="0"/>
                    </a:cubicBezTo>
                    <a:cubicBezTo>
                      <a:pt x="0" y="25"/>
                      <a:pt x="0" y="25"/>
                      <a:pt x="0" y="25"/>
                    </a:cubicBezTo>
                    <a:cubicBezTo>
                      <a:pt x="102" y="25"/>
                      <a:pt x="102" y="25"/>
                      <a:pt x="102" y="25"/>
                    </a:cubicBezTo>
                    <a:cubicBezTo>
                      <a:pt x="102" y="25"/>
                      <a:pt x="102" y="0"/>
                      <a:pt x="5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57" name="Freeform 8">
                <a:extLst>
                  <a:ext uri="{FF2B5EF4-FFF2-40B4-BE49-F238E27FC236}">
                    <a16:creationId xmlns:a16="http://schemas.microsoft.com/office/drawing/2014/main" id="{8FAF82E0-DB9E-4BC0-8E99-09AA6B4F1B18}"/>
                  </a:ext>
                </a:extLst>
              </p:cNvPr>
              <p:cNvSpPr>
                <a:spLocks/>
              </p:cNvSpPr>
              <p:nvPr/>
            </p:nvSpPr>
            <p:spPr bwMode="auto">
              <a:xfrm>
                <a:off x="2963" y="1141"/>
                <a:ext cx="76" cy="679"/>
              </a:xfrm>
              <a:custGeom>
                <a:avLst/>
                <a:gdLst>
                  <a:gd name="T0" fmla="*/ 25 w 50"/>
                  <a:gd name="T1" fmla="*/ 450 h 450"/>
                  <a:gd name="T2" fmla="*/ 0 w 50"/>
                  <a:gd name="T3" fmla="*/ 425 h 450"/>
                  <a:gd name="T4" fmla="*/ 0 w 50"/>
                  <a:gd name="T5" fmla="*/ 25 h 450"/>
                  <a:gd name="T6" fmla="*/ 25 w 50"/>
                  <a:gd name="T7" fmla="*/ 0 h 450"/>
                  <a:gd name="T8" fmla="*/ 50 w 50"/>
                  <a:gd name="T9" fmla="*/ 25 h 450"/>
                  <a:gd name="T10" fmla="*/ 50 w 50"/>
                  <a:gd name="T11" fmla="*/ 425 h 450"/>
                  <a:gd name="T12" fmla="*/ 25 w 50"/>
                  <a:gd name="T13" fmla="*/ 450 h 450"/>
                </a:gdLst>
                <a:ahLst/>
                <a:cxnLst>
                  <a:cxn ang="0">
                    <a:pos x="T0" y="T1"/>
                  </a:cxn>
                  <a:cxn ang="0">
                    <a:pos x="T2" y="T3"/>
                  </a:cxn>
                  <a:cxn ang="0">
                    <a:pos x="T4" y="T5"/>
                  </a:cxn>
                  <a:cxn ang="0">
                    <a:pos x="T6" y="T7"/>
                  </a:cxn>
                  <a:cxn ang="0">
                    <a:pos x="T8" y="T9"/>
                  </a:cxn>
                  <a:cxn ang="0">
                    <a:pos x="T10" y="T11"/>
                  </a:cxn>
                  <a:cxn ang="0">
                    <a:pos x="T12" y="T13"/>
                  </a:cxn>
                </a:cxnLst>
                <a:rect l="0" t="0" r="r" b="b"/>
                <a:pathLst>
                  <a:path w="50" h="450">
                    <a:moveTo>
                      <a:pt x="25" y="450"/>
                    </a:moveTo>
                    <a:cubicBezTo>
                      <a:pt x="11" y="450"/>
                      <a:pt x="0" y="439"/>
                      <a:pt x="0" y="425"/>
                    </a:cubicBezTo>
                    <a:cubicBezTo>
                      <a:pt x="0" y="25"/>
                      <a:pt x="0" y="25"/>
                      <a:pt x="0" y="25"/>
                    </a:cubicBezTo>
                    <a:cubicBezTo>
                      <a:pt x="0" y="12"/>
                      <a:pt x="11" y="0"/>
                      <a:pt x="25" y="0"/>
                    </a:cubicBezTo>
                    <a:cubicBezTo>
                      <a:pt x="39" y="0"/>
                      <a:pt x="50" y="12"/>
                      <a:pt x="50" y="25"/>
                    </a:cubicBezTo>
                    <a:cubicBezTo>
                      <a:pt x="50" y="425"/>
                      <a:pt x="50" y="425"/>
                      <a:pt x="50" y="425"/>
                    </a:cubicBezTo>
                    <a:cubicBezTo>
                      <a:pt x="50" y="439"/>
                      <a:pt x="39" y="450"/>
                      <a:pt x="25" y="45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58" name="Freeform 9">
                <a:extLst>
                  <a:ext uri="{FF2B5EF4-FFF2-40B4-BE49-F238E27FC236}">
                    <a16:creationId xmlns:a16="http://schemas.microsoft.com/office/drawing/2014/main" id="{4DAD17C6-2EA0-44DA-A1B2-7D6670415117}"/>
                  </a:ext>
                </a:extLst>
              </p:cNvPr>
              <p:cNvSpPr>
                <a:spLocks/>
              </p:cNvSpPr>
              <p:nvPr/>
            </p:nvSpPr>
            <p:spPr bwMode="auto">
              <a:xfrm>
                <a:off x="2963" y="1141"/>
                <a:ext cx="76" cy="161"/>
              </a:xfrm>
              <a:custGeom>
                <a:avLst/>
                <a:gdLst>
                  <a:gd name="T0" fmla="*/ 25 w 50"/>
                  <a:gd name="T1" fmla="*/ 0 h 107"/>
                  <a:gd name="T2" fmla="*/ 0 w 50"/>
                  <a:gd name="T3" fmla="*/ 25 h 107"/>
                  <a:gd name="T4" fmla="*/ 0 w 50"/>
                  <a:gd name="T5" fmla="*/ 107 h 107"/>
                  <a:gd name="T6" fmla="*/ 50 w 50"/>
                  <a:gd name="T7" fmla="*/ 68 h 107"/>
                  <a:gd name="T8" fmla="*/ 50 w 50"/>
                  <a:gd name="T9" fmla="*/ 25 h 107"/>
                  <a:gd name="T10" fmla="*/ 25 w 50"/>
                  <a:gd name="T11" fmla="*/ 0 h 107"/>
                </a:gdLst>
                <a:ahLst/>
                <a:cxnLst>
                  <a:cxn ang="0">
                    <a:pos x="T0" y="T1"/>
                  </a:cxn>
                  <a:cxn ang="0">
                    <a:pos x="T2" y="T3"/>
                  </a:cxn>
                  <a:cxn ang="0">
                    <a:pos x="T4" y="T5"/>
                  </a:cxn>
                  <a:cxn ang="0">
                    <a:pos x="T6" y="T7"/>
                  </a:cxn>
                  <a:cxn ang="0">
                    <a:pos x="T8" y="T9"/>
                  </a:cxn>
                  <a:cxn ang="0">
                    <a:pos x="T10" y="T11"/>
                  </a:cxn>
                </a:cxnLst>
                <a:rect l="0" t="0" r="r" b="b"/>
                <a:pathLst>
                  <a:path w="50" h="107">
                    <a:moveTo>
                      <a:pt x="25" y="0"/>
                    </a:moveTo>
                    <a:cubicBezTo>
                      <a:pt x="11" y="0"/>
                      <a:pt x="0" y="12"/>
                      <a:pt x="0" y="25"/>
                    </a:cubicBezTo>
                    <a:cubicBezTo>
                      <a:pt x="0" y="107"/>
                      <a:pt x="0" y="107"/>
                      <a:pt x="0" y="107"/>
                    </a:cubicBezTo>
                    <a:cubicBezTo>
                      <a:pt x="18" y="85"/>
                      <a:pt x="46" y="86"/>
                      <a:pt x="50" y="68"/>
                    </a:cubicBezTo>
                    <a:cubicBezTo>
                      <a:pt x="50" y="25"/>
                      <a:pt x="50" y="25"/>
                      <a:pt x="50" y="25"/>
                    </a:cubicBezTo>
                    <a:cubicBezTo>
                      <a:pt x="50" y="12"/>
                      <a:pt x="39" y="0"/>
                      <a:pt x="25"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59" name="Freeform 10">
                <a:extLst>
                  <a:ext uri="{FF2B5EF4-FFF2-40B4-BE49-F238E27FC236}">
                    <a16:creationId xmlns:a16="http://schemas.microsoft.com/office/drawing/2014/main" id="{AAE779D7-7955-4AB4-9CC3-F602CF5F1814}"/>
                  </a:ext>
                </a:extLst>
              </p:cNvPr>
              <p:cNvSpPr>
                <a:spLocks/>
              </p:cNvSpPr>
              <p:nvPr/>
            </p:nvSpPr>
            <p:spPr bwMode="auto">
              <a:xfrm>
                <a:off x="2963" y="1669"/>
                <a:ext cx="76" cy="151"/>
              </a:xfrm>
              <a:custGeom>
                <a:avLst/>
                <a:gdLst>
                  <a:gd name="T0" fmla="*/ 50 w 50"/>
                  <a:gd name="T1" fmla="*/ 75 h 100"/>
                  <a:gd name="T2" fmla="*/ 50 w 50"/>
                  <a:gd name="T3" fmla="*/ 0 h 100"/>
                  <a:gd name="T4" fmla="*/ 0 w 50"/>
                  <a:gd name="T5" fmla="*/ 0 h 100"/>
                  <a:gd name="T6" fmla="*/ 0 w 50"/>
                  <a:gd name="T7" fmla="*/ 75 h 100"/>
                  <a:gd name="T8" fmla="*/ 25 w 50"/>
                  <a:gd name="T9" fmla="*/ 100 h 100"/>
                  <a:gd name="T10" fmla="*/ 50 w 50"/>
                  <a:gd name="T11" fmla="*/ 75 h 100"/>
                </a:gdLst>
                <a:ahLst/>
                <a:cxnLst>
                  <a:cxn ang="0">
                    <a:pos x="T0" y="T1"/>
                  </a:cxn>
                  <a:cxn ang="0">
                    <a:pos x="T2" y="T3"/>
                  </a:cxn>
                  <a:cxn ang="0">
                    <a:pos x="T4" y="T5"/>
                  </a:cxn>
                  <a:cxn ang="0">
                    <a:pos x="T6" y="T7"/>
                  </a:cxn>
                  <a:cxn ang="0">
                    <a:pos x="T8" y="T9"/>
                  </a:cxn>
                  <a:cxn ang="0">
                    <a:pos x="T10" y="T11"/>
                  </a:cxn>
                </a:cxnLst>
                <a:rect l="0" t="0" r="r" b="b"/>
                <a:pathLst>
                  <a:path w="50" h="100">
                    <a:moveTo>
                      <a:pt x="50" y="75"/>
                    </a:moveTo>
                    <a:cubicBezTo>
                      <a:pt x="50" y="0"/>
                      <a:pt x="50" y="0"/>
                      <a:pt x="50" y="0"/>
                    </a:cubicBezTo>
                    <a:cubicBezTo>
                      <a:pt x="0" y="0"/>
                      <a:pt x="0" y="0"/>
                      <a:pt x="0" y="0"/>
                    </a:cubicBezTo>
                    <a:cubicBezTo>
                      <a:pt x="0" y="75"/>
                      <a:pt x="0" y="75"/>
                      <a:pt x="0" y="75"/>
                    </a:cubicBezTo>
                    <a:cubicBezTo>
                      <a:pt x="0" y="89"/>
                      <a:pt x="11" y="100"/>
                      <a:pt x="25" y="100"/>
                    </a:cubicBezTo>
                    <a:cubicBezTo>
                      <a:pt x="39" y="100"/>
                      <a:pt x="50" y="89"/>
                      <a:pt x="50" y="75"/>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60" name="Freeform 11">
                <a:extLst>
                  <a:ext uri="{FF2B5EF4-FFF2-40B4-BE49-F238E27FC236}">
                    <a16:creationId xmlns:a16="http://schemas.microsoft.com/office/drawing/2014/main" id="{A92994C6-EB73-49D3-AD33-C440BF1D8B17}"/>
                  </a:ext>
                </a:extLst>
              </p:cNvPr>
              <p:cNvSpPr>
                <a:spLocks/>
              </p:cNvSpPr>
              <p:nvPr/>
            </p:nvSpPr>
            <p:spPr bwMode="auto">
              <a:xfrm>
                <a:off x="2773" y="1133"/>
                <a:ext cx="160" cy="242"/>
              </a:xfrm>
              <a:custGeom>
                <a:avLst/>
                <a:gdLst>
                  <a:gd name="T0" fmla="*/ 0 w 106"/>
                  <a:gd name="T1" fmla="*/ 0 h 160"/>
                  <a:gd name="T2" fmla="*/ 0 w 106"/>
                  <a:gd name="T3" fmla="*/ 107 h 160"/>
                  <a:gd name="T4" fmla="*/ 53 w 106"/>
                  <a:gd name="T5" fmla="*/ 160 h 160"/>
                  <a:gd name="T6" fmla="*/ 106 w 106"/>
                  <a:gd name="T7" fmla="*/ 107 h 160"/>
                  <a:gd name="T8" fmla="*/ 106 w 106"/>
                  <a:gd name="T9" fmla="*/ 0 h 160"/>
                  <a:gd name="T10" fmla="*/ 0 w 106"/>
                  <a:gd name="T11" fmla="*/ 0 h 160"/>
                </a:gdLst>
                <a:ahLst/>
                <a:cxnLst>
                  <a:cxn ang="0">
                    <a:pos x="T0" y="T1"/>
                  </a:cxn>
                  <a:cxn ang="0">
                    <a:pos x="T2" y="T3"/>
                  </a:cxn>
                  <a:cxn ang="0">
                    <a:pos x="T4" y="T5"/>
                  </a:cxn>
                  <a:cxn ang="0">
                    <a:pos x="T6" y="T7"/>
                  </a:cxn>
                  <a:cxn ang="0">
                    <a:pos x="T8" y="T9"/>
                  </a:cxn>
                  <a:cxn ang="0">
                    <a:pos x="T10" y="T11"/>
                  </a:cxn>
                </a:cxnLst>
                <a:rect l="0" t="0" r="r" b="b"/>
                <a:pathLst>
                  <a:path w="106" h="160">
                    <a:moveTo>
                      <a:pt x="0" y="0"/>
                    </a:moveTo>
                    <a:cubicBezTo>
                      <a:pt x="0" y="107"/>
                      <a:pt x="0" y="107"/>
                      <a:pt x="0" y="107"/>
                    </a:cubicBezTo>
                    <a:cubicBezTo>
                      <a:pt x="0" y="136"/>
                      <a:pt x="24" y="160"/>
                      <a:pt x="53" y="160"/>
                    </a:cubicBezTo>
                    <a:cubicBezTo>
                      <a:pt x="82" y="160"/>
                      <a:pt x="106" y="136"/>
                      <a:pt x="106" y="107"/>
                    </a:cubicBezTo>
                    <a:cubicBezTo>
                      <a:pt x="106" y="0"/>
                      <a:pt x="106" y="0"/>
                      <a:pt x="106" y="0"/>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61" name="Freeform 12">
                <a:extLst>
                  <a:ext uri="{FF2B5EF4-FFF2-40B4-BE49-F238E27FC236}">
                    <a16:creationId xmlns:a16="http://schemas.microsoft.com/office/drawing/2014/main" id="{43E433EF-7547-4AD5-A008-01FE72557E64}"/>
                  </a:ext>
                </a:extLst>
              </p:cNvPr>
              <p:cNvSpPr>
                <a:spLocks/>
              </p:cNvSpPr>
              <p:nvPr/>
            </p:nvSpPr>
            <p:spPr bwMode="auto">
              <a:xfrm>
                <a:off x="2430" y="1541"/>
                <a:ext cx="377" cy="75"/>
              </a:xfrm>
              <a:custGeom>
                <a:avLst/>
                <a:gdLst>
                  <a:gd name="T0" fmla="*/ 377 w 377"/>
                  <a:gd name="T1" fmla="*/ 0 h 75"/>
                  <a:gd name="T2" fmla="*/ 0 w 377"/>
                  <a:gd name="T3" fmla="*/ 0 h 75"/>
                  <a:gd name="T4" fmla="*/ 377 w 377"/>
                  <a:gd name="T5" fmla="*/ 75 h 75"/>
                  <a:gd name="T6" fmla="*/ 377 w 377"/>
                  <a:gd name="T7" fmla="*/ 0 h 75"/>
                </a:gdLst>
                <a:ahLst/>
                <a:cxnLst>
                  <a:cxn ang="0">
                    <a:pos x="T0" y="T1"/>
                  </a:cxn>
                  <a:cxn ang="0">
                    <a:pos x="T2" y="T3"/>
                  </a:cxn>
                  <a:cxn ang="0">
                    <a:pos x="T4" y="T5"/>
                  </a:cxn>
                  <a:cxn ang="0">
                    <a:pos x="T6" y="T7"/>
                  </a:cxn>
                </a:cxnLst>
                <a:rect l="0" t="0" r="r" b="b"/>
                <a:pathLst>
                  <a:path w="377" h="75">
                    <a:moveTo>
                      <a:pt x="377" y="0"/>
                    </a:moveTo>
                    <a:lnTo>
                      <a:pt x="0" y="0"/>
                    </a:lnTo>
                    <a:lnTo>
                      <a:pt x="377" y="75"/>
                    </a:lnTo>
                    <a:lnTo>
                      <a:pt x="37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62" name="Freeform 13">
                <a:extLst>
                  <a:ext uri="{FF2B5EF4-FFF2-40B4-BE49-F238E27FC236}">
                    <a16:creationId xmlns:a16="http://schemas.microsoft.com/office/drawing/2014/main" id="{D7B076FC-3010-41C4-88FF-583018E704CD}"/>
                  </a:ext>
                </a:extLst>
              </p:cNvPr>
              <p:cNvSpPr>
                <a:spLocks/>
              </p:cNvSpPr>
              <p:nvPr/>
            </p:nvSpPr>
            <p:spPr bwMode="auto">
              <a:xfrm>
                <a:off x="2428" y="968"/>
                <a:ext cx="610" cy="630"/>
              </a:xfrm>
              <a:custGeom>
                <a:avLst/>
                <a:gdLst>
                  <a:gd name="T0" fmla="*/ 393 w 411"/>
                  <a:gd name="T1" fmla="*/ 125 h 386"/>
                  <a:gd name="T2" fmla="*/ 350 w 411"/>
                  <a:gd name="T3" fmla="*/ 76 h 386"/>
                  <a:gd name="T4" fmla="*/ 306 w 411"/>
                  <a:gd name="T5" fmla="*/ 27 h 386"/>
                  <a:gd name="T6" fmla="*/ 234 w 411"/>
                  <a:gd name="T7" fmla="*/ 15 h 386"/>
                  <a:gd name="T8" fmla="*/ 119 w 411"/>
                  <a:gd name="T9" fmla="*/ 136 h 386"/>
                  <a:gd name="T10" fmla="*/ 68 w 411"/>
                  <a:gd name="T11" fmla="*/ 240 h 386"/>
                  <a:gd name="T12" fmla="*/ 0 w 411"/>
                  <a:gd name="T13" fmla="*/ 386 h 386"/>
                  <a:gd name="T14" fmla="*/ 250 w 411"/>
                  <a:gd name="T15" fmla="*/ 386 h 386"/>
                  <a:gd name="T16" fmla="*/ 221 w 411"/>
                  <a:gd name="T17" fmla="*/ 287 h 386"/>
                  <a:gd name="T18" fmla="*/ 264 w 411"/>
                  <a:gd name="T19" fmla="*/ 236 h 386"/>
                  <a:gd name="T20" fmla="*/ 378 w 411"/>
                  <a:gd name="T21" fmla="*/ 171 h 386"/>
                  <a:gd name="T22" fmla="*/ 393 w 411"/>
                  <a:gd name="T23" fmla="*/ 125 h 386"/>
                  <a:gd name="connsiteX0" fmla="*/ 9562 w 9805"/>
                  <a:gd name="connsiteY0" fmla="*/ 3059 h 9965"/>
                  <a:gd name="connsiteX1" fmla="*/ 8516 w 9805"/>
                  <a:gd name="connsiteY1" fmla="*/ 1790 h 9965"/>
                  <a:gd name="connsiteX2" fmla="*/ 7445 w 9805"/>
                  <a:gd name="connsiteY2" fmla="*/ 520 h 9965"/>
                  <a:gd name="connsiteX3" fmla="*/ 5693 w 9805"/>
                  <a:gd name="connsiteY3" fmla="*/ 210 h 9965"/>
                  <a:gd name="connsiteX4" fmla="*/ 2895 w 9805"/>
                  <a:gd name="connsiteY4" fmla="*/ 3344 h 9965"/>
                  <a:gd name="connsiteX5" fmla="*/ 1655 w 9805"/>
                  <a:gd name="connsiteY5" fmla="*/ 6039 h 9965"/>
                  <a:gd name="connsiteX6" fmla="*/ 0 w 9805"/>
                  <a:gd name="connsiteY6" fmla="*/ 9821 h 9965"/>
                  <a:gd name="connsiteX7" fmla="*/ 6083 w 9805"/>
                  <a:gd name="connsiteY7" fmla="*/ 9821 h 9965"/>
                  <a:gd name="connsiteX8" fmla="*/ 6681 w 9805"/>
                  <a:gd name="connsiteY8" fmla="*/ 7873 h 9965"/>
                  <a:gd name="connsiteX9" fmla="*/ 6423 w 9805"/>
                  <a:gd name="connsiteY9" fmla="*/ 5935 h 9965"/>
                  <a:gd name="connsiteX10" fmla="*/ 9197 w 9805"/>
                  <a:gd name="connsiteY10" fmla="*/ 4251 h 9965"/>
                  <a:gd name="connsiteX11" fmla="*/ 9562 w 9805"/>
                  <a:gd name="connsiteY11" fmla="*/ 3059 h 9965"/>
                  <a:gd name="connsiteX0" fmla="*/ 9752 w 10000"/>
                  <a:gd name="connsiteY0" fmla="*/ 3070 h 10838"/>
                  <a:gd name="connsiteX1" fmla="*/ 8685 w 10000"/>
                  <a:gd name="connsiteY1" fmla="*/ 1796 h 10838"/>
                  <a:gd name="connsiteX2" fmla="*/ 7593 w 10000"/>
                  <a:gd name="connsiteY2" fmla="*/ 522 h 10838"/>
                  <a:gd name="connsiteX3" fmla="*/ 5806 w 10000"/>
                  <a:gd name="connsiteY3" fmla="*/ 211 h 10838"/>
                  <a:gd name="connsiteX4" fmla="*/ 2953 w 10000"/>
                  <a:gd name="connsiteY4" fmla="*/ 3356 h 10838"/>
                  <a:gd name="connsiteX5" fmla="*/ 1688 w 10000"/>
                  <a:gd name="connsiteY5" fmla="*/ 6060 h 10838"/>
                  <a:gd name="connsiteX6" fmla="*/ 0 w 10000"/>
                  <a:gd name="connsiteY6" fmla="*/ 9855 h 10838"/>
                  <a:gd name="connsiteX7" fmla="*/ 6450 w 10000"/>
                  <a:gd name="connsiteY7" fmla="*/ 10784 h 10838"/>
                  <a:gd name="connsiteX8" fmla="*/ 6814 w 10000"/>
                  <a:gd name="connsiteY8" fmla="*/ 7901 h 10838"/>
                  <a:gd name="connsiteX9" fmla="*/ 6551 w 10000"/>
                  <a:gd name="connsiteY9" fmla="*/ 5956 h 10838"/>
                  <a:gd name="connsiteX10" fmla="*/ 9380 w 10000"/>
                  <a:gd name="connsiteY10" fmla="*/ 4266 h 10838"/>
                  <a:gd name="connsiteX11" fmla="*/ 9752 w 10000"/>
                  <a:gd name="connsiteY11" fmla="*/ 3070 h 10838"/>
                  <a:gd name="connsiteX0" fmla="*/ 9752 w 9985"/>
                  <a:gd name="connsiteY0" fmla="*/ 3070 h 10838"/>
                  <a:gd name="connsiteX1" fmla="*/ 8685 w 9985"/>
                  <a:gd name="connsiteY1" fmla="*/ 1796 h 10838"/>
                  <a:gd name="connsiteX2" fmla="*/ 7593 w 9985"/>
                  <a:gd name="connsiteY2" fmla="*/ 522 h 10838"/>
                  <a:gd name="connsiteX3" fmla="*/ 5806 w 9985"/>
                  <a:gd name="connsiteY3" fmla="*/ 211 h 10838"/>
                  <a:gd name="connsiteX4" fmla="*/ 2953 w 9985"/>
                  <a:gd name="connsiteY4" fmla="*/ 3356 h 10838"/>
                  <a:gd name="connsiteX5" fmla="*/ 1688 w 9985"/>
                  <a:gd name="connsiteY5" fmla="*/ 6060 h 10838"/>
                  <a:gd name="connsiteX6" fmla="*/ 0 w 9985"/>
                  <a:gd name="connsiteY6" fmla="*/ 9855 h 10838"/>
                  <a:gd name="connsiteX7" fmla="*/ 6450 w 9985"/>
                  <a:gd name="connsiteY7" fmla="*/ 10784 h 10838"/>
                  <a:gd name="connsiteX8" fmla="*/ 6814 w 9985"/>
                  <a:gd name="connsiteY8" fmla="*/ 7901 h 10838"/>
                  <a:gd name="connsiteX9" fmla="*/ 6551 w 9985"/>
                  <a:gd name="connsiteY9" fmla="*/ 5956 h 10838"/>
                  <a:gd name="connsiteX10" fmla="*/ 9331 w 9985"/>
                  <a:gd name="connsiteY10" fmla="*/ 4937 h 10838"/>
                  <a:gd name="connsiteX11" fmla="*/ 9752 w 9985"/>
                  <a:gd name="connsiteY11" fmla="*/ 3070 h 10838"/>
                  <a:gd name="connsiteX0" fmla="*/ 9767 w 10000"/>
                  <a:gd name="connsiteY0" fmla="*/ 2833 h 10000"/>
                  <a:gd name="connsiteX1" fmla="*/ 8698 w 10000"/>
                  <a:gd name="connsiteY1" fmla="*/ 1657 h 10000"/>
                  <a:gd name="connsiteX2" fmla="*/ 7604 w 10000"/>
                  <a:gd name="connsiteY2" fmla="*/ 482 h 10000"/>
                  <a:gd name="connsiteX3" fmla="*/ 5815 w 10000"/>
                  <a:gd name="connsiteY3" fmla="*/ 195 h 10000"/>
                  <a:gd name="connsiteX4" fmla="*/ 2957 w 10000"/>
                  <a:gd name="connsiteY4" fmla="*/ 3097 h 10000"/>
                  <a:gd name="connsiteX5" fmla="*/ 1691 w 10000"/>
                  <a:gd name="connsiteY5" fmla="*/ 5591 h 10000"/>
                  <a:gd name="connsiteX6" fmla="*/ 0 w 10000"/>
                  <a:gd name="connsiteY6" fmla="*/ 9093 h 10000"/>
                  <a:gd name="connsiteX7" fmla="*/ 6460 w 10000"/>
                  <a:gd name="connsiteY7" fmla="*/ 9950 h 10000"/>
                  <a:gd name="connsiteX8" fmla="*/ 6824 w 10000"/>
                  <a:gd name="connsiteY8" fmla="*/ 7290 h 10000"/>
                  <a:gd name="connsiteX9" fmla="*/ 7252 w 10000"/>
                  <a:gd name="connsiteY9" fmla="*/ 5638 h 10000"/>
                  <a:gd name="connsiteX10" fmla="*/ 9345 w 10000"/>
                  <a:gd name="connsiteY10" fmla="*/ 4555 h 10000"/>
                  <a:gd name="connsiteX11" fmla="*/ 9767 w 10000"/>
                  <a:gd name="connsiteY11" fmla="*/ 2833 h 10000"/>
                  <a:gd name="connsiteX0" fmla="*/ 9767 w 10000"/>
                  <a:gd name="connsiteY0" fmla="*/ 2833 h 10000"/>
                  <a:gd name="connsiteX1" fmla="*/ 8698 w 10000"/>
                  <a:gd name="connsiteY1" fmla="*/ 1657 h 10000"/>
                  <a:gd name="connsiteX2" fmla="*/ 7604 w 10000"/>
                  <a:gd name="connsiteY2" fmla="*/ 482 h 10000"/>
                  <a:gd name="connsiteX3" fmla="*/ 5815 w 10000"/>
                  <a:gd name="connsiteY3" fmla="*/ 195 h 10000"/>
                  <a:gd name="connsiteX4" fmla="*/ 2612 w 10000"/>
                  <a:gd name="connsiteY4" fmla="*/ 3002 h 10000"/>
                  <a:gd name="connsiteX5" fmla="*/ 1691 w 10000"/>
                  <a:gd name="connsiteY5" fmla="*/ 5591 h 10000"/>
                  <a:gd name="connsiteX6" fmla="*/ 0 w 10000"/>
                  <a:gd name="connsiteY6" fmla="*/ 9093 h 10000"/>
                  <a:gd name="connsiteX7" fmla="*/ 6460 w 10000"/>
                  <a:gd name="connsiteY7" fmla="*/ 9950 h 10000"/>
                  <a:gd name="connsiteX8" fmla="*/ 6824 w 10000"/>
                  <a:gd name="connsiteY8" fmla="*/ 7290 h 10000"/>
                  <a:gd name="connsiteX9" fmla="*/ 7252 w 10000"/>
                  <a:gd name="connsiteY9" fmla="*/ 5638 h 10000"/>
                  <a:gd name="connsiteX10" fmla="*/ 9345 w 10000"/>
                  <a:gd name="connsiteY10" fmla="*/ 4555 h 10000"/>
                  <a:gd name="connsiteX11" fmla="*/ 9767 w 10000"/>
                  <a:gd name="connsiteY11" fmla="*/ 2833 h 10000"/>
                  <a:gd name="connsiteX0" fmla="*/ 9767 w 10000"/>
                  <a:gd name="connsiteY0" fmla="*/ 2833 h 9999"/>
                  <a:gd name="connsiteX1" fmla="*/ 8698 w 10000"/>
                  <a:gd name="connsiteY1" fmla="*/ 1657 h 9999"/>
                  <a:gd name="connsiteX2" fmla="*/ 7604 w 10000"/>
                  <a:gd name="connsiteY2" fmla="*/ 482 h 9999"/>
                  <a:gd name="connsiteX3" fmla="*/ 5815 w 10000"/>
                  <a:gd name="connsiteY3" fmla="*/ 195 h 9999"/>
                  <a:gd name="connsiteX4" fmla="*/ 2612 w 10000"/>
                  <a:gd name="connsiteY4" fmla="*/ 3002 h 9999"/>
                  <a:gd name="connsiteX5" fmla="*/ 1691 w 10000"/>
                  <a:gd name="connsiteY5" fmla="*/ 5591 h 9999"/>
                  <a:gd name="connsiteX6" fmla="*/ 0 w 10000"/>
                  <a:gd name="connsiteY6" fmla="*/ 9093 h 9999"/>
                  <a:gd name="connsiteX7" fmla="*/ 6460 w 10000"/>
                  <a:gd name="connsiteY7" fmla="*/ 9950 h 9999"/>
                  <a:gd name="connsiteX8" fmla="*/ 6824 w 10000"/>
                  <a:gd name="connsiteY8" fmla="*/ 7290 h 9999"/>
                  <a:gd name="connsiteX9" fmla="*/ 7252 w 10000"/>
                  <a:gd name="connsiteY9" fmla="*/ 5638 h 9999"/>
                  <a:gd name="connsiteX10" fmla="*/ 9345 w 10000"/>
                  <a:gd name="connsiteY10" fmla="*/ 4555 h 9999"/>
                  <a:gd name="connsiteX11" fmla="*/ 9767 w 10000"/>
                  <a:gd name="connsiteY11" fmla="*/ 2833 h 9999"/>
                  <a:gd name="connsiteX0" fmla="*/ 9934 w 10167"/>
                  <a:gd name="connsiteY0" fmla="*/ 2833 h 10000"/>
                  <a:gd name="connsiteX1" fmla="*/ 8865 w 10167"/>
                  <a:gd name="connsiteY1" fmla="*/ 1657 h 10000"/>
                  <a:gd name="connsiteX2" fmla="*/ 7771 w 10167"/>
                  <a:gd name="connsiteY2" fmla="*/ 482 h 10000"/>
                  <a:gd name="connsiteX3" fmla="*/ 5982 w 10167"/>
                  <a:gd name="connsiteY3" fmla="*/ 195 h 10000"/>
                  <a:gd name="connsiteX4" fmla="*/ 2779 w 10167"/>
                  <a:gd name="connsiteY4" fmla="*/ 3002 h 10000"/>
                  <a:gd name="connsiteX5" fmla="*/ 1858 w 10167"/>
                  <a:gd name="connsiteY5" fmla="*/ 5592 h 10000"/>
                  <a:gd name="connsiteX6" fmla="*/ 167 w 10167"/>
                  <a:gd name="connsiteY6" fmla="*/ 9094 h 10000"/>
                  <a:gd name="connsiteX7" fmla="*/ 6627 w 10167"/>
                  <a:gd name="connsiteY7" fmla="*/ 9951 h 10000"/>
                  <a:gd name="connsiteX8" fmla="*/ 6991 w 10167"/>
                  <a:gd name="connsiteY8" fmla="*/ 7291 h 10000"/>
                  <a:gd name="connsiteX9" fmla="*/ 7419 w 10167"/>
                  <a:gd name="connsiteY9" fmla="*/ 5639 h 10000"/>
                  <a:gd name="connsiteX10" fmla="*/ 9512 w 10167"/>
                  <a:gd name="connsiteY10" fmla="*/ 4555 h 10000"/>
                  <a:gd name="connsiteX11" fmla="*/ 9934 w 10167"/>
                  <a:gd name="connsiteY11" fmla="*/ 2833 h 10000"/>
                  <a:gd name="connsiteX0" fmla="*/ 9795 w 10028"/>
                  <a:gd name="connsiteY0" fmla="*/ 2833 h 10000"/>
                  <a:gd name="connsiteX1" fmla="*/ 8726 w 10028"/>
                  <a:gd name="connsiteY1" fmla="*/ 1657 h 10000"/>
                  <a:gd name="connsiteX2" fmla="*/ 7632 w 10028"/>
                  <a:gd name="connsiteY2" fmla="*/ 482 h 10000"/>
                  <a:gd name="connsiteX3" fmla="*/ 5843 w 10028"/>
                  <a:gd name="connsiteY3" fmla="*/ 195 h 10000"/>
                  <a:gd name="connsiteX4" fmla="*/ 2640 w 10028"/>
                  <a:gd name="connsiteY4" fmla="*/ 3002 h 10000"/>
                  <a:gd name="connsiteX5" fmla="*/ 1719 w 10028"/>
                  <a:gd name="connsiteY5" fmla="*/ 5592 h 10000"/>
                  <a:gd name="connsiteX6" fmla="*/ 28 w 10028"/>
                  <a:gd name="connsiteY6" fmla="*/ 9094 h 10000"/>
                  <a:gd name="connsiteX7" fmla="*/ 6488 w 10028"/>
                  <a:gd name="connsiteY7" fmla="*/ 9951 h 10000"/>
                  <a:gd name="connsiteX8" fmla="*/ 6852 w 10028"/>
                  <a:gd name="connsiteY8" fmla="*/ 7291 h 10000"/>
                  <a:gd name="connsiteX9" fmla="*/ 7280 w 10028"/>
                  <a:gd name="connsiteY9" fmla="*/ 5639 h 10000"/>
                  <a:gd name="connsiteX10" fmla="*/ 9373 w 10028"/>
                  <a:gd name="connsiteY10" fmla="*/ 4555 h 10000"/>
                  <a:gd name="connsiteX11" fmla="*/ 9795 w 10028"/>
                  <a:gd name="connsiteY11" fmla="*/ 283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28" h="10000">
                    <a:moveTo>
                      <a:pt x="9795" y="2833"/>
                    </a:moveTo>
                    <a:lnTo>
                      <a:pt x="8726" y="1657"/>
                    </a:lnTo>
                    <a:lnTo>
                      <a:pt x="7632" y="482"/>
                    </a:lnTo>
                    <a:cubicBezTo>
                      <a:pt x="7211" y="2"/>
                      <a:pt x="6365" y="-166"/>
                      <a:pt x="5843" y="195"/>
                    </a:cubicBezTo>
                    <a:cubicBezTo>
                      <a:pt x="4973" y="770"/>
                      <a:pt x="3734" y="1442"/>
                      <a:pt x="2640" y="3002"/>
                    </a:cubicBezTo>
                    <a:cubicBezTo>
                      <a:pt x="2094" y="3745"/>
                      <a:pt x="2016" y="4680"/>
                      <a:pt x="1719" y="5592"/>
                    </a:cubicBezTo>
                    <a:cubicBezTo>
                      <a:pt x="724" y="6384"/>
                      <a:pt x="-169" y="6324"/>
                      <a:pt x="28" y="9094"/>
                    </a:cubicBezTo>
                    <a:cubicBezTo>
                      <a:pt x="6241" y="9094"/>
                      <a:pt x="5351" y="10252"/>
                      <a:pt x="6488" y="9951"/>
                    </a:cubicBezTo>
                    <a:cubicBezTo>
                      <a:pt x="7625" y="9651"/>
                      <a:pt x="7300" y="8059"/>
                      <a:pt x="6852" y="7291"/>
                    </a:cubicBezTo>
                    <a:cubicBezTo>
                      <a:pt x="7126" y="6859"/>
                      <a:pt x="6858" y="6046"/>
                      <a:pt x="7280" y="5639"/>
                    </a:cubicBezTo>
                    <a:cubicBezTo>
                      <a:pt x="8174" y="4775"/>
                      <a:pt x="9373" y="4555"/>
                      <a:pt x="9373" y="4555"/>
                    </a:cubicBezTo>
                    <a:cubicBezTo>
                      <a:pt x="10019" y="4435"/>
                      <a:pt x="10242" y="3312"/>
                      <a:pt x="9795" y="283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63" name="Freeform 14">
                <a:extLst>
                  <a:ext uri="{FF2B5EF4-FFF2-40B4-BE49-F238E27FC236}">
                    <a16:creationId xmlns:a16="http://schemas.microsoft.com/office/drawing/2014/main" id="{38B22609-5726-4C90-88F9-2DCD00E15D1A}"/>
                  </a:ext>
                </a:extLst>
              </p:cNvPr>
              <p:cNvSpPr>
                <a:spLocks/>
              </p:cNvSpPr>
              <p:nvPr/>
            </p:nvSpPr>
            <p:spPr bwMode="auto">
              <a:xfrm>
                <a:off x="2752" y="1606"/>
                <a:ext cx="55" cy="10"/>
              </a:xfrm>
              <a:custGeom>
                <a:avLst/>
                <a:gdLst>
                  <a:gd name="T0" fmla="*/ 0 w 55"/>
                  <a:gd name="T1" fmla="*/ 0 h 10"/>
                  <a:gd name="T2" fmla="*/ 55 w 55"/>
                  <a:gd name="T3" fmla="*/ 10 h 10"/>
                  <a:gd name="T4" fmla="*/ 0 w 55"/>
                  <a:gd name="T5" fmla="*/ 0 h 10"/>
                  <a:gd name="T6" fmla="*/ 0 w 55"/>
                  <a:gd name="T7" fmla="*/ 0 h 10"/>
                </a:gdLst>
                <a:ahLst/>
                <a:cxnLst>
                  <a:cxn ang="0">
                    <a:pos x="T0" y="T1"/>
                  </a:cxn>
                  <a:cxn ang="0">
                    <a:pos x="T2" y="T3"/>
                  </a:cxn>
                  <a:cxn ang="0">
                    <a:pos x="T4" y="T5"/>
                  </a:cxn>
                  <a:cxn ang="0">
                    <a:pos x="T6" y="T7"/>
                  </a:cxn>
                </a:cxnLst>
                <a:rect l="0" t="0" r="r" b="b"/>
                <a:pathLst>
                  <a:path w="55" h="10">
                    <a:moveTo>
                      <a:pt x="0" y="0"/>
                    </a:moveTo>
                    <a:lnTo>
                      <a:pt x="55" y="10"/>
                    </a:lnTo>
                    <a:lnTo>
                      <a:pt x="0" y="0"/>
                    </a:lnTo>
                    <a:lnTo>
                      <a:pt x="0" y="0"/>
                    </a:lnTo>
                    <a:close/>
                  </a:path>
                </a:pathLst>
              </a:custGeom>
              <a:solidFill>
                <a:srgbClr val="D73E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64" name="Freeform 15">
                <a:extLst>
                  <a:ext uri="{FF2B5EF4-FFF2-40B4-BE49-F238E27FC236}">
                    <a16:creationId xmlns:a16="http://schemas.microsoft.com/office/drawing/2014/main" id="{8E6E8DDA-C2FA-4535-85D8-1736E8FCB5F8}"/>
                  </a:ext>
                </a:extLst>
              </p:cNvPr>
              <p:cNvSpPr>
                <a:spLocks/>
              </p:cNvSpPr>
              <p:nvPr/>
            </p:nvSpPr>
            <p:spPr bwMode="auto">
              <a:xfrm>
                <a:off x="2752" y="1064"/>
                <a:ext cx="55" cy="552"/>
              </a:xfrm>
              <a:custGeom>
                <a:avLst/>
                <a:gdLst>
                  <a:gd name="T0" fmla="*/ 25 w 37"/>
                  <a:gd name="T1" fmla="*/ 221 h 366"/>
                  <a:gd name="T2" fmla="*/ 6 w 37"/>
                  <a:gd name="T3" fmla="*/ 0 h 366"/>
                  <a:gd name="T4" fmla="*/ 0 w 37"/>
                  <a:gd name="T5" fmla="*/ 359 h 366"/>
                  <a:gd name="T6" fmla="*/ 37 w 37"/>
                  <a:gd name="T7" fmla="*/ 366 h 366"/>
                  <a:gd name="T8" fmla="*/ 37 w 37"/>
                  <a:gd name="T9" fmla="*/ 316 h 366"/>
                  <a:gd name="T10" fmla="*/ 17 w 37"/>
                  <a:gd name="T11" fmla="*/ 248 h 366"/>
                  <a:gd name="T12" fmla="*/ 25 w 37"/>
                  <a:gd name="T13" fmla="*/ 221 h 366"/>
                </a:gdLst>
                <a:ahLst/>
                <a:cxnLst>
                  <a:cxn ang="0">
                    <a:pos x="T0" y="T1"/>
                  </a:cxn>
                  <a:cxn ang="0">
                    <a:pos x="T2" y="T3"/>
                  </a:cxn>
                  <a:cxn ang="0">
                    <a:pos x="T4" y="T5"/>
                  </a:cxn>
                  <a:cxn ang="0">
                    <a:pos x="T6" y="T7"/>
                  </a:cxn>
                  <a:cxn ang="0">
                    <a:pos x="T8" y="T9"/>
                  </a:cxn>
                  <a:cxn ang="0">
                    <a:pos x="T10" y="T11"/>
                  </a:cxn>
                  <a:cxn ang="0">
                    <a:pos x="T12" y="T13"/>
                  </a:cxn>
                </a:cxnLst>
                <a:rect l="0" t="0" r="r" b="b"/>
                <a:pathLst>
                  <a:path w="37" h="366">
                    <a:moveTo>
                      <a:pt x="25" y="221"/>
                    </a:moveTo>
                    <a:cubicBezTo>
                      <a:pt x="7" y="168"/>
                      <a:pt x="11" y="0"/>
                      <a:pt x="6" y="0"/>
                    </a:cubicBezTo>
                    <a:cubicBezTo>
                      <a:pt x="2" y="0"/>
                      <a:pt x="0" y="344"/>
                      <a:pt x="0" y="359"/>
                    </a:cubicBezTo>
                    <a:cubicBezTo>
                      <a:pt x="37" y="366"/>
                      <a:pt x="37" y="366"/>
                      <a:pt x="37" y="366"/>
                    </a:cubicBezTo>
                    <a:cubicBezTo>
                      <a:pt x="37" y="316"/>
                      <a:pt x="37" y="316"/>
                      <a:pt x="37" y="316"/>
                    </a:cubicBezTo>
                    <a:cubicBezTo>
                      <a:pt x="37" y="291"/>
                      <a:pt x="30" y="268"/>
                      <a:pt x="17" y="248"/>
                    </a:cubicBezTo>
                    <a:cubicBezTo>
                      <a:pt x="19" y="239"/>
                      <a:pt x="21" y="230"/>
                      <a:pt x="25" y="22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65" name="Freeform 16">
                <a:extLst>
                  <a:ext uri="{FF2B5EF4-FFF2-40B4-BE49-F238E27FC236}">
                    <a16:creationId xmlns:a16="http://schemas.microsoft.com/office/drawing/2014/main" id="{955B0172-9BCC-488D-822B-C8453DF17AFD}"/>
                  </a:ext>
                </a:extLst>
              </p:cNvPr>
              <p:cNvSpPr>
                <a:spLocks/>
              </p:cNvSpPr>
              <p:nvPr/>
            </p:nvSpPr>
            <p:spPr bwMode="auto">
              <a:xfrm>
                <a:off x="2752" y="1606"/>
                <a:ext cx="55" cy="214"/>
              </a:xfrm>
              <a:custGeom>
                <a:avLst/>
                <a:gdLst>
                  <a:gd name="T0" fmla="*/ 0 w 37"/>
                  <a:gd name="T1" fmla="*/ 105 h 142"/>
                  <a:gd name="T2" fmla="*/ 33 w 37"/>
                  <a:gd name="T3" fmla="*/ 142 h 142"/>
                  <a:gd name="T4" fmla="*/ 37 w 37"/>
                  <a:gd name="T5" fmla="*/ 57 h 142"/>
                  <a:gd name="T6" fmla="*/ 37 w 37"/>
                  <a:gd name="T7" fmla="*/ 7 h 142"/>
                  <a:gd name="T8" fmla="*/ 0 w 37"/>
                  <a:gd name="T9" fmla="*/ 0 h 142"/>
                  <a:gd name="T10" fmla="*/ 0 w 37"/>
                  <a:gd name="T11" fmla="*/ 105 h 142"/>
                </a:gdLst>
                <a:ahLst/>
                <a:cxnLst>
                  <a:cxn ang="0">
                    <a:pos x="T0" y="T1"/>
                  </a:cxn>
                  <a:cxn ang="0">
                    <a:pos x="T2" y="T3"/>
                  </a:cxn>
                  <a:cxn ang="0">
                    <a:pos x="T4" y="T5"/>
                  </a:cxn>
                  <a:cxn ang="0">
                    <a:pos x="T6" y="T7"/>
                  </a:cxn>
                  <a:cxn ang="0">
                    <a:pos x="T8" y="T9"/>
                  </a:cxn>
                  <a:cxn ang="0">
                    <a:pos x="T10" y="T11"/>
                  </a:cxn>
                </a:cxnLst>
                <a:rect l="0" t="0" r="r" b="b"/>
                <a:pathLst>
                  <a:path w="37" h="142">
                    <a:moveTo>
                      <a:pt x="0" y="105"/>
                    </a:moveTo>
                    <a:cubicBezTo>
                      <a:pt x="0" y="124"/>
                      <a:pt x="14" y="139"/>
                      <a:pt x="33" y="142"/>
                    </a:cubicBezTo>
                    <a:cubicBezTo>
                      <a:pt x="37" y="57"/>
                      <a:pt x="37" y="57"/>
                      <a:pt x="37" y="57"/>
                    </a:cubicBezTo>
                    <a:cubicBezTo>
                      <a:pt x="37" y="7"/>
                      <a:pt x="37" y="7"/>
                      <a:pt x="37" y="7"/>
                    </a:cubicBezTo>
                    <a:cubicBezTo>
                      <a:pt x="0" y="0"/>
                      <a:pt x="0" y="0"/>
                      <a:pt x="0" y="0"/>
                    </a:cubicBezTo>
                    <a:lnTo>
                      <a:pt x="0" y="105"/>
                    </a:lnTo>
                    <a:close/>
                  </a:path>
                </a:pathLst>
              </a:custGeom>
              <a:solidFill>
                <a:srgbClr val="001423">
                  <a:alpha val="32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66" name="Freeform 17">
                <a:extLst>
                  <a:ext uri="{FF2B5EF4-FFF2-40B4-BE49-F238E27FC236}">
                    <a16:creationId xmlns:a16="http://schemas.microsoft.com/office/drawing/2014/main" id="{B9D31093-F334-4305-B40E-6B5D95E039F0}"/>
                  </a:ext>
                </a:extLst>
              </p:cNvPr>
              <p:cNvSpPr>
                <a:spLocks/>
              </p:cNvSpPr>
              <p:nvPr/>
            </p:nvSpPr>
            <p:spPr bwMode="auto">
              <a:xfrm>
                <a:off x="2838" y="1064"/>
                <a:ext cx="24" cy="314"/>
              </a:xfrm>
              <a:custGeom>
                <a:avLst/>
                <a:gdLst>
                  <a:gd name="T0" fmla="*/ 4 w 16"/>
                  <a:gd name="T1" fmla="*/ 207 h 208"/>
                  <a:gd name="T2" fmla="*/ 16 w 16"/>
                  <a:gd name="T3" fmla="*/ 205 h 208"/>
                  <a:gd name="T4" fmla="*/ 9 w 16"/>
                  <a:gd name="T5" fmla="*/ 0 h 208"/>
                  <a:gd name="T6" fmla="*/ 0 w 16"/>
                  <a:gd name="T7" fmla="*/ 208 h 208"/>
                  <a:gd name="T8" fmla="*/ 4 w 16"/>
                  <a:gd name="T9" fmla="*/ 207 h 208"/>
                </a:gdLst>
                <a:ahLst/>
                <a:cxnLst>
                  <a:cxn ang="0">
                    <a:pos x="T0" y="T1"/>
                  </a:cxn>
                  <a:cxn ang="0">
                    <a:pos x="T2" y="T3"/>
                  </a:cxn>
                  <a:cxn ang="0">
                    <a:pos x="T4" y="T5"/>
                  </a:cxn>
                  <a:cxn ang="0">
                    <a:pos x="T6" y="T7"/>
                  </a:cxn>
                  <a:cxn ang="0">
                    <a:pos x="T8" y="T9"/>
                  </a:cxn>
                </a:cxnLst>
                <a:rect l="0" t="0" r="r" b="b"/>
                <a:pathLst>
                  <a:path w="16" h="208">
                    <a:moveTo>
                      <a:pt x="4" y="207"/>
                    </a:moveTo>
                    <a:cubicBezTo>
                      <a:pt x="8" y="207"/>
                      <a:pt x="12" y="206"/>
                      <a:pt x="16" y="205"/>
                    </a:cubicBezTo>
                    <a:cubicBezTo>
                      <a:pt x="14" y="100"/>
                      <a:pt x="13" y="0"/>
                      <a:pt x="9" y="0"/>
                    </a:cubicBezTo>
                    <a:cubicBezTo>
                      <a:pt x="6" y="0"/>
                      <a:pt x="2" y="129"/>
                      <a:pt x="0" y="208"/>
                    </a:cubicBezTo>
                    <a:cubicBezTo>
                      <a:pt x="1" y="207"/>
                      <a:pt x="2" y="207"/>
                      <a:pt x="4" y="20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67" name="Freeform 18">
                <a:extLst>
                  <a:ext uri="{FF2B5EF4-FFF2-40B4-BE49-F238E27FC236}">
                    <a16:creationId xmlns:a16="http://schemas.microsoft.com/office/drawing/2014/main" id="{95ADE35C-D2BD-4E4E-BAD4-64684B14CEA1}"/>
                  </a:ext>
                </a:extLst>
              </p:cNvPr>
              <p:cNvSpPr>
                <a:spLocks/>
              </p:cNvSpPr>
              <p:nvPr/>
            </p:nvSpPr>
            <p:spPr bwMode="auto">
              <a:xfrm>
                <a:off x="2770" y="973"/>
                <a:ext cx="75" cy="830"/>
              </a:xfrm>
              <a:custGeom>
                <a:avLst/>
                <a:gdLst>
                  <a:gd name="T0" fmla="*/ 25 w 50"/>
                  <a:gd name="T1" fmla="*/ 550 h 550"/>
                  <a:gd name="T2" fmla="*/ 0 w 50"/>
                  <a:gd name="T3" fmla="*/ 525 h 550"/>
                  <a:gd name="T4" fmla="*/ 0 w 50"/>
                  <a:gd name="T5" fmla="*/ 25 h 550"/>
                  <a:gd name="T6" fmla="*/ 25 w 50"/>
                  <a:gd name="T7" fmla="*/ 0 h 550"/>
                  <a:gd name="T8" fmla="*/ 50 w 50"/>
                  <a:gd name="T9" fmla="*/ 25 h 550"/>
                  <a:gd name="T10" fmla="*/ 50 w 50"/>
                  <a:gd name="T11" fmla="*/ 525 h 550"/>
                  <a:gd name="T12" fmla="*/ 25 w 50"/>
                  <a:gd name="T13" fmla="*/ 550 h 550"/>
                </a:gdLst>
                <a:ahLst/>
                <a:cxnLst>
                  <a:cxn ang="0">
                    <a:pos x="T0" y="T1"/>
                  </a:cxn>
                  <a:cxn ang="0">
                    <a:pos x="T2" y="T3"/>
                  </a:cxn>
                  <a:cxn ang="0">
                    <a:pos x="T4" y="T5"/>
                  </a:cxn>
                  <a:cxn ang="0">
                    <a:pos x="T6" y="T7"/>
                  </a:cxn>
                  <a:cxn ang="0">
                    <a:pos x="T8" y="T9"/>
                  </a:cxn>
                  <a:cxn ang="0">
                    <a:pos x="T10" y="T11"/>
                  </a:cxn>
                  <a:cxn ang="0">
                    <a:pos x="T12" y="T13"/>
                  </a:cxn>
                </a:cxnLst>
                <a:rect l="0" t="0" r="r" b="b"/>
                <a:pathLst>
                  <a:path w="50" h="550">
                    <a:moveTo>
                      <a:pt x="25" y="550"/>
                    </a:moveTo>
                    <a:cubicBezTo>
                      <a:pt x="11" y="550"/>
                      <a:pt x="0" y="539"/>
                      <a:pt x="0" y="525"/>
                    </a:cubicBezTo>
                    <a:cubicBezTo>
                      <a:pt x="0" y="25"/>
                      <a:pt x="0" y="25"/>
                      <a:pt x="0" y="25"/>
                    </a:cubicBezTo>
                    <a:cubicBezTo>
                      <a:pt x="0" y="12"/>
                      <a:pt x="11" y="0"/>
                      <a:pt x="25" y="0"/>
                    </a:cubicBezTo>
                    <a:cubicBezTo>
                      <a:pt x="39" y="0"/>
                      <a:pt x="50" y="12"/>
                      <a:pt x="50" y="25"/>
                    </a:cubicBezTo>
                    <a:cubicBezTo>
                      <a:pt x="50" y="525"/>
                      <a:pt x="50" y="525"/>
                      <a:pt x="50" y="525"/>
                    </a:cubicBezTo>
                    <a:cubicBezTo>
                      <a:pt x="50" y="539"/>
                      <a:pt x="39" y="550"/>
                      <a:pt x="25" y="55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68" name="Freeform 19">
                <a:extLst>
                  <a:ext uri="{FF2B5EF4-FFF2-40B4-BE49-F238E27FC236}">
                    <a16:creationId xmlns:a16="http://schemas.microsoft.com/office/drawing/2014/main" id="{4A204333-92E0-40D6-9092-0FEEAF1927D5}"/>
                  </a:ext>
                </a:extLst>
              </p:cNvPr>
              <p:cNvSpPr>
                <a:spLocks/>
              </p:cNvSpPr>
              <p:nvPr/>
            </p:nvSpPr>
            <p:spPr bwMode="auto">
              <a:xfrm>
                <a:off x="2770" y="1653"/>
                <a:ext cx="75" cy="150"/>
              </a:xfrm>
              <a:custGeom>
                <a:avLst/>
                <a:gdLst>
                  <a:gd name="T0" fmla="*/ 50 w 50"/>
                  <a:gd name="T1" fmla="*/ 75 h 100"/>
                  <a:gd name="T2" fmla="*/ 50 w 50"/>
                  <a:gd name="T3" fmla="*/ 0 h 100"/>
                  <a:gd name="T4" fmla="*/ 0 w 50"/>
                  <a:gd name="T5" fmla="*/ 0 h 100"/>
                  <a:gd name="T6" fmla="*/ 0 w 50"/>
                  <a:gd name="T7" fmla="*/ 75 h 100"/>
                  <a:gd name="T8" fmla="*/ 25 w 50"/>
                  <a:gd name="T9" fmla="*/ 100 h 100"/>
                  <a:gd name="T10" fmla="*/ 50 w 50"/>
                  <a:gd name="T11" fmla="*/ 75 h 100"/>
                </a:gdLst>
                <a:ahLst/>
                <a:cxnLst>
                  <a:cxn ang="0">
                    <a:pos x="T0" y="T1"/>
                  </a:cxn>
                  <a:cxn ang="0">
                    <a:pos x="T2" y="T3"/>
                  </a:cxn>
                  <a:cxn ang="0">
                    <a:pos x="T4" y="T5"/>
                  </a:cxn>
                  <a:cxn ang="0">
                    <a:pos x="T6" y="T7"/>
                  </a:cxn>
                  <a:cxn ang="0">
                    <a:pos x="T8" y="T9"/>
                  </a:cxn>
                  <a:cxn ang="0">
                    <a:pos x="T10" y="T11"/>
                  </a:cxn>
                </a:cxnLst>
                <a:rect l="0" t="0" r="r" b="b"/>
                <a:pathLst>
                  <a:path w="50" h="100">
                    <a:moveTo>
                      <a:pt x="50" y="75"/>
                    </a:moveTo>
                    <a:cubicBezTo>
                      <a:pt x="50" y="0"/>
                      <a:pt x="50" y="0"/>
                      <a:pt x="50" y="0"/>
                    </a:cubicBezTo>
                    <a:cubicBezTo>
                      <a:pt x="0" y="0"/>
                      <a:pt x="0" y="0"/>
                      <a:pt x="0" y="0"/>
                    </a:cubicBezTo>
                    <a:cubicBezTo>
                      <a:pt x="0" y="75"/>
                      <a:pt x="0" y="75"/>
                      <a:pt x="0" y="75"/>
                    </a:cubicBezTo>
                    <a:cubicBezTo>
                      <a:pt x="0" y="89"/>
                      <a:pt x="11" y="100"/>
                      <a:pt x="25" y="100"/>
                    </a:cubicBezTo>
                    <a:cubicBezTo>
                      <a:pt x="39" y="100"/>
                      <a:pt x="50" y="89"/>
                      <a:pt x="50" y="75"/>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69" name="Freeform 20">
                <a:extLst>
                  <a:ext uri="{FF2B5EF4-FFF2-40B4-BE49-F238E27FC236}">
                    <a16:creationId xmlns:a16="http://schemas.microsoft.com/office/drawing/2014/main" id="{4AB1094F-ED02-4C8A-AFD8-8CEDB901135A}"/>
                  </a:ext>
                </a:extLst>
              </p:cNvPr>
              <p:cNvSpPr>
                <a:spLocks/>
              </p:cNvSpPr>
              <p:nvPr/>
            </p:nvSpPr>
            <p:spPr bwMode="auto">
              <a:xfrm>
                <a:off x="2913" y="1059"/>
                <a:ext cx="129" cy="133"/>
              </a:xfrm>
              <a:custGeom>
                <a:avLst/>
                <a:gdLst>
                  <a:gd name="T0" fmla="*/ 30 w 85"/>
                  <a:gd name="T1" fmla="*/ 9 h 88"/>
                  <a:gd name="T2" fmla="*/ 22 w 85"/>
                  <a:gd name="T3" fmla="*/ 0 h 88"/>
                  <a:gd name="T4" fmla="*/ 7 w 85"/>
                  <a:gd name="T5" fmla="*/ 25 h 88"/>
                  <a:gd name="T6" fmla="*/ 45 w 85"/>
                  <a:gd name="T7" fmla="*/ 43 h 88"/>
                  <a:gd name="T8" fmla="*/ 48 w 85"/>
                  <a:gd name="T9" fmla="*/ 42 h 88"/>
                  <a:gd name="T10" fmla="*/ 67 w 85"/>
                  <a:gd name="T11" fmla="*/ 76 h 88"/>
                  <a:gd name="T12" fmla="*/ 82 w 85"/>
                  <a:gd name="T13" fmla="*/ 88 h 88"/>
                  <a:gd name="T14" fmla="*/ 73 w 85"/>
                  <a:gd name="T15" fmla="*/ 58 h 88"/>
                  <a:gd name="T16" fmla="*/ 30 w 85"/>
                  <a:gd name="T17" fmla="*/ 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88">
                    <a:moveTo>
                      <a:pt x="30" y="9"/>
                    </a:moveTo>
                    <a:cubicBezTo>
                      <a:pt x="22" y="0"/>
                      <a:pt x="22" y="0"/>
                      <a:pt x="22" y="0"/>
                    </a:cubicBezTo>
                    <a:cubicBezTo>
                      <a:pt x="13" y="8"/>
                      <a:pt x="0" y="14"/>
                      <a:pt x="7" y="25"/>
                    </a:cubicBezTo>
                    <a:cubicBezTo>
                      <a:pt x="18" y="43"/>
                      <a:pt x="35" y="46"/>
                      <a:pt x="45" y="43"/>
                    </a:cubicBezTo>
                    <a:cubicBezTo>
                      <a:pt x="46" y="43"/>
                      <a:pt x="47" y="42"/>
                      <a:pt x="48" y="42"/>
                    </a:cubicBezTo>
                    <a:cubicBezTo>
                      <a:pt x="51" y="55"/>
                      <a:pt x="57" y="67"/>
                      <a:pt x="67" y="76"/>
                    </a:cubicBezTo>
                    <a:cubicBezTo>
                      <a:pt x="71" y="81"/>
                      <a:pt x="76" y="85"/>
                      <a:pt x="82" y="88"/>
                    </a:cubicBezTo>
                    <a:cubicBezTo>
                      <a:pt x="85" y="79"/>
                      <a:pt x="82" y="69"/>
                      <a:pt x="73" y="58"/>
                    </a:cubicBezTo>
                    <a:lnTo>
                      <a:pt x="30"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70" name="Freeform 21">
                <a:extLst>
                  <a:ext uri="{FF2B5EF4-FFF2-40B4-BE49-F238E27FC236}">
                    <a16:creationId xmlns:a16="http://schemas.microsoft.com/office/drawing/2014/main" id="{A7B0443C-25DB-4A1B-BB41-E00E435EC931}"/>
                  </a:ext>
                </a:extLst>
              </p:cNvPr>
              <p:cNvSpPr>
                <a:spLocks/>
              </p:cNvSpPr>
              <p:nvPr/>
            </p:nvSpPr>
            <p:spPr bwMode="auto">
              <a:xfrm>
                <a:off x="2912" y="978"/>
                <a:ext cx="213" cy="139"/>
              </a:xfrm>
              <a:custGeom>
                <a:avLst/>
                <a:gdLst>
                  <a:gd name="T0" fmla="*/ 35 w 141"/>
                  <a:gd name="T1" fmla="*/ 89 h 92"/>
                  <a:gd name="T2" fmla="*/ 8 w 141"/>
                  <a:gd name="T3" fmla="*/ 79 h 92"/>
                  <a:gd name="T4" fmla="*/ 15 w 141"/>
                  <a:gd name="T5" fmla="*/ 44 h 92"/>
                  <a:gd name="T6" fmla="*/ 106 w 141"/>
                  <a:gd name="T7" fmla="*/ 4 h 92"/>
                  <a:gd name="T8" fmla="*/ 137 w 141"/>
                  <a:gd name="T9" fmla="*/ 22 h 92"/>
                  <a:gd name="T10" fmla="*/ 119 w 141"/>
                  <a:gd name="T11" fmla="*/ 52 h 92"/>
                  <a:gd name="T12" fmla="*/ 42 w 141"/>
                  <a:gd name="T13" fmla="*/ 86 h 92"/>
                  <a:gd name="T14" fmla="*/ 35 w 141"/>
                  <a:gd name="T15" fmla="*/ 89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92">
                    <a:moveTo>
                      <a:pt x="35" y="89"/>
                    </a:moveTo>
                    <a:cubicBezTo>
                      <a:pt x="25" y="92"/>
                      <a:pt x="14" y="88"/>
                      <a:pt x="8" y="79"/>
                    </a:cubicBezTo>
                    <a:cubicBezTo>
                      <a:pt x="0" y="67"/>
                      <a:pt x="4" y="51"/>
                      <a:pt x="15" y="44"/>
                    </a:cubicBezTo>
                    <a:cubicBezTo>
                      <a:pt x="43" y="26"/>
                      <a:pt x="74" y="13"/>
                      <a:pt x="106" y="4"/>
                    </a:cubicBezTo>
                    <a:cubicBezTo>
                      <a:pt x="120" y="0"/>
                      <a:pt x="133" y="8"/>
                      <a:pt x="137" y="22"/>
                    </a:cubicBezTo>
                    <a:cubicBezTo>
                      <a:pt x="141" y="35"/>
                      <a:pt x="133" y="49"/>
                      <a:pt x="119" y="52"/>
                    </a:cubicBezTo>
                    <a:cubicBezTo>
                      <a:pt x="92" y="60"/>
                      <a:pt x="66" y="71"/>
                      <a:pt x="42" y="86"/>
                    </a:cubicBezTo>
                    <a:cubicBezTo>
                      <a:pt x="40" y="88"/>
                      <a:pt x="38" y="89"/>
                      <a:pt x="35" y="89"/>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71" name="Oval 22">
                <a:extLst>
                  <a:ext uri="{FF2B5EF4-FFF2-40B4-BE49-F238E27FC236}">
                    <a16:creationId xmlns:a16="http://schemas.microsoft.com/office/drawing/2014/main" id="{05160D79-B419-47C7-9C27-03DF1DD139AE}"/>
                  </a:ext>
                </a:extLst>
              </p:cNvPr>
              <p:cNvSpPr>
                <a:spLocks noChangeArrowheads="1"/>
              </p:cNvSpPr>
              <p:nvPr/>
            </p:nvSpPr>
            <p:spPr bwMode="auto">
              <a:xfrm>
                <a:off x="3027" y="831"/>
                <a:ext cx="302" cy="30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72" name="Freeform 23">
                <a:extLst>
                  <a:ext uri="{FF2B5EF4-FFF2-40B4-BE49-F238E27FC236}">
                    <a16:creationId xmlns:a16="http://schemas.microsoft.com/office/drawing/2014/main" id="{4A23C08D-3CE5-4B20-A482-FBF9850B8FDA}"/>
                  </a:ext>
                </a:extLst>
              </p:cNvPr>
              <p:cNvSpPr>
                <a:spLocks/>
              </p:cNvSpPr>
              <p:nvPr/>
            </p:nvSpPr>
            <p:spPr bwMode="auto">
              <a:xfrm>
                <a:off x="3083" y="948"/>
                <a:ext cx="226" cy="422"/>
              </a:xfrm>
              <a:custGeom>
                <a:avLst/>
                <a:gdLst>
                  <a:gd name="T0" fmla="*/ 0 w 150"/>
                  <a:gd name="T1" fmla="*/ 0 h 280"/>
                  <a:gd name="T2" fmla="*/ 150 w 150"/>
                  <a:gd name="T3" fmla="*/ 0 h 280"/>
                  <a:gd name="T4" fmla="*/ 150 w 150"/>
                  <a:gd name="T5" fmla="*/ 250 h 280"/>
                  <a:gd name="T6" fmla="*/ 73 w 150"/>
                  <a:gd name="T7" fmla="*/ 280 h 280"/>
                  <a:gd name="T8" fmla="*/ 0 w 150"/>
                  <a:gd name="T9" fmla="*/ 250 h 280"/>
                  <a:gd name="T10" fmla="*/ 0 w 150"/>
                  <a:gd name="T11" fmla="*/ 0 h 280"/>
                </a:gdLst>
                <a:ahLst/>
                <a:cxnLst>
                  <a:cxn ang="0">
                    <a:pos x="T0" y="T1"/>
                  </a:cxn>
                  <a:cxn ang="0">
                    <a:pos x="T2" y="T3"/>
                  </a:cxn>
                  <a:cxn ang="0">
                    <a:pos x="T4" y="T5"/>
                  </a:cxn>
                  <a:cxn ang="0">
                    <a:pos x="T6" y="T7"/>
                  </a:cxn>
                  <a:cxn ang="0">
                    <a:pos x="T8" y="T9"/>
                  </a:cxn>
                  <a:cxn ang="0">
                    <a:pos x="T10" y="T11"/>
                  </a:cxn>
                </a:cxnLst>
                <a:rect l="0" t="0" r="r" b="b"/>
                <a:pathLst>
                  <a:path w="150" h="280">
                    <a:moveTo>
                      <a:pt x="0" y="0"/>
                    </a:moveTo>
                    <a:cubicBezTo>
                      <a:pt x="150" y="0"/>
                      <a:pt x="150" y="0"/>
                      <a:pt x="150" y="0"/>
                    </a:cubicBezTo>
                    <a:cubicBezTo>
                      <a:pt x="150" y="250"/>
                      <a:pt x="150" y="250"/>
                      <a:pt x="150" y="250"/>
                    </a:cubicBezTo>
                    <a:cubicBezTo>
                      <a:pt x="150" y="250"/>
                      <a:pt x="119" y="280"/>
                      <a:pt x="73" y="280"/>
                    </a:cubicBezTo>
                    <a:cubicBezTo>
                      <a:pt x="25" y="280"/>
                      <a:pt x="0" y="250"/>
                      <a:pt x="0" y="250"/>
                    </a:cubicBez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73" name="Freeform 24">
                <a:extLst>
                  <a:ext uri="{FF2B5EF4-FFF2-40B4-BE49-F238E27FC236}">
                    <a16:creationId xmlns:a16="http://schemas.microsoft.com/office/drawing/2014/main" id="{B96BD764-9718-409A-8563-F88FC665BFA5}"/>
                  </a:ext>
                </a:extLst>
              </p:cNvPr>
              <p:cNvSpPr>
                <a:spLocks/>
              </p:cNvSpPr>
              <p:nvPr/>
            </p:nvSpPr>
            <p:spPr bwMode="auto">
              <a:xfrm>
                <a:off x="3083" y="1002"/>
                <a:ext cx="228" cy="252"/>
              </a:xfrm>
              <a:custGeom>
                <a:avLst/>
                <a:gdLst>
                  <a:gd name="T0" fmla="*/ 150 w 151"/>
                  <a:gd name="T1" fmla="*/ 38 h 167"/>
                  <a:gd name="T2" fmla="*/ 149 w 151"/>
                  <a:gd name="T3" fmla="*/ 38 h 167"/>
                  <a:gd name="T4" fmla="*/ 144 w 151"/>
                  <a:gd name="T5" fmla="*/ 0 h 167"/>
                  <a:gd name="T6" fmla="*/ 11 w 151"/>
                  <a:gd name="T7" fmla="*/ 0 h 167"/>
                  <a:gd name="T8" fmla="*/ 0 w 151"/>
                  <a:gd name="T9" fmla="*/ 11 h 167"/>
                  <a:gd name="T10" fmla="*/ 0 w 151"/>
                  <a:gd name="T11" fmla="*/ 163 h 167"/>
                  <a:gd name="T12" fmla="*/ 61 w 151"/>
                  <a:gd name="T13" fmla="*/ 144 h 167"/>
                  <a:gd name="T14" fmla="*/ 79 w 151"/>
                  <a:gd name="T15" fmla="*/ 126 h 167"/>
                  <a:gd name="T16" fmla="*/ 138 w 151"/>
                  <a:gd name="T17" fmla="*/ 141 h 167"/>
                  <a:gd name="T18" fmla="*/ 150 w 151"/>
                  <a:gd name="T19" fmla="*/ 140 h 167"/>
                  <a:gd name="T20" fmla="*/ 150 w 151"/>
                  <a:gd name="T21" fmla="*/ 3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67">
                    <a:moveTo>
                      <a:pt x="150" y="38"/>
                    </a:moveTo>
                    <a:cubicBezTo>
                      <a:pt x="149" y="38"/>
                      <a:pt x="149" y="38"/>
                      <a:pt x="149" y="38"/>
                    </a:cubicBezTo>
                    <a:cubicBezTo>
                      <a:pt x="151" y="25"/>
                      <a:pt x="149" y="12"/>
                      <a:pt x="144" y="0"/>
                    </a:cubicBezTo>
                    <a:cubicBezTo>
                      <a:pt x="11" y="0"/>
                      <a:pt x="11" y="0"/>
                      <a:pt x="11" y="0"/>
                    </a:cubicBezTo>
                    <a:cubicBezTo>
                      <a:pt x="0" y="11"/>
                      <a:pt x="0" y="11"/>
                      <a:pt x="0" y="11"/>
                    </a:cubicBezTo>
                    <a:cubicBezTo>
                      <a:pt x="0" y="163"/>
                      <a:pt x="0" y="163"/>
                      <a:pt x="0" y="163"/>
                    </a:cubicBezTo>
                    <a:cubicBezTo>
                      <a:pt x="21" y="167"/>
                      <a:pt x="44" y="161"/>
                      <a:pt x="61" y="144"/>
                    </a:cubicBezTo>
                    <a:cubicBezTo>
                      <a:pt x="79" y="126"/>
                      <a:pt x="79" y="126"/>
                      <a:pt x="79" y="126"/>
                    </a:cubicBezTo>
                    <a:cubicBezTo>
                      <a:pt x="97" y="135"/>
                      <a:pt x="117" y="141"/>
                      <a:pt x="138" y="141"/>
                    </a:cubicBezTo>
                    <a:cubicBezTo>
                      <a:pt x="142" y="141"/>
                      <a:pt x="146" y="140"/>
                      <a:pt x="150" y="140"/>
                    </a:cubicBezTo>
                    <a:lnTo>
                      <a:pt x="150" y="38"/>
                    </a:lnTo>
                    <a:close/>
                  </a:path>
                </a:pathLst>
              </a:custGeom>
              <a:solidFill>
                <a:srgbClr val="001423">
                  <a:alpha val="34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74" name="Freeform 25">
                <a:extLst>
                  <a:ext uri="{FF2B5EF4-FFF2-40B4-BE49-F238E27FC236}">
                    <a16:creationId xmlns:a16="http://schemas.microsoft.com/office/drawing/2014/main" id="{DA0D0D90-B2A3-4648-91A9-923D370AF45A}"/>
                  </a:ext>
                </a:extLst>
              </p:cNvPr>
              <p:cNvSpPr>
                <a:spLocks/>
              </p:cNvSpPr>
              <p:nvPr/>
            </p:nvSpPr>
            <p:spPr bwMode="auto">
              <a:xfrm>
                <a:off x="2987" y="850"/>
                <a:ext cx="331" cy="332"/>
              </a:xfrm>
              <a:custGeom>
                <a:avLst/>
                <a:gdLst>
                  <a:gd name="T0" fmla="*/ 192 w 219"/>
                  <a:gd name="T1" fmla="*/ 27 h 220"/>
                  <a:gd name="T2" fmla="*/ 95 w 219"/>
                  <a:gd name="T3" fmla="*/ 27 h 220"/>
                  <a:gd name="T4" fmla="*/ 26 w 219"/>
                  <a:gd name="T5" fmla="*/ 96 h 220"/>
                  <a:gd name="T6" fmla="*/ 26 w 219"/>
                  <a:gd name="T7" fmla="*/ 193 h 220"/>
                  <a:gd name="T8" fmla="*/ 124 w 219"/>
                  <a:gd name="T9" fmla="*/ 193 h 220"/>
                  <a:gd name="T10" fmla="*/ 192 w 219"/>
                  <a:gd name="T11" fmla="*/ 125 h 220"/>
                  <a:gd name="T12" fmla="*/ 192 w 219"/>
                  <a:gd name="T13" fmla="*/ 27 h 220"/>
                </a:gdLst>
                <a:ahLst/>
                <a:cxnLst>
                  <a:cxn ang="0">
                    <a:pos x="T0" y="T1"/>
                  </a:cxn>
                  <a:cxn ang="0">
                    <a:pos x="T2" y="T3"/>
                  </a:cxn>
                  <a:cxn ang="0">
                    <a:pos x="T4" y="T5"/>
                  </a:cxn>
                  <a:cxn ang="0">
                    <a:pos x="T6" y="T7"/>
                  </a:cxn>
                  <a:cxn ang="0">
                    <a:pos x="T8" y="T9"/>
                  </a:cxn>
                  <a:cxn ang="0">
                    <a:pos x="T10" y="T11"/>
                  </a:cxn>
                  <a:cxn ang="0">
                    <a:pos x="T12" y="T13"/>
                  </a:cxn>
                </a:cxnLst>
                <a:rect l="0" t="0" r="r" b="b"/>
                <a:pathLst>
                  <a:path w="219" h="220">
                    <a:moveTo>
                      <a:pt x="192" y="27"/>
                    </a:moveTo>
                    <a:cubicBezTo>
                      <a:pt x="166" y="0"/>
                      <a:pt x="122" y="0"/>
                      <a:pt x="95" y="27"/>
                    </a:cubicBezTo>
                    <a:cubicBezTo>
                      <a:pt x="26" y="96"/>
                      <a:pt x="26" y="96"/>
                      <a:pt x="26" y="96"/>
                    </a:cubicBezTo>
                    <a:cubicBezTo>
                      <a:pt x="0" y="123"/>
                      <a:pt x="0" y="166"/>
                      <a:pt x="26" y="193"/>
                    </a:cubicBezTo>
                    <a:cubicBezTo>
                      <a:pt x="53" y="220"/>
                      <a:pt x="97" y="220"/>
                      <a:pt x="124" y="193"/>
                    </a:cubicBezTo>
                    <a:cubicBezTo>
                      <a:pt x="192" y="125"/>
                      <a:pt x="192" y="125"/>
                      <a:pt x="192" y="125"/>
                    </a:cubicBezTo>
                    <a:cubicBezTo>
                      <a:pt x="219" y="98"/>
                      <a:pt x="219" y="54"/>
                      <a:pt x="192" y="27"/>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75" name="Freeform 26">
                <a:extLst>
                  <a:ext uri="{FF2B5EF4-FFF2-40B4-BE49-F238E27FC236}">
                    <a16:creationId xmlns:a16="http://schemas.microsoft.com/office/drawing/2014/main" id="{C85118AF-7F90-4414-B1BC-8378940273D2}"/>
                  </a:ext>
                </a:extLst>
              </p:cNvPr>
              <p:cNvSpPr>
                <a:spLocks/>
              </p:cNvSpPr>
              <p:nvPr/>
            </p:nvSpPr>
            <p:spPr bwMode="auto">
              <a:xfrm>
                <a:off x="3102" y="890"/>
                <a:ext cx="204" cy="248"/>
              </a:xfrm>
              <a:custGeom>
                <a:avLst/>
                <a:gdLst>
                  <a:gd name="T0" fmla="*/ 116 w 135"/>
                  <a:gd name="T1" fmla="*/ 98 h 164"/>
                  <a:gd name="T2" fmla="*/ 135 w 135"/>
                  <a:gd name="T3" fmla="*/ 63 h 164"/>
                  <a:gd name="T4" fmla="*/ 116 w 135"/>
                  <a:gd name="T5" fmla="*/ 27 h 164"/>
                  <a:gd name="T6" fmla="*/ 19 w 135"/>
                  <a:gd name="T7" fmla="*/ 27 h 164"/>
                  <a:gd name="T8" fmla="*/ 1 w 135"/>
                  <a:gd name="T9" fmla="*/ 45 h 164"/>
                  <a:gd name="T10" fmla="*/ 0 w 135"/>
                  <a:gd name="T11" fmla="*/ 64 h 164"/>
                  <a:gd name="T12" fmla="*/ 2 w 135"/>
                  <a:gd name="T13" fmla="*/ 87 h 164"/>
                  <a:gd name="T14" fmla="*/ 2 w 135"/>
                  <a:gd name="T15" fmla="*/ 87 h 164"/>
                  <a:gd name="T16" fmla="*/ 2 w 135"/>
                  <a:gd name="T17" fmla="*/ 88 h 164"/>
                  <a:gd name="T18" fmla="*/ 3 w 135"/>
                  <a:gd name="T19" fmla="*/ 92 h 164"/>
                  <a:gd name="T20" fmla="*/ 4 w 135"/>
                  <a:gd name="T21" fmla="*/ 97 h 164"/>
                  <a:gd name="T22" fmla="*/ 5 w 135"/>
                  <a:gd name="T23" fmla="*/ 101 h 164"/>
                  <a:gd name="T24" fmla="*/ 6 w 135"/>
                  <a:gd name="T25" fmla="*/ 104 h 164"/>
                  <a:gd name="T26" fmla="*/ 8 w 135"/>
                  <a:gd name="T27" fmla="*/ 108 h 164"/>
                  <a:gd name="T28" fmla="*/ 10 w 135"/>
                  <a:gd name="T29" fmla="*/ 113 h 164"/>
                  <a:gd name="T30" fmla="*/ 11 w 135"/>
                  <a:gd name="T31" fmla="*/ 116 h 164"/>
                  <a:gd name="T32" fmla="*/ 13 w 135"/>
                  <a:gd name="T33" fmla="*/ 120 h 164"/>
                  <a:gd name="T34" fmla="*/ 15 w 135"/>
                  <a:gd name="T35" fmla="*/ 124 h 164"/>
                  <a:gd name="T36" fmla="*/ 17 w 135"/>
                  <a:gd name="T37" fmla="*/ 128 h 164"/>
                  <a:gd name="T38" fmla="*/ 19 w 135"/>
                  <a:gd name="T39" fmla="*/ 131 h 164"/>
                  <a:gd name="T40" fmla="*/ 22 w 135"/>
                  <a:gd name="T41" fmla="*/ 136 h 164"/>
                  <a:gd name="T42" fmla="*/ 23 w 135"/>
                  <a:gd name="T43" fmla="*/ 137 h 164"/>
                  <a:gd name="T44" fmla="*/ 27 w 135"/>
                  <a:gd name="T45" fmla="*/ 142 h 164"/>
                  <a:gd name="T46" fmla="*/ 28 w 135"/>
                  <a:gd name="T47" fmla="*/ 144 h 164"/>
                  <a:gd name="T48" fmla="*/ 33 w 135"/>
                  <a:gd name="T49" fmla="*/ 149 h 164"/>
                  <a:gd name="T50" fmla="*/ 34 w 135"/>
                  <a:gd name="T51" fmla="*/ 150 h 164"/>
                  <a:gd name="T52" fmla="*/ 38 w 135"/>
                  <a:gd name="T53" fmla="*/ 155 h 164"/>
                  <a:gd name="T54" fmla="*/ 39 w 135"/>
                  <a:gd name="T55" fmla="*/ 156 h 164"/>
                  <a:gd name="T56" fmla="*/ 45 w 135"/>
                  <a:gd name="T57" fmla="*/ 161 h 164"/>
                  <a:gd name="T58" fmla="*/ 46 w 135"/>
                  <a:gd name="T59" fmla="*/ 161 h 164"/>
                  <a:gd name="T60" fmla="*/ 50 w 135"/>
                  <a:gd name="T61" fmla="*/ 164 h 164"/>
                  <a:gd name="T62" fmla="*/ 116 w 135"/>
                  <a:gd name="T63" fmla="*/ 9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5" h="164">
                    <a:moveTo>
                      <a:pt x="116" y="98"/>
                    </a:moveTo>
                    <a:cubicBezTo>
                      <a:pt x="127" y="88"/>
                      <a:pt x="133" y="75"/>
                      <a:pt x="135" y="63"/>
                    </a:cubicBezTo>
                    <a:cubicBezTo>
                      <a:pt x="133" y="49"/>
                      <a:pt x="127" y="37"/>
                      <a:pt x="116" y="27"/>
                    </a:cubicBezTo>
                    <a:cubicBezTo>
                      <a:pt x="90" y="0"/>
                      <a:pt x="46" y="0"/>
                      <a:pt x="19" y="27"/>
                    </a:cubicBezTo>
                    <a:cubicBezTo>
                      <a:pt x="1" y="45"/>
                      <a:pt x="1" y="45"/>
                      <a:pt x="1" y="45"/>
                    </a:cubicBezTo>
                    <a:cubicBezTo>
                      <a:pt x="0" y="51"/>
                      <a:pt x="0" y="57"/>
                      <a:pt x="0" y="64"/>
                    </a:cubicBezTo>
                    <a:cubicBezTo>
                      <a:pt x="0" y="72"/>
                      <a:pt x="0" y="79"/>
                      <a:pt x="2" y="87"/>
                    </a:cubicBezTo>
                    <a:cubicBezTo>
                      <a:pt x="2" y="87"/>
                      <a:pt x="2" y="87"/>
                      <a:pt x="2" y="87"/>
                    </a:cubicBezTo>
                    <a:cubicBezTo>
                      <a:pt x="2" y="87"/>
                      <a:pt x="2" y="88"/>
                      <a:pt x="2" y="88"/>
                    </a:cubicBezTo>
                    <a:cubicBezTo>
                      <a:pt x="2" y="89"/>
                      <a:pt x="3" y="91"/>
                      <a:pt x="3" y="92"/>
                    </a:cubicBezTo>
                    <a:cubicBezTo>
                      <a:pt x="3" y="94"/>
                      <a:pt x="4" y="95"/>
                      <a:pt x="4" y="97"/>
                    </a:cubicBezTo>
                    <a:cubicBezTo>
                      <a:pt x="4" y="98"/>
                      <a:pt x="5" y="100"/>
                      <a:pt x="5" y="101"/>
                    </a:cubicBezTo>
                    <a:cubicBezTo>
                      <a:pt x="6" y="102"/>
                      <a:pt x="6" y="103"/>
                      <a:pt x="6" y="104"/>
                    </a:cubicBezTo>
                    <a:cubicBezTo>
                      <a:pt x="7" y="106"/>
                      <a:pt x="7" y="107"/>
                      <a:pt x="8" y="108"/>
                    </a:cubicBezTo>
                    <a:cubicBezTo>
                      <a:pt x="8" y="110"/>
                      <a:pt x="9" y="112"/>
                      <a:pt x="10" y="113"/>
                    </a:cubicBezTo>
                    <a:cubicBezTo>
                      <a:pt x="10" y="114"/>
                      <a:pt x="11" y="115"/>
                      <a:pt x="11" y="116"/>
                    </a:cubicBezTo>
                    <a:cubicBezTo>
                      <a:pt x="12" y="118"/>
                      <a:pt x="12" y="119"/>
                      <a:pt x="13" y="120"/>
                    </a:cubicBezTo>
                    <a:cubicBezTo>
                      <a:pt x="14" y="121"/>
                      <a:pt x="14" y="122"/>
                      <a:pt x="15" y="124"/>
                    </a:cubicBezTo>
                    <a:cubicBezTo>
                      <a:pt x="16" y="125"/>
                      <a:pt x="16" y="127"/>
                      <a:pt x="17" y="128"/>
                    </a:cubicBezTo>
                    <a:cubicBezTo>
                      <a:pt x="18" y="129"/>
                      <a:pt x="18" y="130"/>
                      <a:pt x="19" y="131"/>
                    </a:cubicBezTo>
                    <a:cubicBezTo>
                      <a:pt x="20" y="132"/>
                      <a:pt x="21" y="134"/>
                      <a:pt x="22" y="136"/>
                    </a:cubicBezTo>
                    <a:cubicBezTo>
                      <a:pt x="23" y="136"/>
                      <a:pt x="23" y="137"/>
                      <a:pt x="23" y="137"/>
                    </a:cubicBezTo>
                    <a:cubicBezTo>
                      <a:pt x="25" y="139"/>
                      <a:pt x="26" y="141"/>
                      <a:pt x="27" y="142"/>
                    </a:cubicBezTo>
                    <a:cubicBezTo>
                      <a:pt x="27" y="143"/>
                      <a:pt x="28" y="143"/>
                      <a:pt x="28" y="144"/>
                    </a:cubicBezTo>
                    <a:cubicBezTo>
                      <a:pt x="30" y="146"/>
                      <a:pt x="31" y="147"/>
                      <a:pt x="33" y="149"/>
                    </a:cubicBezTo>
                    <a:cubicBezTo>
                      <a:pt x="33" y="149"/>
                      <a:pt x="34" y="150"/>
                      <a:pt x="34" y="150"/>
                    </a:cubicBezTo>
                    <a:cubicBezTo>
                      <a:pt x="35" y="152"/>
                      <a:pt x="37" y="153"/>
                      <a:pt x="38" y="155"/>
                    </a:cubicBezTo>
                    <a:cubicBezTo>
                      <a:pt x="39" y="155"/>
                      <a:pt x="39" y="155"/>
                      <a:pt x="39" y="156"/>
                    </a:cubicBezTo>
                    <a:cubicBezTo>
                      <a:pt x="41" y="157"/>
                      <a:pt x="43" y="159"/>
                      <a:pt x="45" y="161"/>
                    </a:cubicBezTo>
                    <a:cubicBezTo>
                      <a:pt x="45" y="161"/>
                      <a:pt x="46" y="161"/>
                      <a:pt x="46" y="161"/>
                    </a:cubicBezTo>
                    <a:cubicBezTo>
                      <a:pt x="47" y="162"/>
                      <a:pt x="49" y="163"/>
                      <a:pt x="50" y="164"/>
                    </a:cubicBezTo>
                    <a:lnTo>
                      <a:pt x="116"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76" name="Freeform 27">
                <a:extLst>
                  <a:ext uri="{FF2B5EF4-FFF2-40B4-BE49-F238E27FC236}">
                    <a16:creationId xmlns:a16="http://schemas.microsoft.com/office/drawing/2014/main" id="{C5FBDB30-B1F9-47C9-90E8-A0BA0A6FB0B3}"/>
                  </a:ext>
                </a:extLst>
              </p:cNvPr>
              <p:cNvSpPr>
                <a:spLocks/>
              </p:cNvSpPr>
              <p:nvPr/>
            </p:nvSpPr>
            <p:spPr bwMode="auto">
              <a:xfrm>
                <a:off x="3102" y="858"/>
                <a:ext cx="211" cy="254"/>
              </a:xfrm>
              <a:custGeom>
                <a:avLst/>
                <a:gdLst>
                  <a:gd name="T0" fmla="*/ 116 w 143"/>
                  <a:gd name="T1" fmla="*/ 27 h 175"/>
                  <a:gd name="T2" fmla="*/ 19 w 143"/>
                  <a:gd name="T3" fmla="*/ 27 h 175"/>
                  <a:gd name="T4" fmla="*/ 1 w 143"/>
                  <a:gd name="T5" fmla="*/ 45 h 175"/>
                  <a:gd name="T6" fmla="*/ 0 w 143"/>
                  <a:gd name="T7" fmla="*/ 65 h 175"/>
                  <a:gd name="T8" fmla="*/ 66 w 143"/>
                  <a:gd name="T9" fmla="*/ 175 h 175"/>
                  <a:gd name="T10" fmla="*/ 116 w 143"/>
                  <a:gd name="T11" fmla="*/ 125 h 175"/>
                  <a:gd name="T12" fmla="*/ 116 w 143"/>
                  <a:gd name="T13" fmla="*/ 27 h 175"/>
                  <a:gd name="connsiteX0" fmla="*/ 8112 w 9753"/>
                  <a:gd name="connsiteY0" fmla="*/ 1158 h 9615"/>
                  <a:gd name="connsiteX1" fmla="*/ 1329 w 9753"/>
                  <a:gd name="connsiteY1" fmla="*/ 1158 h 9615"/>
                  <a:gd name="connsiteX2" fmla="*/ 70 w 9753"/>
                  <a:gd name="connsiteY2" fmla="*/ 2186 h 9615"/>
                  <a:gd name="connsiteX3" fmla="*/ 0 w 9753"/>
                  <a:gd name="connsiteY3" fmla="*/ 3329 h 9615"/>
                  <a:gd name="connsiteX4" fmla="*/ 4615 w 9753"/>
                  <a:gd name="connsiteY4" fmla="*/ 9615 h 9615"/>
                  <a:gd name="connsiteX5" fmla="*/ 8529 w 9753"/>
                  <a:gd name="connsiteY5" fmla="*/ 6531 h 9615"/>
                  <a:gd name="connsiteX6" fmla="*/ 8112 w 9753"/>
                  <a:gd name="connsiteY6" fmla="*/ 1158 h 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53" h="9615">
                    <a:moveTo>
                      <a:pt x="8112" y="1158"/>
                    </a:moveTo>
                    <a:cubicBezTo>
                      <a:pt x="6294" y="-385"/>
                      <a:pt x="3217" y="-385"/>
                      <a:pt x="1329" y="1158"/>
                    </a:cubicBezTo>
                    <a:lnTo>
                      <a:pt x="70" y="2186"/>
                    </a:lnTo>
                    <a:cubicBezTo>
                      <a:pt x="0" y="2529"/>
                      <a:pt x="0" y="2929"/>
                      <a:pt x="0" y="3329"/>
                    </a:cubicBezTo>
                    <a:cubicBezTo>
                      <a:pt x="0" y="6072"/>
                      <a:pt x="1888" y="8415"/>
                      <a:pt x="4615" y="9615"/>
                    </a:cubicBezTo>
                    <a:cubicBezTo>
                      <a:pt x="8112" y="6758"/>
                      <a:pt x="8529" y="6531"/>
                      <a:pt x="8529" y="6531"/>
                    </a:cubicBezTo>
                    <a:cubicBezTo>
                      <a:pt x="10417" y="4988"/>
                      <a:pt x="10000" y="2701"/>
                      <a:pt x="8112" y="115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77" name="Freeform 28">
                <a:extLst>
                  <a:ext uri="{FF2B5EF4-FFF2-40B4-BE49-F238E27FC236}">
                    <a16:creationId xmlns:a16="http://schemas.microsoft.com/office/drawing/2014/main" id="{E6FA5B7F-0460-434E-AA0B-FDD3F0BB9127}"/>
                  </a:ext>
                </a:extLst>
              </p:cNvPr>
              <p:cNvSpPr>
                <a:spLocks/>
              </p:cNvSpPr>
              <p:nvPr/>
            </p:nvSpPr>
            <p:spPr bwMode="auto">
              <a:xfrm>
                <a:off x="3033" y="861"/>
                <a:ext cx="142" cy="125"/>
              </a:xfrm>
              <a:custGeom>
                <a:avLst/>
                <a:gdLst>
                  <a:gd name="T0" fmla="*/ 0 w 94"/>
                  <a:gd name="T1" fmla="*/ 83 h 83"/>
                  <a:gd name="T2" fmla="*/ 94 w 94"/>
                  <a:gd name="T3" fmla="*/ 0 h 83"/>
                  <a:gd name="T4" fmla="*/ 65 w 94"/>
                  <a:gd name="T5" fmla="*/ 17 h 83"/>
                  <a:gd name="T6" fmla="*/ 0 w 94"/>
                  <a:gd name="T7" fmla="*/ 83 h 83"/>
                </a:gdLst>
                <a:ahLst/>
                <a:cxnLst>
                  <a:cxn ang="0">
                    <a:pos x="T0" y="T1"/>
                  </a:cxn>
                  <a:cxn ang="0">
                    <a:pos x="T2" y="T3"/>
                  </a:cxn>
                  <a:cxn ang="0">
                    <a:pos x="T4" y="T5"/>
                  </a:cxn>
                  <a:cxn ang="0">
                    <a:pos x="T6" y="T7"/>
                  </a:cxn>
                </a:cxnLst>
                <a:rect l="0" t="0" r="r" b="b"/>
                <a:pathLst>
                  <a:path w="94" h="83">
                    <a:moveTo>
                      <a:pt x="0" y="83"/>
                    </a:moveTo>
                    <a:cubicBezTo>
                      <a:pt x="47" y="81"/>
                      <a:pt x="86" y="46"/>
                      <a:pt x="94" y="0"/>
                    </a:cubicBezTo>
                    <a:cubicBezTo>
                      <a:pt x="83" y="3"/>
                      <a:pt x="73" y="9"/>
                      <a:pt x="65" y="17"/>
                    </a:cubicBezTo>
                    <a:lnTo>
                      <a:pt x="0" y="8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78" name="Freeform 29">
                <a:extLst>
                  <a:ext uri="{FF2B5EF4-FFF2-40B4-BE49-F238E27FC236}">
                    <a16:creationId xmlns:a16="http://schemas.microsoft.com/office/drawing/2014/main" id="{95814B29-049F-4B06-9DA6-F6B48471B334}"/>
                  </a:ext>
                </a:extLst>
              </p:cNvPr>
              <p:cNvSpPr>
                <a:spLocks/>
              </p:cNvSpPr>
              <p:nvPr/>
            </p:nvSpPr>
            <p:spPr bwMode="auto">
              <a:xfrm>
                <a:off x="3105" y="981"/>
                <a:ext cx="224" cy="155"/>
              </a:xfrm>
              <a:custGeom>
                <a:avLst/>
                <a:gdLst>
                  <a:gd name="T0" fmla="*/ 123 w 148"/>
                  <a:gd name="T1" fmla="*/ 103 h 103"/>
                  <a:gd name="T2" fmla="*/ 148 w 148"/>
                  <a:gd name="T3" fmla="*/ 100 h 103"/>
                  <a:gd name="T4" fmla="*/ 148 w 148"/>
                  <a:gd name="T5" fmla="*/ 0 h 103"/>
                  <a:gd name="T6" fmla="*/ 0 w 148"/>
                  <a:gd name="T7" fmla="*/ 0 h 103"/>
                  <a:gd name="T8" fmla="*/ 123 w 148"/>
                  <a:gd name="T9" fmla="*/ 103 h 103"/>
                </a:gdLst>
                <a:ahLst/>
                <a:cxnLst>
                  <a:cxn ang="0">
                    <a:pos x="T0" y="T1"/>
                  </a:cxn>
                  <a:cxn ang="0">
                    <a:pos x="T2" y="T3"/>
                  </a:cxn>
                  <a:cxn ang="0">
                    <a:pos x="T4" y="T5"/>
                  </a:cxn>
                  <a:cxn ang="0">
                    <a:pos x="T6" y="T7"/>
                  </a:cxn>
                  <a:cxn ang="0">
                    <a:pos x="T8" y="T9"/>
                  </a:cxn>
                </a:cxnLst>
                <a:rect l="0" t="0" r="r" b="b"/>
                <a:pathLst>
                  <a:path w="148" h="103">
                    <a:moveTo>
                      <a:pt x="123" y="103"/>
                    </a:moveTo>
                    <a:cubicBezTo>
                      <a:pt x="131" y="103"/>
                      <a:pt x="139" y="102"/>
                      <a:pt x="148" y="100"/>
                    </a:cubicBezTo>
                    <a:cubicBezTo>
                      <a:pt x="148" y="0"/>
                      <a:pt x="148" y="0"/>
                      <a:pt x="148" y="0"/>
                    </a:cubicBezTo>
                    <a:cubicBezTo>
                      <a:pt x="0" y="0"/>
                      <a:pt x="0" y="0"/>
                      <a:pt x="0" y="0"/>
                    </a:cubicBezTo>
                    <a:cubicBezTo>
                      <a:pt x="10" y="59"/>
                      <a:pt x="61" y="103"/>
                      <a:pt x="123" y="10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grpSp>
        <p:sp>
          <p:nvSpPr>
            <p:cNvPr id="179" name="TextBox 178">
              <a:extLst>
                <a:ext uri="{FF2B5EF4-FFF2-40B4-BE49-F238E27FC236}">
                  <a16:creationId xmlns:a16="http://schemas.microsoft.com/office/drawing/2014/main" id="{4258C766-E5A2-4D8C-9ECF-CEF58ED65242}"/>
                </a:ext>
              </a:extLst>
            </p:cNvPr>
            <p:cNvSpPr txBox="1"/>
            <p:nvPr/>
          </p:nvSpPr>
          <p:spPr>
            <a:xfrm>
              <a:off x="5525979" y="2915402"/>
              <a:ext cx="2333160" cy="83099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a:ln>
                    <a:noFill/>
                  </a:ln>
                  <a:effectLst/>
                  <a:uLnTx/>
                  <a:uFillTx/>
                  <a:ea typeface="+mn-ea"/>
                  <a:cs typeface="+mn-cs"/>
                </a:rPr>
                <a:t>Use “patient-first” language &amp; be mindful of your approach</a:t>
              </a:r>
              <a:r>
                <a:rPr kumimoji="0" lang="en-CA" sz="1600" b="0" i="0" u="none" strike="noStrike" kern="1200" cap="none" spc="0" normalizeH="0" baseline="30000" noProof="0">
                  <a:ln>
                    <a:noFill/>
                  </a:ln>
                  <a:effectLst/>
                  <a:uLnTx/>
                  <a:uFillTx/>
                  <a:ea typeface="+mn-ea"/>
                  <a:cs typeface="+mn-cs"/>
                </a:rPr>
                <a:t>1</a:t>
              </a:r>
              <a:endParaRPr kumimoji="0" lang="en-US" sz="1600" b="0" i="0" u="none" strike="noStrike" kern="1200" cap="none" spc="0" normalizeH="0" baseline="30000" noProof="0">
                <a:ln>
                  <a:noFill/>
                </a:ln>
                <a:effectLst/>
                <a:uLnTx/>
                <a:uFillTx/>
                <a:ea typeface="+mn-ea"/>
                <a:cs typeface="+mn-cs"/>
              </a:endParaRPr>
            </a:p>
          </p:txBody>
        </p:sp>
        <p:grpSp>
          <p:nvGrpSpPr>
            <p:cNvPr id="11" name="Group 10">
              <a:extLst>
                <a:ext uri="{FF2B5EF4-FFF2-40B4-BE49-F238E27FC236}">
                  <a16:creationId xmlns:a16="http://schemas.microsoft.com/office/drawing/2014/main" id="{E85AD0FA-EF16-4107-BEB0-9D0291742373}"/>
                </a:ext>
              </a:extLst>
            </p:cNvPr>
            <p:cNvGrpSpPr/>
            <p:nvPr/>
          </p:nvGrpSpPr>
          <p:grpSpPr>
            <a:xfrm>
              <a:off x="5492932" y="1722039"/>
              <a:ext cx="2291809" cy="1193364"/>
              <a:chOff x="-1276339" y="4612291"/>
              <a:chExt cx="2291809" cy="989919"/>
            </a:xfrm>
          </p:grpSpPr>
          <p:sp>
            <p:nvSpPr>
              <p:cNvPr id="8" name="Speech Bubble: Oval 7">
                <a:extLst>
                  <a:ext uri="{FF2B5EF4-FFF2-40B4-BE49-F238E27FC236}">
                    <a16:creationId xmlns:a16="http://schemas.microsoft.com/office/drawing/2014/main" id="{65BD5475-7238-4FC2-951E-90901F5E5F42}"/>
                  </a:ext>
                </a:extLst>
              </p:cNvPr>
              <p:cNvSpPr/>
              <p:nvPr/>
            </p:nvSpPr>
            <p:spPr>
              <a:xfrm>
                <a:off x="-1276339" y="4612291"/>
                <a:ext cx="2291809" cy="989919"/>
              </a:xfrm>
              <a:prstGeom prst="wedgeEllipseCallout">
                <a:avLst>
                  <a:gd name="adj1" fmla="val 49017"/>
                  <a:gd name="adj2" fmla="val 57710"/>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9" name="TextBox 128">
                <a:extLst>
                  <a:ext uri="{FF2B5EF4-FFF2-40B4-BE49-F238E27FC236}">
                    <a16:creationId xmlns:a16="http://schemas.microsoft.com/office/drawing/2014/main" id="{3CD67AC8-51DC-4430-A3A6-B9D5BCABD102}"/>
                  </a:ext>
                </a:extLst>
              </p:cNvPr>
              <p:cNvSpPr txBox="1"/>
              <p:nvPr/>
            </p:nvSpPr>
            <p:spPr>
              <a:xfrm>
                <a:off x="-1075662" y="4768889"/>
                <a:ext cx="1925017" cy="689329"/>
              </a:xfrm>
              <a:prstGeom prst="rect">
                <a:avLst/>
              </a:prstGeom>
              <a:noFill/>
            </p:spPr>
            <p:txBody>
              <a:bodyPr wrap="square" lIns="91440" tIns="45720" rIns="91440" bIns="45720" rtlCol="0" anchor="t">
                <a:spAutoFit/>
              </a:bodyPr>
              <a:lstStyle/>
              <a:p>
                <a:pPr algn="ctr"/>
                <a:r>
                  <a:rPr lang="en-CA" sz="1600" b="1" dirty="0">
                    <a:solidFill>
                      <a:schemeClr val="bg1"/>
                    </a:solidFill>
                  </a:rPr>
                  <a:t>High BMI</a:t>
                </a:r>
              </a:p>
              <a:p>
                <a:pPr algn="ctr"/>
                <a:r>
                  <a:rPr lang="en-CA" sz="1600" b="1" dirty="0">
                    <a:solidFill>
                      <a:schemeClr val="bg1"/>
                    </a:solidFill>
                  </a:rPr>
                  <a:t>Unhealthy weight</a:t>
                </a:r>
              </a:p>
              <a:p>
                <a:pPr algn="ctr"/>
                <a:r>
                  <a:rPr lang="en-CA" sz="1600" b="1" dirty="0">
                    <a:solidFill>
                      <a:schemeClr val="bg1"/>
                    </a:solidFill>
                    <a:cs typeface="Arial"/>
                  </a:rPr>
                  <a:t>Having obesity</a:t>
                </a:r>
              </a:p>
            </p:txBody>
          </p:sp>
        </p:grpSp>
        <p:grpSp>
          <p:nvGrpSpPr>
            <p:cNvPr id="10" name="Group 9">
              <a:extLst>
                <a:ext uri="{FF2B5EF4-FFF2-40B4-BE49-F238E27FC236}">
                  <a16:creationId xmlns:a16="http://schemas.microsoft.com/office/drawing/2014/main" id="{13467947-C824-49C4-B26E-4EEEA1517343}"/>
                </a:ext>
              </a:extLst>
            </p:cNvPr>
            <p:cNvGrpSpPr/>
            <p:nvPr/>
          </p:nvGrpSpPr>
          <p:grpSpPr>
            <a:xfrm>
              <a:off x="2798291" y="1929253"/>
              <a:ext cx="1730056" cy="1718872"/>
              <a:chOff x="-982753" y="1357861"/>
              <a:chExt cx="1739243" cy="1728000"/>
            </a:xfrm>
          </p:grpSpPr>
          <p:sp>
            <p:nvSpPr>
              <p:cNvPr id="131" name="Oval 130">
                <a:extLst>
                  <a:ext uri="{FF2B5EF4-FFF2-40B4-BE49-F238E27FC236}">
                    <a16:creationId xmlns:a16="http://schemas.microsoft.com/office/drawing/2014/main" id="{AF8AF186-0335-4D60-9553-002C781A1ACE}"/>
                  </a:ext>
                </a:extLst>
              </p:cNvPr>
              <p:cNvSpPr/>
              <p:nvPr/>
            </p:nvSpPr>
            <p:spPr>
              <a:xfrm>
                <a:off x="-977132" y="1357861"/>
                <a:ext cx="1728000" cy="1728000"/>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Oval 3">
                <a:extLst>
                  <a:ext uri="{FF2B5EF4-FFF2-40B4-BE49-F238E27FC236}">
                    <a16:creationId xmlns:a16="http://schemas.microsoft.com/office/drawing/2014/main" id="{84E2D618-79C3-4626-8C51-1890DD777A0C}"/>
                  </a:ext>
                </a:extLst>
              </p:cNvPr>
              <p:cNvSpPr/>
              <p:nvPr/>
            </p:nvSpPr>
            <p:spPr>
              <a:xfrm>
                <a:off x="-923132" y="1411861"/>
                <a:ext cx="1620000" cy="162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Connector 6">
                <a:extLst>
                  <a:ext uri="{FF2B5EF4-FFF2-40B4-BE49-F238E27FC236}">
                    <a16:creationId xmlns:a16="http://schemas.microsoft.com/office/drawing/2014/main" id="{C2FBE59B-BEE9-4456-A61E-EFF6EF63ED77}"/>
                  </a:ext>
                </a:extLst>
              </p:cNvPr>
              <p:cNvCxnSpPr>
                <a:cxnSpLocks/>
              </p:cNvCxnSpPr>
              <p:nvPr/>
            </p:nvCxnSpPr>
            <p:spPr>
              <a:xfrm>
                <a:off x="-630182" y="1594787"/>
                <a:ext cx="1145512" cy="114551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508D0FC-69AF-462D-B0EF-978108DC4F65}"/>
                  </a:ext>
                </a:extLst>
              </p:cNvPr>
              <p:cNvSpPr txBox="1"/>
              <p:nvPr/>
            </p:nvSpPr>
            <p:spPr>
              <a:xfrm>
                <a:off x="-982753" y="1822453"/>
                <a:ext cx="1739243" cy="830997"/>
              </a:xfrm>
              <a:prstGeom prst="rect">
                <a:avLst/>
              </a:prstGeom>
              <a:noFill/>
            </p:spPr>
            <p:txBody>
              <a:bodyPr wrap="square" rtlCol="0">
                <a:spAutoFit/>
              </a:bodyPr>
              <a:lstStyle/>
              <a:p>
                <a:pPr algn="ctr"/>
                <a:r>
                  <a:rPr lang="en-CA" sz="1600" b="1">
                    <a:solidFill>
                      <a:schemeClr val="bg1"/>
                    </a:solidFill>
                  </a:rPr>
                  <a:t>Obese</a:t>
                </a:r>
              </a:p>
              <a:p>
                <a:pPr algn="ctr"/>
                <a:r>
                  <a:rPr lang="en-CA" sz="1600" b="1">
                    <a:solidFill>
                      <a:schemeClr val="bg1"/>
                    </a:solidFill>
                  </a:rPr>
                  <a:t>Morbidly obese</a:t>
                </a:r>
              </a:p>
              <a:p>
                <a:pPr algn="ctr"/>
                <a:r>
                  <a:rPr lang="en-CA" sz="1600" b="1">
                    <a:solidFill>
                      <a:schemeClr val="bg1"/>
                    </a:solidFill>
                  </a:rPr>
                  <a:t>Fat</a:t>
                </a:r>
              </a:p>
            </p:txBody>
          </p:sp>
        </p:grpSp>
      </p:grpSp>
      <p:grpSp>
        <p:nvGrpSpPr>
          <p:cNvPr id="21" name="Group 20">
            <a:extLst>
              <a:ext uri="{FF2B5EF4-FFF2-40B4-BE49-F238E27FC236}">
                <a16:creationId xmlns:a16="http://schemas.microsoft.com/office/drawing/2014/main" id="{C69FA471-5963-2E10-BA19-C40E560086C7}"/>
              </a:ext>
            </a:extLst>
          </p:cNvPr>
          <p:cNvGrpSpPr/>
          <p:nvPr/>
        </p:nvGrpSpPr>
        <p:grpSpPr>
          <a:xfrm>
            <a:off x="735880" y="4054799"/>
            <a:ext cx="8201809" cy="2195638"/>
            <a:chOff x="735880" y="4054799"/>
            <a:chExt cx="8201809" cy="2195638"/>
          </a:xfrm>
        </p:grpSpPr>
        <p:sp>
          <p:nvSpPr>
            <p:cNvPr id="144" name="Rectangle 143">
              <a:extLst>
                <a:ext uri="{FF2B5EF4-FFF2-40B4-BE49-F238E27FC236}">
                  <a16:creationId xmlns:a16="http://schemas.microsoft.com/office/drawing/2014/main" id="{D61F5379-2A6E-4411-98FF-8BCC39A4647C}"/>
                </a:ext>
              </a:extLst>
            </p:cNvPr>
            <p:cNvSpPr/>
            <p:nvPr/>
          </p:nvSpPr>
          <p:spPr>
            <a:xfrm>
              <a:off x="735880" y="4054799"/>
              <a:ext cx="8201809" cy="2195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sp>
          <p:nvSpPr>
            <p:cNvPr id="180" name="Speech Bubble: Rectangle 179">
              <a:extLst>
                <a:ext uri="{FF2B5EF4-FFF2-40B4-BE49-F238E27FC236}">
                  <a16:creationId xmlns:a16="http://schemas.microsoft.com/office/drawing/2014/main" id="{9312E671-E829-443F-914A-7F22C691D20B}"/>
                </a:ext>
              </a:extLst>
            </p:cNvPr>
            <p:cNvSpPr/>
            <p:nvPr/>
          </p:nvSpPr>
          <p:spPr>
            <a:xfrm>
              <a:off x="863600" y="4709808"/>
              <a:ext cx="3213100" cy="861790"/>
            </a:xfrm>
            <a:prstGeom prst="wedgeRectCallout">
              <a:avLst>
                <a:gd name="adj1" fmla="val -4058"/>
                <a:gd name="adj2" fmla="val 86533"/>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ea typeface="+mn-ea"/>
                  <a:cs typeface="+mn-cs"/>
                </a:rPr>
                <a:t>Implement sensitivity training &amp; check materials for language &amp; imagery</a:t>
              </a:r>
              <a:r>
                <a:rPr kumimoji="0" lang="en-US" sz="1800" b="1" i="0" u="none" strike="noStrike" kern="1200" cap="none" spc="0" normalizeH="0" baseline="30000" noProof="0" dirty="0">
                  <a:ln>
                    <a:noFill/>
                  </a:ln>
                  <a:solidFill>
                    <a:schemeClr val="tx1"/>
                  </a:solidFill>
                  <a:effectLst/>
                  <a:uLnTx/>
                  <a:uFillTx/>
                  <a:ea typeface="+mn-ea"/>
                  <a:cs typeface="+mn-cs"/>
                </a:rPr>
                <a:t>2</a:t>
              </a:r>
            </a:p>
          </p:txBody>
        </p:sp>
        <p:sp>
          <p:nvSpPr>
            <p:cNvPr id="181" name="Speech Bubble: Rectangle 180">
              <a:extLst>
                <a:ext uri="{FF2B5EF4-FFF2-40B4-BE49-F238E27FC236}">
                  <a16:creationId xmlns:a16="http://schemas.microsoft.com/office/drawing/2014/main" id="{F27C23FF-E24E-4E30-BA6E-A516B4BDEBDD}"/>
                </a:ext>
              </a:extLst>
            </p:cNvPr>
            <p:cNvSpPr/>
            <p:nvPr/>
          </p:nvSpPr>
          <p:spPr>
            <a:xfrm>
              <a:off x="4049299" y="5279604"/>
              <a:ext cx="2207079" cy="749051"/>
            </a:xfrm>
            <a:prstGeom prst="wedgeRectCallout">
              <a:avLst>
                <a:gd name="adj1" fmla="val 69363"/>
                <a:gd name="adj2" fmla="val -38999"/>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ea typeface="+mn-ea"/>
                  <a:cs typeface="+mn-cs"/>
                </a:rPr>
                <a:t>Patients with obesity, patients affected by obesity…</a:t>
              </a:r>
            </a:p>
          </p:txBody>
        </p:sp>
        <p:sp>
          <p:nvSpPr>
            <p:cNvPr id="182" name="Speech Bubble: Rectangle 181">
              <a:extLst>
                <a:ext uri="{FF2B5EF4-FFF2-40B4-BE49-F238E27FC236}">
                  <a16:creationId xmlns:a16="http://schemas.microsoft.com/office/drawing/2014/main" id="{D1A6E786-C5F4-49C3-91C5-2F8C9CDC7792}"/>
                </a:ext>
              </a:extLst>
            </p:cNvPr>
            <p:cNvSpPr/>
            <p:nvPr/>
          </p:nvSpPr>
          <p:spPr>
            <a:xfrm flipH="1">
              <a:off x="4455808" y="4272727"/>
              <a:ext cx="1800571" cy="752905"/>
            </a:xfrm>
            <a:prstGeom prst="wedgeRectCallout">
              <a:avLst>
                <a:gd name="adj1" fmla="val -77334"/>
                <a:gd name="adj2" fmla="val 32826"/>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ea typeface="+mn-ea"/>
                  <a:cs typeface="+mn-cs"/>
                </a:rPr>
                <a:t>Could we talk about </a:t>
              </a:r>
              <a:br>
                <a:rPr kumimoji="0" lang="en-US" sz="1400" b="0" i="0" u="none" strike="noStrike" kern="1200" cap="none" spc="0" normalizeH="0" baseline="0" noProof="0">
                  <a:ln>
                    <a:noFill/>
                  </a:ln>
                  <a:solidFill>
                    <a:srgbClr val="FFFFFF"/>
                  </a:solidFill>
                  <a:effectLst/>
                  <a:uLnTx/>
                  <a:uFillTx/>
                  <a:ea typeface="+mn-ea"/>
                  <a:cs typeface="+mn-cs"/>
                </a:rPr>
              </a:br>
              <a:r>
                <a:rPr kumimoji="0" lang="en-US" sz="1400" b="0" i="0" u="none" strike="noStrike" kern="1200" cap="none" spc="0" normalizeH="0" baseline="0" noProof="0">
                  <a:ln>
                    <a:noFill/>
                  </a:ln>
                  <a:solidFill>
                    <a:srgbClr val="FFFFFF"/>
                  </a:solidFill>
                  <a:effectLst/>
                  <a:uLnTx/>
                  <a:uFillTx/>
                  <a:ea typeface="+mn-ea"/>
                  <a:cs typeface="+mn-cs"/>
                </a:rPr>
                <a:t>your weight today?</a:t>
              </a:r>
            </a:p>
          </p:txBody>
        </p:sp>
        <p:grpSp>
          <p:nvGrpSpPr>
            <p:cNvPr id="9" name="Group 8">
              <a:extLst>
                <a:ext uri="{FF2B5EF4-FFF2-40B4-BE49-F238E27FC236}">
                  <a16:creationId xmlns:a16="http://schemas.microsoft.com/office/drawing/2014/main" id="{37F1C43E-5D90-1BF0-EF0E-20B9E188536B}"/>
                </a:ext>
              </a:extLst>
            </p:cNvPr>
            <p:cNvGrpSpPr/>
            <p:nvPr/>
          </p:nvGrpSpPr>
          <p:grpSpPr>
            <a:xfrm flipH="1">
              <a:off x="6843554" y="4168703"/>
              <a:ext cx="1944000" cy="1944000"/>
              <a:chOff x="-1399334" y="3385746"/>
              <a:chExt cx="1944000" cy="1944000"/>
            </a:xfrm>
          </p:grpSpPr>
          <p:sp>
            <p:nvSpPr>
              <p:cNvPr id="61" name="Oval 60">
                <a:extLst>
                  <a:ext uri="{FF2B5EF4-FFF2-40B4-BE49-F238E27FC236}">
                    <a16:creationId xmlns:a16="http://schemas.microsoft.com/office/drawing/2014/main" id="{AFBFD6CA-C8AD-CB0A-1772-55C52D0E3493}"/>
                  </a:ext>
                </a:extLst>
              </p:cNvPr>
              <p:cNvSpPr/>
              <p:nvPr/>
            </p:nvSpPr>
            <p:spPr>
              <a:xfrm>
                <a:off x="-1353709" y="3421746"/>
                <a:ext cx="1872000" cy="1872000"/>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CA" sz="2000" noProof="0" err="1"/>
              </a:p>
            </p:txBody>
          </p:sp>
          <p:grpSp>
            <p:nvGrpSpPr>
              <p:cNvPr id="62" name="Group 61">
                <a:extLst>
                  <a:ext uri="{FF2B5EF4-FFF2-40B4-BE49-F238E27FC236}">
                    <a16:creationId xmlns:a16="http://schemas.microsoft.com/office/drawing/2014/main" id="{4564C5E6-6220-3054-6FC9-41C5BA4F5A24}"/>
                  </a:ext>
                </a:extLst>
              </p:cNvPr>
              <p:cNvGrpSpPr/>
              <p:nvPr/>
            </p:nvGrpSpPr>
            <p:grpSpPr>
              <a:xfrm>
                <a:off x="-705709" y="3489771"/>
                <a:ext cx="576000" cy="612000"/>
                <a:chOff x="3608644" y="2572862"/>
                <a:chExt cx="661700" cy="660550"/>
              </a:xfrm>
            </p:grpSpPr>
            <p:sp>
              <p:nvSpPr>
                <p:cNvPr id="63" name="Freeform: Shape 62">
                  <a:extLst>
                    <a:ext uri="{FF2B5EF4-FFF2-40B4-BE49-F238E27FC236}">
                      <a16:creationId xmlns:a16="http://schemas.microsoft.com/office/drawing/2014/main" id="{8EA4D071-D34A-CD68-70C7-AFD84E151A04}"/>
                    </a:ext>
                  </a:extLst>
                </p:cNvPr>
                <p:cNvSpPr/>
                <p:nvPr/>
              </p:nvSpPr>
              <p:spPr>
                <a:xfrm>
                  <a:off x="3608644" y="2572862"/>
                  <a:ext cx="661700" cy="660550"/>
                </a:xfrm>
                <a:custGeom>
                  <a:avLst/>
                  <a:gdLst>
                    <a:gd name="connsiteX0" fmla="*/ 92503 w 655696"/>
                    <a:gd name="connsiteY0" fmla="*/ 0 h 661462"/>
                    <a:gd name="connsiteX1" fmla="*/ 563193 w 655696"/>
                    <a:gd name="connsiteY1" fmla="*/ 0 h 661462"/>
                    <a:gd name="connsiteX2" fmla="*/ 644554 w 655696"/>
                    <a:gd name="connsiteY2" fmla="*/ 81361 h 661462"/>
                    <a:gd name="connsiteX3" fmla="*/ 644554 w 655696"/>
                    <a:gd name="connsiteY3" fmla="*/ 406795 h 661462"/>
                    <a:gd name="connsiteX4" fmla="*/ 563193 w 655696"/>
                    <a:gd name="connsiteY4" fmla="*/ 488156 h 661462"/>
                    <a:gd name="connsiteX5" fmla="*/ 497522 w 655696"/>
                    <a:gd name="connsiteY5" fmla="*/ 488156 h 661462"/>
                    <a:gd name="connsiteX6" fmla="*/ 655696 w 655696"/>
                    <a:gd name="connsiteY6" fmla="*/ 661461 h 661462"/>
                    <a:gd name="connsiteX7" fmla="*/ 429633 w 655696"/>
                    <a:gd name="connsiteY7" fmla="*/ 488156 h 661462"/>
                    <a:gd name="connsiteX8" fmla="*/ 226064 w 655696"/>
                    <a:gd name="connsiteY8" fmla="*/ 488156 h 661462"/>
                    <a:gd name="connsiteX9" fmla="*/ 0 w 655696"/>
                    <a:gd name="connsiteY9" fmla="*/ 661462 h 661462"/>
                    <a:gd name="connsiteX10" fmla="*/ 158175 w 655696"/>
                    <a:gd name="connsiteY10" fmla="*/ 488156 h 661462"/>
                    <a:gd name="connsiteX11" fmla="*/ 92503 w 655696"/>
                    <a:gd name="connsiteY11" fmla="*/ 488156 h 661462"/>
                    <a:gd name="connsiteX12" fmla="*/ 11142 w 655696"/>
                    <a:gd name="connsiteY12" fmla="*/ 406795 h 661462"/>
                    <a:gd name="connsiteX13" fmla="*/ 11142 w 655696"/>
                    <a:gd name="connsiteY13" fmla="*/ 81361 h 661462"/>
                    <a:gd name="connsiteX14" fmla="*/ 92503 w 655696"/>
                    <a:gd name="connsiteY14" fmla="*/ 0 h 66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5696" h="661462">
                      <a:moveTo>
                        <a:pt x="92503" y="0"/>
                      </a:moveTo>
                      <a:lnTo>
                        <a:pt x="563193" y="0"/>
                      </a:lnTo>
                      <a:cubicBezTo>
                        <a:pt x="608127" y="0"/>
                        <a:pt x="644554" y="36427"/>
                        <a:pt x="644554" y="81361"/>
                      </a:cubicBezTo>
                      <a:lnTo>
                        <a:pt x="644554" y="406795"/>
                      </a:lnTo>
                      <a:cubicBezTo>
                        <a:pt x="644554" y="451729"/>
                        <a:pt x="608127" y="488156"/>
                        <a:pt x="563193" y="488156"/>
                      </a:cubicBezTo>
                      <a:lnTo>
                        <a:pt x="497522" y="488156"/>
                      </a:lnTo>
                      <a:lnTo>
                        <a:pt x="655696" y="661461"/>
                      </a:lnTo>
                      <a:lnTo>
                        <a:pt x="429633" y="488156"/>
                      </a:lnTo>
                      <a:lnTo>
                        <a:pt x="226064" y="488156"/>
                      </a:lnTo>
                      <a:lnTo>
                        <a:pt x="0" y="661462"/>
                      </a:lnTo>
                      <a:lnTo>
                        <a:pt x="158175" y="488156"/>
                      </a:lnTo>
                      <a:lnTo>
                        <a:pt x="92503" y="488156"/>
                      </a:lnTo>
                      <a:cubicBezTo>
                        <a:pt x="47569" y="488156"/>
                        <a:pt x="11142" y="451729"/>
                        <a:pt x="11142" y="406795"/>
                      </a:cubicBezTo>
                      <a:lnTo>
                        <a:pt x="11142" y="81361"/>
                      </a:lnTo>
                      <a:cubicBezTo>
                        <a:pt x="11142" y="36427"/>
                        <a:pt x="47569" y="0"/>
                        <a:pt x="92503" y="0"/>
                      </a:cubicBezTo>
                      <a:close/>
                    </a:path>
                  </a:pathLst>
                </a:custGeom>
                <a:solidFill>
                  <a:srgbClr val="F5F3F2"/>
                </a:solidFill>
                <a:ln w="19050">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sp>
              <p:nvSpPr>
                <p:cNvPr id="65" name="Cross 64">
                  <a:extLst>
                    <a:ext uri="{FF2B5EF4-FFF2-40B4-BE49-F238E27FC236}">
                      <a16:creationId xmlns:a16="http://schemas.microsoft.com/office/drawing/2014/main" id="{78B24632-5CCE-6C6B-2444-67D30AD4888F}"/>
                    </a:ext>
                  </a:extLst>
                </p:cNvPr>
                <p:cNvSpPr/>
                <p:nvPr/>
              </p:nvSpPr>
              <p:spPr>
                <a:xfrm>
                  <a:off x="3795494" y="2670237"/>
                  <a:ext cx="288000" cy="288000"/>
                </a:xfrm>
                <a:prstGeom prst="plus">
                  <a:avLst>
                    <a:gd name="adj" fmla="val 36536"/>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CA" sz="2000" noProof="0" err="1"/>
                </a:p>
              </p:txBody>
            </p:sp>
          </p:grpSp>
          <p:grpSp>
            <p:nvGrpSpPr>
              <p:cNvPr id="66" name="Group 65">
                <a:extLst>
                  <a:ext uri="{FF2B5EF4-FFF2-40B4-BE49-F238E27FC236}">
                    <a16:creationId xmlns:a16="http://schemas.microsoft.com/office/drawing/2014/main" id="{228CF458-2BBE-0A8A-0864-97E8E3A6289D}"/>
                  </a:ext>
                </a:extLst>
              </p:cNvPr>
              <p:cNvGrpSpPr/>
              <p:nvPr/>
            </p:nvGrpSpPr>
            <p:grpSpPr>
              <a:xfrm>
                <a:off x="-198298" y="3972932"/>
                <a:ext cx="521220" cy="978648"/>
                <a:chOff x="4776679" y="2990145"/>
                <a:chExt cx="691200" cy="1123550"/>
              </a:xfrm>
            </p:grpSpPr>
            <p:sp>
              <p:nvSpPr>
                <p:cNvPr id="67" name="Rectangle: Rounded Corners 66">
                  <a:extLst>
                    <a:ext uri="{FF2B5EF4-FFF2-40B4-BE49-F238E27FC236}">
                      <a16:creationId xmlns:a16="http://schemas.microsoft.com/office/drawing/2014/main" id="{62280B7C-6799-D50B-254B-10E7C5918BF1}"/>
                    </a:ext>
                  </a:extLst>
                </p:cNvPr>
                <p:cNvSpPr/>
                <p:nvPr/>
              </p:nvSpPr>
              <p:spPr>
                <a:xfrm>
                  <a:off x="4776679" y="3366019"/>
                  <a:ext cx="691200" cy="747676"/>
                </a:xfrm>
                <a:prstGeom prst="roundRect">
                  <a:avLst>
                    <a:gd name="adj" fmla="val 33334"/>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CA" sz="2000" noProof="0" err="1"/>
                </a:p>
              </p:txBody>
            </p:sp>
            <p:sp>
              <p:nvSpPr>
                <p:cNvPr id="68" name="Oval 67">
                  <a:extLst>
                    <a:ext uri="{FF2B5EF4-FFF2-40B4-BE49-F238E27FC236}">
                      <a16:creationId xmlns:a16="http://schemas.microsoft.com/office/drawing/2014/main" id="{7C948F63-4F7F-71AD-E66B-BAF380FA2542}"/>
                    </a:ext>
                  </a:extLst>
                </p:cNvPr>
                <p:cNvSpPr/>
                <p:nvPr/>
              </p:nvSpPr>
              <p:spPr>
                <a:xfrm flipH="1">
                  <a:off x="4888279" y="2990145"/>
                  <a:ext cx="468000" cy="468000"/>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CA" sz="2000" noProof="0" err="1"/>
                </a:p>
              </p:txBody>
            </p:sp>
            <p:sp>
              <p:nvSpPr>
                <p:cNvPr id="69" name="Isosceles Triangle 68">
                  <a:extLst>
                    <a:ext uri="{FF2B5EF4-FFF2-40B4-BE49-F238E27FC236}">
                      <a16:creationId xmlns:a16="http://schemas.microsoft.com/office/drawing/2014/main" id="{ECC9CDEF-91BF-3993-2856-F508C36199EE}"/>
                    </a:ext>
                  </a:extLst>
                </p:cNvPr>
                <p:cNvSpPr/>
                <p:nvPr/>
              </p:nvSpPr>
              <p:spPr>
                <a:xfrm rot="5551646" flipH="1">
                  <a:off x="4890713" y="3137533"/>
                  <a:ext cx="132850" cy="213918"/>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CA" sz="2000" noProof="0" err="1"/>
                </a:p>
              </p:txBody>
            </p:sp>
            <p:sp>
              <p:nvSpPr>
                <p:cNvPr id="70" name="Arc 69">
                  <a:extLst>
                    <a:ext uri="{FF2B5EF4-FFF2-40B4-BE49-F238E27FC236}">
                      <a16:creationId xmlns:a16="http://schemas.microsoft.com/office/drawing/2014/main" id="{A33F9C38-F60E-FA58-987A-AF5B73CDE979}"/>
                    </a:ext>
                  </a:extLst>
                </p:cNvPr>
                <p:cNvSpPr/>
                <p:nvPr/>
              </p:nvSpPr>
              <p:spPr>
                <a:xfrm flipV="1">
                  <a:off x="4985119" y="3213409"/>
                  <a:ext cx="274321" cy="416568"/>
                </a:xfrm>
                <a:prstGeom prst="arc">
                  <a:avLst>
                    <a:gd name="adj1" fmla="val 10819134"/>
                    <a:gd name="adj2" fmla="val 0"/>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1" name="Arc 70">
                  <a:extLst>
                    <a:ext uri="{FF2B5EF4-FFF2-40B4-BE49-F238E27FC236}">
                      <a16:creationId xmlns:a16="http://schemas.microsoft.com/office/drawing/2014/main" id="{AA7F3342-19A0-FAF2-3399-D7A798C245A4}"/>
                    </a:ext>
                  </a:extLst>
                </p:cNvPr>
                <p:cNvSpPr/>
                <p:nvPr/>
              </p:nvSpPr>
              <p:spPr>
                <a:xfrm flipH="1" flipV="1">
                  <a:off x="5107196" y="3378878"/>
                  <a:ext cx="195549" cy="468000"/>
                </a:xfrm>
                <a:prstGeom prst="arc">
                  <a:avLst>
                    <a:gd name="adj1" fmla="val 14579138"/>
                    <a:gd name="adj2" fmla="val 21183402"/>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2" name="Oval 71">
                  <a:extLst>
                    <a:ext uri="{FF2B5EF4-FFF2-40B4-BE49-F238E27FC236}">
                      <a16:creationId xmlns:a16="http://schemas.microsoft.com/office/drawing/2014/main" id="{D51188B1-C183-D4C3-BDC7-628A034E787D}"/>
                    </a:ext>
                  </a:extLst>
                </p:cNvPr>
                <p:cNvSpPr/>
                <p:nvPr/>
              </p:nvSpPr>
              <p:spPr>
                <a:xfrm>
                  <a:off x="5259602" y="3728576"/>
                  <a:ext cx="50400" cy="50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CA" sz="2000" noProof="0" err="1"/>
                </a:p>
              </p:txBody>
            </p:sp>
          </p:grpSp>
          <p:sp>
            <p:nvSpPr>
              <p:cNvPr id="73" name="Oval 72">
                <a:extLst>
                  <a:ext uri="{FF2B5EF4-FFF2-40B4-BE49-F238E27FC236}">
                    <a16:creationId xmlns:a16="http://schemas.microsoft.com/office/drawing/2014/main" id="{2F64F4DD-32F8-E8FA-705D-EF36DB86005A}"/>
                  </a:ext>
                </a:extLst>
              </p:cNvPr>
              <p:cNvSpPr/>
              <p:nvPr/>
            </p:nvSpPr>
            <p:spPr>
              <a:xfrm>
                <a:off x="-1399334" y="3385746"/>
                <a:ext cx="1944000" cy="1944000"/>
              </a:xfrm>
              <a:prstGeom prst="ellipse">
                <a:avLst/>
              </a:prstGeom>
              <a:noFill/>
              <a:ln w="28575">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CA" sz="2000" noProof="0" err="1"/>
              </a:p>
            </p:txBody>
          </p:sp>
          <p:grpSp>
            <p:nvGrpSpPr>
              <p:cNvPr id="74" name="Group 73">
                <a:extLst>
                  <a:ext uri="{FF2B5EF4-FFF2-40B4-BE49-F238E27FC236}">
                    <a16:creationId xmlns:a16="http://schemas.microsoft.com/office/drawing/2014/main" id="{98114045-CCF7-9F2D-4025-36A69E24B0BE}"/>
                  </a:ext>
                </a:extLst>
              </p:cNvPr>
              <p:cNvGrpSpPr/>
              <p:nvPr/>
            </p:nvGrpSpPr>
            <p:grpSpPr>
              <a:xfrm>
                <a:off x="-1180801" y="3972932"/>
                <a:ext cx="521220" cy="978648"/>
                <a:chOff x="2455688" y="2907988"/>
                <a:chExt cx="691200" cy="1123550"/>
              </a:xfrm>
            </p:grpSpPr>
            <p:sp>
              <p:nvSpPr>
                <p:cNvPr id="75" name="Rectangle: Rounded Corners 74">
                  <a:extLst>
                    <a:ext uri="{FF2B5EF4-FFF2-40B4-BE49-F238E27FC236}">
                      <a16:creationId xmlns:a16="http://schemas.microsoft.com/office/drawing/2014/main" id="{65FC8D8C-A414-A1FC-532E-D2331E719724}"/>
                    </a:ext>
                  </a:extLst>
                </p:cNvPr>
                <p:cNvSpPr/>
                <p:nvPr/>
              </p:nvSpPr>
              <p:spPr>
                <a:xfrm>
                  <a:off x="2455688" y="3283862"/>
                  <a:ext cx="691200" cy="747676"/>
                </a:xfrm>
                <a:prstGeom prst="roundRect">
                  <a:avLst>
                    <a:gd name="adj" fmla="val 33334"/>
                  </a:avLst>
                </a:prstGeom>
                <a:solidFill>
                  <a:srgbClr val="3B97DE"/>
                </a:solidFill>
                <a:ln>
                  <a:solidFill>
                    <a:srgbClr val="3B97DE"/>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CA" sz="2000" noProof="0" err="1"/>
                </a:p>
              </p:txBody>
            </p:sp>
            <p:grpSp>
              <p:nvGrpSpPr>
                <p:cNvPr id="76" name="Group 75">
                  <a:extLst>
                    <a:ext uri="{FF2B5EF4-FFF2-40B4-BE49-F238E27FC236}">
                      <a16:creationId xmlns:a16="http://schemas.microsoft.com/office/drawing/2014/main" id="{B2F0AA83-3331-1C61-694C-C586751A1BD0}"/>
                    </a:ext>
                  </a:extLst>
                </p:cNvPr>
                <p:cNvGrpSpPr/>
                <p:nvPr/>
              </p:nvGrpSpPr>
              <p:grpSpPr>
                <a:xfrm>
                  <a:off x="2567288" y="2907988"/>
                  <a:ext cx="520975" cy="468000"/>
                  <a:chOff x="2567288" y="2907988"/>
                  <a:chExt cx="520975" cy="468000"/>
                </a:xfrm>
              </p:grpSpPr>
              <p:sp>
                <p:nvSpPr>
                  <p:cNvPr id="77" name="Oval 76">
                    <a:extLst>
                      <a:ext uri="{FF2B5EF4-FFF2-40B4-BE49-F238E27FC236}">
                        <a16:creationId xmlns:a16="http://schemas.microsoft.com/office/drawing/2014/main" id="{495A9D07-3390-DC8A-01FD-715EF479CCE8}"/>
                      </a:ext>
                    </a:extLst>
                  </p:cNvPr>
                  <p:cNvSpPr/>
                  <p:nvPr/>
                </p:nvSpPr>
                <p:spPr>
                  <a:xfrm>
                    <a:off x="2567288" y="2907988"/>
                    <a:ext cx="468000" cy="468000"/>
                  </a:xfrm>
                  <a:prstGeom prst="ellipse">
                    <a:avLst/>
                  </a:prstGeom>
                  <a:solidFill>
                    <a:srgbClr val="3B97D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CA" sz="2000" noProof="0" err="1"/>
                  </a:p>
                </p:txBody>
              </p:sp>
              <p:sp>
                <p:nvSpPr>
                  <p:cNvPr id="78" name="Isosceles Triangle 77">
                    <a:extLst>
                      <a:ext uri="{FF2B5EF4-FFF2-40B4-BE49-F238E27FC236}">
                        <a16:creationId xmlns:a16="http://schemas.microsoft.com/office/drawing/2014/main" id="{D896EEA9-BC3C-BAAD-3A6E-15180155CCAB}"/>
                      </a:ext>
                    </a:extLst>
                  </p:cNvPr>
                  <p:cNvSpPr/>
                  <p:nvPr/>
                </p:nvSpPr>
                <p:spPr>
                  <a:xfrm rot="16048354">
                    <a:off x="2914879" y="3055376"/>
                    <a:ext cx="132850" cy="213918"/>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CA" sz="2000" noProof="0" err="1"/>
                  </a:p>
                </p:txBody>
              </p:sp>
            </p:grpSp>
          </p:grpSp>
        </p:grpSp>
      </p:grpSp>
      <p:grpSp>
        <p:nvGrpSpPr>
          <p:cNvPr id="17" name="Group 16">
            <a:extLst>
              <a:ext uri="{FF2B5EF4-FFF2-40B4-BE49-F238E27FC236}">
                <a16:creationId xmlns:a16="http://schemas.microsoft.com/office/drawing/2014/main" id="{EF1C9202-FC53-D1FB-0F53-8A256113967A}"/>
              </a:ext>
            </a:extLst>
          </p:cNvPr>
          <p:cNvGrpSpPr/>
          <p:nvPr/>
        </p:nvGrpSpPr>
        <p:grpSpPr>
          <a:xfrm>
            <a:off x="735880" y="1690689"/>
            <a:ext cx="3475703" cy="2196000"/>
            <a:chOff x="8093997" y="1690689"/>
            <a:chExt cx="3475703" cy="2196000"/>
          </a:xfrm>
        </p:grpSpPr>
        <p:sp>
          <p:nvSpPr>
            <p:cNvPr id="14" name="Rectangle 13">
              <a:extLst>
                <a:ext uri="{FF2B5EF4-FFF2-40B4-BE49-F238E27FC236}">
                  <a16:creationId xmlns:a16="http://schemas.microsoft.com/office/drawing/2014/main" id="{B72482E8-7A4F-86C0-6278-D831B2CF9DBD}"/>
                </a:ext>
              </a:extLst>
            </p:cNvPr>
            <p:cNvSpPr/>
            <p:nvPr/>
          </p:nvSpPr>
          <p:spPr>
            <a:xfrm>
              <a:off x="8093997" y="1690689"/>
              <a:ext cx="3475703" cy="21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sp>
          <p:nvSpPr>
            <p:cNvPr id="15" name="TextBox 14">
              <a:extLst>
                <a:ext uri="{FF2B5EF4-FFF2-40B4-BE49-F238E27FC236}">
                  <a16:creationId xmlns:a16="http://schemas.microsoft.com/office/drawing/2014/main" id="{A7A00EE0-FF9E-89F3-CDB8-5FDC2898BF90}"/>
                </a:ext>
              </a:extLst>
            </p:cNvPr>
            <p:cNvSpPr txBox="1"/>
            <p:nvPr/>
          </p:nvSpPr>
          <p:spPr>
            <a:xfrm>
              <a:off x="8145003" y="1805740"/>
              <a:ext cx="3373690" cy="76944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a:ln>
                    <a:noFill/>
                  </a:ln>
                  <a:effectLst/>
                  <a:uLnTx/>
                  <a:uFillTx/>
                  <a:ea typeface="+mn-ea"/>
                  <a:cs typeface="+mn-cs"/>
                </a:rPr>
                <a:t>Emphasize benefits of </a:t>
              </a:r>
              <a:br>
                <a:rPr kumimoji="0" lang="en-CA" sz="1600" b="1" i="0" u="none" strike="noStrike" kern="1200" cap="none" spc="0" normalizeH="0" baseline="0" noProof="0">
                  <a:ln>
                    <a:noFill/>
                  </a:ln>
                  <a:effectLst/>
                  <a:uLnTx/>
                  <a:uFillTx/>
                  <a:ea typeface="+mn-ea"/>
                  <a:cs typeface="+mn-cs"/>
                </a:rPr>
              </a:br>
              <a:r>
                <a:rPr kumimoji="0" lang="en-CA" sz="1600" b="1" i="0" u="none" strike="noStrike" kern="1200" cap="none" spc="0" normalizeH="0" baseline="0" noProof="0">
                  <a:ln>
                    <a:noFill/>
                  </a:ln>
                  <a:effectLst/>
                  <a:uLnTx/>
                  <a:uFillTx/>
                  <a:ea typeface="+mn-ea"/>
                  <a:cs typeface="+mn-cs"/>
                </a:rPr>
                <a:t>healthy behaviors</a:t>
              </a:r>
              <a:r>
                <a:rPr kumimoji="0" lang="en-CA" sz="1600" b="1" i="0" u="none" strike="noStrike" kern="1200" cap="none" spc="0" normalizeH="0" baseline="30000" noProof="0">
                  <a:ln>
                    <a:noFill/>
                  </a:ln>
                  <a:effectLst/>
                  <a:uLnTx/>
                  <a:uFillTx/>
                  <a:ea typeface="+mn-ea"/>
                  <a:cs typeface="+mn-cs"/>
                </a:rPr>
                <a:t>1</a:t>
              </a:r>
            </a:p>
            <a:p>
              <a:pPr marL="0" marR="0" lvl="0" indent="0" algn="ctr" defTabSz="1219170" rtl="0" eaLnBrk="1" fontAlgn="auto" latinLnBrk="0" hangingPunct="1">
                <a:lnSpc>
                  <a:spcPct val="100000"/>
                </a:lnSpc>
                <a:spcBef>
                  <a:spcPts val="0"/>
                </a:spcBef>
                <a:spcAft>
                  <a:spcPts val="0"/>
                </a:spcAft>
                <a:buClrTx/>
                <a:buSzTx/>
                <a:buFontTx/>
                <a:buNone/>
                <a:tabLst/>
                <a:defRPr/>
              </a:pPr>
              <a:r>
                <a:rPr lang="en-CA" sz="1200"/>
                <a:t>Reduce emphasis on obesity/weight loss</a:t>
              </a:r>
              <a:endParaRPr kumimoji="0" lang="en-US" sz="1200" b="0" i="0" u="none" strike="noStrike" kern="1200" cap="none" spc="0" normalizeH="0" baseline="0" noProof="0">
                <a:ln>
                  <a:noFill/>
                </a:ln>
                <a:effectLst/>
                <a:uLnTx/>
                <a:uFillTx/>
                <a:ea typeface="+mn-ea"/>
                <a:cs typeface="+mn-cs"/>
              </a:endParaRPr>
            </a:p>
          </p:txBody>
        </p:sp>
        <p:sp>
          <p:nvSpPr>
            <p:cNvPr id="16" name="TextBox 15">
              <a:extLst>
                <a:ext uri="{FF2B5EF4-FFF2-40B4-BE49-F238E27FC236}">
                  <a16:creationId xmlns:a16="http://schemas.microsoft.com/office/drawing/2014/main" id="{AE172273-9FE5-7295-0E1F-D178B79B0A4D}"/>
                </a:ext>
              </a:extLst>
            </p:cNvPr>
            <p:cNvSpPr txBox="1"/>
            <p:nvPr/>
          </p:nvSpPr>
          <p:spPr>
            <a:xfrm>
              <a:off x="8427072" y="2824782"/>
              <a:ext cx="2809552" cy="738664"/>
            </a:xfrm>
            <a:prstGeom prst="rect">
              <a:avLst/>
            </a:prstGeom>
            <a:noFill/>
          </p:spPr>
          <p:txBody>
            <a:bodyPr wrap="square" rtlCol="0">
              <a:spAutoFit/>
            </a:bodyPr>
            <a:lstStyle/>
            <a:p>
              <a:pPr marL="285750" marR="0" lvl="0" indent="-285750"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400" b="1" i="0" u="none" strike="noStrike" kern="1200" cap="none" spc="0" normalizeH="0" baseline="0" noProof="0">
                  <a:ln>
                    <a:noFill/>
                  </a:ln>
                  <a:effectLst/>
                  <a:uLnTx/>
                  <a:uFillTx/>
                  <a:ea typeface="+mn-ea"/>
                  <a:cs typeface="+mn-cs"/>
                </a:rPr>
                <a:t>Nutrient-rich diets</a:t>
              </a:r>
            </a:p>
            <a:p>
              <a:pPr marL="285750" marR="0" lvl="0" indent="-285750"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400" b="1"/>
                <a:t>Regular physical activity</a:t>
              </a:r>
            </a:p>
            <a:p>
              <a:pPr marL="285750" marR="0" lvl="0" indent="-285750"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400" b="1" i="0" u="none" strike="noStrike" kern="1200" cap="none" spc="0" normalizeH="0" baseline="0" noProof="0">
                  <a:ln>
                    <a:noFill/>
                  </a:ln>
                  <a:effectLst/>
                  <a:uLnTx/>
                  <a:uFillTx/>
                  <a:ea typeface="+mn-ea"/>
                  <a:cs typeface="+mn-cs"/>
                </a:rPr>
                <a:t>Sleep sufficiency</a:t>
              </a:r>
              <a:endParaRPr kumimoji="0" lang="en-US" sz="1100" b="0" i="0" u="none" strike="noStrike" kern="1200" cap="none" spc="0" normalizeH="0" baseline="0" noProof="0">
                <a:ln>
                  <a:noFill/>
                </a:ln>
                <a:effectLst/>
                <a:uLnTx/>
                <a:uFillTx/>
                <a:ea typeface="+mn-ea"/>
                <a:cs typeface="+mn-cs"/>
              </a:endParaRPr>
            </a:p>
          </p:txBody>
        </p:sp>
      </p:grpSp>
      <p:grpSp>
        <p:nvGrpSpPr>
          <p:cNvPr id="20" name="Group 19">
            <a:extLst>
              <a:ext uri="{FF2B5EF4-FFF2-40B4-BE49-F238E27FC236}">
                <a16:creationId xmlns:a16="http://schemas.microsoft.com/office/drawing/2014/main" id="{82665B84-F46A-1A47-81C2-E29796C21642}"/>
              </a:ext>
            </a:extLst>
          </p:cNvPr>
          <p:cNvGrpSpPr/>
          <p:nvPr/>
        </p:nvGrpSpPr>
        <p:grpSpPr>
          <a:xfrm>
            <a:off x="9056741" y="4057577"/>
            <a:ext cx="2512959" cy="2195638"/>
            <a:chOff x="9056741" y="4057577"/>
            <a:chExt cx="2512959" cy="2195638"/>
          </a:xfrm>
        </p:grpSpPr>
        <p:sp>
          <p:nvSpPr>
            <p:cNvPr id="19" name="Rectangle 18">
              <a:extLst>
                <a:ext uri="{FF2B5EF4-FFF2-40B4-BE49-F238E27FC236}">
                  <a16:creationId xmlns:a16="http://schemas.microsoft.com/office/drawing/2014/main" id="{417ACFA9-2379-BCAD-49D6-04F309D1F2B6}"/>
                </a:ext>
              </a:extLst>
            </p:cNvPr>
            <p:cNvSpPr/>
            <p:nvPr/>
          </p:nvSpPr>
          <p:spPr>
            <a:xfrm>
              <a:off x="9056741" y="4057577"/>
              <a:ext cx="2512959" cy="2195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sp>
          <p:nvSpPr>
            <p:cNvPr id="13" name="Speech Bubble: Rectangle 12">
              <a:extLst>
                <a:ext uri="{FF2B5EF4-FFF2-40B4-BE49-F238E27FC236}">
                  <a16:creationId xmlns:a16="http://schemas.microsoft.com/office/drawing/2014/main" id="{B44DC88C-C7CF-400B-B049-0AB49668EE57}"/>
                </a:ext>
              </a:extLst>
            </p:cNvPr>
            <p:cNvSpPr/>
            <p:nvPr/>
          </p:nvSpPr>
          <p:spPr>
            <a:xfrm>
              <a:off x="9310428" y="4721723"/>
              <a:ext cx="2170783" cy="861790"/>
            </a:xfrm>
            <a:prstGeom prst="wedgeRectCallout">
              <a:avLst>
                <a:gd name="adj1" fmla="val -4058"/>
                <a:gd name="adj2" fmla="val 86533"/>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ea typeface="+mn-ea"/>
                  <a:cs typeface="+mn-cs"/>
                </a:rPr>
                <a:t>Teach the biology of obesity</a:t>
              </a:r>
              <a:r>
                <a:rPr kumimoji="0" lang="en-US" sz="1800" b="1" i="0" u="none" strike="noStrike" kern="1200" cap="none" spc="0" normalizeH="0" baseline="30000" noProof="0" dirty="0">
                  <a:ln>
                    <a:noFill/>
                  </a:ln>
                  <a:solidFill>
                    <a:schemeClr val="tx1"/>
                  </a:solidFill>
                  <a:effectLst/>
                  <a:uLnTx/>
                  <a:uFillTx/>
                  <a:ea typeface="+mn-ea"/>
                  <a:cs typeface="+mn-cs"/>
                </a:rPr>
                <a:t>2</a:t>
              </a:r>
            </a:p>
          </p:txBody>
        </p:sp>
      </p:grpSp>
    </p:spTree>
    <p:extLst>
      <p:ext uri="{BB962C8B-B14F-4D97-AF65-F5344CB8AC3E}">
        <p14:creationId xmlns:p14="http://schemas.microsoft.com/office/powerpoint/2010/main" val="33744835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9D8E-CA89-A070-4F87-7F801C020930}"/>
              </a:ext>
            </a:extLst>
          </p:cNvPr>
          <p:cNvSpPr>
            <a:spLocks noGrp="1"/>
          </p:cNvSpPr>
          <p:nvPr>
            <p:ph type="title"/>
          </p:nvPr>
        </p:nvSpPr>
        <p:spPr/>
        <p:txBody>
          <a:bodyPr/>
          <a:lstStyle/>
          <a:p>
            <a:r>
              <a:rPr lang="en-US"/>
              <a:t>Body positivity movement: Health at every size</a:t>
            </a:r>
          </a:p>
        </p:txBody>
      </p:sp>
      <p:sp>
        <p:nvSpPr>
          <p:cNvPr id="3" name="Text Placeholder 2">
            <a:extLst>
              <a:ext uri="{FF2B5EF4-FFF2-40B4-BE49-F238E27FC236}">
                <a16:creationId xmlns:a16="http://schemas.microsoft.com/office/drawing/2014/main" id="{B9E36138-D924-3D6F-D7E0-C872641D0CF5}"/>
              </a:ext>
            </a:extLst>
          </p:cNvPr>
          <p:cNvSpPr>
            <a:spLocks noGrp="1"/>
          </p:cNvSpPr>
          <p:nvPr>
            <p:ph type="body" sz="quarter" idx="13"/>
          </p:nvPr>
        </p:nvSpPr>
        <p:spPr>
          <a:xfrm>
            <a:off x="647998" y="6210000"/>
            <a:ext cx="10902891" cy="324000"/>
          </a:xfrm>
        </p:spPr>
        <p:txBody>
          <a:bodyPr/>
          <a:lstStyle/>
          <a:p>
            <a:r>
              <a:rPr lang="en-US" sz="1000" i="0"/>
              <a:t>BIPOC, Black, Indigenous and People of Color; 2SLGBTQAI+, Two-Spirit, Lesbian, Gay, Bisexual, Transgender, Queer or Questioning and additional sexual orientations and gender identities.</a:t>
            </a:r>
            <a:br>
              <a:rPr lang="en-US" sz="1000" i="0"/>
            </a:br>
            <a:r>
              <a:rPr lang="en-US" sz="1000" i="0"/>
              <a:t>1. Griffin M et al. Front Sports Act Living. 2022;4:908580; 2. Yang L et al. J Patient Exp. 2022;9:23743735221117366; 3. McCallum M et al. Int J Environ Res Public Health. 2021;18:13358.</a:t>
            </a:r>
          </a:p>
        </p:txBody>
      </p:sp>
      <p:sp>
        <p:nvSpPr>
          <p:cNvPr id="13" name="TextBox 12">
            <a:extLst>
              <a:ext uri="{FF2B5EF4-FFF2-40B4-BE49-F238E27FC236}">
                <a16:creationId xmlns:a16="http://schemas.microsoft.com/office/drawing/2014/main" id="{C30D36A0-C93C-8D51-D3AE-2A47503DFB0B}"/>
              </a:ext>
            </a:extLst>
          </p:cNvPr>
          <p:cNvSpPr txBox="1"/>
          <p:nvPr/>
        </p:nvSpPr>
        <p:spPr>
          <a:xfrm>
            <a:off x="644555" y="1909638"/>
            <a:ext cx="10902891" cy="400110"/>
          </a:xfrm>
          <a:prstGeom prst="rect">
            <a:avLst/>
          </a:prstGeom>
          <a:solidFill>
            <a:schemeClr val="bg1">
              <a:lumMod val="95000"/>
            </a:schemeClr>
          </a:solidFill>
        </p:spPr>
        <p:txBody>
          <a:bodyPr wrap="square" rtlCol="0">
            <a:spAutoFit/>
          </a:bodyPr>
          <a:lstStyle/>
          <a:p>
            <a:pPr algn="ctr"/>
            <a:r>
              <a:rPr lang="en-US" sz="2000"/>
              <a:t>Body positivity is a social movement focused on the acceptance of all body types</a:t>
            </a:r>
            <a:r>
              <a:rPr lang="en-US" sz="2000" baseline="30000"/>
              <a:t>1</a:t>
            </a:r>
            <a:r>
              <a:rPr lang="en-US" sz="2000"/>
              <a:t> </a:t>
            </a:r>
          </a:p>
        </p:txBody>
      </p:sp>
      <p:grpSp>
        <p:nvGrpSpPr>
          <p:cNvPr id="33" name="Group 32">
            <a:extLst>
              <a:ext uri="{FF2B5EF4-FFF2-40B4-BE49-F238E27FC236}">
                <a16:creationId xmlns:a16="http://schemas.microsoft.com/office/drawing/2014/main" id="{49CB58B9-5AD9-32F9-D677-2290C9207F7D}"/>
              </a:ext>
            </a:extLst>
          </p:cNvPr>
          <p:cNvGrpSpPr/>
          <p:nvPr/>
        </p:nvGrpSpPr>
        <p:grpSpPr>
          <a:xfrm>
            <a:off x="6524725" y="2719362"/>
            <a:ext cx="1885950" cy="2050752"/>
            <a:chOff x="8361278" y="1195092"/>
            <a:chExt cx="1885950" cy="2050752"/>
          </a:xfrm>
        </p:grpSpPr>
        <p:grpSp>
          <p:nvGrpSpPr>
            <p:cNvPr id="23" name="Group 22">
              <a:extLst>
                <a:ext uri="{FF2B5EF4-FFF2-40B4-BE49-F238E27FC236}">
                  <a16:creationId xmlns:a16="http://schemas.microsoft.com/office/drawing/2014/main" id="{D3B651B8-DC96-34AE-1EF0-203389C41D1D}"/>
                </a:ext>
              </a:extLst>
            </p:cNvPr>
            <p:cNvGrpSpPr/>
            <p:nvPr/>
          </p:nvGrpSpPr>
          <p:grpSpPr>
            <a:xfrm>
              <a:off x="8389853" y="1195092"/>
              <a:ext cx="1828800" cy="2050752"/>
              <a:chOff x="8418428" y="1195092"/>
              <a:chExt cx="1828800" cy="2050752"/>
            </a:xfrm>
          </p:grpSpPr>
          <p:sp>
            <p:nvSpPr>
              <p:cNvPr id="21" name="Oval 20">
                <a:extLst>
                  <a:ext uri="{FF2B5EF4-FFF2-40B4-BE49-F238E27FC236}">
                    <a16:creationId xmlns:a16="http://schemas.microsoft.com/office/drawing/2014/main" id="{8066E780-C092-07C8-8097-906AD00D32D0}"/>
                  </a:ext>
                </a:extLst>
              </p:cNvPr>
              <p:cNvSpPr/>
              <p:nvPr/>
            </p:nvSpPr>
            <p:spPr>
              <a:xfrm>
                <a:off x="8418428" y="1417044"/>
                <a:ext cx="1828800" cy="1828800"/>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490145B-401D-8338-BC62-DC560D503932}"/>
                  </a:ext>
                </a:extLst>
              </p:cNvPr>
              <p:cNvSpPr txBox="1"/>
              <p:nvPr/>
            </p:nvSpPr>
            <p:spPr>
              <a:xfrm>
                <a:off x="9072519" y="1195092"/>
                <a:ext cx="520619" cy="830997"/>
              </a:xfrm>
              <a:prstGeom prst="rect">
                <a:avLst/>
              </a:prstGeom>
              <a:noFill/>
            </p:spPr>
            <p:txBody>
              <a:bodyPr wrap="square" rtlCol="0">
                <a:spAutoFit/>
              </a:bodyPr>
              <a:lstStyle/>
              <a:p>
                <a:pPr algn="ctr"/>
                <a:r>
                  <a:rPr lang="en-US" sz="4800"/>
                  <a:t>+</a:t>
                </a:r>
              </a:p>
            </p:txBody>
          </p:sp>
        </p:grpSp>
        <p:sp>
          <p:nvSpPr>
            <p:cNvPr id="18" name="TextBox 17">
              <a:extLst>
                <a:ext uri="{FF2B5EF4-FFF2-40B4-BE49-F238E27FC236}">
                  <a16:creationId xmlns:a16="http://schemas.microsoft.com/office/drawing/2014/main" id="{A8730E29-6C14-08EA-F8F0-062E25D6D664}"/>
                </a:ext>
              </a:extLst>
            </p:cNvPr>
            <p:cNvSpPr txBox="1"/>
            <p:nvPr/>
          </p:nvSpPr>
          <p:spPr>
            <a:xfrm>
              <a:off x="8361278" y="1878747"/>
              <a:ext cx="1885950" cy="1169551"/>
            </a:xfrm>
            <a:prstGeom prst="rect">
              <a:avLst/>
            </a:prstGeom>
            <a:noFill/>
          </p:spPr>
          <p:txBody>
            <a:bodyPr wrap="square">
              <a:spAutoFit/>
            </a:bodyPr>
            <a:lstStyle/>
            <a:p>
              <a:pPr algn="ctr"/>
              <a:r>
                <a:rPr lang="en-US" sz="1400" dirty="0"/>
                <a:t>Respecting one’s body enough to seek medical help when weight becomes unhealthy</a:t>
              </a:r>
            </a:p>
          </p:txBody>
        </p:sp>
      </p:grpSp>
      <p:sp>
        <p:nvSpPr>
          <p:cNvPr id="15" name="TextBox 14">
            <a:extLst>
              <a:ext uri="{FF2B5EF4-FFF2-40B4-BE49-F238E27FC236}">
                <a16:creationId xmlns:a16="http://schemas.microsoft.com/office/drawing/2014/main" id="{D3518193-1514-9CAE-E38D-6B9B8DD0C51A}"/>
              </a:ext>
            </a:extLst>
          </p:cNvPr>
          <p:cNvSpPr txBox="1"/>
          <p:nvPr/>
        </p:nvSpPr>
        <p:spPr>
          <a:xfrm>
            <a:off x="641111" y="2490762"/>
            <a:ext cx="4054714" cy="369332"/>
          </a:xfrm>
          <a:prstGeom prst="rect">
            <a:avLst/>
          </a:prstGeom>
          <a:noFill/>
        </p:spPr>
        <p:txBody>
          <a:bodyPr wrap="square" rtlCol="0">
            <a:spAutoFit/>
          </a:bodyPr>
          <a:lstStyle/>
          <a:p>
            <a:r>
              <a:rPr lang="en-US" b="1"/>
              <a:t>Body positivity must be inclusive</a:t>
            </a:r>
            <a:r>
              <a:rPr lang="en-US" b="1" baseline="30000"/>
              <a:t>1</a:t>
            </a:r>
            <a:r>
              <a:rPr lang="en-US" b="1"/>
              <a:t>:</a:t>
            </a:r>
          </a:p>
        </p:txBody>
      </p:sp>
      <p:sp>
        <p:nvSpPr>
          <p:cNvPr id="39" name="Rectangle 38">
            <a:extLst>
              <a:ext uri="{FF2B5EF4-FFF2-40B4-BE49-F238E27FC236}">
                <a16:creationId xmlns:a16="http://schemas.microsoft.com/office/drawing/2014/main" id="{BB9D77EC-1E80-14C2-8DEE-FC14504DED8E}"/>
              </a:ext>
            </a:extLst>
          </p:cNvPr>
          <p:cNvSpPr/>
          <p:nvPr/>
        </p:nvSpPr>
        <p:spPr>
          <a:xfrm>
            <a:off x="647998" y="2937419"/>
            <a:ext cx="5217941" cy="2329941"/>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97DBD8E4-A26F-CF54-6320-B0CF006CFC0D}"/>
              </a:ext>
            </a:extLst>
          </p:cNvPr>
          <p:cNvGrpSpPr/>
          <p:nvPr/>
        </p:nvGrpSpPr>
        <p:grpSpPr>
          <a:xfrm>
            <a:off x="764534" y="3492583"/>
            <a:ext cx="5129401" cy="1219612"/>
            <a:chOff x="764534" y="2746212"/>
            <a:chExt cx="5129401" cy="1219612"/>
          </a:xfrm>
        </p:grpSpPr>
        <p:grpSp>
          <p:nvGrpSpPr>
            <p:cNvPr id="28" name="Group 27">
              <a:extLst>
                <a:ext uri="{FF2B5EF4-FFF2-40B4-BE49-F238E27FC236}">
                  <a16:creationId xmlns:a16="http://schemas.microsoft.com/office/drawing/2014/main" id="{69B192EF-F537-97CC-969A-53F5C7593FF2}"/>
                </a:ext>
              </a:extLst>
            </p:cNvPr>
            <p:cNvGrpSpPr/>
            <p:nvPr/>
          </p:nvGrpSpPr>
          <p:grpSpPr>
            <a:xfrm>
              <a:off x="764534" y="2746212"/>
              <a:ext cx="3019283" cy="1219612"/>
              <a:chOff x="1683131" y="4019290"/>
              <a:chExt cx="3019283" cy="1219612"/>
            </a:xfrm>
          </p:grpSpPr>
          <p:sp>
            <p:nvSpPr>
              <p:cNvPr id="4" name="Freeform: Shape 2542">
                <a:extLst>
                  <a:ext uri="{FF2B5EF4-FFF2-40B4-BE49-F238E27FC236}">
                    <a16:creationId xmlns:a16="http://schemas.microsoft.com/office/drawing/2014/main" id="{2329EF3E-EB82-5874-CF8A-6640A20521DF}"/>
                  </a:ext>
                </a:extLst>
              </p:cNvPr>
              <p:cNvSpPr>
                <a:spLocks/>
              </p:cNvSpPr>
              <p:nvPr/>
            </p:nvSpPr>
            <p:spPr bwMode="auto">
              <a:xfrm>
                <a:off x="2209838" y="4094050"/>
                <a:ext cx="389025" cy="1144852"/>
              </a:xfrm>
              <a:custGeom>
                <a:avLst/>
                <a:gdLst>
                  <a:gd name="connsiteX0" fmla="*/ 274240 w 352704"/>
                  <a:gd name="connsiteY0" fmla="*/ 647250 h 1037963"/>
                  <a:gd name="connsiteX1" fmla="*/ 274356 w 352704"/>
                  <a:gd name="connsiteY1" fmla="*/ 649435 h 1037963"/>
                  <a:gd name="connsiteX2" fmla="*/ 275356 w 352704"/>
                  <a:gd name="connsiteY2" fmla="*/ 647558 h 1037963"/>
                  <a:gd name="connsiteX3" fmla="*/ 188751 w 352704"/>
                  <a:gd name="connsiteY3" fmla="*/ 627503 h 1037963"/>
                  <a:gd name="connsiteX4" fmla="*/ 162124 w 352704"/>
                  <a:gd name="connsiteY4" fmla="*/ 629928 h 1037963"/>
                  <a:gd name="connsiteX5" fmla="*/ 143365 w 352704"/>
                  <a:gd name="connsiteY5" fmla="*/ 946888 h 1037963"/>
                  <a:gd name="connsiteX6" fmla="*/ 136103 w 352704"/>
                  <a:gd name="connsiteY6" fmla="*/ 952948 h 1037963"/>
                  <a:gd name="connsiteX7" fmla="*/ 125044 w 352704"/>
                  <a:gd name="connsiteY7" fmla="*/ 952819 h 1037963"/>
                  <a:gd name="connsiteX8" fmla="*/ 125030 w 352704"/>
                  <a:gd name="connsiteY8" fmla="*/ 952962 h 1037963"/>
                  <a:gd name="connsiteX9" fmla="*/ 125200 w 352704"/>
                  <a:gd name="connsiteY9" fmla="*/ 952965 h 1037963"/>
                  <a:gd name="connsiteX10" fmla="*/ 124594 w 352704"/>
                  <a:gd name="connsiteY10" fmla="*/ 960386 h 1037963"/>
                  <a:gd name="connsiteX11" fmla="*/ 124294 w 352704"/>
                  <a:gd name="connsiteY11" fmla="*/ 960386 h 1037963"/>
                  <a:gd name="connsiteX12" fmla="*/ 123807 w 352704"/>
                  <a:gd name="connsiteY12" fmla="*/ 965304 h 1037963"/>
                  <a:gd name="connsiteX13" fmla="*/ 123975 w 352704"/>
                  <a:gd name="connsiteY13" fmla="*/ 965209 h 1037963"/>
                  <a:gd name="connsiteX14" fmla="*/ 196627 w 352704"/>
                  <a:gd name="connsiteY14" fmla="*/ 1000179 h 1037963"/>
                  <a:gd name="connsiteX15" fmla="*/ 204601 w 352704"/>
                  <a:gd name="connsiteY15" fmla="*/ 1003725 h 1037963"/>
                  <a:gd name="connsiteX16" fmla="*/ 205047 w 352704"/>
                  <a:gd name="connsiteY16" fmla="*/ 993999 h 1037963"/>
                  <a:gd name="connsiteX17" fmla="*/ 208660 w 352704"/>
                  <a:gd name="connsiteY17" fmla="*/ 976570 h 1037963"/>
                  <a:gd name="connsiteX18" fmla="*/ 214165 w 352704"/>
                  <a:gd name="connsiteY18" fmla="*/ 967056 h 1037963"/>
                  <a:gd name="connsiteX19" fmla="*/ 215203 w 352704"/>
                  <a:gd name="connsiteY19" fmla="*/ 952293 h 1037963"/>
                  <a:gd name="connsiteX20" fmla="*/ 215230 w 352704"/>
                  <a:gd name="connsiteY20" fmla="*/ 951906 h 1037963"/>
                  <a:gd name="connsiteX21" fmla="*/ 214469 w 352704"/>
                  <a:gd name="connsiteY21" fmla="*/ 951888 h 1037963"/>
                  <a:gd name="connsiteX22" fmla="*/ 208115 w 352704"/>
                  <a:gd name="connsiteY22" fmla="*/ 951736 h 1037963"/>
                  <a:gd name="connsiteX23" fmla="*/ 202064 w 352704"/>
                  <a:gd name="connsiteY23" fmla="*/ 944464 h 1037963"/>
                  <a:gd name="connsiteX24" fmla="*/ 188751 w 352704"/>
                  <a:gd name="connsiteY24" fmla="*/ 627503 h 1037963"/>
                  <a:gd name="connsiteX25" fmla="*/ 271646 w 352704"/>
                  <a:gd name="connsiteY25" fmla="*/ 541672 h 1037963"/>
                  <a:gd name="connsiteX26" fmla="*/ 271580 w 352704"/>
                  <a:gd name="connsiteY26" fmla="*/ 576066 h 1037963"/>
                  <a:gd name="connsiteX27" fmla="*/ 272866 w 352704"/>
                  <a:gd name="connsiteY27" fmla="*/ 621443 h 1037963"/>
                  <a:gd name="connsiteX28" fmla="*/ 273721 w 352704"/>
                  <a:gd name="connsiteY28" fmla="*/ 637504 h 1037963"/>
                  <a:gd name="connsiteX29" fmla="*/ 277171 w 352704"/>
                  <a:gd name="connsiteY29" fmla="*/ 637266 h 1037963"/>
                  <a:gd name="connsiteX30" fmla="*/ 287454 w 352704"/>
                  <a:gd name="connsiteY30" fmla="*/ 623948 h 1037963"/>
                  <a:gd name="connsiteX31" fmla="*/ 283371 w 352704"/>
                  <a:gd name="connsiteY31" fmla="*/ 611462 h 1037963"/>
                  <a:gd name="connsiteX32" fmla="*/ 283576 w 352704"/>
                  <a:gd name="connsiteY32" fmla="*/ 601504 h 1037963"/>
                  <a:gd name="connsiteX33" fmla="*/ 281156 w 352704"/>
                  <a:gd name="connsiteY33" fmla="*/ 599100 h 1037963"/>
                  <a:gd name="connsiteX34" fmla="*/ 283590 w 352704"/>
                  <a:gd name="connsiteY34" fmla="*/ 589431 h 1037963"/>
                  <a:gd name="connsiteX35" fmla="*/ 290614 w 352704"/>
                  <a:gd name="connsiteY35" fmla="*/ 581865 h 1037963"/>
                  <a:gd name="connsiteX36" fmla="*/ 286782 w 352704"/>
                  <a:gd name="connsiteY36" fmla="*/ 582153 h 1037963"/>
                  <a:gd name="connsiteX37" fmla="*/ 281686 w 352704"/>
                  <a:gd name="connsiteY37" fmla="*/ 562665 h 1037963"/>
                  <a:gd name="connsiteX38" fmla="*/ 272333 w 352704"/>
                  <a:gd name="connsiteY38" fmla="*/ 554778 h 1037963"/>
                  <a:gd name="connsiteX39" fmla="*/ 270785 w 352704"/>
                  <a:gd name="connsiteY39" fmla="*/ 525257 h 1037963"/>
                  <a:gd name="connsiteX40" fmla="*/ 269855 w 352704"/>
                  <a:gd name="connsiteY40" fmla="*/ 533961 h 1037963"/>
                  <a:gd name="connsiteX41" fmla="*/ 271357 w 352704"/>
                  <a:gd name="connsiteY41" fmla="*/ 536160 h 1037963"/>
                  <a:gd name="connsiteX42" fmla="*/ 121143 w 352704"/>
                  <a:gd name="connsiteY42" fmla="*/ 104855 h 1037963"/>
                  <a:gd name="connsiteX43" fmla="*/ 123155 w 352704"/>
                  <a:gd name="connsiteY43" fmla="*/ 107829 h 1037963"/>
                  <a:gd name="connsiteX44" fmla="*/ 123270 w 352704"/>
                  <a:gd name="connsiteY44" fmla="*/ 106559 h 1037963"/>
                  <a:gd name="connsiteX45" fmla="*/ 207617 w 352704"/>
                  <a:gd name="connsiteY45" fmla="*/ 7 h 1037963"/>
                  <a:gd name="connsiteX46" fmla="*/ 258251 w 352704"/>
                  <a:gd name="connsiteY46" fmla="*/ 15492 h 1037963"/>
                  <a:gd name="connsiteX47" fmla="*/ 258993 w 352704"/>
                  <a:gd name="connsiteY47" fmla="*/ 16249 h 1037963"/>
                  <a:gd name="connsiteX48" fmla="*/ 264104 w 352704"/>
                  <a:gd name="connsiteY48" fmla="*/ 9133 h 1037963"/>
                  <a:gd name="connsiteX49" fmla="*/ 283128 w 352704"/>
                  <a:gd name="connsiteY49" fmla="*/ 4953 h 1037963"/>
                  <a:gd name="connsiteX50" fmla="*/ 294039 w 352704"/>
                  <a:gd name="connsiteY50" fmla="*/ 102225 h 1037963"/>
                  <a:gd name="connsiteX51" fmla="*/ 293903 w 352704"/>
                  <a:gd name="connsiteY51" fmla="*/ 102049 h 1037963"/>
                  <a:gd name="connsiteX52" fmla="*/ 294063 w 352704"/>
                  <a:gd name="connsiteY52" fmla="*/ 103559 h 1037963"/>
                  <a:gd name="connsiteX53" fmla="*/ 300682 w 352704"/>
                  <a:gd name="connsiteY53" fmla="*/ 101220 h 1037963"/>
                  <a:gd name="connsiteX54" fmla="*/ 314089 w 352704"/>
                  <a:gd name="connsiteY54" fmla="*/ 126543 h 1037963"/>
                  <a:gd name="connsiteX55" fmla="*/ 306776 w 352704"/>
                  <a:gd name="connsiteY55" fmla="*/ 141465 h 1037963"/>
                  <a:gd name="connsiteX56" fmla="*/ 298428 w 352704"/>
                  <a:gd name="connsiteY56" fmla="*/ 144709 h 1037963"/>
                  <a:gd name="connsiteX57" fmla="*/ 300047 w 352704"/>
                  <a:gd name="connsiteY57" fmla="*/ 159968 h 1037963"/>
                  <a:gd name="connsiteX58" fmla="*/ 283393 w 352704"/>
                  <a:gd name="connsiteY58" fmla="*/ 200300 h 1037963"/>
                  <a:gd name="connsiteX59" fmla="*/ 251438 w 352704"/>
                  <a:gd name="connsiteY59" fmla="*/ 213534 h 1037963"/>
                  <a:gd name="connsiteX60" fmla="*/ 273189 w 352704"/>
                  <a:gd name="connsiteY60" fmla="*/ 220878 h 1037963"/>
                  <a:gd name="connsiteX61" fmla="*/ 288905 w 352704"/>
                  <a:gd name="connsiteY61" fmla="*/ 233934 h 1037963"/>
                  <a:gd name="connsiteX62" fmla="*/ 289868 w 352704"/>
                  <a:gd name="connsiteY62" fmla="*/ 232054 h 1037963"/>
                  <a:gd name="connsiteX63" fmla="*/ 293329 w 352704"/>
                  <a:gd name="connsiteY63" fmla="*/ 237610 h 1037963"/>
                  <a:gd name="connsiteX64" fmla="*/ 298394 w 352704"/>
                  <a:gd name="connsiteY64" fmla="*/ 241817 h 1037963"/>
                  <a:gd name="connsiteX65" fmla="*/ 303255 w 352704"/>
                  <a:gd name="connsiteY65" fmla="*/ 253540 h 1037963"/>
                  <a:gd name="connsiteX66" fmla="*/ 314072 w 352704"/>
                  <a:gd name="connsiteY66" fmla="*/ 270900 h 1037963"/>
                  <a:gd name="connsiteX67" fmla="*/ 326146 w 352704"/>
                  <a:gd name="connsiteY67" fmla="*/ 429443 h 1037963"/>
                  <a:gd name="connsiteX68" fmla="*/ 335216 w 352704"/>
                  <a:gd name="connsiteY68" fmla="*/ 548723 h 1037963"/>
                  <a:gd name="connsiteX69" fmla="*/ 328228 w 352704"/>
                  <a:gd name="connsiteY69" fmla="*/ 557907 h 1037963"/>
                  <a:gd name="connsiteX70" fmla="*/ 324164 w 352704"/>
                  <a:gd name="connsiteY70" fmla="*/ 579339 h 1037963"/>
                  <a:gd name="connsiteX71" fmla="*/ 321344 w 352704"/>
                  <a:gd name="connsiteY71" fmla="*/ 579551 h 1037963"/>
                  <a:gd name="connsiteX72" fmla="*/ 321611 w 352704"/>
                  <a:gd name="connsiteY72" fmla="*/ 580141 h 1037963"/>
                  <a:gd name="connsiteX73" fmla="*/ 326174 w 352704"/>
                  <a:gd name="connsiteY73" fmla="*/ 597892 h 1037963"/>
                  <a:gd name="connsiteX74" fmla="*/ 326174 w 352704"/>
                  <a:gd name="connsiteY74" fmla="*/ 598071 h 1037963"/>
                  <a:gd name="connsiteX75" fmla="*/ 327524 w 352704"/>
                  <a:gd name="connsiteY75" fmla="*/ 617062 h 1037963"/>
                  <a:gd name="connsiteX76" fmla="*/ 327978 w 352704"/>
                  <a:gd name="connsiteY76" fmla="*/ 633029 h 1037963"/>
                  <a:gd name="connsiteX77" fmla="*/ 316486 w 352704"/>
                  <a:gd name="connsiteY77" fmla="*/ 660876 h 1037963"/>
                  <a:gd name="connsiteX78" fmla="*/ 295921 w 352704"/>
                  <a:gd name="connsiteY78" fmla="*/ 674800 h 1037963"/>
                  <a:gd name="connsiteX79" fmla="*/ 290478 w 352704"/>
                  <a:gd name="connsiteY79" fmla="*/ 672378 h 1037963"/>
                  <a:gd name="connsiteX80" fmla="*/ 282615 w 352704"/>
                  <a:gd name="connsiteY80" fmla="*/ 667535 h 1037963"/>
                  <a:gd name="connsiteX81" fmla="*/ 294107 w 352704"/>
                  <a:gd name="connsiteY81" fmla="*/ 654822 h 1037963"/>
                  <a:gd name="connsiteX82" fmla="*/ 298341 w 352704"/>
                  <a:gd name="connsiteY82" fmla="*/ 645136 h 1037963"/>
                  <a:gd name="connsiteX83" fmla="*/ 284429 w 352704"/>
                  <a:gd name="connsiteY83" fmla="*/ 657244 h 1037963"/>
                  <a:gd name="connsiteX84" fmla="*/ 275886 w 352704"/>
                  <a:gd name="connsiteY84" fmla="*/ 659438 h 1037963"/>
                  <a:gd name="connsiteX85" fmla="*/ 274860 w 352704"/>
                  <a:gd name="connsiteY85" fmla="*/ 658903 h 1037963"/>
                  <a:gd name="connsiteX86" fmla="*/ 275750 w 352704"/>
                  <a:gd name="connsiteY86" fmla="*/ 675608 h 1037963"/>
                  <a:gd name="connsiteX87" fmla="*/ 266814 w 352704"/>
                  <a:gd name="connsiteY87" fmla="*/ 946282 h 1037963"/>
                  <a:gd name="connsiteX88" fmla="*/ 258948 w 352704"/>
                  <a:gd name="connsiteY88" fmla="*/ 952948 h 1037963"/>
                  <a:gd name="connsiteX89" fmla="*/ 248159 w 352704"/>
                  <a:gd name="connsiteY89" fmla="*/ 952691 h 1037963"/>
                  <a:gd name="connsiteX90" fmla="*/ 247591 w 352704"/>
                  <a:gd name="connsiteY90" fmla="*/ 960386 h 1037963"/>
                  <a:gd name="connsiteX91" fmla="*/ 247291 w 352704"/>
                  <a:gd name="connsiteY91" fmla="*/ 960386 h 1037963"/>
                  <a:gd name="connsiteX92" fmla="*/ 246804 w 352704"/>
                  <a:gd name="connsiteY92" fmla="*/ 965301 h 1037963"/>
                  <a:gd name="connsiteX93" fmla="*/ 246972 w 352704"/>
                  <a:gd name="connsiteY93" fmla="*/ 965209 h 1037963"/>
                  <a:gd name="connsiteX94" fmla="*/ 319624 w 352704"/>
                  <a:gd name="connsiteY94" fmla="*/ 1000179 h 1037963"/>
                  <a:gd name="connsiteX95" fmla="*/ 343008 w 352704"/>
                  <a:gd name="connsiteY95" fmla="*/ 1010579 h 1037963"/>
                  <a:gd name="connsiteX96" fmla="*/ 348344 w 352704"/>
                  <a:gd name="connsiteY96" fmla="*/ 1026306 h 1037963"/>
                  <a:gd name="connsiteX97" fmla="*/ 350283 w 352704"/>
                  <a:gd name="connsiteY97" fmla="*/ 1026306 h 1037963"/>
                  <a:gd name="connsiteX98" fmla="*/ 352704 w 352704"/>
                  <a:gd name="connsiteY98" fmla="*/ 1028760 h 1037963"/>
                  <a:gd name="connsiteX99" fmla="*/ 352704 w 352704"/>
                  <a:gd name="connsiteY99" fmla="*/ 1034895 h 1037963"/>
                  <a:gd name="connsiteX100" fmla="*/ 350283 w 352704"/>
                  <a:gd name="connsiteY100" fmla="*/ 1037963 h 1037963"/>
                  <a:gd name="connsiteX101" fmla="*/ 287210 w 352704"/>
                  <a:gd name="connsiteY101" fmla="*/ 1037963 h 1037963"/>
                  <a:gd name="connsiteX102" fmla="*/ 227489 w 352704"/>
                  <a:gd name="connsiteY102" fmla="*/ 1037963 h 1037963"/>
                  <a:gd name="connsiteX103" fmla="*/ 208825 w 352704"/>
                  <a:gd name="connsiteY103" fmla="*/ 1037963 h 1037963"/>
                  <a:gd name="connsiteX104" fmla="*/ 200776 w 352704"/>
                  <a:gd name="connsiteY104" fmla="*/ 1037963 h 1037963"/>
                  <a:gd name="connsiteX105" fmla="*/ 164498 w 352704"/>
                  <a:gd name="connsiteY105" fmla="*/ 1037963 h 1037963"/>
                  <a:gd name="connsiteX106" fmla="*/ 78178 w 352704"/>
                  <a:gd name="connsiteY106" fmla="*/ 1037963 h 1037963"/>
                  <a:gd name="connsiteX107" fmla="*/ 75760 w 352704"/>
                  <a:gd name="connsiteY107" fmla="*/ 1035509 h 1037963"/>
                  <a:gd name="connsiteX108" fmla="*/ 75760 w 352704"/>
                  <a:gd name="connsiteY108" fmla="*/ 1028760 h 1037963"/>
                  <a:gd name="connsiteX109" fmla="*/ 78178 w 352704"/>
                  <a:gd name="connsiteY109" fmla="*/ 1026306 h 1037963"/>
                  <a:gd name="connsiteX110" fmla="*/ 80569 w 352704"/>
                  <a:gd name="connsiteY110" fmla="*/ 1026306 h 1037963"/>
                  <a:gd name="connsiteX111" fmla="*/ 82050 w 352704"/>
                  <a:gd name="connsiteY111" fmla="*/ 993999 h 1037963"/>
                  <a:gd name="connsiteX112" fmla="*/ 85663 w 352704"/>
                  <a:gd name="connsiteY112" fmla="*/ 976570 h 1037963"/>
                  <a:gd name="connsiteX113" fmla="*/ 91626 w 352704"/>
                  <a:gd name="connsiteY113" fmla="*/ 966265 h 1037963"/>
                  <a:gd name="connsiteX114" fmla="*/ 92040 w 352704"/>
                  <a:gd name="connsiteY114" fmla="*/ 960374 h 1037963"/>
                  <a:gd name="connsiteX115" fmla="*/ 91838 w 352704"/>
                  <a:gd name="connsiteY115" fmla="*/ 960386 h 1037963"/>
                  <a:gd name="connsiteX116" fmla="*/ 92438 w 352704"/>
                  <a:gd name="connsiteY116" fmla="*/ 952440 h 1037963"/>
                  <a:gd name="connsiteX117" fmla="*/ 90566 w 352704"/>
                  <a:gd name="connsiteY117" fmla="*/ 952418 h 1037963"/>
                  <a:gd name="connsiteX118" fmla="*/ 84060 w 352704"/>
                  <a:gd name="connsiteY118" fmla="*/ 952342 h 1037963"/>
                  <a:gd name="connsiteX119" fmla="*/ 77404 w 352704"/>
                  <a:gd name="connsiteY119" fmla="*/ 944464 h 1037963"/>
                  <a:gd name="connsiteX120" fmla="*/ 74378 w 352704"/>
                  <a:gd name="connsiteY120" fmla="*/ 626897 h 1037963"/>
                  <a:gd name="connsiteX121" fmla="*/ 68326 w 352704"/>
                  <a:gd name="connsiteY121" fmla="*/ 539021 h 1037963"/>
                  <a:gd name="connsiteX122" fmla="*/ 69310 w 352704"/>
                  <a:gd name="connsiteY122" fmla="*/ 532506 h 1037963"/>
                  <a:gd name="connsiteX123" fmla="*/ 73067 w 352704"/>
                  <a:gd name="connsiteY123" fmla="*/ 530870 h 1037963"/>
                  <a:gd name="connsiteX124" fmla="*/ 69611 w 352704"/>
                  <a:gd name="connsiteY124" fmla="*/ 499726 h 1037963"/>
                  <a:gd name="connsiteX125" fmla="*/ 66661 w 352704"/>
                  <a:gd name="connsiteY125" fmla="*/ 442134 h 1037963"/>
                  <a:gd name="connsiteX126" fmla="*/ 65370 w 352704"/>
                  <a:gd name="connsiteY126" fmla="*/ 460581 h 1037963"/>
                  <a:gd name="connsiteX127" fmla="*/ 65143 w 352704"/>
                  <a:gd name="connsiteY127" fmla="*/ 531476 h 1037963"/>
                  <a:gd name="connsiteX128" fmla="*/ 59697 w 352704"/>
                  <a:gd name="connsiteY128" fmla="*/ 537535 h 1037963"/>
                  <a:gd name="connsiteX129" fmla="*/ 59681 w 352704"/>
                  <a:gd name="connsiteY129" fmla="*/ 537535 h 1037963"/>
                  <a:gd name="connsiteX130" fmla="*/ 59681 w 352704"/>
                  <a:gd name="connsiteY130" fmla="*/ 558437 h 1037963"/>
                  <a:gd name="connsiteX131" fmla="*/ 57693 w 352704"/>
                  <a:gd name="connsiteY131" fmla="*/ 558371 h 1037963"/>
                  <a:gd name="connsiteX132" fmla="*/ 63159 w 352704"/>
                  <a:gd name="connsiteY132" fmla="*/ 571093 h 1037963"/>
                  <a:gd name="connsiteX133" fmla="*/ 67086 w 352704"/>
                  <a:gd name="connsiteY133" fmla="*/ 596423 h 1037963"/>
                  <a:gd name="connsiteX134" fmla="*/ 67903 w 352704"/>
                  <a:gd name="connsiteY134" fmla="*/ 595417 h 1037963"/>
                  <a:gd name="connsiteX135" fmla="*/ 65469 w 352704"/>
                  <a:gd name="connsiteY135" fmla="*/ 626394 h 1037963"/>
                  <a:gd name="connsiteX136" fmla="*/ 59991 w 352704"/>
                  <a:gd name="connsiteY136" fmla="*/ 648867 h 1037963"/>
                  <a:gd name="connsiteX137" fmla="*/ 50557 w 352704"/>
                  <a:gd name="connsiteY137" fmla="*/ 637251 h 1037963"/>
                  <a:gd name="connsiteX138" fmla="*/ 50765 w 352704"/>
                  <a:gd name="connsiteY138" fmla="*/ 634602 h 1037963"/>
                  <a:gd name="connsiteX139" fmla="*/ 44256 w 352704"/>
                  <a:gd name="connsiteY139" fmla="*/ 644666 h 1037963"/>
                  <a:gd name="connsiteX140" fmla="*/ 37994 w 352704"/>
                  <a:gd name="connsiteY140" fmla="*/ 652454 h 1037963"/>
                  <a:gd name="connsiteX141" fmla="*/ 28291 w 352704"/>
                  <a:gd name="connsiteY141" fmla="*/ 656083 h 1037963"/>
                  <a:gd name="connsiteX142" fmla="*/ 22834 w 352704"/>
                  <a:gd name="connsiteY142" fmla="*/ 661528 h 1037963"/>
                  <a:gd name="connsiteX143" fmla="*/ 14345 w 352704"/>
                  <a:gd name="connsiteY143" fmla="*/ 656688 h 1037963"/>
                  <a:gd name="connsiteX144" fmla="*/ 19802 w 352704"/>
                  <a:gd name="connsiteY144" fmla="*/ 637936 h 1037963"/>
                  <a:gd name="connsiteX145" fmla="*/ 13738 w 352704"/>
                  <a:gd name="connsiteY145" fmla="*/ 649429 h 1037963"/>
                  <a:gd name="connsiteX146" fmla="*/ 4642 w 352704"/>
                  <a:gd name="connsiteY146" fmla="*/ 645800 h 1037963"/>
                  <a:gd name="connsiteX147" fmla="*/ 8280 w 352704"/>
                  <a:gd name="connsiteY147" fmla="*/ 631282 h 1037963"/>
                  <a:gd name="connsiteX148" fmla="*/ 8887 w 352704"/>
                  <a:gd name="connsiteY148" fmla="*/ 629467 h 1037963"/>
                  <a:gd name="connsiteX149" fmla="*/ 397 w 352704"/>
                  <a:gd name="connsiteY149" fmla="*/ 627652 h 1037963"/>
                  <a:gd name="connsiteX150" fmla="*/ 1004 w 352704"/>
                  <a:gd name="connsiteY150" fmla="*/ 610110 h 1037963"/>
                  <a:gd name="connsiteX151" fmla="*/ 5855 w 352704"/>
                  <a:gd name="connsiteY151" fmla="*/ 585913 h 1037963"/>
                  <a:gd name="connsiteX152" fmla="*/ 9948 w 352704"/>
                  <a:gd name="connsiteY152" fmla="*/ 567766 h 1037963"/>
                  <a:gd name="connsiteX153" fmla="*/ 16161 w 352704"/>
                  <a:gd name="connsiteY153" fmla="*/ 556987 h 1037963"/>
                  <a:gd name="connsiteX154" fmla="*/ 11447 w 352704"/>
                  <a:gd name="connsiteY154" fmla="*/ 556829 h 1037963"/>
                  <a:gd name="connsiteX155" fmla="*/ 10541 w 352704"/>
                  <a:gd name="connsiteY155" fmla="*/ 535695 h 1037963"/>
                  <a:gd name="connsiteX156" fmla="*/ 2820 w 352704"/>
                  <a:gd name="connsiteY156" fmla="*/ 528446 h 1037963"/>
                  <a:gd name="connsiteX157" fmla="*/ 5241 w 352704"/>
                  <a:gd name="connsiteY157" fmla="*/ 379992 h 1037963"/>
                  <a:gd name="connsiteX158" fmla="*/ 140872 w 352704"/>
                  <a:gd name="connsiteY158" fmla="*/ 217498 h 1037963"/>
                  <a:gd name="connsiteX159" fmla="*/ 148471 w 352704"/>
                  <a:gd name="connsiteY159" fmla="*/ 216206 h 1037963"/>
                  <a:gd name="connsiteX160" fmla="*/ 163360 w 352704"/>
                  <a:gd name="connsiteY160" fmla="*/ 212193 h 1037963"/>
                  <a:gd name="connsiteX161" fmla="*/ 135021 w 352704"/>
                  <a:gd name="connsiteY161" fmla="*/ 200830 h 1037963"/>
                  <a:gd name="connsiteX162" fmla="*/ 118366 w 352704"/>
                  <a:gd name="connsiteY162" fmla="*/ 160574 h 1037963"/>
                  <a:gd name="connsiteX163" fmla="*/ 118813 w 352704"/>
                  <a:gd name="connsiteY163" fmla="*/ 155649 h 1037963"/>
                  <a:gd name="connsiteX164" fmla="*/ 119825 w 352704"/>
                  <a:gd name="connsiteY164" fmla="*/ 144504 h 1037963"/>
                  <a:gd name="connsiteX165" fmla="*/ 106886 w 352704"/>
                  <a:gd name="connsiteY165" fmla="*/ 141818 h 1037963"/>
                  <a:gd name="connsiteX166" fmla="*/ 97465 w 352704"/>
                  <a:gd name="connsiteY166" fmla="*/ 127667 h 1037963"/>
                  <a:gd name="connsiteX167" fmla="*/ 107112 w 352704"/>
                  <a:gd name="connsiteY167" fmla="*/ 101029 h 1037963"/>
                  <a:gd name="connsiteX168" fmla="*/ 119968 w 352704"/>
                  <a:gd name="connsiteY168" fmla="*/ 103913 h 1037963"/>
                  <a:gd name="connsiteX169" fmla="*/ 119053 w 352704"/>
                  <a:gd name="connsiteY169" fmla="*/ 103181 h 1037963"/>
                  <a:gd name="connsiteX170" fmla="*/ 97882 w 352704"/>
                  <a:gd name="connsiteY170" fmla="*/ 37571 h 1037963"/>
                  <a:gd name="connsiteX171" fmla="*/ 127323 w 352704"/>
                  <a:gd name="connsiteY171" fmla="*/ 1897 h 1037963"/>
                  <a:gd name="connsiteX172" fmla="*/ 146369 w 352704"/>
                  <a:gd name="connsiteY172" fmla="*/ 10730 h 1037963"/>
                  <a:gd name="connsiteX173" fmla="*/ 151484 w 352704"/>
                  <a:gd name="connsiteY173" fmla="*/ 23489 h 1037963"/>
                  <a:gd name="connsiteX174" fmla="*/ 157324 w 352704"/>
                  <a:gd name="connsiteY174" fmla="*/ 17046 h 1037963"/>
                  <a:gd name="connsiteX175" fmla="*/ 207617 w 352704"/>
                  <a:gd name="connsiteY175" fmla="*/ 7 h 1037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352704" h="1037963">
                    <a:moveTo>
                      <a:pt x="274240" y="647250"/>
                    </a:moveTo>
                    <a:lnTo>
                      <a:pt x="274356" y="649435"/>
                    </a:lnTo>
                    <a:lnTo>
                      <a:pt x="275356" y="647558"/>
                    </a:lnTo>
                    <a:close/>
                    <a:moveTo>
                      <a:pt x="188751" y="627503"/>
                    </a:moveTo>
                    <a:cubicBezTo>
                      <a:pt x="162124" y="629928"/>
                      <a:pt x="162124" y="629928"/>
                      <a:pt x="162124" y="629928"/>
                    </a:cubicBezTo>
                    <a:cubicBezTo>
                      <a:pt x="173017" y="729925"/>
                      <a:pt x="153652" y="842042"/>
                      <a:pt x="143365" y="946888"/>
                    </a:cubicBezTo>
                    <a:cubicBezTo>
                      <a:pt x="142759" y="950524"/>
                      <a:pt x="139734" y="953554"/>
                      <a:pt x="136103" y="952948"/>
                    </a:cubicBezTo>
                    <a:lnTo>
                      <a:pt x="125044" y="952819"/>
                    </a:lnTo>
                    <a:lnTo>
                      <a:pt x="125030" y="952962"/>
                    </a:lnTo>
                    <a:lnTo>
                      <a:pt x="125200" y="952965"/>
                    </a:lnTo>
                    <a:cubicBezTo>
                      <a:pt x="125200" y="952965"/>
                      <a:pt x="125200" y="952965"/>
                      <a:pt x="124594" y="960386"/>
                    </a:cubicBezTo>
                    <a:lnTo>
                      <a:pt x="124294" y="960386"/>
                    </a:lnTo>
                    <a:lnTo>
                      <a:pt x="123807" y="965304"/>
                    </a:lnTo>
                    <a:lnTo>
                      <a:pt x="123975" y="965209"/>
                    </a:lnTo>
                    <a:cubicBezTo>
                      <a:pt x="131846" y="972444"/>
                      <a:pt x="154852" y="991738"/>
                      <a:pt x="196627" y="1000179"/>
                    </a:cubicBezTo>
                    <a:lnTo>
                      <a:pt x="204601" y="1003725"/>
                    </a:lnTo>
                    <a:lnTo>
                      <a:pt x="205047" y="993999"/>
                    </a:lnTo>
                    <a:cubicBezTo>
                      <a:pt x="205879" y="987593"/>
                      <a:pt x="207052" y="981526"/>
                      <a:pt x="208660" y="976570"/>
                    </a:cubicBezTo>
                    <a:lnTo>
                      <a:pt x="214165" y="967056"/>
                    </a:lnTo>
                    <a:lnTo>
                      <a:pt x="215203" y="952293"/>
                    </a:lnTo>
                    <a:lnTo>
                      <a:pt x="215230" y="951906"/>
                    </a:lnTo>
                    <a:lnTo>
                      <a:pt x="214469" y="951888"/>
                    </a:lnTo>
                    <a:cubicBezTo>
                      <a:pt x="208115" y="951736"/>
                      <a:pt x="208115" y="951736"/>
                      <a:pt x="208115" y="951736"/>
                    </a:cubicBezTo>
                    <a:cubicBezTo>
                      <a:pt x="203879" y="951736"/>
                      <a:pt x="201459" y="948100"/>
                      <a:pt x="202064" y="944464"/>
                    </a:cubicBezTo>
                    <a:cubicBezTo>
                      <a:pt x="220218" y="826891"/>
                      <a:pt x="200248" y="683259"/>
                      <a:pt x="188751" y="627503"/>
                    </a:cubicBezTo>
                    <a:close/>
                    <a:moveTo>
                      <a:pt x="271646" y="541672"/>
                    </a:moveTo>
                    <a:lnTo>
                      <a:pt x="271580" y="576066"/>
                    </a:lnTo>
                    <a:cubicBezTo>
                      <a:pt x="271656" y="588868"/>
                      <a:pt x="271958" y="602656"/>
                      <a:pt x="272866" y="621443"/>
                    </a:cubicBezTo>
                    <a:lnTo>
                      <a:pt x="273721" y="637504"/>
                    </a:lnTo>
                    <a:lnTo>
                      <a:pt x="277171" y="637266"/>
                    </a:lnTo>
                    <a:cubicBezTo>
                      <a:pt x="278381" y="633029"/>
                      <a:pt x="287454" y="623948"/>
                      <a:pt x="287454" y="623948"/>
                    </a:cubicBezTo>
                    <a:cubicBezTo>
                      <a:pt x="287454" y="623948"/>
                      <a:pt x="285034" y="618500"/>
                      <a:pt x="283371" y="611462"/>
                    </a:cubicBezTo>
                    <a:lnTo>
                      <a:pt x="283576" y="601504"/>
                    </a:lnTo>
                    <a:lnTo>
                      <a:pt x="281156" y="599100"/>
                    </a:lnTo>
                    <a:cubicBezTo>
                      <a:pt x="281765" y="595474"/>
                      <a:pt x="281765" y="592453"/>
                      <a:pt x="283590" y="589431"/>
                    </a:cubicBezTo>
                    <a:lnTo>
                      <a:pt x="290614" y="581865"/>
                    </a:lnTo>
                    <a:lnTo>
                      <a:pt x="286782" y="582153"/>
                    </a:lnTo>
                    <a:lnTo>
                      <a:pt x="281686" y="562665"/>
                    </a:lnTo>
                    <a:lnTo>
                      <a:pt x="272333" y="554778"/>
                    </a:lnTo>
                    <a:close/>
                    <a:moveTo>
                      <a:pt x="270785" y="525257"/>
                    </a:moveTo>
                    <a:lnTo>
                      <a:pt x="269855" y="533961"/>
                    </a:lnTo>
                    <a:lnTo>
                      <a:pt x="271357" y="536160"/>
                    </a:lnTo>
                    <a:close/>
                    <a:moveTo>
                      <a:pt x="121143" y="104855"/>
                    </a:moveTo>
                    <a:lnTo>
                      <a:pt x="123155" y="107829"/>
                    </a:lnTo>
                    <a:lnTo>
                      <a:pt x="123270" y="106559"/>
                    </a:lnTo>
                    <a:close/>
                    <a:moveTo>
                      <a:pt x="207617" y="7"/>
                    </a:moveTo>
                    <a:cubicBezTo>
                      <a:pt x="225520" y="-220"/>
                      <a:pt x="243480" y="4973"/>
                      <a:pt x="258251" y="15492"/>
                    </a:cubicBezTo>
                    <a:lnTo>
                      <a:pt x="258993" y="16249"/>
                    </a:lnTo>
                    <a:lnTo>
                      <a:pt x="264104" y="9133"/>
                    </a:lnTo>
                    <a:cubicBezTo>
                      <a:pt x="268447" y="6473"/>
                      <a:pt x="274641" y="4953"/>
                      <a:pt x="283128" y="4953"/>
                    </a:cubicBezTo>
                    <a:cubicBezTo>
                      <a:pt x="327379" y="5557"/>
                      <a:pt x="294039" y="102225"/>
                      <a:pt x="294039" y="102225"/>
                    </a:cubicBezTo>
                    <a:lnTo>
                      <a:pt x="293903" y="102049"/>
                    </a:lnTo>
                    <a:lnTo>
                      <a:pt x="294063" y="103559"/>
                    </a:lnTo>
                    <a:lnTo>
                      <a:pt x="300682" y="101220"/>
                    </a:lnTo>
                    <a:cubicBezTo>
                      <a:pt x="310432" y="102426"/>
                      <a:pt x="316526" y="113881"/>
                      <a:pt x="314089" y="126543"/>
                    </a:cubicBezTo>
                    <a:cubicBezTo>
                      <a:pt x="313175" y="132572"/>
                      <a:pt x="310432" y="137848"/>
                      <a:pt x="306776" y="141465"/>
                    </a:cubicBezTo>
                    <a:lnTo>
                      <a:pt x="298428" y="144709"/>
                    </a:lnTo>
                    <a:lnTo>
                      <a:pt x="300047" y="159968"/>
                    </a:lnTo>
                    <a:cubicBezTo>
                      <a:pt x="300047" y="175737"/>
                      <a:pt x="293688" y="189989"/>
                      <a:pt x="283393" y="200300"/>
                    </a:cubicBezTo>
                    <a:lnTo>
                      <a:pt x="251438" y="213534"/>
                    </a:lnTo>
                    <a:lnTo>
                      <a:pt x="273189" y="220878"/>
                    </a:lnTo>
                    <a:lnTo>
                      <a:pt x="288905" y="233934"/>
                    </a:lnTo>
                    <a:lnTo>
                      <a:pt x="289868" y="232054"/>
                    </a:lnTo>
                    <a:lnTo>
                      <a:pt x="293329" y="237610"/>
                    </a:lnTo>
                    <a:lnTo>
                      <a:pt x="298394" y="241817"/>
                    </a:lnTo>
                    <a:lnTo>
                      <a:pt x="303255" y="253540"/>
                    </a:lnTo>
                    <a:lnTo>
                      <a:pt x="314072" y="270900"/>
                    </a:lnTo>
                    <a:cubicBezTo>
                      <a:pt x="330681" y="319320"/>
                      <a:pt x="327053" y="390389"/>
                      <a:pt x="326146" y="429443"/>
                    </a:cubicBezTo>
                    <a:cubicBezTo>
                      <a:pt x="325541" y="460928"/>
                      <a:pt x="330983" y="514211"/>
                      <a:pt x="335216" y="548723"/>
                    </a:cubicBezTo>
                    <a:lnTo>
                      <a:pt x="328228" y="557907"/>
                    </a:lnTo>
                    <a:lnTo>
                      <a:pt x="324164" y="579339"/>
                    </a:lnTo>
                    <a:lnTo>
                      <a:pt x="321344" y="579551"/>
                    </a:lnTo>
                    <a:lnTo>
                      <a:pt x="321611" y="580141"/>
                    </a:lnTo>
                    <a:cubicBezTo>
                      <a:pt x="323893" y="585806"/>
                      <a:pt x="326174" y="592755"/>
                      <a:pt x="326174" y="597892"/>
                    </a:cubicBezTo>
                    <a:lnTo>
                      <a:pt x="326174" y="598071"/>
                    </a:lnTo>
                    <a:lnTo>
                      <a:pt x="327524" y="617062"/>
                    </a:lnTo>
                    <a:cubicBezTo>
                      <a:pt x="328280" y="623797"/>
                      <a:pt x="328885" y="630002"/>
                      <a:pt x="327978" y="633029"/>
                    </a:cubicBezTo>
                    <a:cubicBezTo>
                      <a:pt x="326768" y="639082"/>
                      <a:pt x="316486" y="660876"/>
                      <a:pt x="316486" y="660876"/>
                    </a:cubicBezTo>
                    <a:cubicBezTo>
                      <a:pt x="312252" y="662087"/>
                      <a:pt x="298946" y="673589"/>
                      <a:pt x="295921" y="674800"/>
                    </a:cubicBezTo>
                    <a:cubicBezTo>
                      <a:pt x="292897" y="675405"/>
                      <a:pt x="290478" y="672378"/>
                      <a:pt x="290478" y="672378"/>
                    </a:cubicBezTo>
                    <a:cubicBezTo>
                      <a:pt x="288058" y="672984"/>
                      <a:pt x="282010" y="672378"/>
                      <a:pt x="282615" y="667535"/>
                    </a:cubicBezTo>
                    <a:cubicBezTo>
                      <a:pt x="283220" y="662692"/>
                      <a:pt x="292292" y="656033"/>
                      <a:pt x="294107" y="654822"/>
                    </a:cubicBezTo>
                    <a:cubicBezTo>
                      <a:pt x="295316" y="653612"/>
                      <a:pt x="298341" y="645136"/>
                      <a:pt x="298341" y="645136"/>
                    </a:cubicBezTo>
                    <a:cubicBezTo>
                      <a:pt x="298341" y="645136"/>
                      <a:pt x="298341" y="645136"/>
                      <a:pt x="284429" y="657244"/>
                    </a:cubicBezTo>
                    <a:cubicBezTo>
                      <a:pt x="282312" y="658152"/>
                      <a:pt x="278835" y="659211"/>
                      <a:pt x="275886" y="659438"/>
                    </a:cubicBezTo>
                    <a:lnTo>
                      <a:pt x="274860" y="658903"/>
                    </a:lnTo>
                    <a:lnTo>
                      <a:pt x="275750" y="675608"/>
                    </a:lnTo>
                    <a:cubicBezTo>
                      <a:pt x="279068" y="744697"/>
                      <a:pt x="281792" y="852648"/>
                      <a:pt x="266814" y="946282"/>
                    </a:cubicBezTo>
                    <a:cubicBezTo>
                      <a:pt x="266209" y="949918"/>
                      <a:pt x="262578" y="952948"/>
                      <a:pt x="258948" y="952948"/>
                    </a:cubicBezTo>
                    <a:lnTo>
                      <a:pt x="248159" y="952691"/>
                    </a:lnTo>
                    <a:lnTo>
                      <a:pt x="247591" y="960386"/>
                    </a:lnTo>
                    <a:lnTo>
                      <a:pt x="247291" y="960386"/>
                    </a:lnTo>
                    <a:lnTo>
                      <a:pt x="246804" y="965301"/>
                    </a:lnTo>
                    <a:lnTo>
                      <a:pt x="246972" y="965209"/>
                    </a:lnTo>
                    <a:cubicBezTo>
                      <a:pt x="254843" y="972444"/>
                      <a:pt x="277849" y="991738"/>
                      <a:pt x="319624" y="1000179"/>
                    </a:cubicBezTo>
                    <a:cubicBezTo>
                      <a:pt x="331732" y="1002590"/>
                      <a:pt x="338846" y="1006057"/>
                      <a:pt x="343008" y="1010579"/>
                    </a:cubicBezTo>
                    <a:lnTo>
                      <a:pt x="348344" y="1026306"/>
                    </a:lnTo>
                    <a:lnTo>
                      <a:pt x="350283" y="1026306"/>
                    </a:lnTo>
                    <a:cubicBezTo>
                      <a:pt x="352099" y="1026306"/>
                      <a:pt x="352704" y="1027533"/>
                      <a:pt x="352704" y="1028760"/>
                    </a:cubicBezTo>
                    <a:cubicBezTo>
                      <a:pt x="352704" y="1028760"/>
                      <a:pt x="352704" y="1028760"/>
                      <a:pt x="352704" y="1034895"/>
                    </a:cubicBezTo>
                    <a:cubicBezTo>
                      <a:pt x="352704" y="1036736"/>
                      <a:pt x="352099" y="1037963"/>
                      <a:pt x="350283" y="1037963"/>
                    </a:cubicBezTo>
                    <a:cubicBezTo>
                      <a:pt x="350283" y="1037963"/>
                      <a:pt x="350283" y="1037963"/>
                      <a:pt x="287210" y="1037963"/>
                    </a:cubicBezTo>
                    <a:lnTo>
                      <a:pt x="227489" y="1037963"/>
                    </a:lnTo>
                    <a:cubicBezTo>
                      <a:pt x="227489" y="1037963"/>
                      <a:pt x="227489" y="1037963"/>
                      <a:pt x="208825" y="1037963"/>
                    </a:cubicBezTo>
                    <a:lnTo>
                      <a:pt x="200776" y="1037963"/>
                    </a:lnTo>
                    <a:lnTo>
                      <a:pt x="164498" y="1037963"/>
                    </a:lnTo>
                    <a:cubicBezTo>
                      <a:pt x="143502" y="1037963"/>
                      <a:pt x="115506" y="1037963"/>
                      <a:pt x="78178" y="1037963"/>
                    </a:cubicBezTo>
                    <a:cubicBezTo>
                      <a:pt x="76969" y="1037963"/>
                      <a:pt x="75760" y="1036736"/>
                      <a:pt x="75760" y="1035509"/>
                    </a:cubicBezTo>
                    <a:cubicBezTo>
                      <a:pt x="75760" y="1035509"/>
                      <a:pt x="75760" y="1035509"/>
                      <a:pt x="75760" y="1028760"/>
                    </a:cubicBezTo>
                    <a:cubicBezTo>
                      <a:pt x="75760" y="1027533"/>
                      <a:pt x="76969" y="1026306"/>
                      <a:pt x="78178" y="1026306"/>
                    </a:cubicBezTo>
                    <a:lnTo>
                      <a:pt x="80569" y="1026306"/>
                    </a:lnTo>
                    <a:lnTo>
                      <a:pt x="82050" y="993999"/>
                    </a:lnTo>
                    <a:cubicBezTo>
                      <a:pt x="82882" y="987593"/>
                      <a:pt x="84055" y="981526"/>
                      <a:pt x="85663" y="976570"/>
                    </a:cubicBezTo>
                    <a:lnTo>
                      <a:pt x="91626" y="966265"/>
                    </a:lnTo>
                    <a:lnTo>
                      <a:pt x="92040" y="960374"/>
                    </a:lnTo>
                    <a:lnTo>
                      <a:pt x="91838" y="960386"/>
                    </a:lnTo>
                    <a:lnTo>
                      <a:pt x="92438" y="952440"/>
                    </a:lnTo>
                    <a:lnTo>
                      <a:pt x="90566" y="952418"/>
                    </a:lnTo>
                    <a:cubicBezTo>
                      <a:pt x="84060" y="952342"/>
                      <a:pt x="84060" y="952342"/>
                      <a:pt x="84060" y="952342"/>
                    </a:cubicBezTo>
                    <a:cubicBezTo>
                      <a:pt x="79824" y="952342"/>
                      <a:pt x="76798" y="948706"/>
                      <a:pt x="77404" y="944464"/>
                    </a:cubicBezTo>
                    <a:cubicBezTo>
                      <a:pt x="87086" y="840224"/>
                      <a:pt x="89507" y="742045"/>
                      <a:pt x="74378" y="626897"/>
                    </a:cubicBezTo>
                    <a:cubicBezTo>
                      <a:pt x="69537" y="591141"/>
                      <a:pt x="68326" y="539021"/>
                      <a:pt x="68326" y="539021"/>
                    </a:cubicBezTo>
                    <a:cubicBezTo>
                      <a:pt x="68024" y="537809"/>
                      <a:pt x="68024" y="534930"/>
                      <a:pt x="69310" y="532506"/>
                    </a:cubicBezTo>
                    <a:lnTo>
                      <a:pt x="73067" y="530870"/>
                    </a:lnTo>
                    <a:lnTo>
                      <a:pt x="69611" y="499726"/>
                    </a:lnTo>
                    <a:lnTo>
                      <a:pt x="66661" y="442134"/>
                    </a:lnTo>
                    <a:lnTo>
                      <a:pt x="65370" y="460581"/>
                    </a:lnTo>
                    <a:cubicBezTo>
                      <a:pt x="64538" y="487243"/>
                      <a:pt x="64538" y="513298"/>
                      <a:pt x="65143" y="531476"/>
                    </a:cubicBezTo>
                    <a:cubicBezTo>
                      <a:pt x="65748" y="534505"/>
                      <a:pt x="62722" y="537535"/>
                      <a:pt x="59697" y="537535"/>
                    </a:cubicBezTo>
                    <a:lnTo>
                      <a:pt x="59681" y="537535"/>
                    </a:lnTo>
                    <a:lnTo>
                      <a:pt x="59681" y="558437"/>
                    </a:lnTo>
                    <a:lnTo>
                      <a:pt x="57693" y="558371"/>
                    </a:lnTo>
                    <a:lnTo>
                      <a:pt x="63159" y="571093"/>
                    </a:lnTo>
                    <a:lnTo>
                      <a:pt x="67086" y="596423"/>
                    </a:lnTo>
                    <a:lnTo>
                      <a:pt x="67903" y="595417"/>
                    </a:lnTo>
                    <a:cubicBezTo>
                      <a:pt x="67903" y="595417"/>
                      <a:pt x="69729" y="614854"/>
                      <a:pt x="65469" y="626394"/>
                    </a:cubicBezTo>
                    <a:cubicBezTo>
                      <a:pt x="61208" y="638542"/>
                      <a:pt x="62425" y="648260"/>
                      <a:pt x="59991" y="648867"/>
                    </a:cubicBezTo>
                    <a:cubicBezTo>
                      <a:pt x="54513" y="649475"/>
                      <a:pt x="51622" y="644008"/>
                      <a:pt x="50557" y="637251"/>
                    </a:cubicBezTo>
                    <a:lnTo>
                      <a:pt x="50765" y="634602"/>
                    </a:lnTo>
                    <a:lnTo>
                      <a:pt x="44256" y="644666"/>
                    </a:lnTo>
                    <a:cubicBezTo>
                      <a:pt x="41367" y="648787"/>
                      <a:pt x="39055" y="651698"/>
                      <a:pt x="37994" y="652454"/>
                    </a:cubicBezTo>
                    <a:cubicBezTo>
                      <a:pt x="34355" y="655478"/>
                      <a:pt x="31930" y="657898"/>
                      <a:pt x="28291" y="656083"/>
                    </a:cubicBezTo>
                    <a:cubicBezTo>
                      <a:pt x="28291" y="656083"/>
                      <a:pt x="27079" y="658503"/>
                      <a:pt x="22834" y="661528"/>
                    </a:cubicBezTo>
                    <a:cubicBezTo>
                      <a:pt x="18589" y="664552"/>
                      <a:pt x="13132" y="660318"/>
                      <a:pt x="14345" y="656688"/>
                    </a:cubicBezTo>
                    <a:cubicBezTo>
                      <a:pt x="15557" y="653059"/>
                      <a:pt x="17376" y="643380"/>
                      <a:pt x="19802" y="637936"/>
                    </a:cubicBezTo>
                    <a:cubicBezTo>
                      <a:pt x="19802" y="637936"/>
                      <a:pt x="16164" y="645800"/>
                      <a:pt x="13738" y="649429"/>
                    </a:cubicBezTo>
                    <a:cubicBezTo>
                      <a:pt x="10706" y="654873"/>
                      <a:pt x="3429" y="651244"/>
                      <a:pt x="4642" y="645800"/>
                    </a:cubicBezTo>
                    <a:cubicBezTo>
                      <a:pt x="4642" y="643985"/>
                      <a:pt x="6461" y="638541"/>
                      <a:pt x="8280" y="631282"/>
                    </a:cubicBezTo>
                    <a:cubicBezTo>
                      <a:pt x="8280" y="630677"/>
                      <a:pt x="8280" y="630072"/>
                      <a:pt x="8887" y="629467"/>
                    </a:cubicBezTo>
                    <a:cubicBezTo>
                      <a:pt x="5855" y="633701"/>
                      <a:pt x="1004" y="631282"/>
                      <a:pt x="397" y="627652"/>
                    </a:cubicBezTo>
                    <a:cubicBezTo>
                      <a:pt x="-209" y="624023"/>
                      <a:pt x="-209" y="616764"/>
                      <a:pt x="1004" y="610110"/>
                    </a:cubicBezTo>
                    <a:cubicBezTo>
                      <a:pt x="2216" y="604665"/>
                      <a:pt x="4035" y="591962"/>
                      <a:pt x="5855" y="585913"/>
                    </a:cubicBezTo>
                    <a:cubicBezTo>
                      <a:pt x="6764" y="582284"/>
                      <a:pt x="7825" y="575025"/>
                      <a:pt x="9948" y="567766"/>
                    </a:cubicBezTo>
                    <a:lnTo>
                      <a:pt x="16161" y="556987"/>
                    </a:lnTo>
                    <a:lnTo>
                      <a:pt x="11447" y="556829"/>
                    </a:lnTo>
                    <a:lnTo>
                      <a:pt x="10541" y="535695"/>
                    </a:lnTo>
                    <a:lnTo>
                      <a:pt x="2820" y="528446"/>
                    </a:lnTo>
                    <a:cubicBezTo>
                      <a:pt x="1005" y="486637"/>
                      <a:pt x="-1415" y="419984"/>
                      <a:pt x="5241" y="379992"/>
                    </a:cubicBezTo>
                    <a:cubicBezTo>
                      <a:pt x="27477" y="256381"/>
                      <a:pt x="102809" y="225820"/>
                      <a:pt x="140872" y="217498"/>
                    </a:cubicBezTo>
                    <a:lnTo>
                      <a:pt x="148471" y="216206"/>
                    </a:lnTo>
                    <a:lnTo>
                      <a:pt x="163360" y="212193"/>
                    </a:lnTo>
                    <a:lnTo>
                      <a:pt x="135021" y="200830"/>
                    </a:lnTo>
                    <a:cubicBezTo>
                      <a:pt x="124725" y="190596"/>
                      <a:pt x="118366" y="176343"/>
                      <a:pt x="118366" y="160574"/>
                    </a:cubicBezTo>
                    <a:cubicBezTo>
                      <a:pt x="118366" y="160574"/>
                      <a:pt x="118366" y="160574"/>
                      <a:pt x="118813" y="155649"/>
                    </a:cubicBezTo>
                    <a:lnTo>
                      <a:pt x="119825" y="144504"/>
                    </a:lnTo>
                    <a:lnTo>
                      <a:pt x="106886" y="141818"/>
                    </a:lnTo>
                    <a:cubicBezTo>
                      <a:pt x="102741" y="138716"/>
                      <a:pt x="99274" y="133721"/>
                      <a:pt x="97465" y="127667"/>
                    </a:cubicBezTo>
                    <a:cubicBezTo>
                      <a:pt x="93847" y="115559"/>
                      <a:pt x="98671" y="103450"/>
                      <a:pt x="107112" y="101029"/>
                    </a:cubicBezTo>
                    <a:lnTo>
                      <a:pt x="119968" y="103913"/>
                    </a:lnTo>
                    <a:lnTo>
                      <a:pt x="119053" y="103181"/>
                    </a:lnTo>
                    <a:cubicBezTo>
                      <a:pt x="111313" y="95967"/>
                      <a:pt x="96061" y="76653"/>
                      <a:pt x="97882" y="37571"/>
                    </a:cubicBezTo>
                    <a:cubicBezTo>
                      <a:pt x="99096" y="11213"/>
                      <a:pt x="113362" y="1064"/>
                      <a:pt x="127323" y="1897"/>
                    </a:cubicBezTo>
                    <a:cubicBezTo>
                      <a:pt x="134304" y="2313"/>
                      <a:pt x="141209" y="5476"/>
                      <a:pt x="146369" y="10730"/>
                    </a:cubicBezTo>
                    <a:lnTo>
                      <a:pt x="151484" y="23489"/>
                    </a:lnTo>
                    <a:lnTo>
                      <a:pt x="157324" y="17046"/>
                    </a:lnTo>
                    <a:cubicBezTo>
                      <a:pt x="171867" y="5883"/>
                      <a:pt x="189714" y="235"/>
                      <a:pt x="207617" y="7"/>
                    </a:cubicBez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5" name="Freeform 23">
                <a:extLst>
                  <a:ext uri="{FF2B5EF4-FFF2-40B4-BE49-F238E27FC236}">
                    <a16:creationId xmlns:a16="http://schemas.microsoft.com/office/drawing/2014/main" id="{46DD2B0F-91CD-939D-3873-17DB7980DDED}"/>
                  </a:ext>
                </a:extLst>
              </p:cNvPr>
              <p:cNvSpPr>
                <a:spLocks/>
              </p:cNvSpPr>
              <p:nvPr/>
            </p:nvSpPr>
            <p:spPr bwMode="auto">
              <a:xfrm>
                <a:off x="1683131" y="4069486"/>
                <a:ext cx="498710" cy="1169416"/>
              </a:xfrm>
              <a:custGeom>
                <a:avLst/>
                <a:gdLst>
                  <a:gd name="T0" fmla="*/ 60 w 423"/>
                  <a:gd name="T1" fmla="*/ 685 h 991"/>
                  <a:gd name="T2" fmla="*/ 36 w 423"/>
                  <a:gd name="T3" fmla="*/ 647 h 991"/>
                  <a:gd name="T4" fmla="*/ 53 w 423"/>
                  <a:gd name="T5" fmla="*/ 530 h 991"/>
                  <a:gd name="T6" fmla="*/ 52 w 423"/>
                  <a:gd name="T7" fmla="*/ 450 h 991"/>
                  <a:gd name="T8" fmla="*/ 48 w 423"/>
                  <a:gd name="T9" fmla="*/ 378 h 991"/>
                  <a:gd name="T10" fmla="*/ 29 w 423"/>
                  <a:gd name="T11" fmla="*/ 347 h 991"/>
                  <a:gd name="T12" fmla="*/ 0 w 423"/>
                  <a:gd name="T13" fmla="*/ 303 h 991"/>
                  <a:gd name="T14" fmla="*/ 9 w 423"/>
                  <a:gd name="T15" fmla="*/ 237 h 991"/>
                  <a:gd name="T16" fmla="*/ 33 w 423"/>
                  <a:gd name="T17" fmla="*/ 165 h 991"/>
                  <a:gd name="T18" fmla="*/ 57 w 423"/>
                  <a:gd name="T19" fmla="*/ 136 h 991"/>
                  <a:gd name="T20" fmla="*/ 69 w 423"/>
                  <a:gd name="T21" fmla="*/ 111 h 991"/>
                  <a:gd name="T22" fmla="*/ 65 w 423"/>
                  <a:gd name="T23" fmla="*/ 57 h 991"/>
                  <a:gd name="T24" fmla="*/ 110 w 423"/>
                  <a:gd name="T25" fmla="*/ 4 h 991"/>
                  <a:gd name="T26" fmla="*/ 175 w 423"/>
                  <a:gd name="T27" fmla="*/ 39 h 991"/>
                  <a:gd name="T28" fmla="*/ 193 w 423"/>
                  <a:gd name="T29" fmla="*/ 85 h 991"/>
                  <a:gd name="T30" fmla="*/ 210 w 423"/>
                  <a:gd name="T31" fmla="*/ 110 h 991"/>
                  <a:gd name="T32" fmla="*/ 222 w 423"/>
                  <a:gd name="T33" fmla="*/ 143 h 991"/>
                  <a:gd name="T34" fmla="*/ 257 w 423"/>
                  <a:gd name="T35" fmla="*/ 139 h 991"/>
                  <a:gd name="T36" fmla="*/ 295 w 423"/>
                  <a:gd name="T37" fmla="*/ 144 h 991"/>
                  <a:gd name="T38" fmla="*/ 219 w 423"/>
                  <a:gd name="T39" fmla="*/ 106 h 991"/>
                  <a:gd name="T40" fmla="*/ 285 w 423"/>
                  <a:gd name="T41" fmla="*/ 88 h 991"/>
                  <a:gd name="T42" fmla="*/ 360 w 423"/>
                  <a:gd name="T43" fmla="*/ 129 h 991"/>
                  <a:gd name="T44" fmla="*/ 408 w 423"/>
                  <a:gd name="T45" fmla="*/ 171 h 991"/>
                  <a:gd name="T46" fmla="*/ 395 w 423"/>
                  <a:gd name="T47" fmla="*/ 220 h 991"/>
                  <a:gd name="T48" fmla="*/ 342 w 423"/>
                  <a:gd name="T49" fmla="*/ 243 h 991"/>
                  <a:gd name="T50" fmla="*/ 330 w 423"/>
                  <a:gd name="T51" fmla="*/ 264 h 991"/>
                  <a:gd name="T52" fmla="*/ 361 w 423"/>
                  <a:gd name="T53" fmla="*/ 370 h 991"/>
                  <a:gd name="T54" fmla="*/ 367 w 423"/>
                  <a:gd name="T55" fmla="*/ 411 h 991"/>
                  <a:gd name="T56" fmla="*/ 368 w 423"/>
                  <a:gd name="T57" fmla="*/ 462 h 991"/>
                  <a:gd name="T58" fmla="*/ 384 w 423"/>
                  <a:gd name="T59" fmla="*/ 625 h 991"/>
                  <a:gd name="T60" fmla="*/ 366 w 423"/>
                  <a:gd name="T61" fmla="*/ 650 h 991"/>
                  <a:gd name="T62" fmla="*/ 292 w 423"/>
                  <a:gd name="T63" fmla="*/ 673 h 991"/>
                  <a:gd name="T64" fmla="*/ 291 w 423"/>
                  <a:gd name="T65" fmla="*/ 691 h 991"/>
                  <a:gd name="T66" fmla="*/ 264 w 423"/>
                  <a:gd name="T67" fmla="*/ 832 h 991"/>
                  <a:gd name="T68" fmla="*/ 253 w 423"/>
                  <a:gd name="T69" fmla="*/ 949 h 991"/>
                  <a:gd name="T70" fmla="*/ 253 w 423"/>
                  <a:gd name="T71" fmla="*/ 973 h 991"/>
                  <a:gd name="T72" fmla="*/ 224 w 423"/>
                  <a:gd name="T73" fmla="*/ 991 h 991"/>
                  <a:gd name="T74" fmla="*/ 203 w 423"/>
                  <a:gd name="T75" fmla="*/ 971 h 991"/>
                  <a:gd name="T76" fmla="*/ 207 w 423"/>
                  <a:gd name="T77" fmla="*/ 880 h 991"/>
                  <a:gd name="T78" fmla="*/ 205 w 423"/>
                  <a:gd name="T79" fmla="*/ 819 h 991"/>
                  <a:gd name="T80" fmla="*/ 199 w 423"/>
                  <a:gd name="T81" fmla="*/ 720 h 991"/>
                  <a:gd name="T82" fmla="*/ 197 w 423"/>
                  <a:gd name="T83" fmla="*/ 696 h 991"/>
                  <a:gd name="T84" fmla="*/ 187 w 423"/>
                  <a:gd name="T85" fmla="*/ 682 h 991"/>
                  <a:gd name="T86" fmla="*/ 167 w 423"/>
                  <a:gd name="T87" fmla="*/ 691 h 991"/>
                  <a:gd name="T88" fmla="*/ 122 w 423"/>
                  <a:gd name="T89" fmla="*/ 775 h 991"/>
                  <a:gd name="T90" fmla="*/ 103 w 423"/>
                  <a:gd name="T91" fmla="*/ 805 h 991"/>
                  <a:gd name="T92" fmla="*/ 58 w 423"/>
                  <a:gd name="T93" fmla="*/ 935 h 991"/>
                  <a:gd name="T94" fmla="*/ 59 w 423"/>
                  <a:gd name="T95" fmla="*/ 955 h 991"/>
                  <a:gd name="T96" fmla="*/ 40 w 423"/>
                  <a:gd name="T97" fmla="*/ 985 h 991"/>
                  <a:gd name="T98" fmla="*/ 6 w 423"/>
                  <a:gd name="T99" fmla="*/ 957 h 991"/>
                  <a:gd name="T100" fmla="*/ 6 w 423"/>
                  <a:gd name="T101" fmla="*/ 947 h 991"/>
                  <a:gd name="T102" fmla="*/ 36 w 423"/>
                  <a:gd name="T103" fmla="*/ 744 h 991"/>
                  <a:gd name="T104" fmla="*/ 60 w 423"/>
                  <a:gd name="T105" fmla="*/ 685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3" h="991">
                    <a:moveTo>
                      <a:pt x="60" y="685"/>
                    </a:moveTo>
                    <a:cubicBezTo>
                      <a:pt x="36" y="684"/>
                      <a:pt x="33" y="665"/>
                      <a:pt x="36" y="647"/>
                    </a:cubicBezTo>
                    <a:cubicBezTo>
                      <a:pt x="40" y="608"/>
                      <a:pt x="45" y="569"/>
                      <a:pt x="53" y="530"/>
                    </a:cubicBezTo>
                    <a:cubicBezTo>
                      <a:pt x="58" y="503"/>
                      <a:pt x="60" y="477"/>
                      <a:pt x="52" y="450"/>
                    </a:cubicBezTo>
                    <a:cubicBezTo>
                      <a:pt x="46" y="427"/>
                      <a:pt x="48" y="402"/>
                      <a:pt x="48" y="378"/>
                    </a:cubicBezTo>
                    <a:cubicBezTo>
                      <a:pt x="47" y="363"/>
                      <a:pt x="44" y="353"/>
                      <a:pt x="29" y="347"/>
                    </a:cubicBezTo>
                    <a:cubicBezTo>
                      <a:pt x="9" y="340"/>
                      <a:pt x="0" y="322"/>
                      <a:pt x="0" y="303"/>
                    </a:cubicBezTo>
                    <a:cubicBezTo>
                      <a:pt x="0" y="281"/>
                      <a:pt x="4" y="258"/>
                      <a:pt x="9" y="237"/>
                    </a:cubicBezTo>
                    <a:cubicBezTo>
                      <a:pt x="16" y="212"/>
                      <a:pt x="26" y="189"/>
                      <a:pt x="33" y="165"/>
                    </a:cubicBezTo>
                    <a:cubicBezTo>
                      <a:pt x="37" y="151"/>
                      <a:pt x="42" y="140"/>
                      <a:pt x="57" y="136"/>
                    </a:cubicBezTo>
                    <a:cubicBezTo>
                      <a:pt x="71" y="133"/>
                      <a:pt x="72" y="125"/>
                      <a:pt x="69" y="111"/>
                    </a:cubicBezTo>
                    <a:cubicBezTo>
                      <a:pt x="65" y="94"/>
                      <a:pt x="63" y="75"/>
                      <a:pt x="65" y="57"/>
                    </a:cubicBezTo>
                    <a:cubicBezTo>
                      <a:pt x="69" y="28"/>
                      <a:pt x="88" y="7"/>
                      <a:pt x="110" y="4"/>
                    </a:cubicBezTo>
                    <a:cubicBezTo>
                      <a:pt x="133" y="0"/>
                      <a:pt x="162" y="15"/>
                      <a:pt x="175" y="39"/>
                    </a:cubicBezTo>
                    <a:cubicBezTo>
                      <a:pt x="182" y="53"/>
                      <a:pt x="186" y="70"/>
                      <a:pt x="193" y="85"/>
                    </a:cubicBezTo>
                    <a:cubicBezTo>
                      <a:pt x="198" y="94"/>
                      <a:pt x="206" y="101"/>
                      <a:pt x="210" y="110"/>
                    </a:cubicBezTo>
                    <a:cubicBezTo>
                      <a:pt x="215" y="120"/>
                      <a:pt x="218" y="131"/>
                      <a:pt x="222" y="143"/>
                    </a:cubicBezTo>
                    <a:cubicBezTo>
                      <a:pt x="233" y="141"/>
                      <a:pt x="245" y="139"/>
                      <a:pt x="257" y="139"/>
                    </a:cubicBezTo>
                    <a:cubicBezTo>
                      <a:pt x="269" y="139"/>
                      <a:pt x="281" y="142"/>
                      <a:pt x="295" y="144"/>
                    </a:cubicBezTo>
                    <a:cubicBezTo>
                      <a:pt x="276" y="115"/>
                      <a:pt x="238" y="130"/>
                      <a:pt x="219" y="106"/>
                    </a:cubicBezTo>
                    <a:cubicBezTo>
                      <a:pt x="234" y="72"/>
                      <a:pt x="254" y="68"/>
                      <a:pt x="285" y="88"/>
                    </a:cubicBezTo>
                    <a:cubicBezTo>
                      <a:pt x="309" y="104"/>
                      <a:pt x="336" y="113"/>
                      <a:pt x="360" y="129"/>
                    </a:cubicBezTo>
                    <a:cubicBezTo>
                      <a:pt x="378" y="140"/>
                      <a:pt x="396" y="154"/>
                      <a:pt x="408" y="171"/>
                    </a:cubicBezTo>
                    <a:cubicBezTo>
                      <a:pt x="423" y="191"/>
                      <a:pt x="417" y="207"/>
                      <a:pt x="395" y="220"/>
                    </a:cubicBezTo>
                    <a:cubicBezTo>
                      <a:pt x="378" y="229"/>
                      <a:pt x="360" y="237"/>
                      <a:pt x="342" y="243"/>
                    </a:cubicBezTo>
                    <a:cubicBezTo>
                      <a:pt x="330" y="247"/>
                      <a:pt x="328" y="252"/>
                      <a:pt x="330" y="264"/>
                    </a:cubicBezTo>
                    <a:cubicBezTo>
                      <a:pt x="334" y="302"/>
                      <a:pt x="342" y="337"/>
                      <a:pt x="361" y="370"/>
                    </a:cubicBezTo>
                    <a:cubicBezTo>
                      <a:pt x="368" y="381"/>
                      <a:pt x="366" y="397"/>
                      <a:pt x="367" y="411"/>
                    </a:cubicBezTo>
                    <a:cubicBezTo>
                      <a:pt x="368" y="428"/>
                      <a:pt x="366" y="445"/>
                      <a:pt x="368" y="462"/>
                    </a:cubicBezTo>
                    <a:cubicBezTo>
                      <a:pt x="372" y="517"/>
                      <a:pt x="378" y="571"/>
                      <a:pt x="384" y="625"/>
                    </a:cubicBezTo>
                    <a:cubicBezTo>
                      <a:pt x="386" y="640"/>
                      <a:pt x="377" y="647"/>
                      <a:pt x="366" y="650"/>
                    </a:cubicBezTo>
                    <a:cubicBezTo>
                      <a:pt x="342" y="658"/>
                      <a:pt x="318" y="665"/>
                      <a:pt x="292" y="673"/>
                    </a:cubicBezTo>
                    <a:cubicBezTo>
                      <a:pt x="292" y="678"/>
                      <a:pt x="291" y="684"/>
                      <a:pt x="291" y="691"/>
                    </a:cubicBezTo>
                    <a:cubicBezTo>
                      <a:pt x="296" y="741"/>
                      <a:pt x="285" y="788"/>
                      <a:pt x="264" y="832"/>
                    </a:cubicBezTo>
                    <a:cubicBezTo>
                      <a:pt x="247" y="870"/>
                      <a:pt x="241" y="908"/>
                      <a:pt x="253" y="949"/>
                    </a:cubicBezTo>
                    <a:cubicBezTo>
                      <a:pt x="255" y="956"/>
                      <a:pt x="255" y="965"/>
                      <a:pt x="253" y="973"/>
                    </a:cubicBezTo>
                    <a:cubicBezTo>
                      <a:pt x="250" y="988"/>
                      <a:pt x="237" y="991"/>
                      <a:pt x="224" y="991"/>
                    </a:cubicBezTo>
                    <a:cubicBezTo>
                      <a:pt x="211" y="991"/>
                      <a:pt x="204" y="983"/>
                      <a:pt x="203" y="971"/>
                    </a:cubicBezTo>
                    <a:cubicBezTo>
                      <a:pt x="201" y="940"/>
                      <a:pt x="198" y="911"/>
                      <a:pt x="207" y="880"/>
                    </a:cubicBezTo>
                    <a:cubicBezTo>
                      <a:pt x="212" y="861"/>
                      <a:pt x="207" y="839"/>
                      <a:pt x="205" y="819"/>
                    </a:cubicBezTo>
                    <a:cubicBezTo>
                      <a:pt x="204" y="786"/>
                      <a:pt x="201" y="753"/>
                      <a:pt x="199" y="720"/>
                    </a:cubicBezTo>
                    <a:cubicBezTo>
                      <a:pt x="198" y="712"/>
                      <a:pt x="199" y="703"/>
                      <a:pt x="197" y="696"/>
                    </a:cubicBezTo>
                    <a:cubicBezTo>
                      <a:pt x="196" y="691"/>
                      <a:pt x="190" y="682"/>
                      <a:pt x="187" y="682"/>
                    </a:cubicBezTo>
                    <a:cubicBezTo>
                      <a:pt x="180" y="682"/>
                      <a:pt x="170" y="685"/>
                      <a:pt x="167" y="691"/>
                    </a:cubicBezTo>
                    <a:cubicBezTo>
                      <a:pt x="151" y="718"/>
                      <a:pt x="137" y="747"/>
                      <a:pt x="122" y="775"/>
                    </a:cubicBezTo>
                    <a:cubicBezTo>
                      <a:pt x="116" y="786"/>
                      <a:pt x="111" y="797"/>
                      <a:pt x="103" y="805"/>
                    </a:cubicBezTo>
                    <a:cubicBezTo>
                      <a:pt x="68" y="842"/>
                      <a:pt x="53" y="885"/>
                      <a:pt x="58" y="935"/>
                    </a:cubicBezTo>
                    <a:cubicBezTo>
                      <a:pt x="58" y="941"/>
                      <a:pt x="59" y="948"/>
                      <a:pt x="59" y="955"/>
                    </a:cubicBezTo>
                    <a:cubicBezTo>
                      <a:pt x="58" y="968"/>
                      <a:pt x="62" y="984"/>
                      <a:pt x="40" y="985"/>
                    </a:cubicBezTo>
                    <a:cubicBezTo>
                      <a:pt x="14" y="986"/>
                      <a:pt x="7" y="981"/>
                      <a:pt x="6" y="957"/>
                    </a:cubicBezTo>
                    <a:cubicBezTo>
                      <a:pt x="5" y="954"/>
                      <a:pt x="5" y="950"/>
                      <a:pt x="6" y="947"/>
                    </a:cubicBezTo>
                    <a:cubicBezTo>
                      <a:pt x="16" y="879"/>
                      <a:pt x="25" y="811"/>
                      <a:pt x="36" y="744"/>
                    </a:cubicBezTo>
                    <a:cubicBezTo>
                      <a:pt x="40" y="724"/>
                      <a:pt x="51" y="706"/>
                      <a:pt x="60" y="68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53">
                <a:extLst>
                  <a:ext uri="{FF2B5EF4-FFF2-40B4-BE49-F238E27FC236}">
                    <a16:creationId xmlns:a16="http://schemas.microsoft.com/office/drawing/2014/main" id="{102BE9AA-3C71-81DE-77B0-6D9A975A12F4}"/>
                  </a:ext>
                </a:extLst>
              </p:cNvPr>
              <p:cNvSpPr>
                <a:spLocks noEditPoints="1"/>
              </p:cNvSpPr>
              <p:nvPr/>
            </p:nvSpPr>
            <p:spPr bwMode="auto">
              <a:xfrm>
                <a:off x="4350894" y="4094051"/>
                <a:ext cx="351520" cy="1144851"/>
              </a:xfrm>
              <a:custGeom>
                <a:avLst/>
                <a:gdLst>
                  <a:gd name="T0" fmla="*/ 424 w 434"/>
                  <a:gd name="T1" fmla="*/ 673 h 1414"/>
                  <a:gd name="T2" fmla="*/ 417 w 434"/>
                  <a:gd name="T3" fmla="*/ 547 h 1414"/>
                  <a:gd name="T4" fmla="*/ 355 w 434"/>
                  <a:gd name="T5" fmla="*/ 302 h 1414"/>
                  <a:gd name="T6" fmla="*/ 243 w 434"/>
                  <a:gd name="T7" fmla="*/ 235 h 1414"/>
                  <a:gd name="T8" fmla="*/ 281 w 434"/>
                  <a:gd name="T9" fmla="*/ 201 h 1414"/>
                  <a:gd name="T10" fmla="*/ 294 w 434"/>
                  <a:gd name="T11" fmla="*/ 163 h 1414"/>
                  <a:gd name="T12" fmla="*/ 307 w 434"/>
                  <a:gd name="T13" fmla="*/ 121 h 1414"/>
                  <a:gd name="T14" fmla="*/ 305 w 434"/>
                  <a:gd name="T15" fmla="*/ 79 h 1414"/>
                  <a:gd name="T16" fmla="*/ 291 w 434"/>
                  <a:gd name="T17" fmla="*/ 46 h 1414"/>
                  <a:gd name="T18" fmla="*/ 261 w 434"/>
                  <a:gd name="T19" fmla="*/ 25 h 1414"/>
                  <a:gd name="T20" fmla="*/ 230 w 434"/>
                  <a:gd name="T21" fmla="*/ 10 h 1414"/>
                  <a:gd name="T22" fmla="*/ 179 w 434"/>
                  <a:gd name="T23" fmla="*/ 4 h 1414"/>
                  <a:gd name="T24" fmla="*/ 132 w 434"/>
                  <a:gd name="T25" fmla="*/ 16 h 1414"/>
                  <a:gd name="T26" fmla="*/ 100 w 434"/>
                  <a:gd name="T27" fmla="*/ 42 h 1414"/>
                  <a:gd name="T28" fmla="*/ 77 w 434"/>
                  <a:gd name="T29" fmla="*/ 97 h 1414"/>
                  <a:gd name="T30" fmla="*/ 81 w 434"/>
                  <a:gd name="T31" fmla="*/ 135 h 1414"/>
                  <a:gd name="T32" fmla="*/ 87 w 434"/>
                  <a:gd name="T33" fmla="*/ 185 h 1414"/>
                  <a:gd name="T34" fmla="*/ 114 w 434"/>
                  <a:gd name="T35" fmla="*/ 216 h 1414"/>
                  <a:gd name="T36" fmla="*/ 147 w 434"/>
                  <a:gd name="T37" fmla="*/ 233 h 1414"/>
                  <a:gd name="T38" fmla="*/ 118 w 434"/>
                  <a:gd name="T39" fmla="*/ 277 h 1414"/>
                  <a:gd name="T40" fmla="*/ 15 w 434"/>
                  <a:gd name="T41" fmla="*/ 454 h 1414"/>
                  <a:gd name="T42" fmla="*/ 32 w 434"/>
                  <a:gd name="T43" fmla="*/ 688 h 1414"/>
                  <a:gd name="T44" fmla="*/ 73 w 434"/>
                  <a:gd name="T45" fmla="*/ 776 h 1414"/>
                  <a:gd name="T46" fmla="*/ 92 w 434"/>
                  <a:gd name="T47" fmla="*/ 884 h 1414"/>
                  <a:gd name="T48" fmla="*/ 97 w 434"/>
                  <a:gd name="T49" fmla="*/ 1051 h 1414"/>
                  <a:gd name="T50" fmla="*/ 93 w 434"/>
                  <a:gd name="T51" fmla="*/ 1088 h 1414"/>
                  <a:gd name="T52" fmla="*/ 106 w 434"/>
                  <a:gd name="T53" fmla="*/ 1286 h 1414"/>
                  <a:gd name="T54" fmla="*/ 122 w 434"/>
                  <a:gd name="T55" fmla="*/ 1330 h 1414"/>
                  <a:gd name="T56" fmla="*/ 101 w 434"/>
                  <a:gd name="T57" fmla="*/ 1361 h 1414"/>
                  <a:gd name="T58" fmla="*/ 159 w 434"/>
                  <a:gd name="T59" fmla="*/ 1410 h 1414"/>
                  <a:gd name="T60" fmla="*/ 212 w 434"/>
                  <a:gd name="T61" fmla="*/ 1323 h 1414"/>
                  <a:gd name="T62" fmla="*/ 205 w 434"/>
                  <a:gd name="T63" fmla="*/ 1150 h 1414"/>
                  <a:gd name="T64" fmla="*/ 209 w 434"/>
                  <a:gd name="T65" fmla="*/ 980 h 1414"/>
                  <a:gd name="T66" fmla="*/ 237 w 434"/>
                  <a:gd name="T67" fmla="*/ 839 h 1414"/>
                  <a:gd name="T68" fmla="*/ 266 w 434"/>
                  <a:gd name="T69" fmla="*/ 1042 h 1414"/>
                  <a:gd name="T70" fmla="*/ 259 w 434"/>
                  <a:gd name="T71" fmla="*/ 1133 h 1414"/>
                  <a:gd name="T72" fmla="*/ 263 w 434"/>
                  <a:gd name="T73" fmla="*/ 1287 h 1414"/>
                  <a:gd name="T74" fmla="*/ 271 w 434"/>
                  <a:gd name="T75" fmla="*/ 1407 h 1414"/>
                  <a:gd name="T76" fmla="*/ 410 w 434"/>
                  <a:gd name="T77" fmla="*/ 1386 h 1414"/>
                  <a:gd name="T78" fmla="*/ 352 w 434"/>
                  <a:gd name="T79" fmla="*/ 1342 h 1414"/>
                  <a:gd name="T80" fmla="*/ 344 w 434"/>
                  <a:gd name="T81" fmla="*/ 1309 h 1414"/>
                  <a:gd name="T82" fmla="*/ 374 w 434"/>
                  <a:gd name="T83" fmla="*/ 1096 h 1414"/>
                  <a:gd name="T84" fmla="*/ 365 w 434"/>
                  <a:gd name="T85" fmla="*/ 949 h 1414"/>
                  <a:gd name="T86" fmla="*/ 407 w 434"/>
                  <a:gd name="T87" fmla="*/ 868 h 1414"/>
                  <a:gd name="T88" fmla="*/ 419 w 434"/>
                  <a:gd name="T89" fmla="*/ 800 h 1414"/>
                  <a:gd name="T90" fmla="*/ 378 w 434"/>
                  <a:gd name="T91" fmla="*/ 867 h 1414"/>
                  <a:gd name="T92" fmla="*/ 381 w 434"/>
                  <a:gd name="T93" fmla="*/ 837 h 1414"/>
                  <a:gd name="T94" fmla="*/ 380 w 434"/>
                  <a:gd name="T95" fmla="*/ 826 h 1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4" h="1414">
                    <a:moveTo>
                      <a:pt x="427" y="745"/>
                    </a:moveTo>
                    <a:cubicBezTo>
                      <a:pt x="425" y="739"/>
                      <a:pt x="429" y="739"/>
                      <a:pt x="428" y="732"/>
                    </a:cubicBezTo>
                    <a:cubicBezTo>
                      <a:pt x="428" y="726"/>
                      <a:pt x="425" y="724"/>
                      <a:pt x="425" y="724"/>
                    </a:cubicBezTo>
                    <a:cubicBezTo>
                      <a:pt x="425" y="724"/>
                      <a:pt x="423" y="678"/>
                      <a:pt x="424" y="673"/>
                    </a:cubicBezTo>
                    <a:cubicBezTo>
                      <a:pt x="425" y="668"/>
                      <a:pt x="431" y="638"/>
                      <a:pt x="429" y="631"/>
                    </a:cubicBezTo>
                    <a:cubicBezTo>
                      <a:pt x="427" y="624"/>
                      <a:pt x="431" y="651"/>
                      <a:pt x="427" y="624"/>
                    </a:cubicBezTo>
                    <a:cubicBezTo>
                      <a:pt x="423" y="598"/>
                      <a:pt x="419" y="592"/>
                      <a:pt x="418" y="580"/>
                    </a:cubicBezTo>
                    <a:cubicBezTo>
                      <a:pt x="417" y="569"/>
                      <a:pt x="417" y="561"/>
                      <a:pt x="417" y="547"/>
                    </a:cubicBezTo>
                    <a:cubicBezTo>
                      <a:pt x="416" y="534"/>
                      <a:pt x="416" y="523"/>
                      <a:pt x="416" y="523"/>
                    </a:cubicBezTo>
                    <a:cubicBezTo>
                      <a:pt x="416" y="523"/>
                      <a:pt x="424" y="500"/>
                      <a:pt x="415" y="454"/>
                    </a:cubicBezTo>
                    <a:cubicBezTo>
                      <a:pt x="406" y="409"/>
                      <a:pt x="394" y="360"/>
                      <a:pt x="385" y="344"/>
                    </a:cubicBezTo>
                    <a:cubicBezTo>
                      <a:pt x="376" y="328"/>
                      <a:pt x="367" y="308"/>
                      <a:pt x="355" y="302"/>
                    </a:cubicBezTo>
                    <a:cubicBezTo>
                      <a:pt x="343" y="295"/>
                      <a:pt x="334" y="289"/>
                      <a:pt x="322" y="285"/>
                    </a:cubicBezTo>
                    <a:cubicBezTo>
                      <a:pt x="310" y="281"/>
                      <a:pt x="288" y="277"/>
                      <a:pt x="282" y="270"/>
                    </a:cubicBezTo>
                    <a:cubicBezTo>
                      <a:pt x="282" y="270"/>
                      <a:pt x="276" y="264"/>
                      <a:pt x="263" y="259"/>
                    </a:cubicBezTo>
                    <a:cubicBezTo>
                      <a:pt x="257" y="249"/>
                      <a:pt x="250" y="240"/>
                      <a:pt x="243" y="235"/>
                    </a:cubicBezTo>
                    <a:cubicBezTo>
                      <a:pt x="244" y="231"/>
                      <a:pt x="244" y="228"/>
                      <a:pt x="244" y="228"/>
                    </a:cubicBezTo>
                    <a:cubicBezTo>
                      <a:pt x="244" y="228"/>
                      <a:pt x="252" y="228"/>
                      <a:pt x="255" y="224"/>
                    </a:cubicBezTo>
                    <a:cubicBezTo>
                      <a:pt x="257" y="221"/>
                      <a:pt x="267" y="220"/>
                      <a:pt x="269" y="217"/>
                    </a:cubicBezTo>
                    <a:cubicBezTo>
                      <a:pt x="271" y="213"/>
                      <a:pt x="281" y="206"/>
                      <a:pt x="281" y="201"/>
                    </a:cubicBezTo>
                    <a:cubicBezTo>
                      <a:pt x="280" y="196"/>
                      <a:pt x="277" y="193"/>
                      <a:pt x="280" y="191"/>
                    </a:cubicBezTo>
                    <a:cubicBezTo>
                      <a:pt x="284" y="189"/>
                      <a:pt x="289" y="186"/>
                      <a:pt x="290" y="182"/>
                    </a:cubicBezTo>
                    <a:cubicBezTo>
                      <a:pt x="291" y="177"/>
                      <a:pt x="288" y="171"/>
                      <a:pt x="288" y="171"/>
                    </a:cubicBezTo>
                    <a:cubicBezTo>
                      <a:pt x="294" y="163"/>
                      <a:pt x="294" y="163"/>
                      <a:pt x="294" y="163"/>
                    </a:cubicBezTo>
                    <a:cubicBezTo>
                      <a:pt x="293" y="153"/>
                      <a:pt x="293" y="153"/>
                      <a:pt x="293" y="153"/>
                    </a:cubicBezTo>
                    <a:cubicBezTo>
                      <a:pt x="293" y="153"/>
                      <a:pt x="303" y="147"/>
                      <a:pt x="305" y="141"/>
                    </a:cubicBezTo>
                    <a:cubicBezTo>
                      <a:pt x="306" y="136"/>
                      <a:pt x="308" y="130"/>
                      <a:pt x="305" y="127"/>
                    </a:cubicBezTo>
                    <a:cubicBezTo>
                      <a:pt x="303" y="123"/>
                      <a:pt x="307" y="126"/>
                      <a:pt x="307" y="121"/>
                    </a:cubicBezTo>
                    <a:cubicBezTo>
                      <a:pt x="307" y="117"/>
                      <a:pt x="303" y="116"/>
                      <a:pt x="303" y="112"/>
                    </a:cubicBezTo>
                    <a:cubicBezTo>
                      <a:pt x="303" y="108"/>
                      <a:pt x="305" y="106"/>
                      <a:pt x="305" y="106"/>
                    </a:cubicBezTo>
                    <a:cubicBezTo>
                      <a:pt x="305" y="106"/>
                      <a:pt x="310" y="95"/>
                      <a:pt x="308" y="91"/>
                    </a:cubicBezTo>
                    <a:cubicBezTo>
                      <a:pt x="306" y="87"/>
                      <a:pt x="304" y="83"/>
                      <a:pt x="305" y="79"/>
                    </a:cubicBezTo>
                    <a:cubicBezTo>
                      <a:pt x="307" y="76"/>
                      <a:pt x="311" y="74"/>
                      <a:pt x="307" y="70"/>
                    </a:cubicBezTo>
                    <a:cubicBezTo>
                      <a:pt x="304" y="67"/>
                      <a:pt x="307" y="66"/>
                      <a:pt x="303" y="62"/>
                    </a:cubicBezTo>
                    <a:cubicBezTo>
                      <a:pt x="299" y="58"/>
                      <a:pt x="299" y="58"/>
                      <a:pt x="299" y="58"/>
                    </a:cubicBezTo>
                    <a:cubicBezTo>
                      <a:pt x="299" y="58"/>
                      <a:pt x="295" y="47"/>
                      <a:pt x="291" y="46"/>
                    </a:cubicBezTo>
                    <a:cubicBezTo>
                      <a:pt x="287" y="45"/>
                      <a:pt x="286" y="39"/>
                      <a:pt x="280" y="39"/>
                    </a:cubicBezTo>
                    <a:cubicBezTo>
                      <a:pt x="274" y="38"/>
                      <a:pt x="270" y="41"/>
                      <a:pt x="270" y="41"/>
                    </a:cubicBezTo>
                    <a:cubicBezTo>
                      <a:pt x="271" y="32"/>
                      <a:pt x="271" y="32"/>
                      <a:pt x="271" y="32"/>
                    </a:cubicBezTo>
                    <a:cubicBezTo>
                      <a:pt x="271" y="32"/>
                      <a:pt x="267" y="25"/>
                      <a:pt x="261" y="25"/>
                    </a:cubicBezTo>
                    <a:cubicBezTo>
                      <a:pt x="256" y="24"/>
                      <a:pt x="254" y="18"/>
                      <a:pt x="254" y="18"/>
                    </a:cubicBezTo>
                    <a:cubicBezTo>
                      <a:pt x="254" y="18"/>
                      <a:pt x="245" y="12"/>
                      <a:pt x="241" y="16"/>
                    </a:cubicBezTo>
                    <a:cubicBezTo>
                      <a:pt x="236" y="20"/>
                      <a:pt x="239" y="16"/>
                      <a:pt x="237" y="14"/>
                    </a:cubicBezTo>
                    <a:cubicBezTo>
                      <a:pt x="235" y="12"/>
                      <a:pt x="237" y="11"/>
                      <a:pt x="230" y="10"/>
                    </a:cubicBezTo>
                    <a:cubicBezTo>
                      <a:pt x="224" y="9"/>
                      <a:pt x="224" y="8"/>
                      <a:pt x="219" y="5"/>
                    </a:cubicBezTo>
                    <a:cubicBezTo>
                      <a:pt x="214" y="3"/>
                      <a:pt x="214" y="5"/>
                      <a:pt x="207" y="4"/>
                    </a:cubicBezTo>
                    <a:cubicBezTo>
                      <a:pt x="201" y="4"/>
                      <a:pt x="193" y="0"/>
                      <a:pt x="193" y="0"/>
                    </a:cubicBezTo>
                    <a:cubicBezTo>
                      <a:pt x="193" y="0"/>
                      <a:pt x="186" y="3"/>
                      <a:pt x="179" y="4"/>
                    </a:cubicBezTo>
                    <a:cubicBezTo>
                      <a:pt x="172" y="4"/>
                      <a:pt x="167" y="4"/>
                      <a:pt x="167" y="4"/>
                    </a:cubicBezTo>
                    <a:cubicBezTo>
                      <a:pt x="154" y="10"/>
                      <a:pt x="154" y="10"/>
                      <a:pt x="154" y="10"/>
                    </a:cubicBezTo>
                    <a:cubicBezTo>
                      <a:pt x="154" y="10"/>
                      <a:pt x="150" y="5"/>
                      <a:pt x="146" y="8"/>
                    </a:cubicBezTo>
                    <a:cubicBezTo>
                      <a:pt x="142" y="11"/>
                      <a:pt x="134" y="11"/>
                      <a:pt x="132" y="16"/>
                    </a:cubicBezTo>
                    <a:cubicBezTo>
                      <a:pt x="130" y="21"/>
                      <a:pt x="127" y="25"/>
                      <a:pt x="122" y="28"/>
                    </a:cubicBezTo>
                    <a:cubicBezTo>
                      <a:pt x="117" y="31"/>
                      <a:pt x="114" y="35"/>
                      <a:pt x="114" y="35"/>
                    </a:cubicBezTo>
                    <a:cubicBezTo>
                      <a:pt x="106" y="46"/>
                      <a:pt x="106" y="46"/>
                      <a:pt x="106" y="46"/>
                    </a:cubicBezTo>
                    <a:cubicBezTo>
                      <a:pt x="106" y="46"/>
                      <a:pt x="98" y="47"/>
                      <a:pt x="100" y="42"/>
                    </a:cubicBezTo>
                    <a:cubicBezTo>
                      <a:pt x="100" y="42"/>
                      <a:pt x="91" y="48"/>
                      <a:pt x="95" y="54"/>
                    </a:cubicBezTo>
                    <a:cubicBezTo>
                      <a:pt x="100" y="61"/>
                      <a:pt x="98" y="64"/>
                      <a:pt x="92" y="67"/>
                    </a:cubicBezTo>
                    <a:cubicBezTo>
                      <a:pt x="87" y="69"/>
                      <a:pt x="77" y="78"/>
                      <a:pt x="79" y="84"/>
                    </a:cubicBezTo>
                    <a:cubicBezTo>
                      <a:pt x="81" y="91"/>
                      <a:pt x="82" y="94"/>
                      <a:pt x="77" y="97"/>
                    </a:cubicBezTo>
                    <a:cubicBezTo>
                      <a:pt x="72" y="100"/>
                      <a:pt x="67" y="96"/>
                      <a:pt x="71" y="103"/>
                    </a:cubicBezTo>
                    <a:cubicBezTo>
                      <a:pt x="75" y="110"/>
                      <a:pt x="73" y="116"/>
                      <a:pt x="73" y="116"/>
                    </a:cubicBezTo>
                    <a:cubicBezTo>
                      <a:pt x="71" y="127"/>
                      <a:pt x="71" y="127"/>
                      <a:pt x="71" y="127"/>
                    </a:cubicBezTo>
                    <a:cubicBezTo>
                      <a:pt x="81" y="135"/>
                      <a:pt x="81" y="135"/>
                      <a:pt x="81" y="135"/>
                    </a:cubicBezTo>
                    <a:cubicBezTo>
                      <a:pt x="81" y="135"/>
                      <a:pt x="81" y="145"/>
                      <a:pt x="83" y="149"/>
                    </a:cubicBezTo>
                    <a:cubicBezTo>
                      <a:pt x="85" y="153"/>
                      <a:pt x="90" y="154"/>
                      <a:pt x="90" y="160"/>
                    </a:cubicBezTo>
                    <a:cubicBezTo>
                      <a:pt x="89" y="166"/>
                      <a:pt x="88" y="171"/>
                      <a:pt x="88" y="171"/>
                    </a:cubicBezTo>
                    <a:cubicBezTo>
                      <a:pt x="87" y="185"/>
                      <a:pt x="87" y="185"/>
                      <a:pt x="87" y="185"/>
                    </a:cubicBezTo>
                    <a:cubicBezTo>
                      <a:pt x="97" y="192"/>
                      <a:pt x="97" y="192"/>
                      <a:pt x="97" y="192"/>
                    </a:cubicBezTo>
                    <a:cubicBezTo>
                      <a:pt x="97" y="192"/>
                      <a:pt x="97" y="198"/>
                      <a:pt x="103" y="200"/>
                    </a:cubicBezTo>
                    <a:cubicBezTo>
                      <a:pt x="109" y="202"/>
                      <a:pt x="112" y="199"/>
                      <a:pt x="112" y="204"/>
                    </a:cubicBezTo>
                    <a:cubicBezTo>
                      <a:pt x="113" y="209"/>
                      <a:pt x="105" y="212"/>
                      <a:pt x="114" y="216"/>
                    </a:cubicBezTo>
                    <a:cubicBezTo>
                      <a:pt x="122" y="220"/>
                      <a:pt x="127" y="223"/>
                      <a:pt x="130" y="221"/>
                    </a:cubicBezTo>
                    <a:cubicBezTo>
                      <a:pt x="133" y="220"/>
                      <a:pt x="129" y="227"/>
                      <a:pt x="136" y="229"/>
                    </a:cubicBezTo>
                    <a:cubicBezTo>
                      <a:pt x="144" y="231"/>
                      <a:pt x="144" y="229"/>
                      <a:pt x="147" y="228"/>
                    </a:cubicBezTo>
                    <a:cubicBezTo>
                      <a:pt x="147" y="228"/>
                      <a:pt x="147" y="230"/>
                      <a:pt x="147" y="233"/>
                    </a:cubicBezTo>
                    <a:cubicBezTo>
                      <a:pt x="144" y="235"/>
                      <a:pt x="140" y="239"/>
                      <a:pt x="139" y="247"/>
                    </a:cubicBezTo>
                    <a:cubicBezTo>
                      <a:pt x="138" y="261"/>
                      <a:pt x="131" y="265"/>
                      <a:pt x="127" y="269"/>
                    </a:cubicBezTo>
                    <a:cubicBezTo>
                      <a:pt x="127" y="270"/>
                      <a:pt x="126" y="271"/>
                      <a:pt x="126" y="273"/>
                    </a:cubicBezTo>
                    <a:cubicBezTo>
                      <a:pt x="123" y="274"/>
                      <a:pt x="121" y="276"/>
                      <a:pt x="118" y="277"/>
                    </a:cubicBezTo>
                    <a:cubicBezTo>
                      <a:pt x="98" y="289"/>
                      <a:pt x="64" y="312"/>
                      <a:pt x="57" y="317"/>
                    </a:cubicBezTo>
                    <a:cubicBezTo>
                      <a:pt x="49" y="322"/>
                      <a:pt x="41" y="324"/>
                      <a:pt x="33" y="340"/>
                    </a:cubicBezTo>
                    <a:cubicBezTo>
                      <a:pt x="25" y="357"/>
                      <a:pt x="15" y="390"/>
                      <a:pt x="15" y="411"/>
                    </a:cubicBezTo>
                    <a:cubicBezTo>
                      <a:pt x="14" y="432"/>
                      <a:pt x="19" y="439"/>
                      <a:pt x="15" y="454"/>
                    </a:cubicBezTo>
                    <a:cubicBezTo>
                      <a:pt x="10" y="470"/>
                      <a:pt x="0" y="532"/>
                      <a:pt x="4" y="552"/>
                    </a:cubicBezTo>
                    <a:cubicBezTo>
                      <a:pt x="8" y="572"/>
                      <a:pt x="11" y="571"/>
                      <a:pt x="12" y="580"/>
                    </a:cubicBezTo>
                    <a:cubicBezTo>
                      <a:pt x="13" y="589"/>
                      <a:pt x="19" y="627"/>
                      <a:pt x="21" y="641"/>
                    </a:cubicBezTo>
                    <a:cubicBezTo>
                      <a:pt x="22" y="655"/>
                      <a:pt x="24" y="673"/>
                      <a:pt x="32" y="688"/>
                    </a:cubicBezTo>
                    <a:cubicBezTo>
                      <a:pt x="39" y="702"/>
                      <a:pt x="43" y="710"/>
                      <a:pt x="43" y="710"/>
                    </a:cubicBezTo>
                    <a:cubicBezTo>
                      <a:pt x="43" y="710"/>
                      <a:pt x="38" y="731"/>
                      <a:pt x="44" y="737"/>
                    </a:cubicBezTo>
                    <a:cubicBezTo>
                      <a:pt x="51" y="744"/>
                      <a:pt x="57" y="747"/>
                      <a:pt x="61" y="757"/>
                    </a:cubicBezTo>
                    <a:cubicBezTo>
                      <a:pt x="65" y="767"/>
                      <a:pt x="70" y="775"/>
                      <a:pt x="73" y="776"/>
                    </a:cubicBezTo>
                    <a:cubicBezTo>
                      <a:pt x="73" y="777"/>
                      <a:pt x="74" y="777"/>
                      <a:pt x="75" y="776"/>
                    </a:cubicBezTo>
                    <a:cubicBezTo>
                      <a:pt x="76" y="778"/>
                      <a:pt x="78" y="783"/>
                      <a:pt x="82" y="791"/>
                    </a:cubicBezTo>
                    <a:cubicBezTo>
                      <a:pt x="87" y="802"/>
                      <a:pt x="88" y="813"/>
                      <a:pt x="91" y="821"/>
                    </a:cubicBezTo>
                    <a:cubicBezTo>
                      <a:pt x="91" y="841"/>
                      <a:pt x="91" y="864"/>
                      <a:pt x="92" y="884"/>
                    </a:cubicBezTo>
                    <a:cubicBezTo>
                      <a:pt x="94" y="908"/>
                      <a:pt x="92" y="939"/>
                      <a:pt x="95" y="957"/>
                    </a:cubicBezTo>
                    <a:cubicBezTo>
                      <a:pt x="98" y="975"/>
                      <a:pt x="103" y="989"/>
                      <a:pt x="102" y="1003"/>
                    </a:cubicBezTo>
                    <a:cubicBezTo>
                      <a:pt x="102" y="1018"/>
                      <a:pt x="100" y="1014"/>
                      <a:pt x="100" y="1026"/>
                    </a:cubicBezTo>
                    <a:cubicBezTo>
                      <a:pt x="100" y="1037"/>
                      <a:pt x="95" y="1042"/>
                      <a:pt x="97" y="1051"/>
                    </a:cubicBezTo>
                    <a:cubicBezTo>
                      <a:pt x="99" y="1060"/>
                      <a:pt x="100" y="1057"/>
                      <a:pt x="96" y="1065"/>
                    </a:cubicBezTo>
                    <a:cubicBezTo>
                      <a:pt x="92" y="1073"/>
                      <a:pt x="84" y="1074"/>
                      <a:pt x="88" y="1078"/>
                    </a:cubicBezTo>
                    <a:cubicBezTo>
                      <a:pt x="90" y="1080"/>
                      <a:pt x="91" y="1083"/>
                      <a:pt x="92" y="1084"/>
                    </a:cubicBezTo>
                    <a:cubicBezTo>
                      <a:pt x="93" y="1087"/>
                      <a:pt x="93" y="1088"/>
                      <a:pt x="93" y="1088"/>
                    </a:cubicBezTo>
                    <a:cubicBezTo>
                      <a:pt x="93" y="1088"/>
                      <a:pt x="97" y="1094"/>
                      <a:pt x="90" y="1109"/>
                    </a:cubicBezTo>
                    <a:cubicBezTo>
                      <a:pt x="82" y="1125"/>
                      <a:pt x="91" y="1142"/>
                      <a:pt x="93" y="1163"/>
                    </a:cubicBezTo>
                    <a:cubicBezTo>
                      <a:pt x="96" y="1184"/>
                      <a:pt x="98" y="1205"/>
                      <a:pt x="98" y="1230"/>
                    </a:cubicBezTo>
                    <a:cubicBezTo>
                      <a:pt x="98" y="1256"/>
                      <a:pt x="102" y="1282"/>
                      <a:pt x="106" y="1286"/>
                    </a:cubicBezTo>
                    <a:cubicBezTo>
                      <a:pt x="109" y="1291"/>
                      <a:pt x="116" y="1291"/>
                      <a:pt x="118" y="1293"/>
                    </a:cubicBezTo>
                    <a:cubicBezTo>
                      <a:pt x="120" y="1295"/>
                      <a:pt x="124" y="1302"/>
                      <a:pt x="123" y="1309"/>
                    </a:cubicBezTo>
                    <a:cubicBezTo>
                      <a:pt x="121" y="1314"/>
                      <a:pt x="119" y="1322"/>
                      <a:pt x="120" y="1327"/>
                    </a:cubicBezTo>
                    <a:cubicBezTo>
                      <a:pt x="120" y="1329"/>
                      <a:pt x="121" y="1330"/>
                      <a:pt x="122" y="1330"/>
                    </a:cubicBezTo>
                    <a:cubicBezTo>
                      <a:pt x="127" y="1333"/>
                      <a:pt x="123" y="1333"/>
                      <a:pt x="122" y="1335"/>
                    </a:cubicBezTo>
                    <a:cubicBezTo>
                      <a:pt x="121" y="1337"/>
                      <a:pt x="115" y="1340"/>
                      <a:pt x="116" y="1343"/>
                    </a:cubicBezTo>
                    <a:cubicBezTo>
                      <a:pt x="118" y="1346"/>
                      <a:pt x="114" y="1352"/>
                      <a:pt x="114" y="1352"/>
                    </a:cubicBezTo>
                    <a:cubicBezTo>
                      <a:pt x="114" y="1352"/>
                      <a:pt x="103" y="1351"/>
                      <a:pt x="101" y="1361"/>
                    </a:cubicBezTo>
                    <a:cubicBezTo>
                      <a:pt x="98" y="1372"/>
                      <a:pt x="74" y="1365"/>
                      <a:pt x="72" y="1375"/>
                    </a:cubicBezTo>
                    <a:cubicBezTo>
                      <a:pt x="69" y="1384"/>
                      <a:pt x="67" y="1398"/>
                      <a:pt x="72" y="1404"/>
                    </a:cubicBezTo>
                    <a:cubicBezTo>
                      <a:pt x="78" y="1410"/>
                      <a:pt x="95" y="1411"/>
                      <a:pt x="113" y="1409"/>
                    </a:cubicBezTo>
                    <a:cubicBezTo>
                      <a:pt x="131" y="1408"/>
                      <a:pt x="146" y="1411"/>
                      <a:pt x="159" y="1410"/>
                    </a:cubicBezTo>
                    <a:cubicBezTo>
                      <a:pt x="179" y="1409"/>
                      <a:pt x="209" y="1412"/>
                      <a:pt x="208" y="1407"/>
                    </a:cubicBezTo>
                    <a:cubicBezTo>
                      <a:pt x="207" y="1405"/>
                      <a:pt x="205" y="1375"/>
                      <a:pt x="205" y="1374"/>
                    </a:cubicBezTo>
                    <a:cubicBezTo>
                      <a:pt x="206" y="1371"/>
                      <a:pt x="205" y="1368"/>
                      <a:pt x="205" y="1368"/>
                    </a:cubicBezTo>
                    <a:cubicBezTo>
                      <a:pt x="205" y="1368"/>
                      <a:pt x="208" y="1327"/>
                      <a:pt x="212" y="1323"/>
                    </a:cubicBezTo>
                    <a:cubicBezTo>
                      <a:pt x="216" y="1319"/>
                      <a:pt x="218" y="1305"/>
                      <a:pt x="218" y="1305"/>
                    </a:cubicBezTo>
                    <a:cubicBezTo>
                      <a:pt x="218" y="1305"/>
                      <a:pt x="225" y="1296"/>
                      <a:pt x="204" y="1267"/>
                    </a:cubicBezTo>
                    <a:cubicBezTo>
                      <a:pt x="202" y="1264"/>
                      <a:pt x="203" y="1208"/>
                      <a:pt x="203" y="1190"/>
                    </a:cubicBezTo>
                    <a:cubicBezTo>
                      <a:pt x="203" y="1172"/>
                      <a:pt x="207" y="1160"/>
                      <a:pt x="205" y="1150"/>
                    </a:cubicBezTo>
                    <a:cubicBezTo>
                      <a:pt x="203" y="1140"/>
                      <a:pt x="201" y="1131"/>
                      <a:pt x="201" y="1131"/>
                    </a:cubicBezTo>
                    <a:cubicBezTo>
                      <a:pt x="201" y="1131"/>
                      <a:pt x="206" y="1095"/>
                      <a:pt x="200" y="1086"/>
                    </a:cubicBezTo>
                    <a:cubicBezTo>
                      <a:pt x="194" y="1076"/>
                      <a:pt x="184" y="1077"/>
                      <a:pt x="190" y="1070"/>
                    </a:cubicBezTo>
                    <a:cubicBezTo>
                      <a:pt x="197" y="1063"/>
                      <a:pt x="208" y="1002"/>
                      <a:pt x="209" y="980"/>
                    </a:cubicBezTo>
                    <a:cubicBezTo>
                      <a:pt x="210" y="958"/>
                      <a:pt x="216" y="932"/>
                      <a:pt x="218" y="921"/>
                    </a:cubicBezTo>
                    <a:cubicBezTo>
                      <a:pt x="221" y="910"/>
                      <a:pt x="220" y="912"/>
                      <a:pt x="225" y="889"/>
                    </a:cubicBezTo>
                    <a:cubicBezTo>
                      <a:pt x="229" y="867"/>
                      <a:pt x="228" y="843"/>
                      <a:pt x="232" y="839"/>
                    </a:cubicBezTo>
                    <a:cubicBezTo>
                      <a:pt x="233" y="839"/>
                      <a:pt x="235" y="839"/>
                      <a:pt x="237" y="839"/>
                    </a:cubicBezTo>
                    <a:cubicBezTo>
                      <a:pt x="240" y="841"/>
                      <a:pt x="241" y="844"/>
                      <a:pt x="241" y="851"/>
                    </a:cubicBezTo>
                    <a:cubicBezTo>
                      <a:pt x="241" y="861"/>
                      <a:pt x="249" y="913"/>
                      <a:pt x="251" y="920"/>
                    </a:cubicBezTo>
                    <a:cubicBezTo>
                      <a:pt x="254" y="927"/>
                      <a:pt x="254" y="988"/>
                      <a:pt x="256" y="1009"/>
                    </a:cubicBezTo>
                    <a:cubicBezTo>
                      <a:pt x="258" y="1029"/>
                      <a:pt x="267" y="1031"/>
                      <a:pt x="266" y="1042"/>
                    </a:cubicBezTo>
                    <a:cubicBezTo>
                      <a:pt x="264" y="1052"/>
                      <a:pt x="259" y="1053"/>
                      <a:pt x="266" y="1063"/>
                    </a:cubicBezTo>
                    <a:cubicBezTo>
                      <a:pt x="274" y="1072"/>
                      <a:pt x="276" y="1068"/>
                      <a:pt x="272" y="1077"/>
                    </a:cubicBezTo>
                    <a:cubicBezTo>
                      <a:pt x="267" y="1087"/>
                      <a:pt x="265" y="1097"/>
                      <a:pt x="265" y="1097"/>
                    </a:cubicBezTo>
                    <a:cubicBezTo>
                      <a:pt x="265" y="1097"/>
                      <a:pt x="255" y="1127"/>
                      <a:pt x="259" y="1133"/>
                    </a:cubicBezTo>
                    <a:cubicBezTo>
                      <a:pt x="262" y="1140"/>
                      <a:pt x="262" y="1148"/>
                      <a:pt x="262" y="1164"/>
                    </a:cubicBezTo>
                    <a:cubicBezTo>
                      <a:pt x="262" y="1179"/>
                      <a:pt x="264" y="1185"/>
                      <a:pt x="264" y="1198"/>
                    </a:cubicBezTo>
                    <a:cubicBezTo>
                      <a:pt x="264" y="1211"/>
                      <a:pt x="269" y="1241"/>
                      <a:pt x="268" y="1255"/>
                    </a:cubicBezTo>
                    <a:cubicBezTo>
                      <a:pt x="268" y="1255"/>
                      <a:pt x="272" y="1275"/>
                      <a:pt x="263" y="1287"/>
                    </a:cubicBezTo>
                    <a:cubicBezTo>
                      <a:pt x="254" y="1299"/>
                      <a:pt x="255" y="1318"/>
                      <a:pt x="260" y="1335"/>
                    </a:cubicBezTo>
                    <a:cubicBezTo>
                      <a:pt x="265" y="1353"/>
                      <a:pt x="272" y="1364"/>
                      <a:pt x="271" y="1367"/>
                    </a:cubicBezTo>
                    <a:cubicBezTo>
                      <a:pt x="271" y="1370"/>
                      <a:pt x="272" y="1371"/>
                      <a:pt x="273" y="1372"/>
                    </a:cubicBezTo>
                    <a:cubicBezTo>
                      <a:pt x="274" y="1373"/>
                      <a:pt x="270" y="1405"/>
                      <a:pt x="271" y="1407"/>
                    </a:cubicBezTo>
                    <a:cubicBezTo>
                      <a:pt x="275" y="1412"/>
                      <a:pt x="297" y="1405"/>
                      <a:pt x="301" y="1409"/>
                    </a:cubicBezTo>
                    <a:cubicBezTo>
                      <a:pt x="305" y="1414"/>
                      <a:pt x="314" y="1405"/>
                      <a:pt x="329" y="1409"/>
                    </a:cubicBezTo>
                    <a:cubicBezTo>
                      <a:pt x="343" y="1414"/>
                      <a:pt x="373" y="1413"/>
                      <a:pt x="392" y="1410"/>
                    </a:cubicBezTo>
                    <a:cubicBezTo>
                      <a:pt x="411" y="1406"/>
                      <a:pt x="411" y="1399"/>
                      <a:pt x="410" y="1386"/>
                    </a:cubicBezTo>
                    <a:cubicBezTo>
                      <a:pt x="408" y="1372"/>
                      <a:pt x="380" y="1378"/>
                      <a:pt x="372" y="1372"/>
                    </a:cubicBezTo>
                    <a:cubicBezTo>
                      <a:pt x="365" y="1365"/>
                      <a:pt x="355" y="1354"/>
                      <a:pt x="355" y="1351"/>
                    </a:cubicBezTo>
                    <a:cubicBezTo>
                      <a:pt x="355" y="1348"/>
                      <a:pt x="359" y="1346"/>
                      <a:pt x="359" y="1346"/>
                    </a:cubicBezTo>
                    <a:cubicBezTo>
                      <a:pt x="352" y="1342"/>
                      <a:pt x="352" y="1342"/>
                      <a:pt x="352" y="1342"/>
                    </a:cubicBezTo>
                    <a:cubicBezTo>
                      <a:pt x="352" y="1342"/>
                      <a:pt x="353" y="1340"/>
                      <a:pt x="353" y="1339"/>
                    </a:cubicBezTo>
                    <a:cubicBezTo>
                      <a:pt x="353" y="1337"/>
                      <a:pt x="353" y="1334"/>
                      <a:pt x="352" y="1332"/>
                    </a:cubicBezTo>
                    <a:cubicBezTo>
                      <a:pt x="351" y="1329"/>
                      <a:pt x="343" y="1330"/>
                      <a:pt x="342" y="1323"/>
                    </a:cubicBezTo>
                    <a:cubicBezTo>
                      <a:pt x="342" y="1317"/>
                      <a:pt x="344" y="1309"/>
                      <a:pt x="344" y="1309"/>
                    </a:cubicBezTo>
                    <a:cubicBezTo>
                      <a:pt x="344" y="1309"/>
                      <a:pt x="358" y="1294"/>
                      <a:pt x="354" y="1285"/>
                    </a:cubicBezTo>
                    <a:cubicBezTo>
                      <a:pt x="351" y="1276"/>
                      <a:pt x="353" y="1269"/>
                      <a:pt x="355" y="1256"/>
                    </a:cubicBezTo>
                    <a:cubicBezTo>
                      <a:pt x="358" y="1243"/>
                      <a:pt x="381" y="1130"/>
                      <a:pt x="380" y="1121"/>
                    </a:cubicBezTo>
                    <a:cubicBezTo>
                      <a:pt x="379" y="1112"/>
                      <a:pt x="377" y="1102"/>
                      <a:pt x="374" y="1096"/>
                    </a:cubicBezTo>
                    <a:cubicBezTo>
                      <a:pt x="370" y="1089"/>
                      <a:pt x="367" y="1080"/>
                      <a:pt x="367" y="1080"/>
                    </a:cubicBezTo>
                    <a:cubicBezTo>
                      <a:pt x="367" y="1080"/>
                      <a:pt x="371" y="1062"/>
                      <a:pt x="369" y="1052"/>
                    </a:cubicBezTo>
                    <a:cubicBezTo>
                      <a:pt x="367" y="1042"/>
                      <a:pt x="364" y="1037"/>
                      <a:pt x="364" y="1030"/>
                    </a:cubicBezTo>
                    <a:cubicBezTo>
                      <a:pt x="363" y="1024"/>
                      <a:pt x="363" y="960"/>
                      <a:pt x="365" y="949"/>
                    </a:cubicBezTo>
                    <a:cubicBezTo>
                      <a:pt x="367" y="938"/>
                      <a:pt x="372" y="913"/>
                      <a:pt x="373" y="907"/>
                    </a:cubicBezTo>
                    <a:cubicBezTo>
                      <a:pt x="373" y="905"/>
                      <a:pt x="374" y="901"/>
                      <a:pt x="374" y="896"/>
                    </a:cubicBezTo>
                    <a:cubicBezTo>
                      <a:pt x="379" y="893"/>
                      <a:pt x="385" y="889"/>
                      <a:pt x="390" y="885"/>
                    </a:cubicBezTo>
                    <a:cubicBezTo>
                      <a:pt x="397" y="880"/>
                      <a:pt x="403" y="874"/>
                      <a:pt x="407" y="868"/>
                    </a:cubicBezTo>
                    <a:cubicBezTo>
                      <a:pt x="411" y="861"/>
                      <a:pt x="413" y="857"/>
                      <a:pt x="414" y="849"/>
                    </a:cubicBezTo>
                    <a:cubicBezTo>
                      <a:pt x="416" y="840"/>
                      <a:pt x="417" y="835"/>
                      <a:pt x="418" y="830"/>
                    </a:cubicBezTo>
                    <a:cubicBezTo>
                      <a:pt x="419" y="824"/>
                      <a:pt x="419" y="820"/>
                      <a:pt x="419" y="812"/>
                    </a:cubicBezTo>
                    <a:cubicBezTo>
                      <a:pt x="419" y="807"/>
                      <a:pt x="419" y="802"/>
                      <a:pt x="419" y="800"/>
                    </a:cubicBezTo>
                    <a:cubicBezTo>
                      <a:pt x="420" y="799"/>
                      <a:pt x="420" y="799"/>
                      <a:pt x="421" y="799"/>
                    </a:cubicBezTo>
                    <a:cubicBezTo>
                      <a:pt x="421" y="799"/>
                      <a:pt x="432" y="767"/>
                      <a:pt x="433" y="757"/>
                    </a:cubicBezTo>
                    <a:cubicBezTo>
                      <a:pt x="434" y="747"/>
                      <a:pt x="429" y="750"/>
                      <a:pt x="427" y="745"/>
                    </a:cubicBezTo>
                    <a:close/>
                    <a:moveTo>
                      <a:pt x="378" y="867"/>
                    </a:moveTo>
                    <a:cubicBezTo>
                      <a:pt x="378" y="867"/>
                      <a:pt x="378" y="866"/>
                      <a:pt x="378" y="866"/>
                    </a:cubicBezTo>
                    <a:cubicBezTo>
                      <a:pt x="379" y="866"/>
                      <a:pt x="380" y="866"/>
                      <a:pt x="380" y="866"/>
                    </a:cubicBezTo>
                    <a:cubicBezTo>
                      <a:pt x="380" y="866"/>
                      <a:pt x="379" y="867"/>
                      <a:pt x="378" y="867"/>
                    </a:cubicBezTo>
                    <a:close/>
                    <a:moveTo>
                      <a:pt x="381" y="837"/>
                    </a:moveTo>
                    <a:cubicBezTo>
                      <a:pt x="382" y="842"/>
                      <a:pt x="382" y="845"/>
                      <a:pt x="380" y="850"/>
                    </a:cubicBezTo>
                    <a:cubicBezTo>
                      <a:pt x="380" y="850"/>
                      <a:pt x="380" y="851"/>
                      <a:pt x="379" y="851"/>
                    </a:cubicBezTo>
                    <a:cubicBezTo>
                      <a:pt x="380" y="842"/>
                      <a:pt x="380" y="834"/>
                      <a:pt x="380" y="827"/>
                    </a:cubicBezTo>
                    <a:cubicBezTo>
                      <a:pt x="380" y="827"/>
                      <a:pt x="380" y="826"/>
                      <a:pt x="380" y="826"/>
                    </a:cubicBezTo>
                    <a:cubicBezTo>
                      <a:pt x="384" y="830"/>
                      <a:pt x="380" y="833"/>
                      <a:pt x="381" y="83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57">
                <a:extLst>
                  <a:ext uri="{FF2B5EF4-FFF2-40B4-BE49-F238E27FC236}">
                    <a16:creationId xmlns:a16="http://schemas.microsoft.com/office/drawing/2014/main" id="{55D0639E-722C-6C1E-3E88-92FBC1548785}"/>
                  </a:ext>
                </a:extLst>
              </p:cNvPr>
              <p:cNvSpPr>
                <a:spLocks noEditPoints="1"/>
              </p:cNvSpPr>
              <p:nvPr/>
            </p:nvSpPr>
            <p:spPr bwMode="auto">
              <a:xfrm>
                <a:off x="2626860" y="4195737"/>
                <a:ext cx="305060" cy="1043165"/>
              </a:xfrm>
              <a:custGeom>
                <a:avLst/>
                <a:gdLst>
                  <a:gd name="T0" fmla="*/ 361 w 376"/>
                  <a:gd name="T1" fmla="*/ 485 h 1287"/>
                  <a:gd name="T2" fmla="*/ 361 w 376"/>
                  <a:gd name="T3" fmla="*/ 401 h 1287"/>
                  <a:gd name="T4" fmla="*/ 308 w 376"/>
                  <a:gd name="T5" fmla="*/ 248 h 1287"/>
                  <a:gd name="T6" fmla="*/ 295 w 376"/>
                  <a:gd name="T7" fmla="*/ 221 h 1287"/>
                  <a:gd name="T8" fmla="*/ 218 w 376"/>
                  <a:gd name="T9" fmla="*/ 19 h 1287"/>
                  <a:gd name="T10" fmla="*/ 93 w 376"/>
                  <a:gd name="T11" fmla="*/ 216 h 1287"/>
                  <a:gd name="T12" fmla="*/ 38 w 376"/>
                  <a:gd name="T13" fmla="*/ 292 h 1287"/>
                  <a:gd name="T14" fmla="*/ 27 w 376"/>
                  <a:gd name="T15" fmla="*/ 488 h 1287"/>
                  <a:gd name="T16" fmla="*/ 27 w 376"/>
                  <a:gd name="T17" fmla="*/ 607 h 1287"/>
                  <a:gd name="T18" fmla="*/ 36 w 376"/>
                  <a:gd name="T19" fmla="*/ 668 h 1287"/>
                  <a:gd name="T20" fmla="*/ 50 w 376"/>
                  <a:gd name="T21" fmla="*/ 760 h 1287"/>
                  <a:gd name="T22" fmla="*/ 55 w 376"/>
                  <a:gd name="T23" fmla="*/ 852 h 1287"/>
                  <a:gd name="T24" fmla="*/ 24 w 376"/>
                  <a:gd name="T25" fmla="*/ 1019 h 1287"/>
                  <a:gd name="T26" fmla="*/ 11 w 376"/>
                  <a:gd name="T27" fmla="*/ 1170 h 1287"/>
                  <a:gd name="T28" fmla="*/ 6 w 376"/>
                  <a:gd name="T29" fmla="*/ 1229 h 1287"/>
                  <a:gd name="T30" fmla="*/ 50 w 376"/>
                  <a:gd name="T31" fmla="*/ 1287 h 1287"/>
                  <a:gd name="T32" fmla="*/ 57 w 376"/>
                  <a:gd name="T33" fmla="*/ 1183 h 1287"/>
                  <a:gd name="T34" fmla="*/ 79 w 376"/>
                  <a:gd name="T35" fmla="*/ 1116 h 1287"/>
                  <a:gd name="T36" fmla="*/ 91 w 376"/>
                  <a:gd name="T37" fmla="*/ 1054 h 1287"/>
                  <a:gd name="T38" fmla="*/ 129 w 376"/>
                  <a:gd name="T39" fmla="*/ 938 h 1287"/>
                  <a:gd name="T40" fmla="*/ 186 w 376"/>
                  <a:gd name="T41" fmla="*/ 767 h 1287"/>
                  <a:gd name="T42" fmla="*/ 213 w 376"/>
                  <a:gd name="T43" fmla="*/ 823 h 1287"/>
                  <a:gd name="T44" fmla="*/ 213 w 376"/>
                  <a:gd name="T45" fmla="*/ 999 h 1287"/>
                  <a:gd name="T46" fmla="*/ 208 w 376"/>
                  <a:gd name="T47" fmla="*/ 1162 h 1287"/>
                  <a:gd name="T48" fmla="*/ 198 w 376"/>
                  <a:gd name="T49" fmla="*/ 1253 h 1287"/>
                  <a:gd name="T50" fmla="*/ 262 w 376"/>
                  <a:gd name="T51" fmla="*/ 1281 h 1287"/>
                  <a:gd name="T52" fmla="*/ 263 w 376"/>
                  <a:gd name="T53" fmla="*/ 1182 h 1287"/>
                  <a:gd name="T54" fmla="*/ 280 w 376"/>
                  <a:gd name="T55" fmla="*/ 1111 h 1287"/>
                  <a:gd name="T56" fmla="*/ 291 w 376"/>
                  <a:gd name="T57" fmla="*/ 1048 h 1287"/>
                  <a:gd name="T58" fmla="*/ 302 w 376"/>
                  <a:gd name="T59" fmla="*/ 960 h 1287"/>
                  <a:gd name="T60" fmla="*/ 303 w 376"/>
                  <a:gd name="T61" fmla="*/ 880 h 1287"/>
                  <a:gd name="T62" fmla="*/ 321 w 376"/>
                  <a:gd name="T63" fmla="*/ 785 h 1287"/>
                  <a:gd name="T64" fmla="*/ 357 w 376"/>
                  <a:gd name="T65" fmla="*/ 746 h 1287"/>
                  <a:gd name="T66" fmla="*/ 373 w 376"/>
                  <a:gd name="T67" fmla="*/ 670 h 1287"/>
                  <a:gd name="T68" fmla="*/ 310 w 376"/>
                  <a:gd name="T69" fmla="*/ 529 h 1287"/>
                  <a:gd name="T70" fmla="*/ 280 w 376"/>
                  <a:gd name="T71" fmla="*/ 469 h 1287"/>
                  <a:gd name="T72" fmla="*/ 295 w 376"/>
                  <a:gd name="T73" fmla="*/ 389 h 1287"/>
                  <a:gd name="T74" fmla="*/ 301 w 376"/>
                  <a:gd name="T75" fmla="*/ 446 h 1287"/>
                  <a:gd name="T76" fmla="*/ 315 w 376"/>
                  <a:gd name="T77" fmla="*/ 525 h 1287"/>
                  <a:gd name="T78" fmla="*/ 331 w 376"/>
                  <a:gd name="T79" fmla="*/ 717 h 1287"/>
                  <a:gd name="T80" fmla="*/ 343 w 376"/>
                  <a:gd name="T81" fmla="*/ 686 h 1287"/>
                  <a:gd name="T82" fmla="*/ 68 w 376"/>
                  <a:gd name="T83" fmla="*/ 656 h 1287"/>
                  <a:gd name="T84" fmla="*/ 70 w 376"/>
                  <a:gd name="T85" fmla="*/ 578 h 1287"/>
                  <a:gd name="T86" fmla="*/ 74 w 376"/>
                  <a:gd name="T87" fmla="*/ 534 h 1287"/>
                  <a:gd name="T88" fmla="*/ 82 w 376"/>
                  <a:gd name="T89" fmla="*/ 492 h 1287"/>
                  <a:gd name="T90" fmla="*/ 73 w 376"/>
                  <a:gd name="T91" fmla="*/ 672 h 1287"/>
                  <a:gd name="T92" fmla="*/ 56 w 376"/>
                  <a:gd name="T93" fmla="*/ 709 h 1287"/>
                  <a:gd name="T94" fmla="*/ 66 w 376"/>
                  <a:gd name="T95" fmla="*/ 744 h 1287"/>
                  <a:gd name="T96" fmla="*/ 333 w 376"/>
                  <a:gd name="T97" fmla="*/ 761 h 1287"/>
                  <a:gd name="T98" fmla="*/ 335 w 376"/>
                  <a:gd name="T99" fmla="*/ 753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6" h="1287">
                    <a:moveTo>
                      <a:pt x="369" y="564"/>
                    </a:moveTo>
                    <a:cubicBezTo>
                      <a:pt x="369" y="562"/>
                      <a:pt x="360" y="510"/>
                      <a:pt x="361" y="506"/>
                    </a:cubicBezTo>
                    <a:cubicBezTo>
                      <a:pt x="362" y="501"/>
                      <a:pt x="361" y="499"/>
                      <a:pt x="361" y="496"/>
                    </a:cubicBezTo>
                    <a:cubicBezTo>
                      <a:pt x="362" y="493"/>
                      <a:pt x="358" y="491"/>
                      <a:pt x="361" y="485"/>
                    </a:cubicBezTo>
                    <a:cubicBezTo>
                      <a:pt x="363" y="479"/>
                      <a:pt x="363" y="476"/>
                      <a:pt x="364" y="475"/>
                    </a:cubicBezTo>
                    <a:cubicBezTo>
                      <a:pt x="365" y="474"/>
                      <a:pt x="366" y="467"/>
                      <a:pt x="361" y="460"/>
                    </a:cubicBezTo>
                    <a:cubicBezTo>
                      <a:pt x="355" y="452"/>
                      <a:pt x="361" y="450"/>
                      <a:pt x="362" y="441"/>
                    </a:cubicBezTo>
                    <a:cubicBezTo>
                      <a:pt x="362" y="432"/>
                      <a:pt x="360" y="417"/>
                      <a:pt x="361" y="401"/>
                    </a:cubicBezTo>
                    <a:cubicBezTo>
                      <a:pt x="362" y="385"/>
                      <a:pt x="355" y="353"/>
                      <a:pt x="355" y="346"/>
                    </a:cubicBezTo>
                    <a:cubicBezTo>
                      <a:pt x="355" y="338"/>
                      <a:pt x="355" y="318"/>
                      <a:pt x="351" y="310"/>
                    </a:cubicBezTo>
                    <a:cubicBezTo>
                      <a:pt x="346" y="301"/>
                      <a:pt x="347" y="292"/>
                      <a:pt x="345" y="281"/>
                    </a:cubicBezTo>
                    <a:cubicBezTo>
                      <a:pt x="343" y="273"/>
                      <a:pt x="324" y="257"/>
                      <a:pt x="308" y="248"/>
                    </a:cubicBezTo>
                    <a:cubicBezTo>
                      <a:pt x="315" y="251"/>
                      <a:pt x="322" y="250"/>
                      <a:pt x="322" y="250"/>
                    </a:cubicBezTo>
                    <a:cubicBezTo>
                      <a:pt x="307" y="248"/>
                      <a:pt x="299" y="230"/>
                      <a:pt x="299" y="230"/>
                    </a:cubicBezTo>
                    <a:cubicBezTo>
                      <a:pt x="313" y="242"/>
                      <a:pt x="320" y="235"/>
                      <a:pt x="320" y="235"/>
                    </a:cubicBezTo>
                    <a:cubicBezTo>
                      <a:pt x="311" y="239"/>
                      <a:pt x="304" y="227"/>
                      <a:pt x="295" y="221"/>
                    </a:cubicBezTo>
                    <a:cubicBezTo>
                      <a:pt x="286" y="216"/>
                      <a:pt x="282" y="212"/>
                      <a:pt x="274" y="203"/>
                    </a:cubicBezTo>
                    <a:cubicBezTo>
                      <a:pt x="267" y="194"/>
                      <a:pt x="265" y="180"/>
                      <a:pt x="265" y="167"/>
                    </a:cubicBezTo>
                    <a:cubicBezTo>
                      <a:pt x="266" y="154"/>
                      <a:pt x="262" y="132"/>
                      <a:pt x="258" y="101"/>
                    </a:cubicBezTo>
                    <a:cubicBezTo>
                      <a:pt x="254" y="70"/>
                      <a:pt x="229" y="33"/>
                      <a:pt x="218" y="19"/>
                    </a:cubicBezTo>
                    <a:cubicBezTo>
                      <a:pt x="208" y="4"/>
                      <a:pt x="191" y="9"/>
                      <a:pt x="189" y="9"/>
                    </a:cubicBezTo>
                    <a:cubicBezTo>
                      <a:pt x="187" y="9"/>
                      <a:pt x="192" y="0"/>
                      <a:pt x="156" y="0"/>
                    </a:cubicBezTo>
                    <a:cubicBezTo>
                      <a:pt x="121" y="0"/>
                      <a:pt x="99" y="95"/>
                      <a:pt x="94" y="121"/>
                    </a:cubicBezTo>
                    <a:cubicBezTo>
                      <a:pt x="90" y="146"/>
                      <a:pt x="94" y="202"/>
                      <a:pt x="93" y="216"/>
                    </a:cubicBezTo>
                    <a:cubicBezTo>
                      <a:pt x="93" y="230"/>
                      <a:pt x="63" y="230"/>
                      <a:pt x="63" y="230"/>
                    </a:cubicBezTo>
                    <a:cubicBezTo>
                      <a:pt x="66" y="233"/>
                      <a:pt x="71" y="234"/>
                      <a:pt x="75" y="234"/>
                    </a:cubicBezTo>
                    <a:cubicBezTo>
                      <a:pt x="68" y="237"/>
                      <a:pt x="56" y="242"/>
                      <a:pt x="50" y="250"/>
                    </a:cubicBezTo>
                    <a:cubicBezTo>
                      <a:pt x="42" y="260"/>
                      <a:pt x="40" y="285"/>
                      <a:pt x="38" y="292"/>
                    </a:cubicBezTo>
                    <a:cubicBezTo>
                      <a:pt x="36" y="299"/>
                      <a:pt x="34" y="363"/>
                      <a:pt x="31" y="381"/>
                    </a:cubicBezTo>
                    <a:cubicBezTo>
                      <a:pt x="29" y="399"/>
                      <a:pt x="27" y="452"/>
                      <a:pt x="27" y="452"/>
                    </a:cubicBezTo>
                    <a:cubicBezTo>
                      <a:pt x="26" y="468"/>
                      <a:pt x="26" y="468"/>
                      <a:pt x="26" y="468"/>
                    </a:cubicBezTo>
                    <a:cubicBezTo>
                      <a:pt x="26" y="468"/>
                      <a:pt x="25" y="472"/>
                      <a:pt x="27" y="488"/>
                    </a:cubicBezTo>
                    <a:cubicBezTo>
                      <a:pt x="29" y="504"/>
                      <a:pt x="27" y="514"/>
                      <a:pt x="27" y="514"/>
                    </a:cubicBezTo>
                    <a:cubicBezTo>
                      <a:pt x="27" y="514"/>
                      <a:pt x="25" y="534"/>
                      <a:pt x="25" y="546"/>
                    </a:cubicBezTo>
                    <a:cubicBezTo>
                      <a:pt x="24" y="558"/>
                      <a:pt x="25" y="583"/>
                      <a:pt x="28" y="592"/>
                    </a:cubicBezTo>
                    <a:cubicBezTo>
                      <a:pt x="31" y="601"/>
                      <a:pt x="27" y="596"/>
                      <a:pt x="27" y="607"/>
                    </a:cubicBezTo>
                    <a:cubicBezTo>
                      <a:pt x="26" y="617"/>
                      <a:pt x="25" y="631"/>
                      <a:pt x="25" y="631"/>
                    </a:cubicBezTo>
                    <a:cubicBezTo>
                      <a:pt x="25" y="631"/>
                      <a:pt x="28" y="641"/>
                      <a:pt x="27" y="649"/>
                    </a:cubicBezTo>
                    <a:cubicBezTo>
                      <a:pt x="27" y="656"/>
                      <a:pt x="33" y="668"/>
                      <a:pt x="33" y="668"/>
                    </a:cubicBezTo>
                    <a:cubicBezTo>
                      <a:pt x="34" y="668"/>
                      <a:pt x="35" y="668"/>
                      <a:pt x="36" y="668"/>
                    </a:cubicBezTo>
                    <a:cubicBezTo>
                      <a:pt x="36" y="672"/>
                      <a:pt x="30" y="706"/>
                      <a:pt x="30" y="706"/>
                    </a:cubicBezTo>
                    <a:cubicBezTo>
                      <a:pt x="30" y="706"/>
                      <a:pt x="32" y="714"/>
                      <a:pt x="31" y="718"/>
                    </a:cubicBezTo>
                    <a:cubicBezTo>
                      <a:pt x="30" y="722"/>
                      <a:pt x="39" y="746"/>
                      <a:pt x="41" y="749"/>
                    </a:cubicBezTo>
                    <a:cubicBezTo>
                      <a:pt x="43" y="753"/>
                      <a:pt x="47" y="755"/>
                      <a:pt x="50" y="760"/>
                    </a:cubicBezTo>
                    <a:cubicBezTo>
                      <a:pt x="52" y="764"/>
                      <a:pt x="61" y="776"/>
                      <a:pt x="66" y="779"/>
                    </a:cubicBezTo>
                    <a:cubicBezTo>
                      <a:pt x="65" y="781"/>
                      <a:pt x="65" y="782"/>
                      <a:pt x="65" y="784"/>
                    </a:cubicBezTo>
                    <a:cubicBezTo>
                      <a:pt x="64" y="795"/>
                      <a:pt x="64" y="816"/>
                      <a:pt x="64" y="816"/>
                    </a:cubicBezTo>
                    <a:cubicBezTo>
                      <a:pt x="64" y="816"/>
                      <a:pt x="59" y="842"/>
                      <a:pt x="55" y="852"/>
                    </a:cubicBezTo>
                    <a:cubicBezTo>
                      <a:pt x="51" y="861"/>
                      <a:pt x="53" y="901"/>
                      <a:pt x="50" y="911"/>
                    </a:cubicBezTo>
                    <a:cubicBezTo>
                      <a:pt x="47" y="922"/>
                      <a:pt x="46" y="939"/>
                      <a:pt x="43" y="944"/>
                    </a:cubicBezTo>
                    <a:cubicBezTo>
                      <a:pt x="41" y="949"/>
                      <a:pt x="36" y="967"/>
                      <a:pt x="31" y="981"/>
                    </a:cubicBezTo>
                    <a:cubicBezTo>
                      <a:pt x="26" y="996"/>
                      <a:pt x="24" y="1008"/>
                      <a:pt x="24" y="1019"/>
                    </a:cubicBezTo>
                    <a:cubicBezTo>
                      <a:pt x="24" y="1030"/>
                      <a:pt x="15" y="1068"/>
                      <a:pt x="13" y="1087"/>
                    </a:cubicBezTo>
                    <a:cubicBezTo>
                      <a:pt x="12" y="1105"/>
                      <a:pt x="8" y="1098"/>
                      <a:pt x="8" y="1111"/>
                    </a:cubicBezTo>
                    <a:cubicBezTo>
                      <a:pt x="7" y="1124"/>
                      <a:pt x="11" y="1136"/>
                      <a:pt x="11" y="1143"/>
                    </a:cubicBezTo>
                    <a:cubicBezTo>
                      <a:pt x="11" y="1151"/>
                      <a:pt x="7" y="1164"/>
                      <a:pt x="11" y="1170"/>
                    </a:cubicBezTo>
                    <a:cubicBezTo>
                      <a:pt x="12" y="1171"/>
                      <a:pt x="14" y="1172"/>
                      <a:pt x="15" y="1174"/>
                    </a:cubicBezTo>
                    <a:cubicBezTo>
                      <a:pt x="15" y="1175"/>
                      <a:pt x="15" y="1177"/>
                      <a:pt x="15" y="1179"/>
                    </a:cubicBezTo>
                    <a:cubicBezTo>
                      <a:pt x="14" y="1185"/>
                      <a:pt x="13" y="1193"/>
                      <a:pt x="12" y="1203"/>
                    </a:cubicBezTo>
                    <a:cubicBezTo>
                      <a:pt x="11" y="1212"/>
                      <a:pt x="9" y="1221"/>
                      <a:pt x="6" y="1229"/>
                    </a:cubicBezTo>
                    <a:cubicBezTo>
                      <a:pt x="3" y="1238"/>
                      <a:pt x="5" y="1244"/>
                      <a:pt x="2" y="1255"/>
                    </a:cubicBezTo>
                    <a:cubicBezTo>
                      <a:pt x="0" y="1266"/>
                      <a:pt x="4" y="1268"/>
                      <a:pt x="6" y="1275"/>
                    </a:cubicBezTo>
                    <a:cubicBezTo>
                      <a:pt x="8" y="1281"/>
                      <a:pt x="8" y="1287"/>
                      <a:pt x="8" y="1287"/>
                    </a:cubicBezTo>
                    <a:cubicBezTo>
                      <a:pt x="8" y="1287"/>
                      <a:pt x="42" y="1287"/>
                      <a:pt x="50" y="1287"/>
                    </a:cubicBezTo>
                    <a:cubicBezTo>
                      <a:pt x="58" y="1287"/>
                      <a:pt x="62" y="1268"/>
                      <a:pt x="63" y="1261"/>
                    </a:cubicBezTo>
                    <a:cubicBezTo>
                      <a:pt x="64" y="1253"/>
                      <a:pt x="62" y="1242"/>
                      <a:pt x="62" y="1235"/>
                    </a:cubicBezTo>
                    <a:cubicBezTo>
                      <a:pt x="62" y="1228"/>
                      <a:pt x="62" y="1213"/>
                      <a:pt x="62" y="1204"/>
                    </a:cubicBezTo>
                    <a:cubicBezTo>
                      <a:pt x="62" y="1197"/>
                      <a:pt x="58" y="1188"/>
                      <a:pt x="57" y="1183"/>
                    </a:cubicBezTo>
                    <a:cubicBezTo>
                      <a:pt x="61" y="1181"/>
                      <a:pt x="65" y="1179"/>
                      <a:pt x="66" y="1177"/>
                    </a:cubicBezTo>
                    <a:cubicBezTo>
                      <a:pt x="69" y="1174"/>
                      <a:pt x="68" y="1164"/>
                      <a:pt x="69" y="1157"/>
                    </a:cubicBezTo>
                    <a:cubicBezTo>
                      <a:pt x="70" y="1151"/>
                      <a:pt x="74" y="1146"/>
                      <a:pt x="78" y="1137"/>
                    </a:cubicBezTo>
                    <a:cubicBezTo>
                      <a:pt x="82" y="1127"/>
                      <a:pt x="78" y="1120"/>
                      <a:pt x="79" y="1116"/>
                    </a:cubicBezTo>
                    <a:cubicBezTo>
                      <a:pt x="81" y="1113"/>
                      <a:pt x="82" y="1101"/>
                      <a:pt x="83" y="1097"/>
                    </a:cubicBezTo>
                    <a:cubicBezTo>
                      <a:pt x="84" y="1095"/>
                      <a:pt x="85" y="1091"/>
                      <a:pt x="86" y="1086"/>
                    </a:cubicBezTo>
                    <a:cubicBezTo>
                      <a:pt x="87" y="1083"/>
                      <a:pt x="88" y="1080"/>
                      <a:pt x="89" y="1077"/>
                    </a:cubicBezTo>
                    <a:cubicBezTo>
                      <a:pt x="91" y="1054"/>
                      <a:pt x="91" y="1054"/>
                      <a:pt x="91" y="1054"/>
                    </a:cubicBezTo>
                    <a:cubicBezTo>
                      <a:pt x="91" y="1054"/>
                      <a:pt x="94" y="1046"/>
                      <a:pt x="98" y="1035"/>
                    </a:cubicBezTo>
                    <a:cubicBezTo>
                      <a:pt x="102" y="1024"/>
                      <a:pt x="104" y="1010"/>
                      <a:pt x="109" y="1002"/>
                    </a:cubicBezTo>
                    <a:cubicBezTo>
                      <a:pt x="113" y="994"/>
                      <a:pt x="119" y="962"/>
                      <a:pt x="119" y="962"/>
                    </a:cubicBezTo>
                    <a:cubicBezTo>
                      <a:pt x="119" y="962"/>
                      <a:pt x="124" y="947"/>
                      <a:pt x="129" y="938"/>
                    </a:cubicBezTo>
                    <a:cubicBezTo>
                      <a:pt x="133" y="929"/>
                      <a:pt x="141" y="901"/>
                      <a:pt x="144" y="894"/>
                    </a:cubicBezTo>
                    <a:cubicBezTo>
                      <a:pt x="147" y="887"/>
                      <a:pt x="149" y="872"/>
                      <a:pt x="151" y="864"/>
                    </a:cubicBezTo>
                    <a:cubicBezTo>
                      <a:pt x="154" y="857"/>
                      <a:pt x="162" y="835"/>
                      <a:pt x="166" y="825"/>
                    </a:cubicBezTo>
                    <a:cubicBezTo>
                      <a:pt x="171" y="815"/>
                      <a:pt x="180" y="779"/>
                      <a:pt x="186" y="767"/>
                    </a:cubicBezTo>
                    <a:cubicBezTo>
                      <a:pt x="191" y="754"/>
                      <a:pt x="207" y="708"/>
                      <a:pt x="207" y="708"/>
                    </a:cubicBezTo>
                    <a:cubicBezTo>
                      <a:pt x="207" y="708"/>
                      <a:pt x="211" y="729"/>
                      <a:pt x="212" y="741"/>
                    </a:cubicBezTo>
                    <a:cubicBezTo>
                      <a:pt x="213" y="753"/>
                      <a:pt x="213" y="769"/>
                      <a:pt x="212" y="781"/>
                    </a:cubicBezTo>
                    <a:cubicBezTo>
                      <a:pt x="211" y="792"/>
                      <a:pt x="215" y="814"/>
                      <a:pt x="213" y="823"/>
                    </a:cubicBezTo>
                    <a:cubicBezTo>
                      <a:pt x="212" y="833"/>
                      <a:pt x="214" y="882"/>
                      <a:pt x="215" y="894"/>
                    </a:cubicBezTo>
                    <a:cubicBezTo>
                      <a:pt x="217" y="906"/>
                      <a:pt x="218" y="932"/>
                      <a:pt x="218" y="932"/>
                    </a:cubicBezTo>
                    <a:cubicBezTo>
                      <a:pt x="218" y="932"/>
                      <a:pt x="220" y="952"/>
                      <a:pt x="215" y="961"/>
                    </a:cubicBezTo>
                    <a:cubicBezTo>
                      <a:pt x="209" y="970"/>
                      <a:pt x="213" y="999"/>
                      <a:pt x="213" y="999"/>
                    </a:cubicBezTo>
                    <a:cubicBezTo>
                      <a:pt x="213" y="999"/>
                      <a:pt x="212" y="1030"/>
                      <a:pt x="213" y="1047"/>
                    </a:cubicBezTo>
                    <a:cubicBezTo>
                      <a:pt x="214" y="1063"/>
                      <a:pt x="215" y="1114"/>
                      <a:pt x="215" y="1114"/>
                    </a:cubicBezTo>
                    <a:cubicBezTo>
                      <a:pt x="215" y="1114"/>
                      <a:pt x="210" y="1131"/>
                      <a:pt x="207" y="1143"/>
                    </a:cubicBezTo>
                    <a:cubicBezTo>
                      <a:pt x="204" y="1155"/>
                      <a:pt x="207" y="1154"/>
                      <a:pt x="208" y="1162"/>
                    </a:cubicBezTo>
                    <a:cubicBezTo>
                      <a:pt x="208" y="1169"/>
                      <a:pt x="207" y="1171"/>
                      <a:pt x="210" y="1175"/>
                    </a:cubicBezTo>
                    <a:cubicBezTo>
                      <a:pt x="210" y="1181"/>
                      <a:pt x="212" y="1191"/>
                      <a:pt x="213" y="1200"/>
                    </a:cubicBezTo>
                    <a:cubicBezTo>
                      <a:pt x="214" y="1213"/>
                      <a:pt x="207" y="1214"/>
                      <a:pt x="205" y="1225"/>
                    </a:cubicBezTo>
                    <a:cubicBezTo>
                      <a:pt x="202" y="1236"/>
                      <a:pt x="200" y="1242"/>
                      <a:pt x="198" y="1253"/>
                    </a:cubicBezTo>
                    <a:cubicBezTo>
                      <a:pt x="195" y="1265"/>
                      <a:pt x="193" y="1261"/>
                      <a:pt x="194" y="1270"/>
                    </a:cubicBezTo>
                    <a:cubicBezTo>
                      <a:pt x="195" y="1278"/>
                      <a:pt x="206" y="1286"/>
                      <a:pt x="206" y="1286"/>
                    </a:cubicBezTo>
                    <a:cubicBezTo>
                      <a:pt x="206" y="1286"/>
                      <a:pt x="233" y="1286"/>
                      <a:pt x="243" y="1286"/>
                    </a:cubicBezTo>
                    <a:cubicBezTo>
                      <a:pt x="252" y="1286"/>
                      <a:pt x="258" y="1285"/>
                      <a:pt x="262" y="1281"/>
                    </a:cubicBezTo>
                    <a:cubicBezTo>
                      <a:pt x="266" y="1278"/>
                      <a:pt x="263" y="1273"/>
                      <a:pt x="266" y="1264"/>
                    </a:cubicBezTo>
                    <a:cubicBezTo>
                      <a:pt x="269" y="1254"/>
                      <a:pt x="267" y="1253"/>
                      <a:pt x="265" y="1241"/>
                    </a:cubicBezTo>
                    <a:cubicBezTo>
                      <a:pt x="263" y="1229"/>
                      <a:pt x="263" y="1222"/>
                      <a:pt x="263" y="1214"/>
                    </a:cubicBezTo>
                    <a:cubicBezTo>
                      <a:pt x="262" y="1207"/>
                      <a:pt x="263" y="1188"/>
                      <a:pt x="263" y="1182"/>
                    </a:cubicBezTo>
                    <a:cubicBezTo>
                      <a:pt x="269" y="1179"/>
                      <a:pt x="271" y="1176"/>
                      <a:pt x="272" y="1173"/>
                    </a:cubicBezTo>
                    <a:cubicBezTo>
                      <a:pt x="273" y="1169"/>
                      <a:pt x="276" y="1151"/>
                      <a:pt x="277" y="1143"/>
                    </a:cubicBezTo>
                    <a:cubicBezTo>
                      <a:pt x="279" y="1136"/>
                      <a:pt x="285" y="1139"/>
                      <a:pt x="286" y="1129"/>
                    </a:cubicBezTo>
                    <a:cubicBezTo>
                      <a:pt x="286" y="1120"/>
                      <a:pt x="281" y="1118"/>
                      <a:pt x="280" y="1111"/>
                    </a:cubicBezTo>
                    <a:cubicBezTo>
                      <a:pt x="279" y="1105"/>
                      <a:pt x="277" y="1108"/>
                      <a:pt x="277" y="1105"/>
                    </a:cubicBezTo>
                    <a:cubicBezTo>
                      <a:pt x="277" y="1101"/>
                      <a:pt x="281" y="1094"/>
                      <a:pt x="285" y="1089"/>
                    </a:cubicBezTo>
                    <a:cubicBezTo>
                      <a:pt x="288" y="1083"/>
                      <a:pt x="290" y="1070"/>
                      <a:pt x="290" y="1070"/>
                    </a:cubicBezTo>
                    <a:cubicBezTo>
                      <a:pt x="290" y="1070"/>
                      <a:pt x="290" y="1058"/>
                      <a:pt x="291" y="1048"/>
                    </a:cubicBezTo>
                    <a:cubicBezTo>
                      <a:pt x="293" y="1038"/>
                      <a:pt x="289" y="1030"/>
                      <a:pt x="291" y="1021"/>
                    </a:cubicBezTo>
                    <a:cubicBezTo>
                      <a:pt x="293" y="1011"/>
                      <a:pt x="295" y="1009"/>
                      <a:pt x="297" y="1000"/>
                    </a:cubicBezTo>
                    <a:cubicBezTo>
                      <a:pt x="299" y="990"/>
                      <a:pt x="299" y="987"/>
                      <a:pt x="299" y="976"/>
                    </a:cubicBezTo>
                    <a:cubicBezTo>
                      <a:pt x="299" y="965"/>
                      <a:pt x="302" y="960"/>
                      <a:pt x="302" y="960"/>
                    </a:cubicBezTo>
                    <a:cubicBezTo>
                      <a:pt x="302" y="960"/>
                      <a:pt x="300" y="951"/>
                      <a:pt x="299" y="944"/>
                    </a:cubicBezTo>
                    <a:cubicBezTo>
                      <a:pt x="298" y="938"/>
                      <a:pt x="294" y="933"/>
                      <a:pt x="297" y="927"/>
                    </a:cubicBezTo>
                    <a:cubicBezTo>
                      <a:pt x="301" y="922"/>
                      <a:pt x="300" y="905"/>
                      <a:pt x="300" y="905"/>
                    </a:cubicBezTo>
                    <a:cubicBezTo>
                      <a:pt x="303" y="880"/>
                      <a:pt x="303" y="880"/>
                      <a:pt x="303" y="880"/>
                    </a:cubicBezTo>
                    <a:cubicBezTo>
                      <a:pt x="303" y="880"/>
                      <a:pt x="306" y="874"/>
                      <a:pt x="306" y="863"/>
                    </a:cubicBezTo>
                    <a:cubicBezTo>
                      <a:pt x="306" y="852"/>
                      <a:pt x="308" y="846"/>
                      <a:pt x="309" y="837"/>
                    </a:cubicBezTo>
                    <a:cubicBezTo>
                      <a:pt x="310" y="827"/>
                      <a:pt x="310" y="816"/>
                      <a:pt x="314" y="810"/>
                    </a:cubicBezTo>
                    <a:cubicBezTo>
                      <a:pt x="317" y="804"/>
                      <a:pt x="316" y="796"/>
                      <a:pt x="321" y="785"/>
                    </a:cubicBezTo>
                    <a:cubicBezTo>
                      <a:pt x="322" y="783"/>
                      <a:pt x="322" y="782"/>
                      <a:pt x="323" y="780"/>
                    </a:cubicBezTo>
                    <a:cubicBezTo>
                      <a:pt x="326" y="780"/>
                      <a:pt x="336" y="774"/>
                      <a:pt x="339" y="771"/>
                    </a:cubicBezTo>
                    <a:cubicBezTo>
                      <a:pt x="342" y="767"/>
                      <a:pt x="347" y="761"/>
                      <a:pt x="350" y="757"/>
                    </a:cubicBezTo>
                    <a:cubicBezTo>
                      <a:pt x="353" y="753"/>
                      <a:pt x="353" y="748"/>
                      <a:pt x="357" y="746"/>
                    </a:cubicBezTo>
                    <a:cubicBezTo>
                      <a:pt x="361" y="744"/>
                      <a:pt x="362" y="732"/>
                      <a:pt x="363" y="725"/>
                    </a:cubicBezTo>
                    <a:cubicBezTo>
                      <a:pt x="364" y="718"/>
                      <a:pt x="367" y="693"/>
                      <a:pt x="367" y="690"/>
                    </a:cubicBezTo>
                    <a:cubicBezTo>
                      <a:pt x="370" y="689"/>
                      <a:pt x="372" y="688"/>
                      <a:pt x="372" y="688"/>
                    </a:cubicBezTo>
                    <a:cubicBezTo>
                      <a:pt x="372" y="688"/>
                      <a:pt x="369" y="686"/>
                      <a:pt x="373" y="670"/>
                    </a:cubicBezTo>
                    <a:cubicBezTo>
                      <a:pt x="376" y="654"/>
                      <a:pt x="372" y="626"/>
                      <a:pt x="372" y="611"/>
                    </a:cubicBezTo>
                    <a:cubicBezTo>
                      <a:pt x="372" y="596"/>
                      <a:pt x="369" y="567"/>
                      <a:pt x="369" y="564"/>
                    </a:cubicBezTo>
                    <a:close/>
                    <a:moveTo>
                      <a:pt x="311" y="530"/>
                    </a:moveTo>
                    <a:cubicBezTo>
                      <a:pt x="310" y="530"/>
                      <a:pt x="310" y="530"/>
                      <a:pt x="310" y="529"/>
                    </a:cubicBezTo>
                    <a:cubicBezTo>
                      <a:pt x="308" y="527"/>
                      <a:pt x="306" y="524"/>
                      <a:pt x="303" y="521"/>
                    </a:cubicBezTo>
                    <a:cubicBezTo>
                      <a:pt x="297" y="516"/>
                      <a:pt x="300" y="518"/>
                      <a:pt x="301" y="506"/>
                    </a:cubicBezTo>
                    <a:cubicBezTo>
                      <a:pt x="302" y="494"/>
                      <a:pt x="290" y="480"/>
                      <a:pt x="290" y="480"/>
                    </a:cubicBezTo>
                    <a:cubicBezTo>
                      <a:pt x="290" y="480"/>
                      <a:pt x="287" y="475"/>
                      <a:pt x="280" y="469"/>
                    </a:cubicBezTo>
                    <a:cubicBezTo>
                      <a:pt x="273" y="464"/>
                      <a:pt x="279" y="456"/>
                      <a:pt x="279" y="456"/>
                    </a:cubicBezTo>
                    <a:cubicBezTo>
                      <a:pt x="279" y="456"/>
                      <a:pt x="280" y="447"/>
                      <a:pt x="280" y="440"/>
                    </a:cubicBezTo>
                    <a:cubicBezTo>
                      <a:pt x="280" y="433"/>
                      <a:pt x="282" y="414"/>
                      <a:pt x="285" y="407"/>
                    </a:cubicBezTo>
                    <a:cubicBezTo>
                      <a:pt x="288" y="401"/>
                      <a:pt x="293" y="391"/>
                      <a:pt x="295" y="389"/>
                    </a:cubicBezTo>
                    <a:cubicBezTo>
                      <a:pt x="295" y="389"/>
                      <a:pt x="295" y="389"/>
                      <a:pt x="295" y="389"/>
                    </a:cubicBezTo>
                    <a:cubicBezTo>
                      <a:pt x="297" y="410"/>
                      <a:pt x="297" y="410"/>
                      <a:pt x="297" y="410"/>
                    </a:cubicBezTo>
                    <a:cubicBezTo>
                      <a:pt x="300" y="432"/>
                      <a:pt x="300" y="432"/>
                      <a:pt x="300" y="432"/>
                    </a:cubicBezTo>
                    <a:cubicBezTo>
                      <a:pt x="301" y="446"/>
                      <a:pt x="301" y="446"/>
                      <a:pt x="301" y="446"/>
                    </a:cubicBezTo>
                    <a:cubicBezTo>
                      <a:pt x="302" y="464"/>
                      <a:pt x="302" y="464"/>
                      <a:pt x="302" y="464"/>
                    </a:cubicBezTo>
                    <a:cubicBezTo>
                      <a:pt x="309" y="480"/>
                      <a:pt x="309" y="480"/>
                      <a:pt x="309" y="480"/>
                    </a:cubicBezTo>
                    <a:cubicBezTo>
                      <a:pt x="311" y="505"/>
                      <a:pt x="311" y="505"/>
                      <a:pt x="311" y="505"/>
                    </a:cubicBezTo>
                    <a:cubicBezTo>
                      <a:pt x="311" y="505"/>
                      <a:pt x="316" y="518"/>
                      <a:pt x="315" y="525"/>
                    </a:cubicBezTo>
                    <a:cubicBezTo>
                      <a:pt x="313" y="532"/>
                      <a:pt x="316" y="533"/>
                      <a:pt x="316" y="540"/>
                    </a:cubicBezTo>
                    <a:cubicBezTo>
                      <a:pt x="316" y="541"/>
                      <a:pt x="316" y="541"/>
                      <a:pt x="316" y="541"/>
                    </a:cubicBezTo>
                    <a:cubicBezTo>
                      <a:pt x="313" y="534"/>
                      <a:pt x="311" y="530"/>
                      <a:pt x="311" y="530"/>
                    </a:cubicBezTo>
                    <a:close/>
                    <a:moveTo>
                      <a:pt x="331" y="717"/>
                    </a:moveTo>
                    <a:cubicBezTo>
                      <a:pt x="329" y="723"/>
                      <a:pt x="327" y="732"/>
                      <a:pt x="324" y="736"/>
                    </a:cubicBezTo>
                    <a:cubicBezTo>
                      <a:pt x="326" y="730"/>
                      <a:pt x="328" y="724"/>
                      <a:pt x="331" y="717"/>
                    </a:cubicBezTo>
                    <a:close/>
                    <a:moveTo>
                      <a:pt x="343" y="685"/>
                    </a:moveTo>
                    <a:cubicBezTo>
                      <a:pt x="343" y="686"/>
                      <a:pt x="343" y="686"/>
                      <a:pt x="343" y="686"/>
                    </a:cubicBezTo>
                    <a:cubicBezTo>
                      <a:pt x="343" y="686"/>
                      <a:pt x="343" y="686"/>
                      <a:pt x="343" y="687"/>
                    </a:cubicBezTo>
                    <a:cubicBezTo>
                      <a:pt x="343" y="686"/>
                      <a:pt x="343" y="686"/>
                      <a:pt x="343" y="685"/>
                    </a:cubicBezTo>
                    <a:close/>
                    <a:moveTo>
                      <a:pt x="66" y="661"/>
                    </a:moveTo>
                    <a:cubicBezTo>
                      <a:pt x="68" y="656"/>
                      <a:pt x="68" y="656"/>
                      <a:pt x="68" y="656"/>
                    </a:cubicBezTo>
                    <a:cubicBezTo>
                      <a:pt x="68" y="656"/>
                      <a:pt x="65" y="650"/>
                      <a:pt x="66" y="636"/>
                    </a:cubicBezTo>
                    <a:cubicBezTo>
                      <a:pt x="66" y="621"/>
                      <a:pt x="66" y="625"/>
                      <a:pt x="66" y="618"/>
                    </a:cubicBezTo>
                    <a:cubicBezTo>
                      <a:pt x="66" y="611"/>
                      <a:pt x="64" y="596"/>
                      <a:pt x="67" y="590"/>
                    </a:cubicBezTo>
                    <a:cubicBezTo>
                      <a:pt x="68" y="587"/>
                      <a:pt x="70" y="582"/>
                      <a:pt x="70" y="578"/>
                    </a:cubicBezTo>
                    <a:cubicBezTo>
                      <a:pt x="72" y="576"/>
                      <a:pt x="73" y="574"/>
                      <a:pt x="72" y="570"/>
                    </a:cubicBezTo>
                    <a:cubicBezTo>
                      <a:pt x="71" y="563"/>
                      <a:pt x="71" y="563"/>
                      <a:pt x="71" y="563"/>
                    </a:cubicBezTo>
                    <a:cubicBezTo>
                      <a:pt x="70" y="556"/>
                      <a:pt x="72" y="547"/>
                      <a:pt x="73" y="543"/>
                    </a:cubicBezTo>
                    <a:cubicBezTo>
                      <a:pt x="75" y="540"/>
                      <a:pt x="75" y="537"/>
                      <a:pt x="74" y="534"/>
                    </a:cubicBezTo>
                    <a:cubicBezTo>
                      <a:pt x="75" y="529"/>
                      <a:pt x="74" y="524"/>
                      <a:pt x="73" y="519"/>
                    </a:cubicBezTo>
                    <a:cubicBezTo>
                      <a:pt x="73" y="515"/>
                      <a:pt x="75" y="511"/>
                      <a:pt x="76" y="506"/>
                    </a:cubicBezTo>
                    <a:cubicBezTo>
                      <a:pt x="76" y="498"/>
                      <a:pt x="80" y="485"/>
                      <a:pt x="80" y="485"/>
                    </a:cubicBezTo>
                    <a:cubicBezTo>
                      <a:pt x="80" y="485"/>
                      <a:pt x="80" y="485"/>
                      <a:pt x="82" y="492"/>
                    </a:cubicBezTo>
                    <a:cubicBezTo>
                      <a:pt x="84" y="499"/>
                      <a:pt x="83" y="552"/>
                      <a:pt x="83" y="560"/>
                    </a:cubicBezTo>
                    <a:cubicBezTo>
                      <a:pt x="76" y="571"/>
                      <a:pt x="78" y="616"/>
                      <a:pt x="76" y="625"/>
                    </a:cubicBezTo>
                    <a:cubicBezTo>
                      <a:pt x="74" y="634"/>
                      <a:pt x="77" y="640"/>
                      <a:pt x="76" y="650"/>
                    </a:cubicBezTo>
                    <a:cubicBezTo>
                      <a:pt x="75" y="658"/>
                      <a:pt x="73" y="668"/>
                      <a:pt x="73" y="672"/>
                    </a:cubicBezTo>
                    <a:cubicBezTo>
                      <a:pt x="70" y="667"/>
                      <a:pt x="67" y="663"/>
                      <a:pt x="64" y="661"/>
                    </a:cubicBezTo>
                    <a:cubicBezTo>
                      <a:pt x="65" y="661"/>
                      <a:pt x="66" y="661"/>
                      <a:pt x="66" y="661"/>
                    </a:cubicBezTo>
                    <a:close/>
                    <a:moveTo>
                      <a:pt x="59" y="729"/>
                    </a:moveTo>
                    <a:cubicBezTo>
                      <a:pt x="58" y="725"/>
                      <a:pt x="56" y="711"/>
                      <a:pt x="56" y="709"/>
                    </a:cubicBezTo>
                    <a:cubicBezTo>
                      <a:pt x="55" y="708"/>
                      <a:pt x="59" y="705"/>
                      <a:pt x="62" y="707"/>
                    </a:cubicBezTo>
                    <a:cubicBezTo>
                      <a:pt x="64" y="710"/>
                      <a:pt x="64" y="725"/>
                      <a:pt x="63" y="729"/>
                    </a:cubicBezTo>
                    <a:cubicBezTo>
                      <a:pt x="63" y="732"/>
                      <a:pt x="64" y="739"/>
                      <a:pt x="66" y="743"/>
                    </a:cubicBezTo>
                    <a:cubicBezTo>
                      <a:pt x="66" y="743"/>
                      <a:pt x="66" y="743"/>
                      <a:pt x="66" y="744"/>
                    </a:cubicBezTo>
                    <a:cubicBezTo>
                      <a:pt x="66" y="744"/>
                      <a:pt x="66" y="745"/>
                      <a:pt x="66" y="746"/>
                    </a:cubicBezTo>
                    <a:cubicBezTo>
                      <a:pt x="64" y="743"/>
                      <a:pt x="62" y="741"/>
                      <a:pt x="62" y="741"/>
                    </a:cubicBezTo>
                    <a:cubicBezTo>
                      <a:pt x="60" y="738"/>
                      <a:pt x="59" y="733"/>
                      <a:pt x="59" y="729"/>
                    </a:cubicBezTo>
                    <a:close/>
                    <a:moveTo>
                      <a:pt x="333" y="761"/>
                    </a:moveTo>
                    <a:cubicBezTo>
                      <a:pt x="331" y="764"/>
                      <a:pt x="327" y="768"/>
                      <a:pt x="323" y="771"/>
                    </a:cubicBezTo>
                    <a:cubicBezTo>
                      <a:pt x="323" y="769"/>
                      <a:pt x="322" y="767"/>
                      <a:pt x="322" y="765"/>
                    </a:cubicBezTo>
                    <a:cubicBezTo>
                      <a:pt x="324" y="765"/>
                      <a:pt x="325" y="762"/>
                      <a:pt x="327" y="760"/>
                    </a:cubicBezTo>
                    <a:cubicBezTo>
                      <a:pt x="329" y="757"/>
                      <a:pt x="335" y="753"/>
                      <a:pt x="335" y="753"/>
                    </a:cubicBezTo>
                    <a:cubicBezTo>
                      <a:pt x="335" y="753"/>
                      <a:pt x="335" y="757"/>
                      <a:pt x="333" y="7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5">
                <a:extLst>
                  <a:ext uri="{FF2B5EF4-FFF2-40B4-BE49-F238E27FC236}">
                    <a16:creationId xmlns:a16="http://schemas.microsoft.com/office/drawing/2014/main" id="{9EA4133B-2FB3-2791-37C9-C1F3B686A044}"/>
                  </a:ext>
                </a:extLst>
              </p:cNvPr>
              <p:cNvSpPr>
                <a:spLocks noEditPoints="1"/>
              </p:cNvSpPr>
              <p:nvPr/>
            </p:nvSpPr>
            <p:spPr bwMode="auto">
              <a:xfrm>
                <a:off x="3746659" y="4019290"/>
                <a:ext cx="576240" cy="1219612"/>
              </a:xfrm>
              <a:custGeom>
                <a:avLst/>
                <a:gdLst>
                  <a:gd name="T0" fmla="*/ 196 w 205"/>
                  <a:gd name="T1" fmla="*/ 251 h 434"/>
                  <a:gd name="T2" fmla="*/ 186 w 205"/>
                  <a:gd name="T3" fmla="*/ 252 h 434"/>
                  <a:gd name="T4" fmla="*/ 179 w 205"/>
                  <a:gd name="T5" fmla="*/ 245 h 434"/>
                  <a:gd name="T6" fmla="*/ 180 w 205"/>
                  <a:gd name="T7" fmla="*/ 205 h 434"/>
                  <a:gd name="T8" fmla="*/ 163 w 205"/>
                  <a:gd name="T9" fmla="*/ 168 h 434"/>
                  <a:gd name="T10" fmla="*/ 159 w 205"/>
                  <a:gd name="T11" fmla="*/ 202 h 434"/>
                  <a:gd name="T12" fmla="*/ 162 w 205"/>
                  <a:gd name="T13" fmla="*/ 212 h 434"/>
                  <a:gd name="T14" fmla="*/ 165 w 205"/>
                  <a:gd name="T15" fmla="*/ 245 h 434"/>
                  <a:gd name="T16" fmla="*/ 172 w 205"/>
                  <a:gd name="T17" fmla="*/ 294 h 434"/>
                  <a:gd name="T18" fmla="*/ 161 w 205"/>
                  <a:gd name="T19" fmla="*/ 308 h 434"/>
                  <a:gd name="T20" fmla="*/ 162 w 205"/>
                  <a:gd name="T21" fmla="*/ 355 h 434"/>
                  <a:gd name="T22" fmla="*/ 158 w 205"/>
                  <a:gd name="T23" fmla="*/ 396 h 434"/>
                  <a:gd name="T24" fmla="*/ 164 w 205"/>
                  <a:gd name="T25" fmla="*/ 414 h 434"/>
                  <a:gd name="T26" fmla="*/ 141 w 205"/>
                  <a:gd name="T27" fmla="*/ 428 h 434"/>
                  <a:gd name="T28" fmla="*/ 134 w 205"/>
                  <a:gd name="T29" fmla="*/ 397 h 434"/>
                  <a:gd name="T30" fmla="*/ 130 w 205"/>
                  <a:gd name="T31" fmla="*/ 334 h 434"/>
                  <a:gd name="T32" fmla="*/ 126 w 205"/>
                  <a:gd name="T33" fmla="*/ 310 h 434"/>
                  <a:gd name="T34" fmla="*/ 115 w 205"/>
                  <a:gd name="T35" fmla="*/ 297 h 434"/>
                  <a:gd name="T36" fmla="*/ 104 w 205"/>
                  <a:gd name="T37" fmla="*/ 313 h 434"/>
                  <a:gd name="T38" fmla="*/ 93 w 205"/>
                  <a:gd name="T39" fmla="*/ 325 h 434"/>
                  <a:gd name="T40" fmla="*/ 85 w 205"/>
                  <a:gd name="T41" fmla="*/ 365 h 434"/>
                  <a:gd name="T42" fmla="*/ 72 w 205"/>
                  <a:gd name="T43" fmla="*/ 399 h 434"/>
                  <a:gd name="T44" fmla="*/ 76 w 205"/>
                  <a:gd name="T45" fmla="*/ 423 h 434"/>
                  <a:gd name="T46" fmla="*/ 32 w 205"/>
                  <a:gd name="T47" fmla="*/ 433 h 434"/>
                  <a:gd name="T48" fmla="*/ 5 w 205"/>
                  <a:gd name="T49" fmla="*/ 417 h 434"/>
                  <a:gd name="T50" fmla="*/ 30 w 205"/>
                  <a:gd name="T51" fmla="*/ 408 h 434"/>
                  <a:gd name="T52" fmla="*/ 52 w 205"/>
                  <a:gd name="T53" fmla="*/ 376 h 434"/>
                  <a:gd name="T54" fmla="*/ 57 w 205"/>
                  <a:gd name="T55" fmla="*/ 335 h 434"/>
                  <a:gd name="T56" fmla="*/ 57 w 205"/>
                  <a:gd name="T57" fmla="*/ 310 h 434"/>
                  <a:gd name="T58" fmla="*/ 48 w 205"/>
                  <a:gd name="T59" fmla="*/ 255 h 434"/>
                  <a:gd name="T60" fmla="*/ 34 w 205"/>
                  <a:gd name="T61" fmla="*/ 230 h 434"/>
                  <a:gd name="T62" fmla="*/ 36 w 205"/>
                  <a:gd name="T63" fmla="*/ 157 h 434"/>
                  <a:gd name="T64" fmla="*/ 79 w 205"/>
                  <a:gd name="T65" fmla="*/ 70 h 434"/>
                  <a:gd name="T66" fmla="*/ 89 w 205"/>
                  <a:gd name="T67" fmla="*/ 51 h 434"/>
                  <a:gd name="T68" fmla="*/ 85 w 205"/>
                  <a:gd name="T69" fmla="*/ 26 h 434"/>
                  <a:gd name="T70" fmla="*/ 131 w 205"/>
                  <a:gd name="T71" fmla="*/ 20 h 434"/>
                  <a:gd name="T72" fmla="*/ 134 w 205"/>
                  <a:gd name="T73" fmla="*/ 64 h 434"/>
                  <a:gd name="T74" fmla="*/ 182 w 205"/>
                  <a:gd name="T75" fmla="*/ 112 h 434"/>
                  <a:gd name="T76" fmla="*/ 198 w 205"/>
                  <a:gd name="T77" fmla="*/ 154 h 434"/>
                  <a:gd name="T78" fmla="*/ 199 w 205"/>
                  <a:gd name="T79" fmla="*/ 201 h 434"/>
                  <a:gd name="T80" fmla="*/ 205 w 205"/>
                  <a:gd name="T81" fmla="*/ 244 h 434"/>
                  <a:gd name="T82" fmla="*/ 198 w 205"/>
                  <a:gd name="T83" fmla="*/ 253 h 434"/>
                  <a:gd name="T84" fmla="*/ 52 w 205"/>
                  <a:gd name="T85" fmla="*/ 207 h 434"/>
                  <a:gd name="T86" fmla="*/ 54 w 205"/>
                  <a:gd name="T87" fmla="*/ 233 h 434"/>
                  <a:gd name="T88" fmla="*/ 63 w 205"/>
                  <a:gd name="T89" fmla="*/ 216 h 434"/>
                  <a:gd name="T90" fmla="*/ 55 w 205"/>
                  <a:gd name="T91" fmla="*/ 196 h 434"/>
                  <a:gd name="T92" fmla="*/ 47 w 205"/>
                  <a:gd name="T93" fmla="*/ 231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5" h="434">
                    <a:moveTo>
                      <a:pt x="198" y="253"/>
                    </a:moveTo>
                    <a:cubicBezTo>
                      <a:pt x="198" y="252"/>
                      <a:pt x="197" y="251"/>
                      <a:pt x="196" y="251"/>
                    </a:cubicBezTo>
                    <a:cubicBezTo>
                      <a:pt x="195" y="252"/>
                      <a:pt x="193" y="254"/>
                      <a:pt x="192" y="255"/>
                    </a:cubicBezTo>
                    <a:cubicBezTo>
                      <a:pt x="190" y="254"/>
                      <a:pt x="190" y="250"/>
                      <a:pt x="186" y="252"/>
                    </a:cubicBezTo>
                    <a:cubicBezTo>
                      <a:pt x="186" y="252"/>
                      <a:pt x="185" y="250"/>
                      <a:pt x="184" y="249"/>
                    </a:cubicBezTo>
                    <a:cubicBezTo>
                      <a:pt x="183" y="247"/>
                      <a:pt x="183" y="243"/>
                      <a:pt x="179" y="245"/>
                    </a:cubicBezTo>
                    <a:cubicBezTo>
                      <a:pt x="178" y="235"/>
                      <a:pt x="176" y="225"/>
                      <a:pt x="180" y="215"/>
                    </a:cubicBezTo>
                    <a:cubicBezTo>
                      <a:pt x="181" y="212"/>
                      <a:pt x="180" y="208"/>
                      <a:pt x="180" y="205"/>
                    </a:cubicBezTo>
                    <a:cubicBezTo>
                      <a:pt x="178" y="192"/>
                      <a:pt x="176" y="180"/>
                      <a:pt x="174" y="168"/>
                    </a:cubicBezTo>
                    <a:cubicBezTo>
                      <a:pt x="170" y="168"/>
                      <a:pt x="167" y="168"/>
                      <a:pt x="163" y="168"/>
                    </a:cubicBezTo>
                    <a:cubicBezTo>
                      <a:pt x="164" y="174"/>
                      <a:pt x="165" y="181"/>
                      <a:pt x="164" y="188"/>
                    </a:cubicBezTo>
                    <a:cubicBezTo>
                      <a:pt x="164" y="193"/>
                      <a:pt x="161" y="197"/>
                      <a:pt x="159" y="202"/>
                    </a:cubicBezTo>
                    <a:cubicBezTo>
                      <a:pt x="158" y="202"/>
                      <a:pt x="158" y="202"/>
                      <a:pt x="157" y="202"/>
                    </a:cubicBezTo>
                    <a:cubicBezTo>
                      <a:pt x="159" y="205"/>
                      <a:pt x="161" y="208"/>
                      <a:pt x="162" y="212"/>
                    </a:cubicBezTo>
                    <a:cubicBezTo>
                      <a:pt x="163" y="215"/>
                      <a:pt x="163" y="219"/>
                      <a:pt x="163" y="223"/>
                    </a:cubicBezTo>
                    <a:cubicBezTo>
                      <a:pt x="164" y="230"/>
                      <a:pt x="164" y="237"/>
                      <a:pt x="165" y="245"/>
                    </a:cubicBezTo>
                    <a:cubicBezTo>
                      <a:pt x="165" y="250"/>
                      <a:pt x="166" y="256"/>
                      <a:pt x="166" y="262"/>
                    </a:cubicBezTo>
                    <a:cubicBezTo>
                      <a:pt x="168" y="273"/>
                      <a:pt x="170" y="283"/>
                      <a:pt x="172" y="294"/>
                    </a:cubicBezTo>
                    <a:cubicBezTo>
                      <a:pt x="173" y="304"/>
                      <a:pt x="173" y="304"/>
                      <a:pt x="164" y="307"/>
                    </a:cubicBezTo>
                    <a:cubicBezTo>
                      <a:pt x="163" y="307"/>
                      <a:pt x="162" y="308"/>
                      <a:pt x="161" y="308"/>
                    </a:cubicBezTo>
                    <a:cubicBezTo>
                      <a:pt x="162" y="316"/>
                      <a:pt x="164" y="323"/>
                      <a:pt x="164" y="330"/>
                    </a:cubicBezTo>
                    <a:cubicBezTo>
                      <a:pt x="164" y="338"/>
                      <a:pt x="163" y="347"/>
                      <a:pt x="162" y="355"/>
                    </a:cubicBezTo>
                    <a:cubicBezTo>
                      <a:pt x="160" y="365"/>
                      <a:pt x="156" y="376"/>
                      <a:pt x="156" y="387"/>
                    </a:cubicBezTo>
                    <a:cubicBezTo>
                      <a:pt x="156" y="390"/>
                      <a:pt x="157" y="393"/>
                      <a:pt x="158" y="396"/>
                    </a:cubicBezTo>
                    <a:cubicBezTo>
                      <a:pt x="158" y="397"/>
                      <a:pt x="159" y="398"/>
                      <a:pt x="159" y="399"/>
                    </a:cubicBezTo>
                    <a:cubicBezTo>
                      <a:pt x="159" y="405"/>
                      <a:pt x="161" y="409"/>
                      <a:pt x="164" y="414"/>
                    </a:cubicBezTo>
                    <a:cubicBezTo>
                      <a:pt x="168" y="422"/>
                      <a:pt x="165" y="428"/>
                      <a:pt x="156" y="429"/>
                    </a:cubicBezTo>
                    <a:cubicBezTo>
                      <a:pt x="151" y="429"/>
                      <a:pt x="146" y="429"/>
                      <a:pt x="141" y="428"/>
                    </a:cubicBezTo>
                    <a:cubicBezTo>
                      <a:pt x="135" y="427"/>
                      <a:pt x="131" y="420"/>
                      <a:pt x="131" y="414"/>
                    </a:cubicBezTo>
                    <a:cubicBezTo>
                      <a:pt x="132" y="409"/>
                      <a:pt x="132" y="403"/>
                      <a:pt x="134" y="397"/>
                    </a:cubicBezTo>
                    <a:cubicBezTo>
                      <a:pt x="139" y="385"/>
                      <a:pt x="138" y="373"/>
                      <a:pt x="136" y="361"/>
                    </a:cubicBezTo>
                    <a:cubicBezTo>
                      <a:pt x="134" y="352"/>
                      <a:pt x="132" y="343"/>
                      <a:pt x="130" y="334"/>
                    </a:cubicBezTo>
                    <a:cubicBezTo>
                      <a:pt x="129" y="328"/>
                      <a:pt x="130" y="322"/>
                      <a:pt x="129" y="316"/>
                    </a:cubicBezTo>
                    <a:cubicBezTo>
                      <a:pt x="129" y="314"/>
                      <a:pt x="127" y="312"/>
                      <a:pt x="126" y="310"/>
                    </a:cubicBezTo>
                    <a:cubicBezTo>
                      <a:pt x="121" y="307"/>
                      <a:pt x="115" y="304"/>
                      <a:pt x="116" y="296"/>
                    </a:cubicBezTo>
                    <a:cubicBezTo>
                      <a:pt x="116" y="297"/>
                      <a:pt x="115" y="297"/>
                      <a:pt x="115" y="297"/>
                    </a:cubicBezTo>
                    <a:cubicBezTo>
                      <a:pt x="114" y="299"/>
                      <a:pt x="113" y="302"/>
                      <a:pt x="113" y="304"/>
                    </a:cubicBezTo>
                    <a:cubicBezTo>
                      <a:pt x="112" y="310"/>
                      <a:pt x="109" y="312"/>
                      <a:pt x="104" y="313"/>
                    </a:cubicBezTo>
                    <a:cubicBezTo>
                      <a:pt x="103" y="314"/>
                      <a:pt x="102" y="314"/>
                      <a:pt x="102" y="314"/>
                    </a:cubicBezTo>
                    <a:cubicBezTo>
                      <a:pt x="93" y="315"/>
                      <a:pt x="93" y="315"/>
                      <a:pt x="93" y="325"/>
                    </a:cubicBezTo>
                    <a:cubicBezTo>
                      <a:pt x="92" y="332"/>
                      <a:pt x="93" y="340"/>
                      <a:pt x="91" y="348"/>
                    </a:cubicBezTo>
                    <a:cubicBezTo>
                      <a:pt x="90" y="354"/>
                      <a:pt x="87" y="359"/>
                      <a:pt x="85" y="365"/>
                    </a:cubicBezTo>
                    <a:cubicBezTo>
                      <a:pt x="82" y="370"/>
                      <a:pt x="77" y="375"/>
                      <a:pt x="75" y="381"/>
                    </a:cubicBezTo>
                    <a:cubicBezTo>
                      <a:pt x="73" y="387"/>
                      <a:pt x="72" y="393"/>
                      <a:pt x="72" y="399"/>
                    </a:cubicBezTo>
                    <a:cubicBezTo>
                      <a:pt x="72" y="402"/>
                      <a:pt x="74" y="405"/>
                      <a:pt x="75" y="409"/>
                    </a:cubicBezTo>
                    <a:cubicBezTo>
                      <a:pt x="76" y="413"/>
                      <a:pt x="76" y="418"/>
                      <a:pt x="76" y="423"/>
                    </a:cubicBezTo>
                    <a:cubicBezTo>
                      <a:pt x="77" y="426"/>
                      <a:pt x="76" y="428"/>
                      <a:pt x="72" y="429"/>
                    </a:cubicBezTo>
                    <a:cubicBezTo>
                      <a:pt x="59" y="430"/>
                      <a:pt x="46" y="432"/>
                      <a:pt x="32" y="433"/>
                    </a:cubicBezTo>
                    <a:cubicBezTo>
                      <a:pt x="23" y="434"/>
                      <a:pt x="14" y="432"/>
                      <a:pt x="6" y="428"/>
                    </a:cubicBezTo>
                    <a:cubicBezTo>
                      <a:pt x="0" y="425"/>
                      <a:pt x="0" y="420"/>
                      <a:pt x="5" y="417"/>
                    </a:cubicBezTo>
                    <a:cubicBezTo>
                      <a:pt x="8" y="415"/>
                      <a:pt x="11" y="414"/>
                      <a:pt x="14" y="414"/>
                    </a:cubicBezTo>
                    <a:cubicBezTo>
                      <a:pt x="20" y="413"/>
                      <a:pt x="26" y="412"/>
                      <a:pt x="30" y="408"/>
                    </a:cubicBezTo>
                    <a:cubicBezTo>
                      <a:pt x="32" y="407"/>
                      <a:pt x="33" y="406"/>
                      <a:pt x="34" y="405"/>
                    </a:cubicBezTo>
                    <a:cubicBezTo>
                      <a:pt x="47" y="400"/>
                      <a:pt x="51" y="389"/>
                      <a:pt x="52" y="376"/>
                    </a:cubicBezTo>
                    <a:cubicBezTo>
                      <a:pt x="54" y="364"/>
                      <a:pt x="55" y="350"/>
                      <a:pt x="57" y="337"/>
                    </a:cubicBezTo>
                    <a:cubicBezTo>
                      <a:pt x="57" y="337"/>
                      <a:pt x="57" y="336"/>
                      <a:pt x="57" y="335"/>
                    </a:cubicBezTo>
                    <a:cubicBezTo>
                      <a:pt x="60" y="323"/>
                      <a:pt x="60" y="323"/>
                      <a:pt x="58" y="310"/>
                    </a:cubicBezTo>
                    <a:cubicBezTo>
                      <a:pt x="58" y="310"/>
                      <a:pt x="57" y="310"/>
                      <a:pt x="57" y="310"/>
                    </a:cubicBezTo>
                    <a:cubicBezTo>
                      <a:pt x="48" y="309"/>
                      <a:pt x="47" y="309"/>
                      <a:pt x="47" y="299"/>
                    </a:cubicBezTo>
                    <a:cubicBezTo>
                      <a:pt x="47" y="285"/>
                      <a:pt x="48" y="270"/>
                      <a:pt x="48" y="255"/>
                    </a:cubicBezTo>
                    <a:cubicBezTo>
                      <a:pt x="48" y="255"/>
                      <a:pt x="47" y="255"/>
                      <a:pt x="46" y="254"/>
                    </a:cubicBezTo>
                    <a:cubicBezTo>
                      <a:pt x="36" y="249"/>
                      <a:pt x="32" y="240"/>
                      <a:pt x="34" y="230"/>
                    </a:cubicBezTo>
                    <a:cubicBezTo>
                      <a:pt x="36" y="214"/>
                      <a:pt x="34" y="198"/>
                      <a:pt x="34" y="182"/>
                    </a:cubicBezTo>
                    <a:cubicBezTo>
                      <a:pt x="34" y="174"/>
                      <a:pt x="35" y="166"/>
                      <a:pt x="36" y="157"/>
                    </a:cubicBezTo>
                    <a:cubicBezTo>
                      <a:pt x="36" y="136"/>
                      <a:pt x="47" y="118"/>
                      <a:pt x="52" y="98"/>
                    </a:cubicBezTo>
                    <a:cubicBezTo>
                      <a:pt x="55" y="84"/>
                      <a:pt x="65" y="74"/>
                      <a:pt x="79" y="70"/>
                    </a:cubicBezTo>
                    <a:cubicBezTo>
                      <a:pt x="81" y="69"/>
                      <a:pt x="83" y="68"/>
                      <a:pt x="85" y="68"/>
                    </a:cubicBezTo>
                    <a:cubicBezTo>
                      <a:pt x="92" y="64"/>
                      <a:pt x="93" y="59"/>
                      <a:pt x="89" y="51"/>
                    </a:cubicBezTo>
                    <a:cubicBezTo>
                      <a:pt x="87" y="47"/>
                      <a:pt x="86" y="43"/>
                      <a:pt x="86" y="38"/>
                    </a:cubicBezTo>
                    <a:cubicBezTo>
                      <a:pt x="85" y="34"/>
                      <a:pt x="85" y="30"/>
                      <a:pt x="85" y="26"/>
                    </a:cubicBezTo>
                    <a:cubicBezTo>
                      <a:pt x="83" y="5"/>
                      <a:pt x="100" y="0"/>
                      <a:pt x="115" y="2"/>
                    </a:cubicBezTo>
                    <a:cubicBezTo>
                      <a:pt x="126" y="4"/>
                      <a:pt x="129" y="9"/>
                      <a:pt x="131" y="20"/>
                    </a:cubicBezTo>
                    <a:cubicBezTo>
                      <a:pt x="131" y="29"/>
                      <a:pt x="134" y="37"/>
                      <a:pt x="134" y="45"/>
                    </a:cubicBezTo>
                    <a:cubicBezTo>
                      <a:pt x="135" y="51"/>
                      <a:pt x="134" y="57"/>
                      <a:pt x="134" y="64"/>
                    </a:cubicBezTo>
                    <a:cubicBezTo>
                      <a:pt x="137" y="66"/>
                      <a:pt x="141" y="69"/>
                      <a:pt x="146" y="71"/>
                    </a:cubicBezTo>
                    <a:cubicBezTo>
                      <a:pt x="164" y="79"/>
                      <a:pt x="176" y="93"/>
                      <a:pt x="182" y="112"/>
                    </a:cubicBezTo>
                    <a:cubicBezTo>
                      <a:pt x="187" y="125"/>
                      <a:pt x="193" y="138"/>
                      <a:pt x="198" y="152"/>
                    </a:cubicBezTo>
                    <a:cubicBezTo>
                      <a:pt x="198" y="152"/>
                      <a:pt x="198" y="153"/>
                      <a:pt x="198" y="154"/>
                    </a:cubicBezTo>
                    <a:cubicBezTo>
                      <a:pt x="198" y="159"/>
                      <a:pt x="198" y="164"/>
                      <a:pt x="198" y="169"/>
                    </a:cubicBezTo>
                    <a:cubicBezTo>
                      <a:pt x="198" y="180"/>
                      <a:pt x="198" y="191"/>
                      <a:pt x="199" y="201"/>
                    </a:cubicBezTo>
                    <a:cubicBezTo>
                      <a:pt x="199" y="208"/>
                      <a:pt x="201" y="214"/>
                      <a:pt x="202" y="221"/>
                    </a:cubicBezTo>
                    <a:cubicBezTo>
                      <a:pt x="203" y="228"/>
                      <a:pt x="204" y="236"/>
                      <a:pt x="205" y="244"/>
                    </a:cubicBezTo>
                    <a:cubicBezTo>
                      <a:pt x="205" y="245"/>
                      <a:pt x="205" y="247"/>
                      <a:pt x="205" y="247"/>
                    </a:cubicBezTo>
                    <a:cubicBezTo>
                      <a:pt x="200" y="247"/>
                      <a:pt x="201" y="251"/>
                      <a:pt x="198" y="253"/>
                    </a:cubicBezTo>
                    <a:close/>
                    <a:moveTo>
                      <a:pt x="55" y="196"/>
                    </a:moveTo>
                    <a:cubicBezTo>
                      <a:pt x="53" y="200"/>
                      <a:pt x="52" y="203"/>
                      <a:pt x="52" y="207"/>
                    </a:cubicBezTo>
                    <a:cubicBezTo>
                      <a:pt x="51" y="210"/>
                      <a:pt x="50" y="214"/>
                      <a:pt x="51" y="216"/>
                    </a:cubicBezTo>
                    <a:cubicBezTo>
                      <a:pt x="54" y="222"/>
                      <a:pt x="55" y="227"/>
                      <a:pt x="54" y="233"/>
                    </a:cubicBezTo>
                    <a:cubicBezTo>
                      <a:pt x="54" y="235"/>
                      <a:pt x="54" y="237"/>
                      <a:pt x="54" y="238"/>
                    </a:cubicBezTo>
                    <a:cubicBezTo>
                      <a:pt x="57" y="231"/>
                      <a:pt x="60" y="224"/>
                      <a:pt x="63" y="216"/>
                    </a:cubicBezTo>
                    <a:cubicBezTo>
                      <a:pt x="63" y="215"/>
                      <a:pt x="64" y="214"/>
                      <a:pt x="63" y="214"/>
                    </a:cubicBezTo>
                    <a:cubicBezTo>
                      <a:pt x="61" y="208"/>
                      <a:pt x="58" y="202"/>
                      <a:pt x="55" y="196"/>
                    </a:cubicBezTo>
                    <a:close/>
                    <a:moveTo>
                      <a:pt x="51" y="249"/>
                    </a:moveTo>
                    <a:cubicBezTo>
                      <a:pt x="50" y="243"/>
                      <a:pt x="49" y="237"/>
                      <a:pt x="47" y="231"/>
                    </a:cubicBezTo>
                    <a:cubicBezTo>
                      <a:pt x="42" y="237"/>
                      <a:pt x="44" y="246"/>
                      <a:pt x="51" y="24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26">
                <a:extLst>
                  <a:ext uri="{FF2B5EF4-FFF2-40B4-BE49-F238E27FC236}">
                    <a16:creationId xmlns:a16="http://schemas.microsoft.com/office/drawing/2014/main" id="{C56AA94C-80DD-A39B-CB74-859A0A150862}"/>
                  </a:ext>
                </a:extLst>
              </p:cNvPr>
              <p:cNvSpPr>
                <a:spLocks noEditPoints="1"/>
              </p:cNvSpPr>
              <p:nvPr/>
            </p:nvSpPr>
            <p:spPr bwMode="auto">
              <a:xfrm>
                <a:off x="2959917" y="4354869"/>
                <a:ext cx="758745" cy="884033"/>
              </a:xfrm>
              <a:custGeom>
                <a:avLst/>
                <a:gdLst>
                  <a:gd name="T0" fmla="*/ 615 w 723"/>
                  <a:gd name="T1" fmla="*/ 584 h 841"/>
                  <a:gd name="T2" fmla="*/ 441 w 723"/>
                  <a:gd name="T3" fmla="*/ 351 h 841"/>
                  <a:gd name="T4" fmla="*/ 453 w 723"/>
                  <a:gd name="T5" fmla="*/ 132 h 841"/>
                  <a:gd name="T6" fmla="*/ 373 w 723"/>
                  <a:gd name="T7" fmla="*/ 6 h 841"/>
                  <a:gd name="T8" fmla="*/ 199 w 723"/>
                  <a:gd name="T9" fmla="*/ 239 h 841"/>
                  <a:gd name="T10" fmla="*/ 26 w 723"/>
                  <a:gd name="T11" fmla="*/ 218 h 841"/>
                  <a:gd name="T12" fmla="*/ 437 w 723"/>
                  <a:gd name="T13" fmla="*/ 774 h 841"/>
                  <a:gd name="T14" fmla="*/ 389 w 723"/>
                  <a:gd name="T15" fmla="*/ 601 h 841"/>
                  <a:gd name="T16" fmla="*/ 250 w 723"/>
                  <a:gd name="T17" fmla="*/ 640 h 841"/>
                  <a:gd name="T18" fmla="*/ 255 w 723"/>
                  <a:gd name="T19" fmla="*/ 636 h 841"/>
                  <a:gd name="T20" fmla="*/ 227 w 723"/>
                  <a:gd name="T21" fmla="*/ 649 h 841"/>
                  <a:gd name="T22" fmla="*/ 228 w 723"/>
                  <a:gd name="T23" fmla="*/ 599 h 841"/>
                  <a:gd name="T24" fmla="*/ 226 w 723"/>
                  <a:gd name="T25" fmla="*/ 647 h 841"/>
                  <a:gd name="T26" fmla="*/ 222 w 723"/>
                  <a:gd name="T27" fmla="*/ 671 h 841"/>
                  <a:gd name="T28" fmla="*/ 255 w 723"/>
                  <a:gd name="T29" fmla="*/ 708 h 841"/>
                  <a:gd name="T30" fmla="*/ 275 w 723"/>
                  <a:gd name="T31" fmla="*/ 667 h 841"/>
                  <a:gd name="T32" fmla="*/ 262 w 723"/>
                  <a:gd name="T33" fmla="*/ 638 h 841"/>
                  <a:gd name="T34" fmla="*/ 336 w 723"/>
                  <a:gd name="T35" fmla="*/ 635 h 841"/>
                  <a:gd name="T36" fmla="*/ 337 w 723"/>
                  <a:gd name="T37" fmla="*/ 658 h 841"/>
                  <a:gd name="T38" fmla="*/ 368 w 723"/>
                  <a:gd name="T39" fmla="*/ 606 h 841"/>
                  <a:gd name="T40" fmla="*/ 290 w 723"/>
                  <a:gd name="T41" fmla="*/ 606 h 841"/>
                  <a:gd name="T42" fmla="*/ 247 w 723"/>
                  <a:gd name="T43" fmla="*/ 607 h 841"/>
                  <a:gd name="T44" fmla="*/ 234 w 723"/>
                  <a:gd name="T45" fmla="*/ 585 h 841"/>
                  <a:gd name="T46" fmla="*/ 223 w 723"/>
                  <a:gd name="T47" fmla="*/ 598 h 841"/>
                  <a:gd name="T48" fmla="*/ 215 w 723"/>
                  <a:gd name="T49" fmla="*/ 581 h 841"/>
                  <a:gd name="T50" fmla="*/ 104 w 723"/>
                  <a:gd name="T51" fmla="*/ 581 h 841"/>
                  <a:gd name="T52" fmla="*/ 125 w 723"/>
                  <a:gd name="T53" fmla="*/ 521 h 841"/>
                  <a:gd name="T54" fmla="*/ 124 w 723"/>
                  <a:gd name="T55" fmla="*/ 634 h 841"/>
                  <a:gd name="T56" fmla="*/ 153 w 723"/>
                  <a:gd name="T57" fmla="*/ 601 h 841"/>
                  <a:gd name="T58" fmla="*/ 181 w 723"/>
                  <a:gd name="T59" fmla="*/ 632 h 841"/>
                  <a:gd name="T60" fmla="*/ 172 w 723"/>
                  <a:gd name="T61" fmla="*/ 628 h 841"/>
                  <a:gd name="T62" fmla="*/ 178 w 723"/>
                  <a:gd name="T63" fmla="*/ 581 h 841"/>
                  <a:gd name="T64" fmla="*/ 174 w 723"/>
                  <a:gd name="T65" fmla="*/ 583 h 841"/>
                  <a:gd name="T66" fmla="*/ 153 w 723"/>
                  <a:gd name="T67" fmla="*/ 565 h 841"/>
                  <a:gd name="T68" fmla="*/ 81 w 723"/>
                  <a:gd name="T69" fmla="*/ 635 h 841"/>
                  <a:gd name="T70" fmla="*/ 137 w 723"/>
                  <a:gd name="T71" fmla="*/ 676 h 841"/>
                  <a:gd name="T72" fmla="*/ 169 w 723"/>
                  <a:gd name="T73" fmla="*/ 661 h 841"/>
                  <a:gd name="T74" fmla="*/ 188 w 723"/>
                  <a:gd name="T75" fmla="*/ 685 h 841"/>
                  <a:gd name="T76" fmla="*/ 207 w 723"/>
                  <a:gd name="T77" fmla="*/ 641 h 841"/>
                  <a:gd name="T78" fmla="*/ 191 w 723"/>
                  <a:gd name="T79" fmla="*/ 604 h 841"/>
                  <a:gd name="T80" fmla="*/ 192 w 723"/>
                  <a:gd name="T81" fmla="*/ 589 h 841"/>
                  <a:gd name="T82" fmla="*/ 188 w 723"/>
                  <a:gd name="T83" fmla="*/ 563 h 841"/>
                  <a:gd name="T84" fmla="*/ 185 w 723"/>
                  <a:gd name="T85" fmla="*/ 547 h 841"/>
                  <a:gd name="T86" fmla="*/ 181 w 723"/>
                  <a:gd name="T87" fmla="*/ 520 h 841"/>
                  <a:gd name="T88" fmla="*/ 163 w 723"/>
                  <a:gd name="T89" fmla="*/ 432 h 841"/>
                  <a:gd name="T90" fmla="*/ 147 w 723"/>
                  <a:gd name="T91" fmla="*/ 409 h 841"/>
                  <a:gd name="T92" fmla="*/ 99 w 723"/>
                  <a:gd name="T93" fmla="*/ 465 h 841"/>
                  <a:gd name="T94" fmla="*/ 101 w 723"/>
                  <a:gd name="T95" fmla="*/ 528 h 841"/>
                  <a:gd name="T96" fmla="*/ 40 w 723"/>
                  <a:gd name="T97" fmla="*/ 540 h 841"/>
                  <a:gd name="T98" fmla="*/ 23 w 723"/>
                  <a:gd name="T99" fmla="*/ 637 h 841"/>
                  <a:gd name="T100" fmla="*/ 122 w 723"/>
                  <a:gd name="T101" fmla="*/ 703 h 841"/>
                  <a:gd name="T102" fmla="*/ 174 w 723"/>
                  <a:gd name="T103" fmla="*/ 725 h 841"/>
                  <a:gd name="T104" fmla="*/ 284 w 723"/>
                  <a:gd name="T105" fmla="*/ 809 h 841"/>
                  <a:gd name="T106" fmla="*/ 322 w 723"/>
                  <a:gd name="T107" fmla="*/ 697 h 841"/>
                  <a:gd name="T108" fmla="*/ 416 w 723"/>
                  <a:gd name="T109" fmla="*/ 650 h 841"/>
                  <a:gd name="T110" fmla="*/ 500 w 723"/>
                  <a:gd name="T111" fmla="*/ 678 h 841"/>
                  <a:gd name="T112" fmla="*/ 479 w 723"/>
                  <a:gd name="T113" fmla="*/ 692 h 841"/>
                  <a:gd name="T114" fmla="*/ 438 w 723"/>
                  <a:gd name="T115" fmla="*/ 580 h 841"/>
                  <a:gd name="T116" fmla="*/ 441 w 723"/>
                  <a:gd name="T117" fmla="*/ 690 h 841"/>
                  <a:gd name="T118" fmla="*/ 471 w 723"/>
                  <a:gd name="T119" fmla="*/ 774 h 841"/>
                  <a:gd name="T120" fmla="*/ 601 w 723"/>
                  <a:gd name="T121" fmla="*/ 67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3" h="841">
                    <a:moveTo>
                      <a:pt x="721" y="753"/>
                    </a:moveTo>
                    <a:cubicBezTo>
                      <a:pt x="717" y="745"/>
                      <a:pt x="707" y="738"/>
                      <a:pt x="700" y="737"/>
                    </a:cubicBezTo>
                    <a:cubicBezTo>
                      <a:pt x="692" y="736"/>
                      <a:pt x="684" y="739"/>
                      <a:pt x="677" y="740"/>
                    </a:cubicBezTo>
                    <a:cubicBezTo>
                      <a:pt x="675" y="740"/>
                      <a:pt x="672" y="740"/>
                      <a:pt x="670" y="741"/>
                    </a:cubicBezTo>
                    <a:cubicBezTo>
                      <a:pt x="687" y="707"/>
                      <a:pt x="687" y="707"/>
                      <a:pt x="687" y="707"/>
                    </a:cubicBezTo>
                    <a:cubicBezTo>
                      <a:pt x="689" y="702"/>
                      <a:pt x="688" y="698"/>
                      <a:pt x="685" y="696"/>
                    </a:cubicBezTo>
                    <a:cubicBezTo>
                      <a:pt x="657" y="706"/>
                      <a:pt x="657" y="706"/>
                      <a:pt x="657" y="706"/>
                    </a:cubicBezTo>
                    <a:cubicBezTo>
                      <a:pt x="671" y="695"/>
                      <a:pt x="681" y="683"/>
                      <a:pt x="672" y="672"/>
                    </a:cubicBezTo>
                    <a:cubicBezTo>
                      <a:pt x="671" y="670"/>
                      <a:pt x="669" y="669"/>
                      <a:pt x="668" y="668"/>
                    </a:cubicBezTo>
                    <a:cubicBezTo>
                      <a:pt x="673" y="658"/>
                      <a:pt x="673" y="658"/>
                      <a:pt x="673" y="658"/>
                    </a:cubicBezTo>
                    <a:cubicBezTo>
                      <a:pt x="675" y="653"/>
                      <a:pt x="675" y="649"/>
                      <a:pt x="671" y="647"/>
                    </a:cubicBezTo>
                    <a:cubicBezTo>
                      <a:pt x="631" y="660"/>
                      <a:pt x="631" y="660"/>
                      <a:pt x="631" y="660"/>
                    </a:cubicBezTo>
                    <a:cubicBezTo>
                      <a:pt x="615" y="584"/>
                      <a:pt x="615" y="584"/>
                      <a:pt x="615" y="584"/>
                    </a:cubicBezTo>
                    <a:cubicBezTo>
                      <a:pt x="615" y="584"/>
                      <a:pt x="615" y="584"/>
                      <a:pt x="615" y="584"/>
                    </a:cubicBezTo>
                    <a:cubicBezTo>
                      <a:pt x="614" y="579"/>
                      <a:pt x="613" y="574"/>
                      <a:pt x="612" y="569"/>
                    </a:cubicBezTo>
                    <a:cubicBezTo>
                      <a:pt x="611" y="568"/>
                      <a:pt x="611" y="568"/>
                      <a:pt x="611" y="568"/>
                    </a:cubicBezTo>
                    <a:cubicBezTo>
                      <a:pt x="611" y="567"/>
                      <a:pt x="611" y="567"/>
                      <a:pt x="611" y="566"/>
                    </a:cubicBezTo>
                    <a:cubicBezTo>
                      <a:pt x="607" y="557"/>
                      <a:pt x="602" y="548"/>
                      <a:pt x="596" y="540"/>
                    </a:cubicBezTo>
                    <a:cubicBezTo>
                      <a:pt x="594" y="530"/>
                      <a:pt x="592" y="520"/>
                      <a:pt x="590" y="509"/>
                    </a:cubicBezTo>
                    <a:cubicBezTo>
                      <a:pt x="589" y="509"/>
                      <a:pt x="589" y="510"/>
                      <a:pt x="589" y="510"/>
                    </a:cubicBezTo>
                    <a:cubicBezTo>
                      <a:pt x="588" y="510"/>
                      <a:pt x="587" y="509"/>
                      <a:pt x="588" y="508"/>
                    </a:cubicBezTo>
                    <a:cubicBezTo>
                      <a:pt x="589" y="508"/>
                      <a:pt x="589" y="508"/>
                      <a:pt x="589" y="508"/>
                    </a:cubicBezTo>
                    <a:cubicBezTo>
                      <a:pt x="587" y="500"/>
                      <a:pt x="585" y="492"/>
                      <a:pt x="582" y="484"/>
                    </a:cubicBezTo>
                    <a:cubicBezTo>
                      <a:pt x="579" y="472"/>
                      <a:pt x="570" y="461"/>
                      <a:pt x="566" y="449"/>
                    </a:cubicBezTo>
                    <a:cubicBezTo>
                      <a:pt x="565" y="449"/>
                      <a:pt x="565" y="448"/>
                      <a:pt x="564" y="448"/>
                    </a:cubicBezTo>
                    <a:cubicBezTo>
                      <a:pt x="561" y="443"/>
                      <a:pt x="557" y="438"/>
                      <a:pt x="553" y="433"/>
                    </a:cubicBezTo>
                    <a:cubicBezTo>
                      <a:pt x="523" y="416"/>
                      <a:pt x="497" y="394"/>
                      <a:pt x="467" y="375"/>
                    </a:cubicBezTo>
                    <a:cubicBezTo>
                      <a:pt x="456" y="368"/>
                      <a:pt x="450" y="361"/>
                      <a:pt x="441" y="351"/>
                    </a:cubicBezTo>
                    <a:cubicBezTo>
                      <a:pt x="433" y="343"/>
                      <a:pt x="422" y="338"/>
                      <a:pt x="415" y="329"/>
                    </a:cubicBezTo>
                    <a:cubicBezTo>
                      <a:pt x="408" y="320"/>
                      <a:pt x="408" y="308"/>
                      <a:pt x="405" y="298"/>
                    </a:cubicBezTo>
                    <a:cubicBezTo>
                      <a:pt x="401" y="287"/>
                      <a:pt x="395" y="278"/>
                      <a:pt x="393" y="267"/>
                    </a:cubicBezTo>
                    <a:cubicBezTo>
                      <a:pt x="390" y="248"/>
                      <a:pt x="395" y="229"/>
                      <a:pt x="396" y="210"/>
                    </a:cubicBezTo>
                    <a:cubicBezTo>
                      <a:pt x="396" y="208"/>
                      <a:pt x="396" y="206"/>
                      <a:pt x="394" y="204"/>
                    </a:cubicBezTo>
                    <a:cubicBezTo>
                      <a:pt x="393" y="202"/>
                      <a:pt x="392" y="200"/>
                      <a:pt x="390" y="198"/>
                    </a:cubicBezTo>
                    <a:cubicBezTo>
                      <a:pt x="390" y="197"/>
                      <a:pt x="390" y="182"/>
                      <a:pt x="390" y="180"/>
                    </a:cubicBezTo>
                    <a:cubicBezTo>
                      <a:pt x="399" y="181"/>
                      <a:pt x="414" y="176"/>
                      <a:pt x="418" y="168"/>
                    </a:cubicBezTo>
                    <a:cubicBezTo>
                      <a:pt x="419" y="166"/>
                      <a:pt x="420" y="164"/>
                      <a:pt x="420" y="163"/>
                    </a:cubicBezTo>
                    <a:cubicBezTo>
                      <a:pt x="423" y="160"/>
                      <a:pt x="426" y="162"/>
                      <a:pt x="429" y="160"/>
                    </a:cubicBezTo>
                    <a:cubicBezTo>
                      <a:pt x="430" y="158"/>
                      <a:pt x="432" y="156"/>
                      <a:pt x="434" y="155"/>
                    </a:cubicBezTo>
                    <a:cubicBezTo>
                      <a:pt x="436" y="154"/>
                      <a:pt x="435" y="148"/>
                      <a:pt x="437" y="146"/>
                    </a:cubicBezTo>
                    <a:cubicBezTo>
                      <a:pt x="441" y="143"/>
                      <a:pt x="447" y="150"/>
                      <a:pt x="451" y="145"/>
                    </a:cubicBezTo>
                    <a:cubicBezTo>
                      <a:pt x="454" y="141"/>
                      <a:pt x="453" y="136"/>
                      <a:pt x="453" y="132"/>
                    </a:cubicBezTo>
                    <a:cubicBezTo>
                      <a:pt x="454" y="129"/>
                      <a:pt x="454" y="126"/>
                      <a:pt x="454" y="123"/>
                    </a:cubicBezTo>
                    <a:cubicBezTo>
                      <a:pt x="454" y="120"/>
                      <a:pt x="452" y="112"/>
                      <a:pt x="456" y="111"/>
                    </a:cubicBezTo>
                    <a:cubicBezTo>
                      <a:pt x="459" y="110"/>
                      <a:pt x="464" y="114"/>
                      <a:pt x="466" y="115"/>
                    </a:cubicBezTo>
                    <a:cubicBezTo>
                      <a:pt x="473" y="119"/>
                      <a:pt x="481" y="123"/>
                      <a:pt x="489" y="123"/>
                    </a:cubicBezTo>
                    <a:cubicBezTo>
                      <a:pt x="494" y="123"/>
                      <a:pt x="502" y="120"/>
                      <a:pt x="502" y="114"/>
                    </a:cubicBezTo>
                    <a:cubicBezTo>
                      <a:pt x="502" y="108"/>
                      <a:pt x="496" y="104"/>
                      <a:pt x="493" y="100"/>
                    </a:cubicBezTo>
                    <a:cubicBezTo>
                      <a:pt x="490" y="97"/>
                      <a:pt x="487" y="94"/>
                      <a:pt x="484" y="91"/>
                    </a:cubicBezTo>
                    <a:cubicBezTo>
                      <a:pt x="482" y="89"/>
                      <a:pt x="476" y="84"/>
                      <a:pt x="476" y="82"/>
                    </a:cubicBezTo>
                    <a:cubicBezTo>
                      <a:pt x="476" y="71"/>
                      <a:pt x="471" y="62"/>
                      <a:pt x="471" y="51"/>
                    </a:cubicBezTo>
                    <a:cubicBezTo>
                      <a:pt x="470" y="31"/>
                      <a:pt x="448" y="24"/>
                      <a:pt x="434" y="14"/>
                    </a:cubicBezTo>
                    <a:cubicBezTo>
                      <a:pt x="430" y="11"/>
                      <a:pt x="426" y="8"/>
                      <a:pt x="419" y="7"/>
                    </a:cubicBezTo>
                    <a:cubicBezTo>
                      <a:pt x="413" y="6"/>
                      <a:pt x="408" y="4"/>
                      <a:pt x="402" y="2"/>
                    </a:cubicBezTo>
                    <a:cubicBezTo>
                      <a:pt x="398" y="0"/>
                      <a:pt x="394" y="1"/>
                      <a:pt x="390" y="2"/>
                    </a:cubicBezTo>
                    <a:cubicBezTo>
                      <a:pt x="384" y="4"/>
                      <a:pt x="378" y="4"/>
                      <a:pt x="373" y="6"/>
                    </a:cubicBezTo>
                    <a:cubicBezTo>
                      <a:pt x="367" y="8"/>
                      <a:pt x="362" y="12"/>
                      <a:pt x="359" y="16"/>
                    </a:cubicBezTo>
                    <a:cubicBezTo>
                      <a:pt x="356" y="19"/>
                      <a:pt x="350" y="26"/>
                      <a:pt x="351" y="31"/>
                    </a:cubicBezTo>
                    <a:cubicBezTo>
                      <a:pt x="351" y="33"/>
                      <a:pt x="350" y="35"/>
                      <a:pt x="349" y="37"/>
                    </a:cubicBezTo>
                    <a:cubicBezTo>
                      <a:pt x="347" y="40"/>
                      <a:pt x="346" y="44"/>
                      <a:pt x="345" y="47"/>
                    </a:cubicBezTo>
                    <a:cubicBezTo>
                      <a:pt x="344" y="48"/>
                      <a:pt x="344" y="49"/>
                      <a:pt x="344" y="49"/>
                    </a:cubicBezTo>
                    <a:cubicBezTo>
                      <a:pt x="341" y="52"/>
                      <a:pt x="342" y="55"/>
                      <a:pt x="344" y="58"/>
                    </a:cubicBezTo>
                    <a:cubicBezTo>
                      <a:pt x="344" y="59"/>
                      <a:pt x="344" y="59"/>
                      <a:pt x="344" y="59"/>
                    </a:cubicBezTo>
                    <a:cubicBezTo>
                      <a:pt x="344" y="59"/>
                      <a:pt x="344" y="60"/>
                      <a:pt x="343" y="60"/>
                    </a:cubicBezTo>
                    <a:cubicBezTo>
                      <a:pt x="335" y="70"/>
                      <a:pt x="336" y="80"/>
                      <a:pt x="333" y="91"/>
                    </a:cubicBezTo>
                    <a:cubicBezTo>
                      <a:pt x="330" y="103"/>
                      <a:pt x="326" y="95"/>
                      <a:pt x="320" y="94"/>
                    </a:cubicBezTo>
                    <a:cubicBezTo>
                      <a:pt x="316" y="94"/>
                      <a:pt x="310" y="99"/>
                      <a:pt x="308" y="104"/>
                    </a:cubicBezTo>
                    <a:cubicBezTo>
                      <a:pt x="303" y="114"/>
                      <a:pt x="303" y="118"/>
                      <a:pt x="294" y="125"/>
                    </a:cubicBezTo>
                    <a:cubicBezTo>
                      <a:pt x="272" y="143"/>
                      <a:pt x="243" y="154"/>
                      <a:pt x="226" y="177"/>
                    </a:cubicBezTo>
                    <a:cubicBezTo>
                      <a:pt x="213" y="196"/>
                      <a:pt x="206" y="218"/>
                      <a:pt x="199" y="239"/>
                    </a:cubicBezTo>
                    <a:cubicBezTo>
                      <a:pt x="198" y="242"/>
                      <a:pt x="197" y="245"/>
                      <a:pt x="195" y="248"/>
                    </a:cubicBezTo>
                    <a:cubicBezTo>
                      <a:pt x="190" y="240"/>
                      <a:pt x="183" y="232"/>
                      <a:pt x="175" y="226"/>
                    </a:cubicBezTo>
                    <a:cubicBezTo>
                      <a:pt x="175" y="226"/>
                      <a:pt x="175" y="226"/>
                      <a:pt x="175" y="226"/>
                    </a:cubicBezTo>
                    <a:cubicBezTo>
                      <a:pt x="175" y="224"/>
                      <a:pt x="173" y="223"/>
                      <a:pt x="170" y="222"/>
                    </a:cubicBezTo>
                    <a:cubicBezTo>
                      <a:pt x="152" y="210"/>
                      <a:pt x="130" y="204"/>
                      <a:pt x="108" y="207"/>
                    </a:cubicBezTo>
                    <a:cubicBezTo>
                      <a:pt x="100" y="204"/>
                      <a:pt x="92" y="202"/>
                      <a:pt x="84" y="201"/>
                    </a:cubicBezTo>
                    <a:cubicBezTo>
                      <a:pt x="83" y="201"/>
                      <a:pt x="83" y="201"/>
                      <a:pt x="83" y="201"/>
                    </a:cubicBezTo>
                    <a:cubicBezTo>
                      <a:pt x="80" y="201"/>
                      <a:pt x="80" y="201"/>
                      <a:pt x="80" y="201"/>
                    </a:cubicBezTo>
                    <a:cubicBezTo>
                      <a:pt x="78" y="201"/>
                      <a:pt x="77" y="201"/>
                      <a:pt x="76" y="201"/>
                    </a:cubicBezTo>
                    <a:cubicBezTo>
                      <a:pt x="43" y="201"/>
                      <a:pt x="43" y="201"/>
                      <a:pt x="43" y="201"/>
                    </a:cubicBezTo>
                    <a:cubicBezTo>
                      <a:pt x="43" y="201"/>
                      <a:pt x="43" y="201"/>
                      <a:pt x="43" y="201"/>
                    </a:cubicBezTo>
                    <a:cubicBezTo>
                      <a:pt x="26" y="201"/>
                      <a:pt x="26" y="201"/>
                      <a:pt x="26" y="201"/>
                    </a:cubicBezTo>
                    <a:cubicBezTo>
                      <a:pt x="25" y="201"/>
                      <a:pt x="24" y="205"/>
                      <a:pt x="24" y="210"/>
                    </a:cubicBezTo>
                    <a:cubicBezTo>
                      <a:pt x="24" y="214"/>
                      <a:pt x="25" y="218"/>
                      <a:pt x="26" y="218"/>
                    </a:cubicBezTo>
                    <a:cubicBezTo>
                      <a:pt x="65" y="218"/>
                      <a:pt x="65" y="218"/>
                      <a:pt x="65" y="218"/>
                    </a:cubicBezTo>
                    <a:cubicBezTo>
                      <a:pt x="66" y="220"/>
                      <a:pt x="68" y="221"/>
                      <a:pt x="71" y="222"/>
                    </a:cubicBezTo>
                    <a:cubicBezTo>
                      <a:pt x="79" y="223"/>
                      <a:pt x="82" y="228"/>
                      <a:pt x="86" y="234"/>
                    </a:cubicBezTo>
                    <a:cubicBezTo>
                      <a:pt x="90" y="240"/>
                      <a:pt x="94" y="246"/>
                      <a:pt x="98" y="252"/>
                    </a:cubicBezTo>
                    <a:cubicBezTo>
                      <a:pt x="106" y="264"/>
                      <a:pt x="115" y="276"/>
                      <a:pt x="121" y="289"/>
                    </a:cubicBezTo>
                    <a:cubicBezTo>
                      <a:pt x="134" y="315"/>
                      <a:pt x="134" y="344"/>
                      <a:pt x="138" y="372"/>
                    </a:cubicBezTo>
                    <a:cubicBezTo>
                      <a:pt x="139" y="379"/>
                      <a:pt x="140" y="385"/>
                      <a:pt x="141" y="392"/>
                    </a:cubicBezTo>
                    <a:cubicBezTo>
                      <a:pt x="106" y="409"/>
                      <a:pt x="77" y="437"/>
                      <a:pt x="59" y="471"/>
                    </a:cubicBezTo>
                    <a:cubicBezTo>
                      <a:pt x="23" y="510"/>
                      <a:pt x="0" y="563"/>
                      <a:pt x="0" y="621"/>
                    </a:cubicBezTo>
                    <a:cubicBezTo>
                      <a:pt x="0" y="743"/>
                      <a:pt x="99" y="841"/>
                      <a:pt x="220" y="841"/>
                    </a:cubicBezTo>
                    <a:cubicBezTo>
                      <a:pt x="315" y="841"/>
                      <a:pt x="396" y="782"/>
                      <a:pt x="427" y="698"/>
                    </a:cubicBezTo>
                    <a:cubicBezTo>
                      <a:pt x="427" y="699"/>
                      <a:pt x="427" y="700"/>
                      <a:pt x="428" y="701"/>
                    </a:cubicBezTo>
                    <a:cubicBezTo>
                      <a:pt x="430" y="717"/>
                      <a:pt x="439" y="731"/>
                      <a:pt x="452" y="737"/>
                    </a:cubicBezTo>
                    <a:cubicBezTo>
                      <a:pt x="442" y="746"/>
                      <a:pt x="437" y="760"/>
                      <a:pt x="437" y="774"/>
                    </a:cubicBezTo>
                    <a:cubicBezTo>
                      <a:pt x="437" y="804"/>
                      <a:pt x="462" y="828"/>
                      <a:pt x="493" y="828"/>
                    </a:cubicBezTo>
                    <a:cubicBezTo>
                      <a:pt x="503" y="828"/>
                      <a:pt x="513" y="826"/>
                      <a:pt x="521" y="821"/>
                    </a:cubicBezTo>
                    <a:cubicBezTo>
                      <a:pt x="522" y="821"/>
                      <a:pt x="524" y="822"/>
                      <a:pt x="525" y="822"/>
                    </a:cubicBezTo>
                    <a:cubicBezTo>
                      <a:pt x="537" y="826"/>
                      <a:pt x="551" y="822"/>
                      <a:pt x="563" y="821"/>
                    </a:cubicBezTo>
                    <a:cubicBezTo>
                      <a:pt x="582" y="819"/>
                      <a:pt x="599" y="808"/>
                      <a:pt x="619" y="811"/>
                    </a:cubicBezTo>
                    <a:cubicBezTo>
                      <a:pt x="652" y="815"/>
                      <a:pt x="682" y="804"/>
                      <a:pt x="708" y="784"/>
                    </a:cubicBezTo>
                    <a:cubicBezTo>
                      <a:pt x="715" y="779"/>
                      <a:pt x="723" y="771"/>
                      <a:pt x="723" y="761"/>
                    </a:cubicBezTo>
                    <a:cubicBezTo>
                      <a:pt x="723" y="758"/>
                      <a:pt x="722" y="756"/>
                      <a:pt x="721" y="753"/>
                    </a:cubicBezTo>
                    <a:close/>
                    <a:moveTo>
                      <a:pt x="391" y="589"/>
                    </a:moveTo>
                    <a:cubicBezTo>
                      <a:pt x="399" y="589"/>
                      <a:pt x="407" y="588"/>
                      <a:pt x="416" y="588"/>
                    </a:cubicBezTo>
                    <a:cubicBezTo>
                      <a:pt x="416" y="591"/>
                      <a:pt x="417" y="594"/>
                      <a:pt x="417" y="597"/>
                    </a:cubicBezTo>
                    <a:cubicBezTo>
                      <a:pt x="389" y="599"/>
                      <a:pt x="389" y="599"/>
                      <a:pt x="389" y="599"/>
                    </a:cubicBezTo>
                    <a:cubicBezTo>
                      <a:pt x="390" y="596"/>
                      <a:pt x="391" y="593"/>
                      <a:pt x="391" y="589"/>
                    </a:cubicBezTo>
                    <a:close/>
                    <a:moveTo>
                      <a:pt x="389" y="601"/>
                    </a:moveTo>
                    <a:cubicBezTo>
                      <a:pt x="417" y="599"/>
                      <a:pt x="417" y="599"/>
                      <a:pt x="417" y="599"/>
                    </a:cubicBezTo>
                    <a:cubicBezTo>
                      <a:pt x="417" y="602"/>
                      <a:pt x="418" y="604"/>
                      <a:pt x="418" y="607"/>
                    </a:cubicBezTo>
                    <a:cubicBezTo>
                      <a:pt x="417" y="607"/>
                      <a:pt x="417" y="607"/>
                      <a:pt x="416" y="607"/>
                    </a:cubicBezTo>
                    <a:cubicBezTo>
                      <a:pt x="387" y="607"/>
                      <a:pt x="387" y="607"/>
                      <a:pt x="387" y="607"/>
                    </a:cubicBezTo>
                    <a:cubicBezTo>
                      <a:pt x="387" y="605"/>
                      <a:pt x="388" y="603"/>
                      <a:pt x="389" y="601"/>
                    </a:cubicBezTo>
                    <a:close/>
                    <a:moveTo>
                      <a:pt x="356" y="593"/>
                    </a:moveTo>
                    <a:cubicBezTo>
                      <a:pt x="361" y="592"/>
                      <a:pt x="367" y="592"/>
                      <a:pt x="372" y="591"/>
                    </a:cubicBezTo>
                    <a:cubicBezTo>
                      <a:pt x="372" y="594"/>
                      <a:pt x="371" y="597"/>
                      <a:pt x="370" y="600"/>
                    </a:cubicBezTo>
                    <a:cubicBezTo>
                      <a:pt x="359" y="601"/>
                      <a:pt x="359" y="601"/>
                      <a:pt x="359" y="601"/>
                    </a:cubicBezTo>
                    <a:cubicBezTo>
                      <a:pt x="341" y="594"/>
                      <a:pt x="341" y="594"/>
                      <a:pt x="341" y="594"/>
                    </a:cubicBezTo>
                    <a:cubicBezTo>
                      <a:pt x="346" y="593"/>
                      <a:pt x="351" y="593"/>
                      <a:pt x="356" y="593"/>
                    </a:cubicBezTo>
                    <a:close/>
                    <a:moveTo>
                      <a:pt x="241" y="635"/>
                    </a:moveTo>
                    <a:cubicBezTo>
                      <a:pt x="246" y="635"/>
                      <a:pt x="246" y="635"/>
                      <a:pt x="246" y="635"/>
                    </a:cubicBezTo>
                    <a:cubicBezTo>
                      <a:pt x="250" y="640"/>
                      <a:pt x="250" y="640"/>
                      <a:pt x="250" y="640"/>
                    </a:cubicBezTo>
                    <a:cubicBezTo>
                      <a:pt x="254" y="652"/>
                      <a:pt x="254" y="652"/>
                      <a:pt x="254" y="652"/>
                    </a:cubicBezTo>
                    <a:cubicBezTo>
                      <a:pt x="238" y="643"/>
                      <a:pt x="238" y="643"/>
                      <a:pt x="238" y="643"/>
                    </a:cubicBezTo>
                    <a:cubicBezTo>
                      <a:pt x="237" y="639"/>
                      <a:pt x="237" y="639"/>
                      <a:pt x="237" y="639"/>
                    </a:cubicBezTo>
                    <a:cubicBezTo>
                      <a:pt x="239" y="638"/>
                      <a:pt x="240" y="636"/>
                      <a:pt x="241" y="635"/>
                    </a:cubicBezTo>
                    <a:close/>
                    <a:moveTo>
                      <a:pt x="237" y="605"/>
                    </a:moveTo>
                    <a:cubicBezTo>
                      <a:pt x="238" y="602"/>
                      <a:pt x="238" y="602"/>
                      <a:pt x="238" y="602"/>
                    </a:cubicBezTo>
                    <a:cubicBezTo>
                      <a:pt x="240" y="606"/>
                      <a:pt x="240" y="606"/>
                      <a:pt x="240" y="606"/>
                    </a:cubicBezTo>
                    <a:cubicBezTo>
                      <a:pt x="241" y="607"/>
                      <a:pt x="241" y="607"/>
                      <a:pt x="241" y="607"/>
                    </a:cubicBezTo>
                    <a:cubicBezTo>
                      <a:pt x="239" y="607"/>
                      <a:pt x="239" y="607"/>
                      <a:pt x="239" y="607"/>
                    </a:cubicBezTo>
                    <a:cubicBezTo>
                      <a:pt x="239" y="606"/>
                      <a:pt x="238" y="605"/>
                      <a:pt x="237" y="605"/>
                    </a:cubicBezTo>
                    <a:close/>
                    <a:moveTo>
                      <a:pt x="276" y="666"/>
                    </a:moveTo>
                    <a:cubicBezTo>
                      <a:pt x="251" y="638"/>
                      <a:pt x="251" y="638"/>
                      <a:pt x="251" y="638"/>
                    </a:cubicBezTo>
                    <a:cubicBezTo>
                      <a:pt x="250" y="635"/>
                      <a:pt x="250" y="635"/>
                      <a:pt x="250" y="635"/>
                    </a:cubicBezTo>
                    <a:cubicBezTo>
                      <a:pt x="255" y="636"/>
                      <a:pt x="255" y="636"/>
                      <a:pt x="255" y="636"/>
                    </a:cubicBezTo>
                    <a:cubicBezTo>
                      <a:pt x="256" y="637"/>
                      <a:pt x="258" y="638"/>
                      <a:pt x="260" y="638"/>
                    </a:cubicBezTo>
                    <a:cubicBezTo>
                      <a:pt x="261" y="638"/>
                      <a:pt x="261" y="638"/>
                      <a:pt x="261" y="638"/>
                    </a:cubicBezTo>
                    <a:cubicBezTo>
                      <a:pt x="280" y="669"/>
                      <a:pt x="280" y="669"/>
                      <a:pt x="280" y="669"/>
                    </a:cubicBezTo>
                    <a:lnTo>
                      <a:pt x="276" y="666"/>
                    </a:lnTo>
                    <a:close/>
                    <a:moveTo>
                      <a:pt x="282" y="672"/>
                    </a:moveTo>
                    <a:cubicBezTo>
                      <a:pt x="285" y="676"/>
                      <a:pt x="285" y="676"/>
                      <a:pt x="285" y="676"/>
                    </a:cubicBezTo>
                    <a:cubicBezTo>
                      <a:pt x="280" y="670"/>
                      <a:pt x="280" y="670"/>
                      <a:pt x="280" y="670"/>
                    </a:cubicBezTo>
                    <a:lnTo>
                      <a:pt x="282" y="672"/>
                    </a:lnTo>
                    <a:close/>
                    <a:moveTo>
                      <a:pt x="271" y="663"/>
                    </a:moveTo>
                    <a:cubicBezTo>
                      <a:pt x="255" y="653"/>
                      <a:pt x="255" y="653"/>
                      <a:pt x="255" y="653"/>
                    </a:cubicBezTo>
                    <a:cubicBezTo>
                      <a:pt x="252" y="642"/>
                      <a:pt x="252" y="642"/>
                      <a:pt x="252" y="642"/>
                    </a:cubicBezTo>
                    <a:lnTo>
                      <a:pt x="271" y="663"/>
                    </a:lnTo>
                    <a:close/>
                    <a:moveTo>
                      <a:pt x="248" y="681"/>
                    </a:moveTo>
                    <a:cubicBezTo>
                      <a:pt x="227" y="649"/>
                      <a:pt x="227" y="649"/>
                      <a:pt x="227" y="649"/>
                    </a:cubicBezTo>
                    <a:cubicBezTo>
                      <a:pt x="228" y="644"/>
                      <a:pt x="228" y="644"/>
                      <a:pt x="228" y="644"/>
                    </a:cubicBezTo>
                    <a:cubicBezTo>
                      <a:pt x="230" y="644"/>
                      <a:pt x="232" y="643"/>
                      <a:pt x="233" y="642"/>
                    </a:cubicBezTo>
                    <a:cubicBezTo>
                      <a:pt x="237" y="644"/>
                      <a:pt x="237" y="644"/>
                      <a:pt x="237" y="644"/>
                    </a:cubicBezTo>
                    <a:lnTo>
                      <a:pt x="248" y="681"/>
                    </a:lnTo>
                    <a:close/>
                    <a:moveTo>
                      <a:pt x="235" y="641"/>
                    </a:moveTo>
                    <a:cubicBezTo>
                      <a:pt x="235" y="641"/>
                      <a:pt x="236" y="640"/>
                      <a:pt x="236" y="640"/>
                    </a:cubicBezTo>
                    <a:cubicBezTo>
                      <a:pt x="237" y="642"/>
                      <a:pt x="237" y="642"/>
                      <a:pt x="237" y="642"/>
                    </a:cubicBezTo>
                    <a:lnTo>
                      <a:pt x="235" y="641"/>
                    </a:lnTo>
                    <a:close/>
                    <a:moveTo>
                      <a:pt x="236" y="603"/>
                    </a:moveTo>
                    <a:cubicBezTo>
                      <a:pt x="236" y="603"/>
                      <a:pt x="235" y="603"/>
                      <a:pt x="235" y="602"/>
                    </a:cubicBezTo>
                    <a:cubicBezTo>
                      <a:pt x="237" y="601"/>
                      <a:pt x="237" y="601"/>
                      <a:pt x="237" y="601"/>
                    </a:cubicBezTo>
                    <a:lnTo>
                      <a:pt x="236" y="603"/>
                    </a:lnTo>
                    <a:close/>
                    <a:moveTo>
                      <a:pt x="233" y="601"/>
                    </a:moveTo>
                    <a:cubicBezTo>
                      <a:pt x="232" y="601"/>
                      <a:pt x="230" y="600"/>
                      <a:pt x="228" y="599"/>
                    </a:cubicBezTo>
                    <a:cubicBezTo>
                      <a:pt x="228" y="594"/>
                      <a:pt x="228" y="594"/>
                      <a:pt x="228" y="594"/>
                    </a:cubicBezTo>
                    <a:cubicBezTo>
                      <a:pt x="230" y="590"/>
                      <a:pt x="230" y="590"/>
                      <a:pt x="230" y="590"/>
                    </a:cubicBezTo>
                    <a:cubicBezTo>
                      <a:pt x="236" y="599"/>
                      <a:pt x="236" y="599"/>
                      <a:pt x="236" y="599"/>
                    </a:cubicBezTo>
                    <a:lnTo>
                      <a:pt x="233" y="601"/>
                    </a:lnTo>
                    <a:close/>
                    <a:moveTo>
                      <a:pt x="227" y="592"/>
                    </a:moveTo>
                    <a:cubicBezTo>
                      <a:pt x="226" y="583"/>
                      <a:pt x="226" y="583"/>
                      <a:pt x="226" y="583"/>
                    </a:cubicBezTo>
                    <a:cubicBezTo>
                      <a:pt x="230" y="588"/>
                      <a:pt x="230" y="588"/>
                      <a:pt x="230" y="588"/>
                    </a:cubicBezTo>
                    <a:lnTo>
                      <a:pt x="227" y="592"/>
                    </a:lnTo>
                    <a:close/>
                    <a:moveTo>
                      <a:pt x="226" y="596"/>
                    </a:moveTo>
                    <a:cubicBezTo>
                      <a:pt x="227" y="599"/>
                      <a:pt x="227" y="599"/>
                      <a:pt x="227" y="599"/>
                    </a:cubicBezTo>
                    <a:cubicBezTo>
                      <a:pt x="226" y="599"/>
                      <a:pt x="225" y="598"/>
                      <a:pt x="225" y="598"/>
                    </a:cubicBezTo>
                    <a:lnTo>
                      <a:pt x="226" y="596"/>
                    </a:lnTo>
                    <a:close/>
                    <a:moveTo>
                      <a:pt x="226" y="645"/>
                    </a:moveTo>
                    <a:cubicBezTo>
                      <a:pt x="226" y="647"/>
                      <a:pt x="226" y="647"/>
                      <a:pt x="226" y="647"/>
                    </a:cubicBezTo>
                    <a:cubicBezTo>
                      <a:pt x="225" y="645"/>
                      <a:pt x="225" y="645"/>
                      <a:pt x="225" y="645"/>
                    </a:cubicBezTo>
                    <a:cubicBezTo>
                      <a:pt x="225" y="645"/>
                      <a:pt x="226" y="645"/>
                      <a:pt x="226" y="645"/>
                    </a:cubicBezTo>
                    <a:close/>
                    <a:moveTo>
                      <a:pt x="225" y="649"/>
                    </a:moveTo>
                    <a:cubicBezTo>
                      <a:pt x="222" y="666"/>
                      <a:pt x="222" y="666"/>
                      <a:pt x="222" y="666"/>
                    </a:cubicBezTo>
                    <a:cubicBezTo>
                      <a:pt x="220" y="645"/>
                      <a:pt x="220" y="645"/>
                      <a:pt x="220" y="645"/>
                    </a:cubicBezTo>
                    <a:cubicBezTo>
                      <a:pt x="220" y="645"/>
                      <a:pt x="221" y="645"/>
                      <a:pt x="221" y="645"/>
                    </a:cubicBezTo>
                    <a:cubicBezTo>
                      <a:pt x="222" y="645"/>
                      <a:pt x="222" y="645"/>
                      <a:pt x="223" y="645"/>
                    </a:cubicBezTo>
                    <a:lnTo>
                      <a:pt x="225" y="649"/>
                    </a:lnTo>
                    <a:close/>
                    <a:moveTo>
                      <a:pt x="222" y="671"/>
                    </a:moveTo>
                    <a:cubicBezTo>
                      <a:pt x="219" y="687"/>
                      <a:pt x="219" y="687"/>
                      <a:pt x="219" y="687"/>
                    </a:cubicBezTo>
                    <a:cubicBezTo>
                      <a:pt x="215" y="649"/>
                      <a:pt x="215" y="649"/>
                      <a:pt x="215" y="649"/>
                    </a:cubicBezTo>
                    <a:cubicBezTo>
                      <a:pt x="217" y="645"/>
                      <a:pt x="217" y="645"/>
                      <a:pt x="217" y="645"/>
                    </a:cubicBezTo>
                    <a:cubicBezTo>
                      <a:pt x="218" y="645"/>
                      <a:pt x="218" y="645"/>
                      <a:pt x="219" y="645"/>
                    </a:cubicBezTo>
                    <a:lnTo>
                      <a:pt x="222" y="671"/>
                    </a:lnTo>
                    <a:close/>
                    <a:moveTo>
                      <a:pt x="220" y="713"/>
                    </a:moveTo>
                    <a:cubicBezTo>
                      <a:pt x="219" y="713"/>
                      <a:pt x="218" y="713"/>
                      <a:pt x="217" y="713"/>
                    </a:cubicBezTo>
                    <a:cubicBezTo>
                      <a:pt x="217" y="713"/>
                      <a:pt x="216" y="713"/>
                      <a:pt x="216" y="713"/>
                    </a:cubicBezTo>
                    <a:cubicBezTo>
                      <a:pt x="218" y="698"/>
                      <a:pt x="218" y="698"/>
                      <a:pt x="218" y="698"/>
                    </a:cubicBezTo>
                    <a:lnTo>
                      <a:pt x="220" y="713"/>
                    </a:lnTo>
                    <a:close/>
                    <a:moveTo>
                      <a:pt x="219" y="692"/>
                    </a:moveTo>
                    <a:cubicBezTo>
                      <a:pt x="222" y="676"/>
                      <a:pt x="222" y="676"/>
                      <a:pt x="222" y="676"/>
                    </a:cubicBezTo>
                    <a:cubicBezTo>
                      <a:pt x="226" y="712"/>
                      <a:pt x="226" y="712"/>
                      <a:pt x="226" y="712"/>
                    </a:cubicBezTo>
                    <a:cubicBezTo>
                      <a:pt x="225" y="712"/>
                      <a:pt x="223" y="713"/>
                      <a:pt x="222" y="713"/>
                    </a:cubicBezTo>
                    <a:lnTo>
                      <a:pt x="219" y="692"/>
                    </a:lnTo>
                    <a:close/>
                    <a:moveTo>
                      <a:pt x="223" y="672"/>
                    </a:moveTo>
                    <a:cubicBezTo>
                      <a:pt x="227" y="651"/>
                      <a:pt x="227" y="651"/>
                      <a:pt x="227" y="651"/>
                    </a:cubicBezTo>
                    <a:cubicBezTo>
                      <a:pt x="249" y="686"/>
                      <a:pt x="249" y="686"/>
                      <a:pt x="249" y="686"/>
                    </a:cubicBezTo>
                    <a:cubicBezTo>
                      <a:pt x="255" y="708"/>
                      <a:pt x="255" y="708"/>
                      <a:pt x="255" y="708"/>
                    </a:cubicBezTo>
                    <a:cubicBezTo>
                      <a:pt x="246" y="710"/>
                      <a:pt x="237" y="712"/>
                      <a:pt x="227" y="712"/>
                    </a:cubicBezTo>
                    <a:lnTo>
                      <a:pt x="223" y="672"/>
                    </a:lnTo>
                    <a:close/>
                    <a:moveTo>
                      <a:pt x="252" y="691"/>
                    </a:moveTo>
                    <a:cubicBezTo>
                      <a:pt x="262" y="706"/>
                      <a:pt x="262" y="706"/>
                      <a:pt x="262" y="706"/>
                    </a:cubicBezTo>
                    <a:cubicBezTo>
                      <a:pt x="260" y="707"/>
                      <a:pt x="258" y="707"/>
                      <a:pt x="257" y="708"/>
                    </a:cubicBezTo>
                    <a:lnTo>
                      <a:pt x="252" y="691"/>
                    </a:lnTo>
                    <a:close/>
                    <a:moveTo>
                      <a:pt x="251" y="686"/>
                    </a:moveTo>
                    <a:cubicBezTo>
                      <a:pt x="239" y="645"/>
                      <a:pt x="239" y="645"/>
                      <a:pt x="239" y="645"/>
                    </a:cubicBezTo>
                    <a:cubicBezTo>
                      <a:pt x="254" y="655"/>
                      <a:pt x="254" y="655"/>
                      <a:pt x="254" y="655"/>
                    </a:cubicBezTo>
                    <a:cubicBezTo>
                      <a:pt x="268" y="704"/>
                      <a:pt x="268" y="704"/>
                      <a:pt x="268" y="704"/>
                    </a:cubicBezTo>
                    <a:cubicBezTo>
                      <a:pt x="267" y="705"/>
                      <a:pt x="265" y="705"/>
                      <a:pt x="263" y="706"/>
                    </a:cubicBezTo>
                    <a:lnTo>
                      <a:pt x="251" y="686"/>
                    </a:lnTo>
                    <a:close/>
                    <a:moveTo>
                      <a:pt x="256" y="656"/>
                    </a:moveTo>
                    <a:cubicBezTo>
                      <a:pt x="275" y="667"/>
                      <a:pt x="275" y="667"/>
                      <a:pt x="275" y="667"/>
                    </a:cubicBezTo>
                    <a:cubicBezTo>
                      <a:pt x="290" y="685"/>
                      <a:pt x="290" y="685"/>
                      <a:pt x="290" y="685"/>
                    </a:cubicBezTo>
                    <a:cubicBezTo>
                      <a:pt x="295" y="692"/>
                      <a:pt x="295" y="692"/>
                      <a:pt x="295" y="692"/>
                    </a:cubicBezTo>
                    <a:cubicBezTo>
                      <a:pt x="287" y="697"/>
                      <a:pt x="278" y="701"/>
                      <a:pt x="269" y="704"/>
                    </a:cubicBezTo>
                    <a:lnTo>
                      <a:pt x="256" y="656"/>
                    </a:lnTo>
                    <a:close/>
                    <a:moveTo>
                      <a:pt x="290" y="682"/>
                    </a:moveTo>
                    <a:cubicBezTo>
                      <a:pt x="285" y="674"/>
                      <a:pt x="285" y="674"/>
                      <a:pt x="285" y="674"/>
                    </a:cubicBezTo>
                    <a:cubicBezTo>
                      <a:pt x="297" y="681"/>
                      <a:pt x="297" y="681"/>
                      <a:pt x="297" y="681"/>
                    </a:cubicBezTo>
                    <a:cubicBezTo>
                      <a:pt x="297" y="683"/>
                      <a:pt x="297" y="684"/>
                      <a:pt x="297" y="686"/>
                    </a:cubicBezTo>
                    <a:cubicBezTo>
                      <a:pt x="297" y="688"/>
                      <a:pt x="298" y="689"/>
                      <a:pt x="299" y="690"/>
                    </a:cubicBezTo>
                    <a:cubicBezTo>
                      <a:pt x="298" y="691"/>
                      <a:pt x="298" y="691"/>
                      <a:pt x="298" y="691"/>
                    </a:cubicBezTo>
                    <a:lnTo>
                      <a:pt x="290" y="682"/>
                    </a:lnTo>
                    <a:close/>
                    <a:moveTo>
                      <a:pt x="298" y="680"/>
                    </a:moveTo>
                    <a:cubicBezTo>
                      <a:pt x="283" y="671"/>
                      <a:pt x="283" y="671"/>
                      <a:pt x="283" y="671"/>
                    </a:cubicBezTo>
                    <a:cubicBezTo>
                      <a:pt x="262" y="638"/>
                      <a:pt x="262" y="638"/>
                      <a:pt x="262" y="638"/>
                    </a:cubicBezTo>
                    <a:cubicBezTo>
                      <a:pt x="271" y="637"/>
                      <a:pt x="271" y="637"/>
                      <a:pt x="271" y="637"/>
                    </a:cubicBezTo>
                    <a:cubicBezTo>
                      <a:pt x="290" y="639"/>
                      <a:pt x="290" y="639"/>
                      <a:pt x="290" y="639"/>
                    </a:cubicBezTo>
                    <a:cubicBezTo>
                      <a:pt x="313" y="649"/>
                      <a:pt x="313" y="649"/>
                      <a:pt x="313" y="649"/>
                    </a:cubicBezTo>
                    <a:cubicBezTo>
                      <a:pt x="329" y="667"/>
                      <a:pt x="329" y="667"/>
                      <a:pt x="329" y="667"/>
                    </a:cubicBezTo>
                    <a:cubicBezTo>
                      <a:pt x="326" y="670"/>
                      <a:pt x="322" y="673"/>
                      <a:pt x="318" y="676"/>
                    </a:cubicBezTo>
                    <a:cubicBezTo>
                      <a:pt x="303" y="677"/>
                      <a:pt x="303" y="677"/>
                      <a:pt x="303" y="677"/>
                    </a:cubicBezTo>
                    <a:cubicBezTo>
                      <a:pt x="301" y="677"/>
                      <a:pt x="299" y="678"/>
                      <a:pt x="298" y="680"/>
                    </a:cubicBezTo>
                    <a:close/>
                    <a:moveTo>
                      <a:pt x="347" y="643"/>
                    </a:moveTo>
                    <a:cubicBezTo>
                      <a:pt x="307" y="639"/>
                      <a:pt x="307" y="639"/>
                      <a:pt x="307" y="639"/>
                    </a:cubicBezTo>
                    <a:cubicBezTo>
                      <a:pt x="303" y="635"/>
                      <a:pt x="303" y="635"/>
                      <a:pt x="303" y="635"/>
                    </a:cubicBezTo>
                    <a:cubicBezTo>
                      <a:pt x="311" y="635"/>
                      <a:pt x="311" y="635"/>
                      <a:pt x="311" y="635"/>
                    </a:cubicBezTo>
                    <a:cubicBezTo>
                      <a:pt x="333" y="635"/>
                      <a:pt x="333" y="635"/>
                      <a:pt x="333" y="635"/>
                    </a:cubicBezTo>
                    <a:lnTo>
                      <a:pt x="347" y="643"/>
                    </a:lnTo>
                    <a:close/>
                    <a:moveTo>
                      <a:pt x="336" y="635"/>
                    </a:moveTo>
                    <a:cubicBezTo>
                      <a:pt x="354" y="635"/>
                      <a:pt x="354" y="635"/>
                      <a:pt x="354" y="635"/>
                    </a:cubicBezTo>
                    <a:cubicBezTo>
                      <a:pt x="353" y="638"/>
                      <a:pt x="351" y="640"/>
                      <a:pt x="349" y="643"/>
                    </a:cubicBezTo>
                    <a:lnTo>
                      <a:pt x="336" y="635"/>
                    </a:lnTo>
                    <a:close/>
                    <a:moveTo>
                      <a:pt x="311" y="646"/>
                    </a:moveTo>
                    <a:cubicBezTo>
                      <a:pt x="295" y="640"/>
                      <a:pt x="295" y="640"/>
                      <a:pt x="295" y="640"/>
                    </a:cubicBezTo>
                    <a:cubicBezTo>
                      <a:pt x="306" y="641"/>
                      <a:pt x="306" y="641"/>
                      <a:pt x="306" y="641"/>
                    </a:cubicBezTo>
                    <a:lnTo>
                      <a:pt x="311" y="646"/>
                    </a:lnTo>
                    <a:close/>
                    <a:moveTo>
                      <a:pt x="305" y="639"/>
                    </a:moveTo>
                    <a:cubicBezTo>
                      <a:pt x="290" y="637"/>
                      <a:pt x="290" y="637"/>
                      <a:pt x="290" y="637"/>
                    </a:cubicBezTo>
                    <a:cubicBezTo>
                      <a:pt x="287" y="636"/>
                      <a:pt x="287" y="636"/>
                      <a:pt x="287" y="636"/>
                    </a:cubicBezTo>
                    <a:cubicBezTo>
                      <a:pt x="301" y="635"/>
                      <a:pt x="301" y="635"/>
                      <a:pt x="301" y="635"/>
                    </a:cubicBezTo>
                    <a:lnTo>
                      <a:pt x="305" y="639"/>
                    </a:lnTo>
                    <a:close/>
                    <a:moveTo>
                      <a:pt x="316" y="650"/>
                    </a:moveTo>
                    <a:cubicBezTo>
                      <a:pt x="337" y="658"/>
                      <a:pt x="337" y="658"/>
                      <a:pt x="337" y="658"/>
                    </a:cubicBezTo>
                    <a:cubicBezTo>
                      <a:pt x="335" y="661"/>
                      <a:pt x="333" y="663"/>
                      <a:pt x="330" y="666"/>
                    </a:cubicBezTo>
                    <a:lnTo>
                      <a:pt x="316" y="650"/>
                    </a:lnTo>
                    <a:close/>
                    <a:moveTo>
                      <a:pt x="314" y="647"/>
                    </a:moveTo>
                    <a:cubicBezTo>
                      <a:pt x="308" y="641"/>
                      <a:pt x="308" y="641"/>
                      <a:pt x="308" y="641"/>
                    </a:cubicBezTo>
                    <a:cubicBezTo>
                      <a:pt x="348" y="645"/>
                      <a:pt x="348" y="645"/>
                      <a:pt x="348" y="645"/>
                    </a:cubicBezTo>
                    <a:cubicBezTo>
                      <a:pt x="345" y="649"/>
                      <a:pt x="342" y="653"/>
                      <a:pt x="338" y="657"/>
                    </a:cubicBezTo>
                    <a:lnTo>
                      <a:pt x="314" y="647"/>
                    </a:lnTo>
                    <a:close/>
                    <a:moveTo>
                      <a:pt x="355" y="666"/>
                    </a:moveTo>
                    <a:cubicBezTo>
                      <a:pt x="373" y="673"/>
                      <a:pt x="373" y="673"/>
                      <a:pt x="373" y="673"/>
                    </a:cubicBezTo>
                    <a:cubicBezTo>
                      <a:pt x="347" y="675"/>
                      <a:pt x="347" y="675"/>
                      <a:pt x="347" y="675"/>
                    </a:cubicBezTo>
                    <a:cubicBezTo>
                      <a:pt x="349" y="672"/>
                      <a:pt x="352" y="669"/>
                      <a:pt x="355" y="666"/>
                    </a:cubicBezTo>
                    <a:close/>
                    <a:moveTo>
                      <a:pt x="292" y="607"/>
                    </a:moveTo>
                    <a:cubicBezTo>
                      <a:pt x="359" y="603"/>
                      <a:pt x="359" y="603"/>
                      <a:pt x="359" y="603"/>
                    </a:cubicBezTo>
                    <a:cubicBezTo>
                      <a:pt x="368" y="606"/>
                      <a:pt x="368" y="606"/>
                      <a:pt x="368" y="606"/>
                    </a:cubicBezTo>
                    <a:cubicBezTo>
                      <a:pt x="368" y="606"/>
                      <a:pt x="368" y="607"/>
                      <a:pt x="368" y="607"/>
                    </a:cubicBezTo>
                    <a:lnTo>
                      <a:pt x="292" y="607"/>
                    </a:lnTo>
                    <a:close/>
                    <a:moveTo>
                      <a:pt x="362" y="602"/>
                    </a:moveTo>
                    <a:cubicBezTo>
                      <a:pt x="369" y="602"/>
                      <a:pt x="369" y="602"/>
                      <a:pt x="369" y="602"/>
                    </a:cubicBezTo>
                    <a:cubicBezTo>
                      <a:pt x="369" y="603"/>
                      <a:pt x="369" y="604"/>
                      <a:pt x="368" y="605"/>
                    </a:cubicBezTo>
                    <a:lnTo>
                      <a:pt x="362" y="602"/>
                    </a:lnTo>
                    <a:close/>
                    <a:moveTo>
                      <a:pt x="325" y="594"/>
                    </a:moveTo>
                    <a:cubicBezTo>
                      <a:pt x="329" y="594"/>
                      <a:pt x="334" y="594"/>
                      <a:pt x="338" y="594"/>
                    </a:cubicBezTo>
                    <a:cubicBezTo>
                      <a:pt x="356" y="601"/>
                      <a:pt x="356" y="601"/>
                      <a:pt x="356" y="601"/>
                    </a:cubicBezTo>
                    <a:cubicBezTo>
                      <a:pt x="296" y="605"/>
                      <a:pt x="296" y="605"/>
                      <a:pt x="296" y="605"/>
                    </a:cubicBezTo>
                    <a:lnTo>
                      <a:pt x="325" y="594"/>
                    </a:lnTo>
                    <a:close/>
                    <a:moveTo>
                      <a:pt x="287" y="594"/>
                    </a:moveTo>
                    <a:cubicBezTo>
                      <a:pt x="298" y="594"/>
                      <a:pt x="309" y="595"/>
                      <a:pt x="320" y="594"/>
                    </a:cubicBezTo>
                    <a:cubicBezTo>
                      <a:pt x="290" y="606"/>
                      <a:pt x="290" y="606"/>
                      <a:pt x="290" y="606"/>
                    </a:cubicBezTo>
                    <a:cubicBezTo>
                      <a:pt x="288" y="606"/>
                      <a:pt x="288" y="606"/>
                      <a:pt x="288" y="606"/>
                    </a:cubicBezTo>
                    <a:cubicBezTo>
                      <a:pt x="267" y="592"/>
                      <a:pt x="267" y="592"/>
                      <a:pt x="267" y="592"/>
                    </a:cubicBezTo>
                    <a:cubicBezTo>
                      <a:pt x="274" y="593"/>
                      <a:pt x="281" y="593"/>
                      <a:pt x="287" y="594"/>
                    </a:cubicBezTo>
                    <a:close/>
                    <a:moveTo>
                      <a:pt x="286" y="606"/>
                    </a:moveTo>
                    <a:cubicBezTo>
                      <a:pt x="277" y="606"/>
                      <a:pt x="277" y="606"/>
                      <a:pt x="277" y="606"/>
                    </a:cubicBezTo>
                    <a:cubicBezTo>
                      <a:pt x="265" y="593"/>
                      <a:pt x="265" y="593"/>
                      <a:pt x="265" y="593"/>
                    </a:cubicBezTo>
                    <a:lnTo>
                      <a:pt x="286" y="606"/>
                    </a:lnTo>
                    <a:close/>
                    <a:moveTo>
                      <a:pt x="276" y="606"/>
                    </a:moveTo>
                    <a:cubicBezTo>
                      <a:pt x="268" y="607"/>
                      <a:pt x="268" y="607"/>
                      <a:pt x="268" y="607"/>
                    </a:cubicBezTo>
                    <a:cubicBezTo>
                      <a:pt x="249" y="607"/>
                      <a:pt x="249" y="607"/>
                      <a:pt x="249" y="607"/>
                    </a:cubicBezTo>
                    <a:cubicBezTo>
                      <a:pt x="263" y="593"/>
                      <a:pt x="263" y="593"/>
                      <a:pt x="263" y="593"/>
                    </a:cubicBezTo>
                    <a:lnTo>
                      <a:pt x="276" y="606"/>
                    </a:lnTo>
                    <a:close/>
                    <a:moveTo>
                      <a:pt x="262" y="592"/>
                    </a:moveTo>
                    <a:cubicBezTo>
                      <a:pt x="247" y="607"/>
                      <a:pt x="247" y="607"/>
                      <a:pt x="247" y="607"/>
                    </a:cubicBezTo>
                    <a:cubicBezTo>
                      <a:pt x="243" y="607"/>
                      <a:pt x="243" y="607"/>
                      <a:pt x="243" y="607"/>
                    </a:cubicBezTo>
                    <a:cubicBezTo>
                      <a:pt x="242" y="605"/>
                      <a:pt x="242" y="605"/>
                      <a:pt x="242" y="605"/>
                    </a:cubicBezTo>
                    <a:cubicBezTo>
                      <a:pt x="240" y="599"/>
                      <a:pt x="240" y="599"/>
                      <a:pt x="240" y="599"/>
                    </a:cubicBezTo>
                    <a:cubicBezTo>
                      <a:pt x="255" y="591"/>
                      <a:pt x="255" y="591"/>
                      <a:pt x="255" y="591"/>
                    </a:cubicBezTo>
                    <a:cubicBezTo>
                      <a:pt x="257" y="591"/>
                      <a:pt x="260" y="591"/>
                      <a:pt x="262" y="592"/>
                    </a:cubicBezTo>
                    <a:close/>
                    <a:moveTo>
                      <a:pt x="253" y="590"/>
                    </a:moveTo>
                    <a:cubicBezTo>
                      <a:pt x="240" y="598"/>
                      <a:pt x="240" y="598"/>
                      <a:pt x="240" y="598"/>
                    </a:cubicBezTo>
                    <a:cubicBezTo>
                      <a:pt x="243" y="588"/>
                      <a:pt x="243" y="588"/>
                      <a:pt x="243" y="588"/>
                    </a:cubicBezTo>
                    <a:cubicBezTo>
                      <a:pt x="246" y="589"/>
                      <a:pt x="249" y="590"/>
                      <a:pt x="253" y="590"/>
                    </a:cubicBezTo>
                    <a:close/>
                    <a:moveTo>
                      <a:pt x="241" y="587"/>
                    </a:moveTo>
                    <a:cubicBezTo>
                      <a:pt x="239" y="595"/>
                      <a:pt x="239" y="595"/>
                      <a:pt x="239" y="595"/>
                    </a:cubicBezTo>
                    <a:cubicBezTo>
                      <a:pt x="236" y="585"/>
                      <a:pt x="236" y="585"/>
                      <a:pt x="236" y="585"/>
                    </a:cubicBezTo>
                    <a:cubicBezTo>
                      <a:pt x="238" y="586"/>
                      <a:pt x="239" y="587"/>
                      <a:pt x="241" y="587"/>
                    </a:cubicBezTo>
                    <a:close/>
                    <a:moveTo>
                      <a:pt x="234" y="585"/>
                    </a:moveTo>
                    <a:cubicBezTo>
                      <a:pt x="234" y="585"/>
                      <a:pt x="234" y="585"/>
                      <a:pt x="234" y="585"/>
                    </a:cubicBezTo>
                    <a:cubicBezTo>
                      <a:pt x="238" y="597"/>
                      <a:pt x="238" y="597"/>
                      <a:pt x="238" y="597"/>
                    </a:cubicBezTo>
                    <a:cubicBezTo>
                      <a:pt x="238" y="599"/>
                      <a:pt x="238" y="599"/>
                      <a:pt x="238" y="599"/>
                    </a:cubicBezTo>
                    <a:cubicBezTo>
                      <a:pt x="231" y="589"/>
                      <a:pt x="231" y="589"/>
                      <a:pt x="231" y="589"/>
                    </a:cubicBezTo>
                    <a:lnTo>
                      <a:pt x="234" y="585"/>
                    </a:lnTo>
                    <a:close/>
                    <a:moveTo>
                      <a:pt x="226" y="580"/>
                    </a:moveTo>
                    <a:cubicBezTo>
                      <a:pt x="228" y="582"/>
                      <a:pt x="230" y="583"/>
                      <a:pt x="233" y="584"/>
                    </a:cubicBezTo>
                    <a:cubicBezTo>
                      <a:pt x="230" y="587"/>
                      <a:pt x="230" y="587"/>
                      <a:pt x="230" y="587"/>
                    </a:cubicBezTo>
                    <a:cubicBezTo>
                      <a:pt x="226" y="580"/>
                      <a:pt x="226" y="580"/>
                      <a:pt x="226" y="580"/>
                    </a:cubicBezTo>
                    <a:cubicBezTo>
                      <a:pt x="226" y="580"/>
                      <a:pt x="226" y="580"/>
                      <a:pt x="226" y="580"/>
                    </a:cubicBezTo>
                    <a:cubicBezTo>
                      <a:pt x="226" y="580"/>
                      <a:pt x="226" y="580"/>
                      <a:pt x="226" y="580"/>
                    </a:cubicBezTo>
                    <a:close/>
                    <a:moveTo>
                      <a:pt x="224" y="580"/>
                    </a:moveTo>
                    <a:cubicBezTo>
                      <a:pt x="226" y="594"/>
                      <a:pt x="226" y="594"/>
                      <a:pt x="226" y="594"/>
                    </a:cubicBezTo>
                    <a:cubicBezTo>
                      <a:pt x="223" y="598"/>
                      <a:pt x="223" y="598"/>
                      <a:pt x="223" y="598"/>
                    </a:cubicBezTo>
                    <a:cubicBezTo>
                      <a:pt x="222" y="598"/>
                      <a:pt x="222" y="598"/>
                      <a:pt x="221" y="598"/>
                    </a:cubicBezTo>
                    <a:cubicBezTo>
                      <a:pt x="221" y="598"/>
                      <a:pt x="220" y="598"/>
                      <a:pt x="220" y="598"/>
                    </a:cubicBezTo>
                    <a:cubicBezTo>
                      <a:pt x="219" y="597"/>
                      <a:pt x="219" y="597"/>
                      <a:pt x="219" y="597"/>
                    </a:cubicBezTo>
                    <a:cubicBezTo>
                      <a:pt x="222" y="577"/>
                      <a:pt x="222" y="577"/>
                      <a:pt x="222" y="577"/>
                    </a:cubicBezTo>
                    <a:lnTo>
                      <a:pt x="224" y="580"/>
                    </a:lnTo>
                    <a:close/>
                    <a:moveTo>
                      <a:pt x="221" y="576"/>
                    </a:moveTo>
                    <a:cubicBezTo>
                      <a:pt x="218" y="595"/>
                      <a:pt x="218" y="595"/>
                      <a:pt x="218" y="595"/>
                    </a:cubicBezTo>
                    <a:cubicBezTo>
                      <a:pt x="217" y="594"/>
                      <a:pt x="217" y="594"/>
                      <a:pt x="217" y="594"/>
                    </a:cubicBezTo>
                    <a:cubicBezTo>
                      <a:pt x="216" y="586"/>
                      <a:pt x="216" y="586"/>
                      <a:pt x="216" y="586"/>
                    </a:cubicBezTo>
                    <a:cubicBezTo>
                      <a:pt x="218" y="573"/>
                      <a:pt x="218" y="573"/>
                      <a:pt x="218" y="573"/>
                    </a:cubicBezTo>
                    <a:cubicBezTo>
                      <a:pt x="219" y="574"/>
                      <a:pt x="220" y="575"/>
                      <a:pt x="221" y="576"/>
                    </a:cubicBezTo>
                    <a:close/>
                    <a:moveTo>
                      <a:pt x="215" y="572"/>
                    </a:moveTo>
                    <a:cubicBezTo>
                      <a:pt x="215" y="572"/>
                      <a:pt x="216" y="572"/>
                      <a:pt x="217" y="572"/>
                    </a:cubicBezTo>
                    <a:cubicBezTo>
                      <a:pt x="215" y="581"/>
                      <a:pt x="215" y="581"/>
                      <a:pt x="215" y="581"/>
                    </a:cubicBezTo>
                    <a:cubicBezTo>
                      <a:pt x="214" y="573"/>
                      <a:pt x="214" y="573"/>
                      <a:pt x="214" y="573"/>
                    </a:cubicBezTo>
                    <a:lnTo>
                      <a:pt x="215" y="572"/>
                    </a:lnTo>
                    <a:close/>
                    <a:moveTo>
                      <a:pt x="216" y="645"/>
                    </a:moveTo>
                    <a:cubicBezTo>
                      <a:pt x="214" y="646"/>
                      <a:pt x="214" y="646"/>
                      <a:pt x="214" y="646"/>
                    </a:cubicBezTo>
                    <a:cubicBezTo>
                      <a:pt x="214" y="644"/>
                      <a:pt x="214" y="644"/>
                      <a:pt x="214" y="644"/>
                    </a:cubicBezTo>
                    <a:cubicBezTo>
                      <a:pt x="215" y="644"/>
                      <a:pt x="215" y="645"/>
                      <a:pt x="216" y="645"/>
                    </a:cubicBezTo>
                    <a:close/>
                    <a:moveTo>
                      <a:pt x="218" y="692"/>
                    </a:moveTo>
                    <a:cubicBezTo>
                      <a:pt x="214" y="713"/>
                      <a:pt x="214" y="713"/>
                      <a:pt x="214" y="713"/>
                    </a:cubicBezTo>
                    <a:cubicBezTo>
                      <a:pt x="209" y="712"/>
                      <a:pt x="203" y="712"/>
                      <a:pt x="198" y="711"/>
                    </a:cubicBezTo>
                    <a:cubicBezTo>
                      <a:pt x="208" y="658"/>
                      <a:pt x="208" y="658"/>
                      <a:pt x="208" y="658"/>
                    </a:cubicBezTo>
                    <a:cubicBezTo>
                      <a:pt x="213" y="651"/>
                      <a:pt x="213" y="651"/>
                      <a:pt x="213" y="651"/>
                    </a:cubicBezTo>
                    <a:lnTo>
                      <a:pt x="218" y="692"/>
                    </a:lnTo>
                    <a:close/>
                    <a:moveTo>
                      <a:pt x="72" y="567"/>
                    </a:moveTo>
                    <a:cubicBezTo>
                      <a:pt x="104" y="581"/>
                      <a:pt x="104" y="581"/>
                      <a:pt x="104" y="581"/>
                    </a:cubicBezTo>
                    <a:cubicBezTo>
                      <a:pt x="75" y="591"/>
                      <a:pt x="75" y="591"/>
                      <a:pt x="75" y="591"/>
                    </a:cubicBezTo>
                    <a:cubicBezTo>
                      <a:pt x="61" y="589"/>
                      <a:pt x="61" y="589"/>
                      <a:pt x="61" y="589"/>
                    </a:cubicBezTo>
                    <a:cubicBezTo>
                      <a:pt x="60" y="582"/>
                      <a:pt x="59" y="574"/>
                      <a:pt x="58" y="567"/>
                    </a:cubicBezTo>
                    <a:lnTo>
                      <a:pt x="72" y="567"/>
                    </a:lnTo>
                    <a:close/>
                    <a:moveTo>
                      <a:pt x="58" y="566"/>
                    </a:moveTo>
                    <a:cubicBezTo>
                      <a:pt x="58" y="564"/>
                      <a:pt x="58" y="562"/>
                      <a:pt x="57" y="560"/>
                    </a:cubicBezTo>
                    <a:cubicBezTo>
                      <a:pt x="69" y="565"/>
                      <a:pt x="69" y="565"/>
                      <a:pt x="69" y="565"/>
                    </a:cubicBezTo>
                    <a:lnTo>
                      <a:pt x="58" y="566"/>
                    </a:lnTo>
                    <a:close/>
                    <a:moveTo>
                      <a:pt x="157" y="563"/>
                    </a:moveTo>
                    <a:cubicBezTo>
                      <a:pt x="153" y="563"/>
                      <a:pt x="153" y="563"/>
                      <a:pt x="153" y="563"/>
                    </a:cubicBezTo>
                    <a:cubicBezTo>
                      <a:pt x="104" y="530"/>
                      <a:pt x="104" y="530"/>
                      <a:pt x="104" y="530"/>
                    </a:cubicBezTo>
                    <a:cubicBezTo>
                      <a:pt x="134" y="534"/>
                      <a:pt x="134" y="534"/>
                      <a:pt x="134" y="534"/>
                    </a:cubicBezTo>
                    <a:lnTo>
                      <a:pt x="157" y="563"/>
                    </a:lnTo>
                    <a:close/>
                    <a:moveTo>
                      <a:pt x="125" y="521"/>
                    </a:moveTo>
                    <a:cubicBezTo>
                      <a:pt x="158" y="536"/>
                      <a:pt x="158" y="536"/>
                      <a:pt x="158" y="536"/>
                    </a:cubicBezTo>
                    <a:cubicBezTo>
                      <a:pt x="135" y="533"/>
                      <a:pt x="135" y="533"/>
                      <a:pt x="135" y="533"/>
                    </a:cubicBezTo>
                    <a:lnTo>
                      <a:pt x="125" y="521"/>
                    </a:lnTo>
                    <a:close/>
                    <a:moveTo>
                      <a:pt x="163" y="663"/>
                    </a:moveTo>
                    <a:cubicBezTo>
                      <a:pt x="139" y="675"/>
                      <a:pt x="139" y="675"/>
                      <a:pt x="139" y="675"/>
                    </a:cubicBezTo>
                    <a:cubicBezTo>
                      <a:pt x="169" y="634"/>
                      <a:pt x="169" y="634"/>
                      <a:pt x="169" y="634"/>
                    </a:cubicBezTo>
                    <a:cubicBezTo>
                      <a:pt x="179" y="634"/>
                      <a:pt x="179" y="634"/>
                      <a:pt x="179" y="634"/>
                    </a:cubicBezTo>
                    <a:cubicBezTo>
                      <a:pt x="172" y="654"/>
                      <a:pt x="172" y="654"/>
                      <a:pt x="172" y="654"/>
                    </a:cubicBezTo>
                    <a:lnTo>
                      <a:pt x="163" y="663"/>
                    </a:lnTo>
                    <a:close/>
                    <a:moveTo>
                      <a:pt x="171" y="657"/>
                    </a:moveTo>
                    <a:cubicBezTo>
                      <a:pt x="170" y="659"/>
                      <a:pt x="170" y="659"/>
                      <a:pt x="170" y="659"/>
                    </a:cubicBezTo>
                    <a:cubicBezTo>
                      <a:pt x="168" y="660"/>
                      <a:pt x="168" y="660"/>
                      <a:pt x="168" y="660"/>
                    </a:cubicBezTo>
                    <a:lnTo>
                      <a:pt x="171" y="657"/>
                    </a:lnTo>
                    <a:close/>
                    <a:moveTo>
                      <a:pt x="124" y="634"/>
                    </a:moveTo>
                    <a:cubicBezTo>
                      <a:pt x="155" y="604"/>
                      <a:pt x="155" y="604"/>
                      <a:pt x="155" y="604"/>
                    </a:cubicBezTo>
                    <a:cubicBezTo>
                      <a:pt x="181" y="616"/>
                      <a:pt x="181" y="616"/>
                      <a:pt x="181" y="616"/>
                    </a:cubicBezTo>
                    <a:cubicBezTo>
                      <a:pt x="174" y="625"/>
                      <a:pt x="174" y="625"/>
                      <a:pt x="174" y="625"/>
                    </a:cubicBezTo>
                    <a:cubicBezTo>
                      <a:pt x="151" y="633"/>
                      <a:pt x="151" y="633"/>
                      <a:pt x="151" y="633"/>
                    </a:cubicBezTo>
                    <a:lnTo>
                      <a:pt x="124" y="634"/>
                    </a:lnTo>
                    <a:close/>
                    <a:moveTo>
                      <a:pt x="145" y="635"/>
                    </a:moveTo>
                    <a:cubicBezTo>
                      <a:pt x="111" y="646"/>
                      <a:pt x="111" y="646"/>
                      <a:pt x="111" y="646"/>
                    </a:cubicBezTo>
                    <a:cubicBezTo>
                      <a:pt x="122" y="636"/>
                      <a:pt x="122" y="636"/>
                      <a:pt x="122" y="636"/>
                    </a:cubicBezTo>
                    <a:lnTo>
                      <a:pt x="145" y="635"/>
                    </a:lnTo>
                    <a:close/>
                    <a:moveTo>
                      <a:pt x="153" y="601"/>
                    </a:moveTo>
                    <a:cubicBezTo>
                      <a:pt x="149" y="599"/>
                      <a:pt x="149" y="599"/>
                      <a:pt x="149" y="599"/>
                    </a:cubicBezTo>
                    <a:cubicBezTo>
                      <a:pt x="167" y="590"/>
                      <a:pt x="167" y="590"/>
                      <a:pt x="167" y="590"/>
                    </a:cubicBezTo>
                    <a:cubicBezTo>
                      <a:pt x="155" y="601"/>
                      <a:pt x="155" y="601"/>
                      <a:pt x="155" y="601"/>
                    </a:cubicBezTo>
                    <a:lnTo>
                      <a:pt x="153" y="601"/>
                    </a:lnTo>
                    <a:close/>
                    <a:moveTo>
                      <a:pt x="183" y="622"/>
                    </a:moveTo>
                    <a:cubicBezTo>
                      <a:pt x="176" y="625"/>
                      <a:pt x="176" y="625"/>
                      <a:pt x="176" y="625"/>
                    </a:cubicBezTo>
                    <a:cubicBezTo>
                      <a:pt x="182" y="616"/>
                      <a:pt x="182" y="616"/>
                      <a:pt x="182" y="616"/>
                    </a:cubicBezTo>
                    <a:cubicBezTo>
                      <a:pt x="183" y="617"/>
                      <a:pt x="183" y="617"/>
                      <a:pt x="183" y="617"/>
                    </a:cubicBezTo>
                    <a:cubicBezTo>
                      <a:pt x="183" y="618"/>
                      <a:pt x="183" y="619"/>
                      <a:pt x="183" y="621"/>
                    </a:cubicBezTo>
                    <a:cubicBezTo>
                      <a:pt x="183" y="621"/>
                      <a:pt x="183" y="622"/>
                      <a:pt x="183" y="622"/>
                    </a:cubicBezTo>
                    <a:close/>
                    <a:moveTo>
                      <a:pt x="183" y="624"/>
                    </a:moveTo>
                    <a:cubicBezTo>
                      <a:pt x="180" y="632"/>
                      <a:pt x="180" y="632"/>
                      <a:pt x="180" y="632"/>
                    </a:cubicBezTo>
                    <a:cubicBezTo>
                      <a:pt x="170" y="632"/>
                      <a:pt x="170" y="632"/>
                      <a:pt x="170" y="632"/>
                    </a:cubicBezTo>
                    <a:cubicBezTo>
                      <a:pt x="174" y="627"/>
                      <a:pt x="174" y="627"/>
                      <a:pt x="174" y="627"/>
                    </a:cubicBezTo>
                    <a:lnTo>
                      <a:pt x="183" y="624"/>
                    </a:lnTo>
                    <a:close/>
                    <a:moveTo>
                      <a:pt x="184" y="625"/>
                    </a:moveTo>
                    <a:cubicBezTo>
                      <a:pt x="184" y="628"/>
                      <a:pt x="186" y="630"/>
                      <a:pt x="187" y="632"/>
                    </a:cubicBezTo>
                    <a:cubicBezTo>
                      <a:pt x="181" y="632"/>
                      <a:pt x="181" y="632"/>
                      <a:pt x="181" y="632"/>
                    </a:cubicBezTo>
                    <a:lnTo>
                      <a:pt x="184" y="625"/>
                    </a:lnTo>
                    <a:close/>
                    <a:moveTo>
                      <a:pt x="184" y="615"/>
                    </a:moveTo>
                    <a:cubicBezTo>
                      <a:pt x="183" y="615"/>
                      <a:pt x="183" y="615"/>
                      <a:pt x="183" y="615"/>
                    </a:cubicBezTo>
                    <a:cubicBezTo>
                      <a:pt x="189" y="608"/>
                      <a:pt x="189" y="608"/>
                      <a:pt x="189" y="608"/>
                    </a:cubicBezTo>
                    <a:cubicBezTo>
                      <a:pt x="188" y="609"/>
                      <a:pt x="188" y="609"/>
                      <a:pt x="188" y="609"/>
                    </a:cubicBezTo>
                    <a:cubicBezTo>
                      <a:pt x="186" y="611"/>
                      <a:pt x="185" y="613"/>
                      <a:pt x="184" y="615"/>
                    </a:cubicBezTo>
                    <a:close/>
                    <a:moveTo>
                      <a:pt x="182" y="614"/>
                    </a:moveTo>
                    <a:cubicBezTo>
                      <a:pt x="158" y="603"/>
                      <a:pt x="158" y="603"/>
                      <a:pt x="158" y="603"/>
                    </a:cubicBezTo>
                    <a:cubicBezTo>
                      <a:pt x="187" y="607"/>
                      <a:pt x="187" y="607"/>
                      <a:pt x="187" y="607"/>
                    </a:cubicBezTo>
                    <a:lnTo>
                      <a:pt x="182" y="614"/>
                    </a:lnTo>
                    <a:close/>
                    <a:moveTo>
                      <a:pt x="172" y="628"/>
                    </a:moveTo>
                    <a:cubicBezTo>
                      <a:pt x="169" y="632"/>
                      <a:pt x="169" y="632"/>
                      <a:pt x="169" y="632"/>
                    </a:cubicBezTo>
                    <a:cubicBezTo>
                      <a:pt x="156" y="633"/>
                      <a:pt x="156" y="633"/>
                      <a:pt x="156" y="633"/>
                    </a:cubicBezTo>
                    <a:lnTo>
                      <a:pt x="172" y="628"/>
                    </a:lnTo>
                    <a:close/>
                    <a:moveTo>
                      <a:pt x="181" y="634"/>
                    </a:moveTo>
                    <a:cubicBezTo>
                      <a:pt x="189" y="633"/>
                      <a:pt x="189" y="633"/>
                      <a:pt x="189" y="633"/>
                    </a:cubicBezTo>
                    <a:cubicBezTo>
                      <a:pt x="190" y="634"/>
                      <a:pt x="191" y="634"/>
                      <a:pt x="192" y="635"/>
                    </a:cubicBezTo>
                    <a:cubicBezTo>
                      <a:pt x="174" y="652"/>
                      <a:pt x="174" y="652"/>
                      <a:pt x="174" y="652"/>
                    </a:cubicBezTo>
                    <a:lnTo>
                      <a:pt x="181" y="634"/>
                    </a:lnTo>
                    <a:close/>
                    <a:moveTo>
                      <a:pt x="188" y="606"/>
                    </a:moveTo>
                    <a:cubicBezTo>
                      <a:pt x="157" y="602"/>
                      <a:pt x="157" y="602"/>
                      <a:pt x="157" y="602"/>
                    </a:cubicBezTo>
                    <a:cubicBezTo>
                      <a:pt x="171" y="587"/>
                      <a:pt x="171" y="587"/>
                      <a:pt x="171" y="587"/>
                    </a:cubicBezTo>
                    <a:cubicBezTo>
                      <a:pt x="176" y="585"/>
                      <a:pt x="176" y="585"/>
                      <a:pt x="176" y="585"/>
                    </a:cubicBezTo>
                    <a:cubicBezTo>
                      <a:pt x="190" y="602"/>
                      <a:pt x="190" y="602"/>
                      <a:pt x="190" y="602"/>
                    </a:cubicBezTo>
                    <a:cubicBezTo>
                      <a:pt x="190" y="603"/>
                      <a:pt x="190" y="603"/>
                      <a:pt x="190" y="603"/>
                    </a:cubicBezTo>
                    <a:lnTo>
                      <a:pt x="188" y="606"/>
                    </a:lnTo>
                    <a:close/>
                    <a:moveTo>
                      <a:pt x="176" y="583"/>
                    </a:moveTo>
                    <a:cubicBezTo>
                      <a:pt x="178" y="581"/>
                      <a:pt x="178" y="581"/>
                      <a:pt x="178" y="581"/>
                    </a:cubicBezTo>
                    <a:cubicBezTo>
                      <a:pt x="179" y="582"/>
                      <a:pt x="179" y="582"/>
                      <a:pt x="179" y="582"/>
                    </a:cubicBezTo>
                    <a:cubicBezTo>
                      <a:pt x="177" y="583"/>
                      <a:pt x="177" y="583"/>
                      <a:pt x="177" y="583"/>
                    </a:cubicBezTo>
                    <a:lnTo>
                      <a:pt x="176" y="583"/>
                    </a:lnTo>
                    <a:close/>
                    <a:moveTo>
                      <a:pt x="175" y="582"/>
                    </a:moveTo>
                    <a:cubicBezTo>
                      <a:pt x="172" y="578"/>
                      <a:pt x="172" y="578"/>
                      <a:pt x="172" y="578"/>
                    </a:cubicBezTo>
                    <a:cubicBezTo>
                      <a:pt x="176" y="581"/>
                      <a:pt x="176" y="581"/>
                      <a:pt x="176" y="581"/>
                    </a:cubicBezTo>
                    <a:lnTo>
                      <a:pt x="175" y="582"/>
                    </a:lnTo>
                    <a:close/>
                    <a:moveTo>
                      <a:pt x="174" y="583"/>
                    </a:moveTo>
                    <a:cubicBezTo>
                      <a:pt x="171" y="586"/>
                      <a:pt x="171" y="586"/>
                      <a:pt x="171" y="586"/>
                    </a:cubicBezTo>
                    <a:cubicBezTo>
                      <a:pt x="147" y="599"/>
                      <a:pt x="147" y="599"/>
                      <a:pt x="147" y="599"/>
                    </a:cubicBezTo>
                    <a:cubicBezTo>
                      <a:pt x="108" y="581"/>
                      <a:pt x="108" y="581"/>
                      <a:pt x="108" y="581"/>
                    </a:cubicBezTo>
                    <a:cubicBezTo>
                      <a:pt x="154" y="566"/>
                      <a:pt x="154" y="566"/>
                      <a:pt x="154" y="566"/>
                    </a:cubicBezTo>
                    <a:cubicBezTo>
                      <a:pt x="167" y="574"/>
                      <a:pt x="167" y="574"/>
                      <a:pt x="167" y="574"/>
                    </a:cubicBezTo>
                    <a:lnTo>
                      <a:pt x="174" y="583"/>
                    </a:lnTo>
                    <a:close/>
                    <a:moveTo>
                      <a:pt x="145" y="600"/>
                    </a:moveTo>
                    <a:cubicBezTo>
                      <a:pt x="145" y="600"/>
                      <a:pt x="145" y="600"/>
                      <a:pt x="145" y="600"/>
                    </a:cubicBezTo>
                    <a:cubicBezTo>
                      <a:pt x="78" y="591"/>
                      <a:pt x="78" y="591"/>
                      <a:pt x="78" y="591"/>
                    </a:cubicBezTo>
                    <a:cubicBezTo>
                      <a:pt x="106" y="582"/>
                      <a:pt x="106" y="582"/>
                      <a:pt x="106" y="582"/>
                    </a:cubicBezTo>
                    <a:lnTo>
                      <a:pt x="145" y="600"/>
                    </a:lnTo>
                    <a:close/>
                    <a:moveTo>
                      <a:pt x="156" y="565"/>
                    </a:moveTo>
                    <a:cubicBezTo>
                      <a:pt x="159" y="564"/>
                      <a:pt x="159" y="564"/>
                      <a:pt x="159" y="564"/>
                    </a:cubicBezTo>
                    <a:cubicBezTo>
                      <a:pt x="164" y="570"/>
                      <a:pt x="164" y="570"/>
                      <a:pt x="164" y="570"/>
                    </a:cubicBezTo>
                    <a:lnTo>
                      <a:pt x="156" y="565"/>
                    </a:lnTo>
                    <a:close/>
                    <a:moveTo>
                      <a:pt x="153" y="565"/>
                    </a:moveTo>
                    <a:cubicBezTo>
                      <a:pt x="106" y="580"/>
                      <a:pt x="106" y="580"/>
                      <a:pt x="106" y="580"/>
                    </a:cubicBezTo>
                    <a:cubicBezTo>
                      <a:pt x="75" y="566"/>
                      <a:pt x="75" y="566"/>
                      <a:pt x="75" y="566"/>
                    </a:cubicBezTo>
                    <a:cubicBezTo>
                      <a:pt x="152" y="564"/>
                      <a:pt x="152" y="564"/>
                      <a:pt x="152" y="564"/>
                    </a:cubicBezTo>
                    <a:lnTo>
                      <a:pt x="153" y="565"/>
                    </a:lnTo>
                    <a:close/>
                    <a:moveTo>
                      <a:pt x="72" y="592"/>
                    </a:moveTo>
                    <a:cubicBezTo>
                      <a:pt x="63" y="595"/>
                      <a:pt x="63" y="595"/>
                      <a:pt x="63" y="595"/>
                    </a:cubicBezTo>
                    <a:cubicBezTo>
                      <a:pt x="62" y="593"/>
                      <a:pt x="62" y="592"/>
                      <a:pt x="62" y="590"/>
                    </a:cubicBezTo>
                    <a:lnTo>
                      <a:pt x="72" y="592"/>
                    </a:lnTo>
                    <a:close/>
                    <a:moveTo>
                      <a:pt x="75" y="592"/>
                    </a:moveTo>
                    <a:cubicBezTo>
                      <a:pt x="142" y="601"/>
                      <a:pt x="142" y="601"/>
                      <a:pt x="142" y="601"/>
                    </a:cubicBezTo>
                    <a:cubicBezTo>
                      <a:pt x="80" y="634"/>
                      <a:pt x="80" y="634"/>
                      <a:pt x="80" y="634"/>
                    </a:cubicBezTo>
                    <a:cubicBezTo>
                      <a:pt x="73" y="622"/>
                      <a:pt x="67" y="610"/>
                      <a:pt x="63" y="596"/>
                    </a:cubicBezTo>
                    <a:lnTo>
                      <a:pt x="75" y="592"/>
                    </a:lnTo>
                    <a:close/>
                    <a:moveTo>
                      <a:pt x="144" y="602"/>
                    </a:moveTo>
                    <a:cubicBezTo>
                      <a:pt x="152" y="603"/>
                      <a:pt x="152" y="603"/>
                      <a:pt x="152" y="603"/>
                    </a:cubicBezTo>
                    <a:cubicBezTo>
                      <a:pt x="153" y="603"/>
                      <a:pt x="153" y="603"/>
                      <a:pt x="153" y="603"/>
                    </a:cubicBezTo>
                    <a:cubicBezTo>
                      <a:pt x="122" y="634"/>
                      <a:pt x="122" y="634"/>
                      <a:pt x="122" y="634"/>
                    </a:cubicBezTo>
                    <a:cubicBezTo>
                      <a:pt x="81" y="635"/>
                      <a:pt x="81" y="635"/>
                      <a:pt x="81" y="635"/>
                    </a:cubicBezTo>
                    <a:lnTo>
                      <a:pt x="144" y="602"/>
                    </a:lnTo>
                    <a:close/>
                    <a:moveTo>
                      <a:pt x="120" y="636"/>
                    </a:moveTo>
                    <a:cubicBezTo>
                      <a:pt x="108" y="647"/>
                      <a:pt x="108" y="647"/>
                      <a:pt x="108" y="647"/>
                    </a:cubicBezTo>
                    <a:cubicBezTo>
                      <a:pt x="92" y="652"/>
                      <a:pt x="92" y="652"/>
                      <a:pt x="92" y="652"/>
                    </a:cubicBezTo>
                    <a:cubicBezTo>
                      <a:pt x="88" y="647"/>
                      <a:pt x="85" y="642"/>
                      <a:pt x="81" y="637"/>
                    </a:cubicBezTo>
                    <a:lnTo>
                      <a:pt x="120" y="636"/>
                    </a:lnTo>
                    <a:close/>
                    <a:moveTo>
                      <a:pt x="106" y="650"/>
                    </a:moveTo>
                    <a:cubicBezTo>
                      <a:pt x="97" y="658"/>
                      <a:pt x="97" y="658"/>
                      <a:pt x="97" y="658"/>
                    </a:cubicBezTo>
                    <a:cubicBezTo>
                      <a:pt x="96" y="657"/>
                      <a:pt x="94" y="655"/>
                      <a:pt x="93" y="654"/>
                    </a:cubicBezTo>
                    <a:lnTo>
                      <a:pt x="106" y="650"/>
                    </a:lnTo>
                    <a:close/>
                    <a:moveTo>
                      <a:pt x="109" y="649"/>
                    </a:moveTo>
                    <a:cubicBezTo>
                      <a:pt x="151" y="635"/>
                      <a:pt x="151" y="635"/>
                      <a:pt x="151" y="635"/>
                    </a:cubicBezTo>
                    <a:cubicBezTo>
                      <a:pt x="168" y="634"/>
                      <a:pt x="168" y="634"/>
                      <a:pt x="168" y="634"/>
                    </a:cubicBezTo>
                    <a:cubicBezTo>
                      <a:pt x="137" y="676"/>
                      <a:pt x="137" y="676"/>
                      <a:pt x="137" y="676"/>
                    </a:cubicBezTo>
                    <a:cubicBezTo>
                      <a:pt x="124" y="683"/>
                      <a:pt x="124" y="683"/>
                      <a:pt x="124" y="683"/>
                    </a:cubicBezTo>
                    <a:cubicBezTo>
                      <a:pt x="115" y="676"/>
                      <a:pt x="106" y="668"/>
                      <a:pt x="98" y="659"/>
                    </a:cubicBezTo>
                    <a:lnTo>
                      <a:pt x="109" y="649"/>
                    </a:lnTo>
                    <a:close/>
                    <a:moveTo>
                      <a:pt x="134" y="679"/>
                    </a:moveTo>
                    <a:cubicBezTo>
                      <a:pt x="129" y="686"/>
                      <a:pt x="129" y="686"/>
                      <a:pt x="129" y="686"/>
                    </a:cubicBezTo>
                    <a:cubicBezTo>
                      <a:pt x="128" y="686"/>
                      <a:pt x="127" y="685"/>
                      <a:pt x="126" y="684"/>
                    </a:cubicBezTo>
                    <a:lnTo>
                      <a:pt x="134" y="679"/>
                    </a:lnTo>
                    <a:close/>
                    <a:moveTo>
                      <a:pt x="137" y="678"/>
                    </a:moveTo>
                    <a:cubicBezTo>
                      <a:pt x="159" y="667"/>
                      <a:pt x="159" y="667"/>
                      <a:pt x="159" y="667"/>
                    </a:cubicBezTo>
                    <a:cubicBezTo>
                      <a:pt x="135" y="690"/>
                      <a:pt x="135" y="690"/>
                      <a:pt x="135" y="690"/>
                    </a:cubicBezTo>
                    <a:cubicBezTo>
                      <a:pt x="133" y="689"/>
                      <a:pt x="132" y="688"/>
                      <a:pt x="130" y="687"/>
                    </a:cubicBezTo>
                    <a:lnTo>
                      <a:pt x="137" y="678"/>
                    </a:lnTo>
                    <a:close/>
                    <a:moveTo>
                      <a:pt x="164" y="664"/>
                    </a:moveTo>
                    <a:cubicBezTo>
                      <a:pt x="169" y="661"/>
                      <a:pt x="169" y="661"/>
                      <a:pt x="169" y="661"/>
                    </a:cubicBezTo>
                    <a:cubicBezTo>
                      <a:pt x="155" y="700"/>
                      <a:pt x="155" y="700"/>
                      <a:pt x="155" y="700"/>
                    </a:cubicBezTo>
                    <a:cubicBezTo>
                      <a:pt x="149" y="697"/>
                      <a:pt x="142" y="694"/>
                      <a:pt x="136" y="691"/>
                    </a:cubicBezTo>
                    <a:lnTo>
                      <a:pt x="164" y="664"/>
                    </a:lnTo>
                    <a:close/>
                    <a:moveTo>
                      <a:pt x="171" y="660"/>
                    </a:moveTo>
                    <a:cubicBezTo>
                      <a:pt x="201" y="644"/>
                      <a:pt x="201" y="644"/>
                      <a:pt x="201" y="644"/>
                    </a:cubicBezTo>
                    <a:cubicBezTo>
                      <a:pt x="187" y="684"/>
                      <a:pt x="187" y="684"/>
                      <a:pt x="187" y="684"/>
                    </a:cubicBezTo>
                    <a:cubicBezTo>
                      <a:pt x="171" y="706"/>
                      <a:pt x="171" y="706"/>
                      <a:pt x="171" y="706"/>
                    </a:cubicBezTo>
                    <a:cubicBezTo>
                      <a:pt x="166" y="704"/>
                      <a:pt x="161" y="703"/>
                      <a:pt x="156" y="701"/>
                    </a:cubicBezTo>
                    <a:lnTo>
                      <a:pt x="171" y="660"/>
                    </a:lnTo>
                    <a:close/>
                    <a:moveTo>
                      <a:pt x="185" y="689"/>
                    </a:moveTo>
                    <a:cubicBezTo>
                      <a:pt x="178" y="708"/>
                      <a:pt x="178" y="708"/>
                      <a:pt x="178" y="708"/>
                    </a:cubicBezTo>
                    <a:cubicBezTo>
                      <a:pt x="176" y="707"/>
                      <a:pt x="174" y="707"/>
                      <a:pt x="172" y="706"/>
                    </a:cubicBezTo>
                    <a:lnTo>
                      <a:pt x="185" y="689"/>
                    </a:lnTo>
                    <a:close/>
                    <a:moveTo>
                      <a:pt x="188" y="685"/>
                    </a:moveTo>
                    <a:cubicBezTo>
                      <a:pt x="206" y="660"/>
                      <a:pt x="206" y="660"/>
                      <a:pt x="206" y="660"/>
                    </a:cubicBezTo>
                    <a:cubicBezTo>
                      <a:pt x="197" y="711"/>
                      <a:pt x="197" y="711"/>
                      <a:pt x="197" y="711"/>
                    </a:cubicBezTo>
                    <a:cubicBezTo>
                      <a:pt x="191" y="711"/>
                      <a:pt x="185" y="710"/>
                      <a:pt x="180" y="708"/>
                    </a:cubicBezTo>
                    <a:lnTo>
                      <a:pt x="188" y="685"/>
                    </a:lnTo>
                    <a:close/>
                    <a:moveTo>
                      <a:pt x="212" y="644"/>
                    </a:moveTo>
                    <a:cubicBezTo>
                      <a:pt x="213" y="648"/>
                      <a:pt x="213" y="648"/>
                      <a:pt x="213" y="648"/>
                    </a:cubicBezTo>
                    <a:cubicBezTo>
                      <a:pt x="208" y="654"/>
                      <a:pt x="208" y="654"/>
                      <a:pt x="208" y="654"/>
                    </a:cubicBezTo>
                    <a:cubicBezTo>
                      <a:pt x="210" y="643"/>
                      <a:pt x="210" y="643"/>
                      <a:pt x="210" y="643"/>
                    </a:cubicBezTo>
                    <a:cubicBezTo>
                      <a:pt x="211" y="643"/>
                      <a:pt x="212" y="643"/>
                      <a:pt x="212" y="644"/>
                    </a:cubicBezTo>
                    <a:close/>
                    <a:moveTo>
                      <a:pt x="209" y="642"/>
                    </a:moveTo>
                    <a:cubicBezTo>
                      <a:pt x="207" y="657"/>
                      <a:pt x="207" y="657"/>
                      <a:pt x="207" y="657"/>
                    </a:cubicBezTo>
                    <a:cubicBezTo>
                      <a:pt x="190" y="679"/>
                      <a:pt x="190" y="679"/>
                      <a:pt x="190" y="679"/>
                    </a:cubicBezTo>
                    <a:cubicBezTo>
                      <a:pt x="203" y="643"/>
                      <a:pt x="203" y="643"/>
                      <a:pt x="203" y="643"/>
                    </a:cubicBezTo>
                    <a:cubicBezTo>
                      <a:pt x="207" y="641"/>
                      <a:pt x="207" y="641"/>
                      <a:pt x="207" y="641"/>
                    </a:cubicBezTo>
                    <a:cubicBezTo>
                      <a:pt x="208" y="641"/>
                      <a:pt x="209" y="642"/>
                      <a:pt x="209" y="642"/>
                    </a:cubicBezTo>
                    <a:close/>
                    <a:moveTo>
                      <a:pt x="205" y="639"/>
                    </a:moveTo>
                    <a:cubicBezTo>
                      <a:pt x="205" y="639"/>
                      <a:pt x="206" y="640"/>
                      <a:pt x="206" y="640"/>
                    </a:cubicBezTo>
                    <a:cubicBezTo>
                      <a:pt x="204" y="641"/>
                      <a:pt x="204" y="641"/>
                      <a:pt x="204" y="641"/>
                    </a:cubicBezTo>
                    <a:lnTo>
                      <a:pt x="205" y="639"/>
                    </a:lnTo>
                    <a:close/>
                    <a:moveTo>
                      <a:pt x="201" y="635"/>
                    </a:moveTo>
                    <a:cubicBezTo>
                      <a:pt x="202" y="636"/>
                      <a:pt x="203" y="637"/>
                      <a:pt x="204" y="638"/>
                    </a:cubicBezTo>
                    <a:cubicBezTo>
                      <a:pt x="202" y="642"/>
                      <a:pt x="202" y="642"/>
                      <a:pt x="202" y="642"/>
                    </a:cubicBezTo>
                    <a:cubicBezTo>
                      <a:pt x="172" y="658"/>
                      <a:pt x="172" y="658"/>
                      <a:pt x="172" y="658"/>
                    </a:cubicBezTo>
                    <a:cubicBezTo>
                      <a:pt x="173" y="655"/>
                      <a:pt x="173" y="655"/>
                      <a:pt x="173" y="655"/>
                    </a:cubicBezTo>
                    <a:cubicBezTo>
                      <a:pt x="194" y="635"/>
                      <a:pt x="194" y="635"/>
                      <a:pt x="194" y="635"/>
                    </a:cubicBezTo>
                    <a:lnTo>
                      <a:pt x="201" y="635"/>
                    </a:lnTo>
                    <a:close/>
                    <a:moveTo>
                      <a:pt x="190" y="606"/>
                    </a:moveTo>
                    <a:cubicBezTo>
                      <a:pt x="191" y="604"/>
                      <a:pt x="191" y="604"/>
                      <a:pt x="191" y="604"/>
                    </a:cubicBezTo>
                    <a:cubicBezTo>
                      <a:pt x="192" y="604"/>
                      <a:pt x="192" y="604"/>
                      <a:pt x="192" y="604"/>
                    </a:cubicBezTo>
                    <a:cubicBezTo>
                      <a:pt x="194" y="607"/>
                      <a:pt x="194" y="607"/>
                      <a:pt x="194" y="607"/>
                    </a:cubicBezTo>
                    <a:lnTo>
                      <a:pt x="190" y="606"/>
                    </a:lnTo>
                    <a:close/>
                    <a:moveTo>
                      <a:pt x="194" y="604"/>
                    </a:moveTo>
                    <a:cubicBezTo>
                      <a:pt x="192" y="602"/>
                      <a:pt x="192" y="602"/>
                      <a:pt x="192" y="602"/>
                    </a:cubicBezTo>
                    <a:cubicBezTo>
                      <a:pt x="193" y="601"/>
                      <a:pt x="193" y="601"/>
                      <a:pt x="193" y="601"/>
                    </a:cubicBezTo>
                    <a:lnTo>
                      <a:pt x="194" y="604"/>
                    </a:lnTo>
                    <a:close/>
                    <a:moveTo>
                      <a:pt x="193" y="596"/>
                    </a:moveTo>
                    <a:cubicBezTo>
                      <a:pt x="191" y="601"/>
                      <a:pt x="191" y="601"/>
                      <a:pt x="191" y="601"/>
                    </a:cubicBezTo>
                    <a:cubicBezTo>
                      <a:pt x="177" y="584"/>
                      <a:pt x="177" y="584"/>
                      <a:pt x="177" y="584"/>
                    </a:cubicBezTo>
                    <a:cubicBezTo>
                      <a:pt x="180" y="583"/>
                      <a:pt x="180" y="583"/>
                      <a:pt x="180" y="583"/>
                    </a:cubicBezTo>
                    <a:cubicBezTo>
                      <a:pt x="192" y="591"/>
                      <a:pt x="192" y="591"/>
                      <a:pt x="192" y="591"/>
                    </a:cubicBezTo>
                    <a:lnTo>
                      <a:pt x="193" y="596"/>
                    </a:lnTo>
                    <a:close/>
                    <a:moveTo>
                      <a:pt x="192" y="589"/>
                    </a:moveTo>
                    <a:cubicBezTo>
                      <a:pt x="181" y="582"/>
                      <a:pt x="181" y="582"/>
                      <a:pt x="181" y="582"/>
                    </a:cubicBezTo>
                    <a:cubicBezTo>
                      <a:pt x="190" y="578"/>
                      <a:pt x="190" y="578"/>
                      <a:pt x="190" y="578"/>
                    </a:cubicBezTo>
                    <a:lnTo>
                      <a:pt x="192" y="589"/>
                    </a:lnTo>
                    <a:close/>
                    <a:moveTo>
                      <a:pt x="190" y="576"/>
                    </a:moveTo>
                    <a:cubicBezTo>
                      <a:pt x="180" y="581"/>
                      <a:pt x="180" y="581"/>
                      <a:pt x="180" y="581"/>
                    </a:cubicBezTo>
                    <a:cubicBezTo>
                      <a:pt x="179" y="580"/>
                      <a:pt x="179" y="580"/>
                      <a:pt x="179" y="580"/>
                    </a:cubicBezTo>
                    <a:cubicBezTo>
                      <a:pt x="189" y="571"/>
                      <a:pt x="189" y="571"/>
                      <a:pt x="189" y="571"/>
                    </a:cubicBezTo>
                    <a:lnTo>
                      <a:pt x="190" y="576"/>
                    </a:lnTo>
                    <a:close/>
                    <a:moveTo>
                      <a:pt x="189" y="569"/>
                    </a:moveTo>
                    <a:cubicBezTo>
                      <a:pt x="178" y="580"/>
                      <a:pt x="178" y="580"/>
                      <a:pt x="178" y="580"/>
                    </a:cubicBezTo>
                    <a:cubicBezTo>
                      <a:pt x="168" y="573"/>
                      <a:pt x="168" y="573"/>
                      <a:pt x="168" y="573"/>
                    </a:cubicBezTo>
                    <a:cubicBezTo>
                      <a:pt x="161" y="564"/>
                      <a:pt x="161" y="564"/>
                      <a:pt x="161" y="564"/>
                    </a:cubicBezTo>
                    <a:cubicBezTo>
                      <a:pt x="161" y="564"/>
                      <a:pt x="161" y="564"/>
                      <a:pt x="161" y="564"/>
                    </a:cubicBezTo>
                    <a:cubicBezTo>
                      <a:pt x="188" y="563"/>
                      <a:pt x="188" y="563"/>
                      <a:pt x="188" y="563"/>
                    </a:cubicBezTo>
                    <a:lnTo>
                      <a:pt x="189" y="569"/>
                    </a:lnTo>
                    <a:close/>
                    <a:moveTo>
                      <a:pt x="187" y="562"/>
                    </a:moveTo>
                    <a:cubicBezTo>
                      <a:pt x="165" y="562"/>
                      <a:pt x="165" y="562"/>
                      <a:pt x="165" y="562"/>
                    </a:cubicBezTo>
                    <a:cubicBezTo>
                      <a:pt x="187" y="555"/>
                      <a:pt x="187" y="555"/>
                      <a:pt x="187" y="555"/>
                    </a:cubicBezTo>
                    <a:lnTo>
                      <a:pt x="187" y="562"/>
                    </a:lnTo>
                    <a:close/>
                    <a:moveTo>
                      <a:pt x="186" y="554"/>
                    </a:moveTo>
                    <a:cubicBezTo>
                      <a:pt x="161" y="562"/>
                      <a:pt x="161" y="562"/>
                      <a:pt x="161" y="562"/>
                    </a:cubicBezTo>
                    <a:cubicBezTo>
                      <a:pt x="159" y="562"/>
                      <a:pt x="159" y="562"/>
                      <a:pt x="159" y="562"/>
                    </a:cubicBezTo>
                    <a:cubicBezTo>
                      <a:pt x="136" y="534"/>
                      <a:pt x="136" y="534"/>
                      <a:pt x="136" y="534"/>
                    </a:cubicBezTo>
                    <a:cubicBezTo>
                      <a:pt x="162" y="538"/>
                      <a:pt x="162" y="538"/>
                      <a:pt x="162" y="538"/>
                    </a:cubicBezTo>
                    <a:cubicBezTo>
                      <a:pt x="186" y="548"/>
                      <a:pt x="186" y="548"/>
                      <a:pt x="186" y="548"/>
                    </a:cubicBezTo>
                    <a:lnTo>
                      <a:pt x="186" y="554"/>
                    </a:lnTo>
                    <a:close/>
                    <a:moveTo>
                      <a:pt x="184" y="541"/>
                    </a:moveTo>
                    <a:cubicBezTo>
                      <a:pt x="185" y="547"/>
                      <a:pt x="185" y="547"/>
                      <a:pt x="185" y="547"/>
                    </a:cubicBezTo>
                    <a:cubicBezTo>
                      <a:pt x="167" y="539"/>
                      <a:pt x="167" y="539"/>
                      <a:pt x="167" y="539"/>
                    </a:cubicBezTo>
                    <a:lnTo>
                      <a:pt x="184" y="541"/>
                    </a:lnTo>
                    <a:close/>
                    <a:moveTo>
                      <a:pt x="184" y="536"/>
                    </a:moveTo>
                    <a:cubicBezTo>
                      <a:pt x="170" y="512"/>
                      <a:pt x="170" y="512"/>
                      <a:pt x="170" y="512"/>
                    </a:cubicBezTo>
                    <a:cubicBezTo>
                      <a:pt x="174" y="515"/>
                      <a:pt x="174" y="515"/>
                      <a:pt x="174" y="515"/>
                    </a:cubicBezTo>
                    <a:cubicBezTo>
                      <a:pt x="182" y="524"/>
                      <a:pt x="182" y="524"/>
                      <a:pt x="182" y="524"/>
                    </a:cubicBezTo>
                    <a:lnTo>
                      <a:pt x="184" y="536"/>
                    </a:lnTo>
                    <a:close/>
                    <a:moveTo>
                      <a:pt x="168" y="509"/>
                    </a:moveTo>
                    <a:cubicBezTo>
                      <a:pt x="165" y="504"/>
                      <a:pt x="165" y="504"/>
                      <a:pt x="165" y="504"/>
                    </a:cubicBezTo>
                    <a:cubicBezTo>
                      <a:pt x="171" y="512"/>
                      <a:pt x="171" y="512"/>
                      <a:pt x="171" y="512"/>
                    </a:cubicBezTo>
                    <a:lnTo>
                      <a:pt x="168" y="509"/>
                    </a:lnTo>
                    <a:close/>
                    <a:moveTo>
                      <a:pt x="181" y="522"/>
                    </a:moveTo>
                    <a:cubicBezTo>
                      <a:pt x="178" y="518"/>
                      <a:pt x="178" y="518"/>
                      <a:pt x="178" y="518"/>
                    </a:cubicBezTo>
                    <a:cubicBezTo>
                      <a:pt x="181" y="520"/>
                      <a:pt x="181" y="520"/>
                      <a:pt x="181" y="520"/>
                    </a:cubicBezTo>
                    <a:lnTo>
                      <a:pt x="181" y="522"/>
                    </a:lnTo>
                    <a:close/>
                    <a:moveTo>
                      <a:pt x="174" y="469"/>
                    </a:moveTo>
                    <a:cubicBezTo>
                      <a:pt x="171" y="459"/>
                      <a:pt x="171" y="459"/>
                      <a:pt x="171" y="459"/>
                    </a:cubicBezTo>
                    <a:cubicBezTo>
                      <a:pt x="172" y="461"/>
                      <a:pt x="172" y="461"/>
                      <a:pt x="172" y="461"/>
                    </a:cubicBezTo>
                    <a:lnTo>
                      <a:pt x="174" y="469"/>
                    </a:lnTo>
                    <a:close/>
                    <a:moveTo>
                      <a:pt x="168" y="430"/>
                    </a:moveTo>
                    <a:cubicBezTo>
                      <a:pt x="172" y="457"/>
                      <a:pt x="172" y="457"/>
                      <a:pt x="172" y="457"/>
                    </a:cubicBezTo>
                    <a:cubicBezTo>
                      <a:pt x="170" y="454"/>
                      <a:pt x="170" y="454"/>
                      <a:pt x="170" y="454"/>
                    </a:cubicBezTo>
                    <a:cubicBezTo>
                      <a:pt x="164" y="431"/>
                      <a:pt x="164" y="431"/>
                      <a:pt x="164" y="431"/>
                    </a:cubicBezTo>
                    <a:cubicBezTo>
                      <a:pt x="165" y="431"/>
                      <a:pt x="167" y="431"/>
                      <a:pt x="168" y="430"/>
                    </a:cubicBezTo>
                    <a:close/>
                    <a:moveTo>
                      <a:pt x="163" y="432"/>
                    </a:moveTo>
                    <a:cubicBezTo>
                      <a:pt x="167" y="449"/>
                      <a:pt x="167" y="449"/>
                      <a:pt x="167" y="449"/>
                    </a:cubicBezTo>
                    <a:cubicBezTo>
                      <a:pt x="158" y="433"/>
                      <a:pt x="158" y="433"/>
                      <a:pt x="158" y="433"/>
                    </a:cubicBezTo>
                    <a:cubicBezTo>
                      <a:pt x="159" y="433"/>
                      <a:pt x="161" y="432"/>
                      <a:pt x="163" y="432"/>
                    </a:cubicBezTo>
                    <a:close/>
                    <a:moveTo>
                      <a:pt x="168" y="454"/>
                    </a:moveTo>
                    <a:cubicBezTo>
                      <a:pt x="176" y="486"/>
                      <a:pt x="176" y="486"/>
                      <a:pt x="176" y="486"/>
                    </a:cubicBezTo>
                    <a:cubicBezTo>
                      <a:pt x="181" y="518"/>
                      <a:pt x="181" y="518"/>
                      <a:pt x="181" y="518"/>
                    </a:cubicBezTo>
                    <a:cubicBezTo>
                      <a:pt x="175" y="514"/>
                      <a:pt x="175" y="514"/>
                      <a:pt x="175" y="514"/>
                    </a:cubicBezTo>
                    <a:cubicBezTo>
                      <a:pt x="161" y="497"/>
                      <a:pt x="161" y="497"/>
                      <a:pt x="161" y="497"/>
                    </a:cubicBezTo>
                    <a:cubicBezTo>
                      <a:pt x="130" y="445"/>
                      <a:pt x="130" y="445"/>
                      <a:pt x="130" y="445"/>
                    </a:cubicBezTo>
                    <a:cubicBezTo>
                      <a:pt x="139" y="440"/>
                      <a:pt x="147" y="437"/>
                      <a:pt x="157" y="434"/>
                    </a:cubicBezTo>
                    <a:lnTo>
                      <a:pt x="168" y="454"/>
                    </a:lnTo>
                    <a:close/>
                    <a:moveTo>
                      <a:pt x="147" y="409"/>
                    </a:moveTo>
                    <a:cubicBezTo>
                      <a:pt x="147" y="411"/>
                      <a:pt x="147" y="411"/>
                      <a:pt x="147" y="411"/>
                    </a:cubicBezTo>
                    <a:cubicBezTo>
                      <a:pt x="147" y="412"/>
                      <a:pt x="148" y="413"/>
                      <a:pt x="148" y="413"/>
                    </a:cubicBezTo>
                    <a:cubicBezTo>
                      <a:pt x="147" y="413"/>
                      <a:pt x="147" y="413"/>
                      <a:pt x="146" y="414"/>
                    </a:cubicBezTo>
                    <a:cubicBezTo>
                      <a:pt x="144" y="410"/>
                      <a:pt x="144" y="410"/>
                      <a:pt x="144" y="410"/>
                    </a:cubicBezTo>
                    <a:cubicBezTo>
                      <a:pt x="145" y="410"/>
                      <a:pt x="146" y="410"/>
                      <a:pt x="147" y="409"/>
                    </a:cubicBezTo>
                    <a:close/>
                    <a:moveTo>
                      <a:pt x="143" y="411"/>
                    </a:moveTo>
                    <a:cubicBezTo>
                      <a:pt x="145" y="414"/>
                      <a:pt x="145" y="414"/>
                      <a:pt x="145" y="414"/>
                    </a:cubicBezTo>
                    <a:cubicBezTo>
                      <a:pt x="138" y="417"/>
                      <a:pt x="130" y="420"/>
                      <a:pt x="123" y="423"/>
                    </a:cubicBezTo>
                    <a:cubicBezTo>
                      <a:pt x="130" y="419"/>
                      <a:pt x="136" y="415"/>
                      <a:pt x="143" y="411"/>
                    </a:cubicBezTo>
                    <a:close/>
                    <a:moveTo>
                      <a:pt x="129" y="445"/>
                    </a:moveTo>
                    <a:cubicBezTo>
                      <a:pt x="155" y="490"/>
                      <a:pt x="155" y="490"/>
                      <a:pt x="155" y="490"/>
                    </a:cubicBezTo>
                    <a:cubicBezTo>
                      <a:pt x="121" y="450"/>
                      <a:pt x="121" y="450"/>
                      <a:pt x="121" y="450"/>
                    </a:cubicBezTo>
                    <a:cubicBezTo>
                      <a:pt x="124" y="448"/>
                      <a:pt x="126" y="447"/>
                      <a:pt x="129" y="445"/>
                    </a:cubicBezTo>
                    <a:close/>
                    <a:moveTo>
                      <a:pt x="120" y="450"/>
                    </a:moveTo>
                    <a:cubicBezTo>
                      <a:pt x="158" y="496"/>
                      <a:pt x="158" y="496"/>
                      <a:pt x="158" y="496"/>
                    </a:cubicBezTo>
                    <a:cubicBezTo>
                      <a:pt x="165" y="507"/>
                      <a:pt x="165" y="507"/>
                      <a:pt x="165" y="507"/>
                    </a:cubicBezTo>
                    <a:cubicBezTo>
                      <a:pt x="100" y="464"/>
                      <a:pt x="100" y="464"/>
                      <a:pt x="100" y="464"/>
                    </a:cubicBezTo>
                    <a:cubicBezTo>
                      <a:pt x="106" y="459"/>
                      <a:pt x="113" y="454"/>
                      <a:pt x="120" y="450"/>
                    </a:cubicBezTo>
                    <a:close/>
                    <a:moveTo>
                      <a:pt x="99" y="465"/>
                    </a:moveTo>
                    <a:cubicBezTo>
                      <a:pt x="167" y="510"/>
                      <a:pt x="167" y="510"/>
                      <a:pt x="167" y="510"/>
                    </a:cubicBezTo>
                    <a:cubicBezTo>
                      <a:pt x="184" y="540"/>
                      <a:pt x="184" y="540"/>
                      <a:pt x="184" y="540"/>
                    </a:cubicBezTo>
                    <a:cubicBezTo>
                      <a:pt x="162" y="537"/>
                      <a:pt x="162" y="537"/>
                      <a:pt x="162" y="537"/>
                    </a:cubicBezTo>
                    <a:cubicBezTo>
                      <a:pt x="123" y="519"/>
                      <a:pt x="123" y="519"/>
                      <a:pt x="123" y="519"/>
                    </a:cubicBezTo>
                    <a:cubicBezTo>
                      <a:pt x="87" y="475"/>
                      <a:pt x="87" y="475"/>
                      <a:pt x="87" y="475"/>
                    </a:cubicBezTo>
                    <a:cubicBezTo>
                      <a:pt x="91" y="471"/>
                      <a:pt x="95" y="468"/>
                      <a:pt x="99" y="465"/>
                    </a:cubicBezTo>
                    <a:close/>
                    <a:moveTo>
                      <a:pt x="85" y="476"/>
                    </a:moveTo>
                    <a:cubicBezTo>
                      <a:pt x="120" y="517"/>
                      <a:pt x="120" y="517"/>
                      <a:pt x="120" y="517"/>
                    </a:cubicBezTo>
                    <a:cubicBezTo>
                      <a:pt x="68" y="494"/>
                      <a:pt x="68" y="494"/>
                      <a:pt x="68" y="494"/>
                    </a:cubicBezTo>
                    <a:cubicBezTo>
                      <a:pt x="74" y="488"/>
                      <a:pt x="79" y="482"/>
                      <a:pt x="85" y="476"/>
                    </a:cubicBezTo>
                    <a:close/>
                    <a:moveTo>
                      <a:pt x="68" y="496"/>
                    </a:moveTo>
                    <a:cubicBezTo>
                      <a:pt x="122" y="520"/>
                      <a:pt x="122" y="520"/>
                      <a:pt x="122" y="520"/>
                    </a:cubicBezTo>
                    <a:cubicBezTo>
                      <a:pt x="132" y="533"/>
                      <a:pt x="132" y="533"/>
                      <a:pt x="132" y="533"/>
                    </a:cubicBezTo>
                    <a:cubicBezTo>
                      <a:pt x="101" y="528"/>
                      <a:pt x="101" y="528"/>
                      <a:pt x="101" y="528"/>
                    </a:cubicBezTo>
                    <a:cubicBezTo>
                      <a:pt x="65" y="504"/>
                      <a:pt x="65" y="504"/>
                      <a:pt x="65" y="504"/>
                    </a:cubicBezTo>
                    <a:cubicBezTo>
                      <a:pt x="66" y="501"/>
                      <a:pt x="67" y="498"/>
                      <a:pt x="68" y="496"/>
                    </a:cubicBezTo>
                    <a:close/>
                    <a:moveTo>
                      <a:pt x="64" y="506"/>
                    </a:moveTo>
                    <a:cubicBezTo>
                      <a:pt x="97" y="528"/>
                      <a:pt x="97" y="528"/>
                      <a:pt x="97" y="528"/>
                    </a:cubicBezTo>
                    <a:cubicBezTo>
                      <a:pt x="60" y="523"/>
                      <a:pt x="60" y="523"/>
                      <a:pt x="60" y="523"/>
                    </a:cubicBezTo>
                    <a:cubicBezTo>
                      <a:pt x="61" y="517"/>
                      <a:pt x="63" y="511"/>
                      <a:pt x="64" y="506"/>
                    </a:cubicBezTo>
                    <a:close/>
                    <a:moveTo>
                      <a:pt x="60" y="524"/>
                    </a:moveTo>
                    <a:cubicBezTo>
                      <a:pt x="100" y="529"/>
                      <a:pt x="100" y="529"/>
                      <a:pt x="100" y="529"/>
                    </a:cubicBezTo>
                    <a:cubicBezTo>
                      <a:pt x="150" y="563"/>
                      <a:pt x="150" y="563"/>
                      <a:pt x="150" y="563"/>
                    </a:cubicBezTo>
                    <a:cubicBezTo>
                      <a:pt x="73" y="565"/>
                      <a:pt x="73" y="565"/>
                      <a:pt x="73" y="565"/>
                    </a:cubicBezTo>
                    <a:cubicBezTo>
                      <a:pt x="57" y="558"/>
                      <a:pt x="57" y="558"/>
                      <a:pt x="57" y="558"/>
                    </a:cubicBezTo>
                    <a:cubicBezTo>
                      <a:pt x="57" y="556"/>
                      <a:pt x="57" y="555"/>
                      <a:pt x="57" y="553"/>
                    </a:cubicBezTo>
                    <a:cubicBezTo>
                      <a:pt x="57" y="543"/>
                      <a:pt x="58" y="533"/>
                      <a:pt x="60" y="524"/>
                    </a:cubicBezTo>
                    <a:close/>
                    <a:moveTo>
                      <a:pt x="40" y="540"/>
                    </a:moveTo>
                    <a:cubicBezTo>
                      <a:pt x="39" y="543"/>
                      <a:pt x="39" y="547"/>
                      <a:pt x="39" y="550"/>
                    </a:cubicBezTo>
                    <a:cubicBezTo>
                      <a:pt x="36" y="549"/>
                      <a:pt x="36" y="549"/>
                      <a:pt x="36" y="549"/>
                    </a:cubicBezTo>
                    <a:cubicBezTo>
                      <a:pt x="37" y="546"/>
                      <a:pt x="38" y="543"/>
                      <a:pt x="40" y="540"/>
                    </a:cubicBezTo>
                    <a:close/>
                    <a:moveTo>
                      <a:pt x="36" y="550"/>
                    </a:moveTo>
                    <a:cubicBezTo>
                      <a:pt x="39" y="552"/>
                      <a:pt x="39" y="552"/>
                      <a:pt x="39" y="552"/>
                    </a:cubicBezTo>
                    <a:cubicBezTo>
                      <a:pt x="39" y="553"/>
                      <a:pt x="39" y="553"/>
                      <a:pt x="39" y="553"/>
                    </a:cubicBezTo>
                    <a:cubicBezTo>
                      <a:pt x="39" y="564"/>
                      <a:pt x="40" y="575"/>
                      <a:pt x="42" y="586"/>
                    </a:cubicBezTo>
                    <a:cubicBezTo>
                      <a:pt x="26" y="584"/>
                      <a:pt x="26" y="584"/>
                      <a:pt x="26" y="584"/>
                    </a:cubicBezTo>
                    <a:cubicBezTo>
                      <a:pt x="28" y="572"/>
                      <a:pt x="31" y="561"/>
                      <a:pt x="36" y="550"/>
                    </a:cubicBezTo>
                    <a:close/>
                    <a:moveTo>
                      <a:pt x="22" y="621"/>
                    </a:moveTo>
                    <a:cubicBezTo>
                      <a:pt x="22" y="609"/>
                      <a:pt x="24" y="597"/>
                      <a:pt x="26" y="585"/>
                    </a:cubicBezTo>
                    <a:cubicBezTo>
                      <a:pt x="43" y="588"/>
                      <a:pt x="43" y="588"/>
                      <a:pt x="43" y="588"/>
                    </a:cubicBezTo>
                    <a:cubicBezTo>
                      <a:pt x="46" y="605"/>
                      <a:pt x="52" y="621"/>
                      <a:pt x="60" y="636"/>
                    </a:cubicBezTo>
                    <a:cubicBezTo>
                      <a:pt x="23" y="637"/>
                      <a:pt x="23" y="637"/>
                      <a:pt x="23" y="637"/>
                    </a:cubicBezTo>
                    <a:cubicBezTo>
                      <a:pt x="23" y="632"/>
                      <a:pt x="22" y="626"/>
                      <a:pt x="22" y="621"/>
                    </a:cubicBezTo>
                    <a:close/>
                    <a:moveTo>
                      <a:pt x="23" y="639"/>
                    </a:moveTo>
                    <a:cubicBezTo>
                      <a:pt x="61" y="637"/>
                      <a:pt x="61" y="637"/>
                      <a:pt x="61" y="637"/>
                    </a:cubicBezTo>
                    <a:cubicBezTo>
                      <a:pt x="65" y="645"/>
                      <a:pt x="69" y="652"/>
                      <a:pt x="74" y="658"/>
                    </a:cubicBezTo>
                    <a:cubicBezTo>
                      <a:pt x="29" y="673"/>
                      <a:pt x="29" y="673"/>
                      <a:pt x="29" y="673"/>
                    </a:cubicBezTo>
                    <a:cubicBezTo>
                      <a:pt x="26" y="662"/>
                      <a:pt x="24" y="650"/>
                      <a:pt x="23" y="639"/>
                    </a:cubicBezTo>
                    <a:close/>
                    <a:moveTo>
                      <a:pt x="30" y="675"/>
                    </a:moveTo>
                    <a:cubicBezTo>
                      <a:pt x="75" y="660"/>
                      <a:pt x="75" y="660"/>
                      <a:pt x="75" y="660"/>
                    </a:cubicBezTo>
                    <a:cubicBezTo>
                      <a:pt x="84" y="672"/>
                      <a:pt x="95" y="683"/>
                      <a:pt x="107" y="692"/>
                    </a:cubicBezTo>
                    <a:cubicBezTo>
                      <a:pt x="50" y="722"/>
                      <a:pt x="50" y="722"/>
                      <a:pt x="50" y="722"/>
                    </a:cubicBezTo>
                    <a:cubicBezTo>
                      <a:pt x="41" y="707"/>
                      <a:pt x="35" y="691"/>
                      <a:pt x="30" y="675"/>
                    </a:cubicBezTo>
                    <a:close/>
                    <a:moveTo>
                      <a:pt x="51" y="723"/>
                    </a:moveTo>
                    <a:cubicBezTo>
                      <a:pt x="108" y="693"/>
                      <a:pt x="108" y="693"/>
                      <a:pt x="108" y="693"/>
                    </a:cubicBezTo>
                    <a:cubicBezTo>
                      <a:pt x="112" y="697"/>
                      <a:pt x="117" y="700"/>
                      <a:pt x="122" y="703"/>
                    </a:cubicBezTo>
                    <a:cubicBezTo>
                      <a:pt x="72" y="751"/>
                      <a:pt x="72" y="751"/>
                      <a:pt x="72" y="751"/>
                    </a:cubicBezTo>
                    <a:cubicBezTo>
                      <a:pt x="64" y="743"/>
                      <a:pt x="57" y="733"/>
                      <a:pt x="51" y="723"/>
                    </a:cubicBezTo>
                    <a:close/>
                    <a:moveTo>
                      <a:pt x="73" y="753"/>
                    </a:moveTo>
                    <a:cubicBezTo>
                      <a:pt x="123" y="704"/>
                      <a:pt x="123" y="704"/>
                      <a:pt x="123" y="704"/>
                    </a:cubicBezTo>
                    <a:cubicBezTo>
                      <a:pt x="134" y="711"/>
                      <a:pt x="147" y="717"/>
                      <a:pt x="160" y="721"/>
                    </a:cubicBezTo>
                    <a:cubicBezTo>
                      <a:pt x="112" y="786"/>
                      <a:pt x="112" y="786"/>
                      <a:pt x="112" y="786"/>
                    </a:cubicBezTo>
                    <a:cubicBezTo>
                      <a:pt x="97" y="777"/>
                      <a:pt x="84" y="766"/>
                      <a:pt x="73" y="753"/>
                    </a:cubicBezTo>
                    <a:close/>
                    <a:moveTo>
                      <a:pt x="113" y="787"/>
                    </a:moveTo>
                    <a:cubicBezTo>
                      <a:pt x="161" y="722"/>
                      <a:pt x="161" y="722"/>
                      <a:pt x="161" y="722"/>
                    </a:cubicBezTo>
                    <a:cubicBezTo>
                      <a:pt x="165" y="723"/>
                      <a:pt x="168" y="724"/>
                      <a:pt x="172" y="725"/>
                    </a:cubicBezTo>
                    <a:cubicBezTo>
                      <a:pt x="144" y="804"/>
                      <a:pt x="144" y="804"/>
                      <a:pt x="144" y="804"/>
                    </a:cubicBezTo>
                    <a:cubicBezTo>
                      <a:pt x="133" y="799"/>
                      <a:pt x="123" y="794"/>
                      <a:pt x="113" y="787"/>
                    </a:cubicBezTo>
                    <a:close/>
                    <a:moveTo>
                      <a:pt x="145" y="804"/>
                    </a:moveTo>
                    <a:cubicBezTo>
                      <a:pt x="174" y="725"/>
                      <a:pt x="174" y="725"/>
                      <a:pt x="174" y="725"/>
                    </a:cubicBezTo>
                    <a:cubicBezTo>
                      <a:pt x="186" y="728"/>
                      <a:pt x="198" y="730"/>
                      <a:pt x="211" y="731"/>
                    </a:cubicBezTo>
                    <a:cubicBezTo>
                      <a:pt x="195" y="817"/>
                      <a:pt x="195" y="817"/>
                      <a:pt x="195" y="817"/>
                    </a:cubicBezTo>
                    <a:cubicBezTo>
                      <a:pt x="178" y="815"/>
                      <a:pt x="161" y="811"/>
                      <a:pt x="145" y="804"/>
                    </a:cubicBezTo>
                    <a:close/>
                    <a:moveTo>
                      <a:pt x="220" y="819"/>
                    </a:moveTo>
                    <a:cubicBezTo>
                      <a:pt x="212" y="819"/>
                      <a:pt x="204" y="818"/>
                      <a:pt x="197" y="818"/>
                    </a:cubicBezTo>
                    <a:cubicBezTo>
                      <a:pt x="212" y="731"/>
                      <a:pt x="212" y="731"/>
                      <a:pt x="212" y="731"/>
                    </a:cubicBezTo>
                    <a:cubicBezTo>
                      <a:pt x="214" y="731"/>
                      <a:pt x="216" y="731"/>
                      <a:pt x="217" y="731"/>
                    </a:cubicBezTo>
                    <a:cubicBezTo>
                      <a:pt x="219" y="731"/>
                      <a:pt x="220" y="731"/>
                      <a:pt x="222" y="731"/>
                    </a:cubicBezTo>
                    <a:cubicBezTo>
                      <a:pt x="231" y="819"/>
                      <a:pt x="231" y="819"/>
                      <a:pt x="231" y="819"/>
                    </a:cubicBezTo>
                    <a:cubicBezTo>
                      <a:pt x="228" y="819"/>
                      <a:pt x="224" y="819"/>
                      <a:pt x="220" y="819"/>
                    </a:cubicBezTo>
                    <a:close/>
                    <a:moveTo>
                      <a:pt x="233" y="819"/>
                    </a:moveTo>
                    <a:cubicBezTo>
                      <a:pt x="223" y="731"/>
                      <a:pt x="223" y="731"/>
                      <a:pt x="223" y="731"/>
                    </a:cubicBezTo>
                    <a:cubicBezTo>
                      <a:pt x="236" y="730"/>
                      <a:pt x="248" y="728"/>
                      <a:pt x="260" y="725"/>
                    </a:cubicBezTo>
                    <a:cubicBezTo>
                      <a:pt x="284" y="809"/>
                      <a:pt x="284" y="809"/>
                      <a:pt x="284" y="809"/>
                    </a:cubicBezTo>
                    <a:cubicBezTo>
                      <a:pt x="268" y="814"/>
                      <a:pt x="251" y="817"/>
                      <a:pt x="233" y="819"/>
                    </a:cubicBezTo>
                    <a:close/>
                    <a:moveTo>
                      <a:pt x="285" y="808"/>
                    </a:moveTo>
                    <a:cubicBezTo>
                      <a:pt x="262" y="725"/>
                      <a:pt x="262" y="725"/>
                      <a:pt x="262" y="725"/>
                    </a:cubicBezTo>
                    <a:cubicBezTo>
                      <a:pt x="265" y="724"/>
                      <a:pt x="268" y="723"/>
                      <a:pt x="272" y="722"/>
                    </a:cubicBezTo>
                    <a:cubicBezTo>
                      <a:pt x="317" y="794"/>
                      <a:pt x="317" y="794"/>
                      <a:pt x="317" y="794"/>
                    </a:cubicBezTo>
                    <a:cubicBezTo>
                      <a:pt x="307" y="800"/>
                      <a:pt x="296" y="804"/>
                      <a:pt x="285" y="808"/>
                    </a:cubicBezTo>
                    <a:close/>
                    <a:moveTo>
                      <a:pt x="318" y="793"/>
                    </a:moveTo>
                    <a:cubicBezTo>
                      <a:pt x="273" y="722"/>
                      <a:pt x="273" y="722"/>
                      <a:pt x="273" y="722"/>
                    </a:cubicBezTo>
                    <a:cubicBezTo>
                      <a:pt x="286" y="717"/>
                      <a:pt x="298" y="712"/>
                      <a:pt x="309" y="705"/>
                    </a:cubicBezTo>
                    <a:cubicBezTo>
                      <a:pt x="359" y="762"/>
                      <a:pt x="359" y="762"/>
                      <a:pt x="359" y="762"/>
                    </a:cubicBezTo>
                    <a:cubicBezTo>
                      <a:pt x="347" y="774"/>
                      <a:pt x="333" y="785"/>
                      <a:pt x="318" y="793"/>
                    </a:cubicBezTo>
                    <a:close/>
                    <a:moveTo>
                      <a:pt x="360" y="761"/>
                    </a:moveTo>
                    <a:cubicBezTo>
                      <a:pt x="310" y="704"/>
                      <a:pt x="310" y="704"/>
                      <a:pt x="310" y="704"/>
                    </a:cubicBezTo>
                    <a:cubicBezTo>
                      <a:pt x="314" y="702"/>
                      <a:pt x="318" y="699"/>
                      <a:pt x="322" y="697"/>
                    </a:cubicBezTo>
                    <a:cubicBezTo>
                      <a:pt x="383" y="734"/>
                      <a:pt x="383" y="734"/>
                      <a:pt x="383" y="734"/>
                    </a:cubicBezTo>
                    <a:cubicBezTo>
                      <a:pt x="376" y="744"/>
                      <a:pt x="369" y="753"/>
                      <a:pt x="360" y="761"/>
                    </a:cubicBezTo>
                    <a:close/>
                    <a:moveTo>
                      <a:pt x="384" y="733"/>
                    </a:moveTo>
                    <a:cubicBezTo>
                      <a:pt x="323" y="696"/>
                      <a:pt x="323" y="696"/>
                      <a:pt x="323" y="696"/>
                    </a:cubicBezTo>
                    <a:cubicBezTo>
                      <a:pt x="325" y="694"/>
                      <a:pt x="326" y="693"/>
                      <a:pt x="328" y="692"/>
                    </a:cubicBezTo>
                    <a:cubicBezTo>
                      <a:pt x="407" y="687"/>
                      <a:pt x="407" y="687"/>
                      <a:pt x="407" y="687"/>
                    </a:cubicBezTo>
                    <a:cubicBezTo>
                      <a:pt x="401" y="704"/>
                      <a:pt x="393" y="719"/>
                      <a:pt x="384" y="733"/>
                    </a:cubicBezTo>
                    <a:close/>
                    <a:moveTo>
                      <a:pt x="412" y="671"/>
                    </a:moveTo>
                    <a:cubicBezTo>
                      <a:pt x="377" y="673"/>
                      <a:pt x="377" y="673"/>
                      <a:pt x="377" y="673"/>
                    </a:cubicBezTo>
                    <a:cubicBezTo>
                      <a:pt x="356" y="664"/>
                      <a:pt x="356" y="664"/>
                      <a:pt x="356" y="664"/>
                    </a:cubicBezTo>
                    <a:cubicBezTo>
                      <a:pt x="360" y="659"/>
                      <a:pt x="364" y="653"/>
                      <a:pt x="368" y="647"/>
                    </a:cubicBezTo>
                    <a:cubicBezTo>
                      <a:pt x="416" y="652"/>
                      <a:pt x="416" y="652"/>
                      <a:pt x="416" y="652"/>
                    </a:cubicBezTo>
                    <a:cubicBezTo>
                      <a:pt x="415" y="658"/>
                      <a:pt x="414" y="665"/>
                      <a:pt x="412" y="671"/>
                    </a:cubicBezTo>
                    <a:close/>
                    <a:moveTo>
                      <a:pt x="416" y="650"/>
                    </a:moveTo>
                    <a:cubicBezTo>
                      <a:pt x="369" y="645"/>
                      <a:pt x="369" y="645"/>
                      <a:pt x="369" y="645"/>
                    </a:cubicBezTo>
                    <a:cubicBezTo>
                      <a:pt x="371" y="642"/>
                      <a:pt x="373" y="638"/>
                      <a:pt x="375" y="635"/>
                    </a:cubicBezTo>
                    <a:cubicBezTo>
                      <a:pt x="416" y="635"/>
                      <a:pt x="416" y="635"/>
                      <a:pt x="416" y="635"/>
                    </a:cubicBezTo>
                    <a:cubicBezTo>
                      <a:pt x="417" y="635"/>
                      <a:pt x="417" y="635"/>
                      <a:pt x="418" y="635"/>
                    </a:cubicBezTo>
                    <a:cubicBezTo>
                      <a:pt x="418" y="640"/>
                      <a:pt x="417" y="645"/>
                      <a:pt x="416" y="650"/>
                    </a:cubicBezTo>
                    <a:close/>
                    <a:moveTo>
                      <a:pt x="502" y="647"/>
                    </a:moveTo>
                    <a:cubicBezTo>
                      <a:pt x="503" y="647"/>
                      <a:pt x="503" y="646"/>
                      <a:pt x="503" y="646"/>
                    </a:cubicBezTo>
                    <a:cubicBezTo>
                      <a:pt x="503" y="647"/>
                      <a:pt x="504" y="647"/>
                      <a:pt x="504" y="648"/>
                    </a:cubicBezTo>
                    <a:cubicBezTo>
                      <a:pt x="505" y="650"/>
                      <a:pt x="505" y="652"/>
                      <a:pt x="505" y="655"/>
                    </a:cubicBezTo>
                    <a:cubicBezTo>
                      <a:pt x="502" y="657"/>
                      <a:pt x="499" y="659"/>
                      <a:pt x="495" y="661"/>
                    </a:cubicBezTo>
                    <a:lnTo>
                      <a:pt x="502" y="647"/>
                    </a:lnTo>
                    <a:close/>
                    <a:moveTo>
                      <a:pt x="502" y="693"/>
                    </a:moveTo>
                    <a:cubicBezTo>
                      <a:pt x="502" y="688"/>
                      <a:pt x="501" y="683"/>
                      <a:pt x="500" y="679"/>
                    </a:cubicBezTo>
                    <a:cubicBezTo>
                      <a:pt x="500" y="679"/>
                      <a:pt x="500" y="678"/>
                      <a:pt x="500" y="678"/>
                    </a:cubicBezTo>
                    <a:cubicBezTo>
                      <a:pt x="501" y="678"/>
                      <a:pt x="502" y="677"/>
                      <a:pt x="503" y="677"/>
                    </a:cubicBezTo>
                    <a:cubicBezTo>
                      <a:pt x="504" y="687"/>
                      <a:pt x="505" y="697"/>
                      <a:pt x="506" y="706"/>
                    </a:cubicBezTo>
                    <a:cubicBezTo>
                      <a:pt x="499" y="720"/>
                      <a:pt x="499" y="720"/>
                      <a:pt x="499" y="720"/>
                    </a:cubicBezTo>
                    <a:cubicBezTo>
                      <a:pt x="498" y="720"/>
                      <a:pt x="496" y="720"/>
                      <a:pt x="495" y="720"/>
                    </a:cubicBezTo>
                    <a:cubicBezTo>
                      <a:pt x="499" y="712"/>
                      <a:pt x="502" y="703"/>
                      <a:pt x="502" y="693"/>
                    </a:cubicBezTo>
                    <a:close/>
                    <a:moveTo>
                      <a:pt x="500" y="785"/>
                    </a:moveTo>
                    <a:cubicBezTo>
                      <a:pt x="498" y="787"/>
                      <a:pt x="496" y="788"/>
                      <a:pt x="493" y="788"/>
                    </a:cubicBezTo>
                    <a:cubicBezTo>
                      <a:pt x="490" y="788"/>
                      <a:pt x="487" y="787"/>
                      <a:pt x="485" y="785"/>
                    </a:cubicBezTo>
                    <a:lnTo>
                      <a:pt x="500" y="785"/>
                    </a:lnTo>
                    <a:close/>
                    <a:moveTo>
                      <a:pt x="486" y="622"/>
                    </a:moveTo>
                    <a:cubicBezTo>
                      <a:pt x="486" y="623"/>
                      <a:pt x="486" y="625"/>
                      <a:pt x="486" y="626"/>
                    </a:cubicBezTo>
                    <a:cubicBezTo>
                      <a:pt x="486" y="626"/>
                      <a:pt x="486" y="626"/>
                      <a:pt x="486" y="626"/>
                    </a:cubicBezTo>
                    <a:lnTo>
                      <a:pt x="486" y="622"/>
                    </a:lnTo>
                    <a:close/>
                    <a:moveTo>
                      <a:pt x="479" y="692"/>
                    </a:moveTo>
                    <a:cubicBezTo>
                      <a:pt x="484" y="683"/>
                      <a:pt x="484" y="683"/>
                      <a:pt x="484" y="683"/>
                    </a:cubicBezTo>
                    <a:cubicBezTo>
                      <a:pt x="484" y="683"/>
                      <a:pt x="484" y="683"/>
                      <a:pt x="485" y="682"/>
                    </a:cubicBezTo>
                    <a:cubicBezTo>
                      <a:pt x="485" y="682"/>
                      <a:pt x="486" y="682"/>
                      <a:pt x="487" y="682"/>
                    </a:cubicBezTo>
                    <a:cubicBezTo>
                      <a:pt x="487" y="682"/>
                      <a:pt x="487" y="683"/>
                      <a:pt x="487" y="683"/>
                    </a:cubicBezTo>
                    <a:cubicBezTo>
                      <a:pt x="487" y="684"/>
                      <a:pt x="487" y="685"/>
                      <a:pt x="487" y="687"/>
                    </a:cubicBezTo>
                    <a:cubicBezTo>
                      <a:pt x="487" y="690"/>
                      <a:pt x="486" y="694"/>
                      <a:pt x="485" y="698"/>
                    </a:cubicBezTo>
                    <a:cubicBezTo>
                      <a:pt x="479" y="692"/>
                      <a:pt x="479" y="692"/>
                      <a:pt x="479" y="692"/>
                    </a:cubicBezTo>
                    <a:close/>
                    <a:moveTo>
                      <a:pt x="438" y="580"/>
                    </a:moveTo>
                    <a:cubicBezTo>
                      <a:pt x="440" y="582"/>
                      <a:pt x="443" y="584"/>
                      <a:pt x="445" y="587"/>
                    </a:cubicBezTo>
                    <a:cubicBezTo>
                      <a:pt x="449" y="590"/>
                      <a:pt x="454" y="591"/>
                      <a:pt x="458" y="595"/>
                    </a:cubicBezTo>
                    <a:cubicBezTo>
                      <a:pt x="459" y="596"/>
                      <a:pt x="460" y="598"/>
                      <a:pt x="461" y="599"/>
                    </a:cubicBezTo>
                    <a:cubicBezTo>
                      <a:pt x="455" y="603"/>
                      <a:pt x="448" y="607"/>
                      <a:pt x="440" y="609"/>
                    </a:cubicBezTo>
                    <a:cubicBezTo>
                      <a:pt x="440" y="600"/>
                      <a:pt x="439" y="590"/>
                      <a:pt x="437" y="581"/>
                    </a:cubicBezTo>
                    <a:cubicBezTo>
                      <a:pt x="437" y="580"/>
                      <a:pt x="438" y="580"/>
                      <a:pt x="438" y="580"/>
                    </a:cubicBezTo>
                    <a:close/>
                    <a:moveTo>
                      <a:pt x="439" y="652"/>
                    </a:moveTo>
                    <a:cubicBezTo>
                      <a:pt x="440" y="644"/>
                      <a:pt x="440" y="635"/>
                      <a:pt x="441" y="627"/>
                    </a:cubicBezTo>
                    <a:cubicBezTo>
                      <a:pt x="452" y="625"/>
                      <a:pt x="463" y="620"/>
                      <a:pt x="472" y="614"/>
                    </a:cubicBezTo>
                    <a:cubicBezTo>
                      <a:pt x="472" y="626"/>
                      <a:pt x="472" y="626"/>
                      <a:pt x="472" y="626"/>
                    </a:cubicBezTo>
                    <a:cubicBezTo>
                      <a:pt x="461" y="626"/>
                      <a:pt x="461" y="626"/>
                      <a:pt x="461" y="626"/>
                    </a:cubicBezTo>
                    <a:cubicBezTo>
                      <a:pt x="452" y="642"/>
                      <a:pt x="452" y="642"/>
                      <a:pt x="452" y="642"/>
                    </a:cubicBezTo>
                    <a:cubicBezTo>
                      <a:pt x="447" y="644"/>
                      <a:pt x="442" y="648"/>
                      <a:pt x="439" y="652"/>
                    </a:cubicBezTo>
                    <a:close/>
                    <a:moveTo>
                      <a:pt x="467" y="697"/>
                    </a:moveTo>
                    <a:cubicBezTo>
                      <a:pt x="466" y="698"/>
                      <a:pt x="464" y="698"/>
                      <a:pt x="463" y="698"/>
                    </a:cubicBezTo>
                    <a:cubicBezTo>
                      <a:pt x="462" y="698"/>
                      <a:pt x="460" y="698"/>
                      <a:pt x="459" y="697"/>
                    </a:cubicBezTo>
                    <a:lnTo>
                      <a:pt x="467" y="697"/>
                    </a:lnTo>
                    <a:close/>
                    <a:moveTo>
                      <a:pt x="441" y="696"/>
                    </a:moveTo>
                    <a:cubicBezTo>
                      <a:pt x="441" y="695"/>
                      <a:pt x="441" y="694"/>
                      <a:pt x="441" y="693"/>
                    </a:cubicBezTo>
                    <a:cubicBezTo>
                      <a:pt x="441" y="692"/>
                      <a:pt x="441" y="691"/>
                      <a:pt x="441" y="690"/>
                    </a:cubicBezTo>
                    <a:cubicBezTo>
                      <a:pt x="447" y="690"/>
                      <a:pt x="447" y="690"/>
                      <a:pt x="447" y="690"/>
                    </a:cubicBezTo>
                    <a:lnTo>
                      <a:pt x="441" y="696"/>
                    </a:lnTo>
                    <a:close/>
                    <a:moveTo>
                      <a:pt x="447" y="709"/>
                    </a:moveTo>
                    <a:cubicBezTo>
                      <a:pt x="454" y="705"/>
                      <a:pt x="454" y="705"/>
                      <a:pt x="454" y="705"/>
                    </a:cubicBezTo>
                    <a:cubicBezTo>
                      <a:pt x="456" y="709"/>
                      <a:pt x="460" y="711"/>
                      <a:pt x="464" y="711"/>
                    </a:cubicBezTo>
                    <a:cubicBezTo>
                      <a:pt x="468" y="711"/>
                      <a:pt x="471" y="710"/>
                      <a:pt x="474" y="707"/>
                    </a:cubicBezTo>
                    <a:cubicBezTo>
                      <a:pt x="478" y="709"/>
                      <a:pt x="478" y="709"/>
                      <a:pt x="478" y="709"/>
                    </a:cubicBezTo>
                    <a:cubicBezTo>
                      <a:pt x="474" y="714"/>
                      <a:pt x="469" y="716"/>
                      <a:pt x="463" y="716"/>
                    </a:cubicBezTo>
                    <a:cubicBezTo>
                      <a:pt x="457" y="716"/>
                      <a:pt x="452" y="713"/>
                      <a:pt x="447" y="709"/>
                    </a:cubicBezTo>
                    <a:close/>
                    <a:moveTo>
                      <a:pt x="457" y="774"/>
                    </a:moveTo>
                    <a:cubicBezTo>
                      <a:pt x="457" y="757"/>
                      <a:pt x="470" y="742"/>
                      <a:pt x="487" y="740"/>
                    </a:cubicBezTo>
                    <a:cubicBezTo>
                      <a:pt x="486" y="748"/>
                      <a:pt x="486" y="748"/>
                      <a:pt x="486" y="748"/>
                    </a:cubicBezTo>
                    <a:cubicBezTo>
                      <a:pt x="483" y="755"/>
                      <a:pt x="483" y="755"/>
                      <a:pt x="483" y="755"/>
                    </a:cubicBezTo>
                    <a:cubicBezTo>
                      <a:pt x="476" y="758"/>
                      <a:pt x="471" y="766"/>
                      <a:pt x="471" y="774"/>
                    </a:cubicBezTo>
                    <a:cubicBezTo>
                      <a:pt x="471" y="775"/>
                      <a:pt x="471" y="775"/>
                      <a:pt x="471" y="776"/>
                    </a:cubicBezTo>
                    <a:cubicBezTo>
                      <a:pt x="459" y="785"/>
                      <a:pt x="459" y="785"/>
                      <a:pt x="459" y="785"/>
                    </a:cubicBezTo>
                    <a:cubicBezTo>
                      <a:pt x="457" y="782"/>
                      <a:pt x="457" y="778"/>
                      <a:pt x="457" y="774"/>
                    </a:cubicBezTo>
                    <a:close/>
                    <a:moveTo>
                      <a:pt x="493" y="809"/>
                    </a:moveTo>
                    <a:cubicBezTo>
                      <a:pt x="481" y="809"/>
                      <a:pt x="470" y="803"/>
                      <a:pt x="463" y="794"/>
                    </a:cubicBezTo>
                    <a:cubicBezTo>
                      <a:pt x="477" y="789"/>
                      <a:pt x="477" y="789"/>
                      <a:pt x="477" y="789"/>
                    </a:cubicBezTo>
                    <a:cubicBezTo>
                      <a:pt x="481" y="793"/>
                      <a:pt x="486" y="795"/>
                      <a:pt x="493" y="795"/>
                    </a:cubicBezTo>
                    <a:cubicBezTo>
                      <a:pt x="498" y="795"/>
                      <a:pt x="503" y="794"/>
                      <a:pt x="507" y="790"/>
                    </a:cubicBezTo>
                    <a:cubicBezTo>
                      <a:pt x="512" y="793"/>
                      <a:pt x="512" y="793"/>
                      <a:pt x="512" y="793"/>
                    </a:cubicBezTo>
                    <a:cubicBezTo>
                      <a:pt x="512" y="795"/>
                      <a:pt x="513" y="798"/>
                      <a:pt x="513" y="801"/>
                    </a:cubicBezTo>
                    <a:cubicBezTo>
                      <a:pt x="513" y="801"/>
                      <a:pt x="513" y="802"/>
                      <a:pt x="513" y="802"/>
                    </a:cubicBezTo>
                    <a:cubicBezTo>
                      <a:pt x="507" y="807"/>
                      <a:pt x="500" y="809"/>
                      <a:pt x="493" y="809"/>
                    </a:cubicBezTo>
                    <a:close/>
                    <a:moveTo>
                      <a:pt x="602" y="670"/>
                    </a:moveTo>
                    <a:cubicBezTo>
                      <a:pt x="602" y="670"/>
                      <a:pt x="601" y="670"/>
                      <a:pt x="601" y="671"/>
                    </a:cubicBezTo>
                    <a:cubicBezTo>
                      <a:pt x="600" y="670"/>
                      <a:pt x="598" y="670"/>
                      <a:pt x="597" y="670"/>
                    </a:cubicBezTo>
                    <a:cubicBezTo>
                      <a:pt x="593" y="649"/>
                      <a:pt x="593" y="649"/>
                      <a:pt x="593" y="649"/>
                    </a:cubicBezTo>
                    <a:cubicBezTo>
                      <a:pt x="592" y="648"/>
                      <a:pt x="592" y="647"/>
                      <a:pt x="592" y="646"/>
                    </a:cubicBezTo>
                    <a:cubicBezTo>
                      <a:pt x="592" y="645"/>
                      <a:pt x="592" y="643"/>
                      <a:pt x="593" y="641"/>
                    </a:cubicBezTo>
                    <a:cubicBezTo>
                      <a:pt x="594" y="633"/>
                      <a:pt x="595" y="625"/>
                      <a:pt x="596" y="617"/>
                    </a:cubicBezTo>
                    <a:cubicBezTo>
                      <a:pt x="597" y="606"/>
                      <a:pt x="598" y="595"/>
                      <a:pt x="598" y="584"/>
                    </a:cubicBezTo>
                    <a:cubicBezTo>
                      <a:pt x="616" y="665"/>
                      <a:pt x="616" y="665"/>
                      <a:pt x="616" y="665"/>
                    </a:cubicBezTo>
                    <a:lnTo>
                      <a:pt x="602" y="67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0" name="TextBox 29">
              <a:extLst>
                <a:ext uri="{FF2B5EF4-FFF2-40B4-BE49-F238E27FC236}">
                  <a16:creationId xmlns:a16="http://schemas.microsoft.com/office/drawing/2014/main" id="{5CD8C1E2-26FE-7320-1C39-CBE99908D7A9}"/>
                </a:ext>
              </a:extLst>
            </p:cNvPr>
            <p:cNvSpPr txBox="1"/>
            <p:nvPr/>
          </p:nvSpPr>
          <p:spPr>
            <a:xfrm>
              <a:off x="3830173" y="2817409"/>
              <a:ext cx="2063762" cy="1077218"/>
            </a:xfrm>
            <a:prstGeom prst="rect">
              <a:avLst/>
            </a:prstGeom>
            <a:noFill/>
          </p:spPr>
          <p:txBody>
            <a:bodyPr wrap="square">
              <a:spAutoFit/>
            </a:bodyPr>
            <a:lstStyle/>
            <a:p>
              <a:pPr marL="114300" indent="-114300">
                <a:buFont typeface="Arial" panose="020B0604020202020204" pitchFamily="34" charset="0"/>
                <a:buChar char="•"/>
              </a:pPr>
              <a:r>
                <a:rPr lang="en-US" sz="1600"/>
                <a:t>All physical abilities</a:t>
              </a:r>
            </a:p>
            <a:p>
              <a:pPr marL="114300" indent="-114300">
                <a:buFont typeface="Arial" panose="020B0604020202020204" pitchFamily="34" charset="0"/>
                <a:buChar char="•"/>
              </a:pPr>
              <a:r>
                <a:rPr lang="en-US" sz="1600"/>
                <a:t>All ages</a:t>
              </a:r>
            </a:p>
            <a:p>
              <a:pPr marL="114300" indent="-114300">
                <a:buFont typeface="Arial" panose="020B0604020202020204" pitchFamily="34" charset="0"/>
                <a:buChar char="•"/>
              </a:pPr>
              <a:r>
                <a:rPr lang="en-US" sz="1600"/>
                <a:t>BIPOC</a:t>
              </a:r>
            </a:p>
            <a:p>
              <a:pPr marL="114300" indent="-114300">
                <a:buFont typeface="Arial" panose="020B0604020202020204" pitchFamily="34" charset="0"/>
                <a:buChar char="•"/>
              </a:pPr>
              <a:r>
                <a:rPr lang="en-US" sz="1600"/>
                <a:t>2SLGBTQAI+</a:t>
              </a:r>
            </a:p>
          </p:txBody>
        </p:sp>
      </p:grpSp>
      <p:sp>
        <p:nvSpPr>
          <p:cNvPr id="35" name="TextBox 34">
            <a:extLst>
              <a:ext uri="{FF2B5EF4-FFF2-40B4-BE49-F238E27FC236}">
                <a16:creationId xmlns:a16="http://schemas.microsoft.com/office/drawing/2014/main" id="{CF15C5F0-2E8D-6792-D92F-71FF0BC0514F}"/>
              </a:ext>
            </a:extLst>
          </p:cNvPr>
          <p:cNvSpPr txBox="1"/>
          <p:nvPr/>
        </p:nvSpPr>
        <p:spPr>
          <a:xfrm>
            <a:off x="6048576" y="2490762"/>
            <a:ext cx="2838249" cy="369332"/>
          </a:xfrm>
          <a:prstGeom prst="rect">
            <a:avLst/>
          </a:prstGeom>
          <a:noFill/>
        </p:spPr>
        <p:txBody>
          <a:bodyPr wrap="square">
            <a:spAutoFit/>
          </a:bodyPr>
          <a:lstStyle/>
          <a:p>
            <a:pPr algn="ctr"/>
            <a:r>
              <a:rPr lang="en-US" b="1">
                <a:solidFill>
                  <a:schemeClr val="accent1"/>
                </a:solidFill>
              </a:rPr>
              <a:t>Body positivity means</a:t>
            </a:r>
            <a:r>
              <a:rPr lang="en-US" b="1" baseline="30000">
                <a:solidFill>
                  <a:schemeClr val="accent1"/>
                </a:solidFill>
              </a:rPr>
              <a:t>2</a:t>
            </a:r>
            <a:r>
              <a:rPr lang="en-US" b="1">
                <a:solidFill>
                  <a:schemeClr val="accent1"/>
                </a:solidFill>
              </a:rPr>
              <a:t>:</a:t>
            </a:r>
          </a:p>
        </p:txBody>
      </p:sp>
      <p:sp>
        <p:nvSpPr>
          <p:cNvPr id="36" name="TextBox 35">
            <a:extLst>
              <a:ext uri="{FF2B5EF4-FFF2-40B4-BE49-F238E27FC236}">
                <a16:creationId xmlns:a16="http://schemas.microsoft.com/office/drawing/2014/main" id="{911B899F-5B50-10F4-C6C6-9E85AE752CBC}"/>
              </a:ext>
            </a:extLst>
          </p:cNvPr>
          <p:cNvSpPr txBox="1"/>
          <p:nvPr/>
        </p:nvSpPr>
        <p:spPr>
          <a:xfrm>
            <a:off x="8950567" y="2490762"/>
            <a:ext cx="2708033" cy="369332"/>
          </a:xfrm>
          <a:prstGeom prst="rect">
            <a:avLst/>
          </a:prstGeom>
          <a:noFill/>
        </p:spPr>
        <p:txBody>
          <a:bodyPr wrap="square">
            <a:spAutoFit/>
          </a:bodyPr>
          <a:lstStyle/>
          <a:p>
            <a:pPr algn="ctr"/>
            <a:r>
              <a:rPr lang="en-US" b="1"/>
              <a:t>Body positivity is not</a:t>
            </a:r>
            <a:r>
              <a:rPr lang="en-US" b="1" baseline="30000"/>
              <a:t>2</a:t>
            </a:r>
            <a:r>
              <a:rPr lang="en-US" b="1"/>
              <a:t>:</a:t>
            </a:r>
          </a:p>
        </p:txBody>
      </p:sp>
      <p:grpSp>
        <p:nvGrpSpPr>
          <p:cNvPr id="38" name="Group 37">
            <a:extLst>
              <a:ext uri="{FF2B5EF4-FFF2-40B4-BE49-F238E27FC236}">
                <a16:creationId xmlns:a16="http://schemas.microsoft.com/office/drawing/2014/main" id="{E3199B0A-72C8-F272-F70A-6D291FF65547}"/>
              </a:ext>
            </a:extLst>
          </p:cNvPr>
          <p:cNvGrpSpPr/>
          <p:nvPr/>
        </p:nvGrpSpPr>
        <p:grpSpPr>
          <a:xfrm>
            <a:off x="9355211" y="2941314"/>
            <a:ext cx="1898745" cy="1828800"/>
            <a:chOff x="9341618" y="2624390"/>
            <a:chExt cx="1898745" cy="1828800"/>
          </a:xfrm>
        </p:grpSpPr>
        <p:sp>
          <p:nvSpPr>
            <p:cNvPr id="14" name="TextBox 13">
              <a:extLst>
                <a:ext uri="{FF2B5EF4-FFF2-40B4-BE49-F238E27FC236}">
                  <a16:creationId xmlns:a16="http://schemas.microsoft.com/office/drawing/2014/main" id="{30BB1A91-2421-A130-E72C-C05A50EE1E11}"/>
                </a:ext>
              </a:extLst>
            </p:cNvPr>
            <p:cNvSpPr txBox="1"/>
            <p:nvPr/>
          </p:nvSpPr>
          <p:spPr>
            <a:xfrm>
              <a:off x="9411563" y="2954015"/>
              <a:ext cx="1828800" cy="1169551"/>
            </a:xfrm>
            <a:prstGeom prst="rect">
              <a:avLst/>
            </a:prstGeom>
            <a:noFill/>
          </p:spPr>
          <p:txBody>
            <a:bodyPr wrap="square" rtlCol="0">
              <a:spAutoFit/>
            </a:bodyPr>
            <a:lstStyle/>
            <a:p>
              <a:pPr marL="114300" indent="-114300">
                <a:buFont typeface="Arial" panose="020B0604020202020204" pitchFamily="34" charset="0"/>
                <a:buChar char="•"/>
              </a:pPr>
              <a:r>
                <a:rPr lang="en-US" sz="1400"/>
                <a:t>Acceptance of unhealthy weight</a:t>
              </a:r>
            </a:p>
            <a:p>
              <a:pPr marL="114300" indent="-114300">
                <a:buFont typeface="Arial" panose="020B0604020202020204" pitchFamily="34" charset="0"/>
                <a:buChar char="•"/>
              </a:pPr>
              <a:r>
                <a:rPr lang="en-US" sz="1400"/>
                <a:t>Encouragement of unhealthy eating habits</a:t>
              </a:r>
            </a:p>
          </p:txBody>
        </p:sp>
        <p:sp>
          <p:nvSpPr>
            <p:cNvPr id="37" name="Oval 36">
              <a:extLst>
                <a:ext uri="{FF2B5EF4-FFF2-40B4-BE49-F238E27FC236}">
                  <a16:creationId xmlns:a16="http://schemas.microsoft.com/office/drawing/2014/main" id="{35F99D1C-53BB-4C3C-D7A9-EE9C0D355F62}"/>
                </a:ext>
              </a:extLst>
            </p:cNvPr>
            <p:cNvSpPr/>
            <p:nvPr/>
          </p:nvSpPr>
          <p:spPr>
            <a:xfrm>
              <a:off x="9341618" y="2624390"/>
              <a:ext cx="1828800" cy="1828800"/>
            </a:xfrm>
            <a:prstGeom prst="ellipse">
              <a:avLst/>
            </a:prstGeom>
            <a:noFill/>
            <a:ln w="3810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ADB75B6E-F8F2-94A5-6943-4CC33C4523E8}"/>
              </a:ext>
            </a:extLst>
          </p:cNvPr>
          <p:cNvSpPr txBox="1"/>
          <p:nvPr/>
        </p:nvSpPr>
        <p:spPr>
          <a:xfrm>
            <a:off x="6048576" y="4805695"/>
            <a:ext cx="5495426" cy="523220"/>
          </a:xfrm>
          <a:prstGeom prst="rect">
            <a:avLst/>
          </a:prstGeom>
          <a:noFill/>
        </p:spPr>
        <p:txBody>
          <a:bodyPr wrap="square">
            <a:spAutoFit/>
          </a:bodyPr>
          <a:lstStyle/>
          <a:p>
            <a:pPr algn="ctr"/>
            <a:r>
              <a:rPr lang="en-US" sz="1400" dirty="0"/>
              <a:t>B</a:t>
            </a:r>
            <a:r>
              <a:rPr lang="en-US" sz="1400" dirty="0">
                <a:effectLst/>
              </a:rPr>
              <a:t>ody positivity and self-compassion are key outcomes that are tied to better psychological and physical health</a:t>
            </a:r>
            <a:r>
              <a:rPr lang="en-US" sz="1400" baseline="30000" dirty="0">
                <a:effectLst/>
              </a:rPr>
              <a:t>3</a:t>
            </a:r>
            <a:endParaRPr lang="en-US" sz="1400" baseline="30000" dirty="0"/>
          </a:p>
        </p:txBody>
      </p:sp>
    </p:spTree>
    <p:extLst>
      <p:ext uri="{BB962C8B-B14F-4D97-AF65-F5344CB8AC3E}">
        <p14:creationId xmlns:p14="http://schemas.microsoft.com/office/powerpoint/2010/main" val="25357596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E92F2-BE07-46E8-8FF8-373BD9C8DF43}"/>
              </a:ext>
            </a:extLst>
          </p:cNvPr>
          <p:cNvSpPr>
            <a:spLocks noGrp="1"/>
          </p:cNvSpPr>
          <p:nvPr>
            <p:ph type="title"/>
          </p:nvPr>
        </p:nvSpPr>
        <p:spPr/>
        <p:txBody>
          <a:bodyPr/>
          <a:lstStyle/>
          <a:p>
            <a:r>
              <a:rPr lang="en-CA"/>
              <a:t>Key takeaways</a:t>
            </a:r>
          </a:p>
        </p:txBody>
      </p:sp>
      <p:sp>
        <p:nvSpPr>
          <p:cNvPr id="3" name="Content Placeholder 2">
            <a:extLst>
              <a:ext uri="{FF2B5EF4-FFF2-40B4-BE49-F238E27FC236}">
                <a16:creationId xmlns:a16="http://schemas.microsoft.com/office/drawing/2014/main" id="{222948D6-E5B9-42B7-9073-9484FC05A0A7}"/>
              </a:ext>
            </a:extLst>
          </p:cNvPr>
          <p:cNvSpPr>
            <a:spLocks noGrp="1"/>
          </p:cNvSpPr>
          <p:nvPr>
            <p:ph idx="1"/>
          </p:nvPr>
        </p:nvSpPr>
        <p:spPr/>
        <p:txBody>
          <a:bodyPr>
            <a:normAutofit/>
          </a:bodyPr>
          <a:lstStyle/>
          <a:p>
            <a:r>
              <a:rPr lang="en-CA" sz="2400" dirty="0"/>
              <a:t>Weight stigma and bias are inherently harmful and negatively impact treatment of obesity</a:t>
            </a:r>
          </a:p>
          <a:p>
            <a:r>
              <a:rPr lang="en-CA" sz="2400" dirty="0"/>
              <a:t>HCPs who are self-aware and engage in empathetic conversations can create environments and interactions that are conducive to improvements in the care of their patients with obesity</a:t>
            </a:r>
          </a:p>
          <a:p>
            <a:endParaRPr lang="en-CA" sz="2400" dirty="0"/>
          </a:p>
        </p:txBody>
      </p:sp>
      <p:sp>
        <p:nvSpPr>
          <p:cNvPr id="8" name="Text Placeholder 2">
            <a:extLst>
              <a:ext uri="{FF2B5EF4-FFF2-40B4-BE49-F238E27FC236}">
                <a16:creationId xmlns:a16="http://schemas.microsoft.com/office/drawing/2014/main" id="{E2E5C16C-A1B1-509E-9504-14B79D8D967D}"/>
              </a:ext>
            </a:extLst>
          </p:cNvPr>
          <p:cNvSpPr txBox="1">
            <a:spLocks/>
          </p:cNvSpPr>
          <p:nvPr/>
        </p:nvSpPr>
        <p:spPr>
          <a:xfrm>
            <a:off x="563775" y="6354384"/>
            <a:ext cx="8652000" cy="324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1000"/>
              <a:t>HCP, healthcare professional. </a:t>
            </a:r>
          </a:p>
        </p:txBody>
      </p:sp>
    </p:spTree>
    <p:extLst>
      <p:ext uri="{BB962C8B-B14F-4D97-AF65-F5344CB8AC3E}">
        <p14:creationId xmlns:p14="http://schemas.microsoft.com/office/powerpoint/2010/main" val="24347315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AF66E-3509-7A1A-8C6E-6D6D9462B3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06FDF2-B14F-4F9D-FB8D-B9DC39FB64DA}"/>
              </a:ext>
            </a:extLst>
          </p:cNvPr>
          <p:cNvSpPr>
            <a:spLocks noGrp="1"/>
          </p:cNvSpPr>
          <p:nvPr>
            <p:ph type="title"/>
          </p:nvPr>
        </p:nvSpPr>
        <p:spPr/>
        <p:txBody>
          <a:bodyPr/>
          <a:lstStyle/>
          <a:p>
            <a:r>
              <a:rPr lang="en-US"/>
              <a:t>Assessments</a:t>
            </a:r>
            <a:endParaRPr lang="en-CA"/>
          </a:p>
        </p:txBody>
      </p:sp>
      <p:sp>
        <p:nvSpPr>
          <p:cNvPr id="6" name="Content Placeholder 2">
            <a:extLst>
              <a:ext uri="{FF2B5EF4-FFF2-40B4-BE49-F238E27FC236}">
                <a16:creationId xmlns:a16="http://schemas.microsoft.com/office/drawing/2014/main" id="{60E69E0D-9816-1D9B-F8D6-EE1AB611690F}"/>
              </a:ext>
            </a:extLst>
          </p:cNvPr>
          <p:cNvSpPr txBox="1">
            <a:spLocks/>
          </p:cNvSpPr>
          <p:nvPr/>
        </p:nvSpPr>
        <p:spPr>
          <a:xfrm>
            <a:off x="838200" y="1408972"/>
            <a:ext cx="10515600" cy="52376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buFont typeface="+mj-lt"/>
              <a:buAutoNum type="arabicPeriod"/>
            </a:pPr>
            <a:r>
              <a:rPr lang="en-US" sz="2000" dirty="0">
                <a:latin typeface="Arial" panose="020B0604020202020204" pitchFamily="34" charset="0"/>
                <a:cs typeface="Times New Roman" panose="02020603050405020304" pitchFamily="18" charset="0"/>
              </a:rPr>
              <a:t>Arjun is a 43-year-old man who has recently undergone laparoscopic Roux-en-Y gastric bypass surgery. He has attended his 3 scheduled postoperative visits at one, 6-, and 12-weeks post-surgery. After his last visit, he expressed that he will not be returning for a further follow up due to feeling uncomfortable with the HCPs. What weight bias could Arjun have experienced that led him to decline additional follow up?</a:t>
            </a:r>
          </a:p>
          <a:p>
            <a:pPr lvl="1">
              <a:lnSpc>
                <a:spcPct val="107000"/>
              </a:lnSpc>
              <a:spcBef>
                <a:spcPts val="0"/>
              </a:spcBef>
              <a:buFont typeface="+mj-lt"/>
              <a:buAutoNum type="alphaLcPeriod"/>
            </a:pPr>
            <a:r>
              <a:rPr lang="en-US" sz="2000" dirty="0">
                <a:latin typeface="Arial" panose="020B0604020202020204" pitchFamily="34" charset="0"/>
                <a:ea typeface="Calibri" panose="020F0502020204030204" pitchFamily="34" charset="0"/>
                <a:cs typeface="Times New Roman" panose="02020603050405020304" pitchFamily="18" charset="0"/>
              </a:rPr>
              <a:t>Surgeon seemed rushed during appointments and with brief replies to Arjun’s questions</a:t>
            </a:r>
          </a:p>
          <a:p>
            <a:pPr lvl="1">
              <a:lnSpc>
                <a:spcPct val="107000"/>
              </a:lnSpc>
              <a:spcBef>
                <a:spcPts val="0"/>
              </a:spcBef>
              <a:buFont typeface="+mj-lt"/>
              <a:buAutoNum type="alphaLcPeriod"/>
            </a:pPr>
            <a:r>
              <a:rPr lang="en-US" sz="2000" dirty="0">
                <a:latin typeface="Arial" panose="020B0604020202020204" pitchFamily="34" charset="0"/>
                <a:ea typeface="Calibri" panose="020F0502020204030204" pitchFamily="34" charset="0"/>
                <a:cs typeface="Times New Roman" panose="02020603050405020304" pitchFamily="18" charset="0"/>
              </a:rPr>
              <a:t>Dietician referred to Arjun as having obesity not as an obese patient</a:t>
            </a:r>
          </a:p>
          <a:p>
            <a:pPr lvl="1">
              <a:lnSpc>
                <a:spcPct val="107000"/>
              </a:lnSpc>
              <a:spcBef>
                <a:spcPts val="0"/>
              </a:spcBef>
              <a:buFont typeface="+mj-lt"/>
              <a:buAutoNum type="alphaLcPeriod"/>
            </a:pPr>
            <a:r>
              <a:rPr lang="en-US" sz="2000" dirty="0">
                <a:latin typeface="Arial" panose="020B0604020202020204" pitchFamily="34" charset="0"/>
                <a:ea typeface="Calibri" panose="020F0502020204030204" pitchFamily="34" charset="0"/>
                <a:cs typeface="Times New Roman" panose="02020603050405020304" pitchFamily="18" charset="0"/>
              </a:rPr>
              <a:t>Surgeon expressed disbelief that Arjun was following the dietician’s plan given Arjun’s less than optimal weight loss</a:t>
            </a:r>
          </a:p>
          <a:p>
            <a:pPr lvl="1">
              <a:lnSpc>
                <a:spcPct val="107000"/>
              </a:lnSpc>
              <a:spcBef>
                <a:spcPts val="0"/>
              </a:spcBef>
              <a:buFont typeface="+mj-lt"/>
              <a:buAutoNum type="alphaLcPeriod"/>
            </a:pPr>
            <a:r>
              <a:rPr lang="en-US" sz="2000" dirty="0">
                <a:latin typeface="Arial" panose="020B0604020202020204" pitchFamily="34" charset="0"/>
                <a:ea typeface="Calibri" panose="020F0502020204030204" pitchFamily="34" charset="0"/>
                <a:cs typeface="Times New Roman" panose="02020603050405020304" pitchFamily="18" charset="0"/>
              </a:rPr>
              <a:t>Both a. and c.</a:t>
            </a:r>
            <a:endParaRPr lang="en-US" sz="2000" b="1"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5523559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3">
            <a:extLst>
              <a:ext uri="{FF2B5EF4-FFF2-40B4-BE49-F238E27FC236}">
                <a16:creationId xmlns:a16="http://schemas.microsoft.com/office/drawing/2014/main" id="{6D9F9C57-87DA-40E4-ADAE-195D828081AA}"/>
              </a:ext>
            </a:extLst>
          </p:cNvPr>
          <p:cNvSpPr txBox="1">
            <a:spLocks/>
          </p:cNvSpPr>
          <p:nvPr/>
        </p:nvSpPr>
        <p:spPr>
          <a:xfrm>
            <a:off x="804438" y="1210635"/>
            <a:ext cx="9297921" cy="3944362"/>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a:defRPr/>
            </a:pPr>
            <a:r>
              <a:rPr lang="en-US" sz="6200" b="1" dirty="0">
                <a:solidFill>
                  <a:srgbClr val="263C50"/>
                </a:solidFill>
                <a:latin typeface="Arial Nova Light"/>
              </a:rPr>
              <a:t>Communication </a:t>
            </a:r>
            <a:br>
              <a:rPr lang="en-US" sz="6200" b="1" dirty="0">
                <a:solidFill>
                  <a:srgbClr val="263C50"/>
                </a:solidFill>
                <a:latin typeface="Arial Nova Light"/>
              </a:rPr>
            </a:br>
            <a:r>
              <a:rPr lang="en-US" sz="6200" b="1" dirty="0">
                <a:solidFill>
                  <a:srgbClr val="263C50"/>
                </a:solidFill>
                <a:latin typeface="Arial Nova Light"/>
              </a:rPr>
              <a:t>in </a:t>
            </a:r>
            <a:r>
              <a:rPr kumimoji="0" lang="en-US" sz="6200" b="1" i="0" u="none" strike="noStrike" kern="1200" cap="none" spc="0" normalizeH="0" baseline="0" noProof="0" dirty="0">
                <a:ln>
                  <a:noFill/>
                </a:ln>
                <a:solidFill>
                  <a:srgbClr val="263C50"/>
                </a:solidFill>
                <a:effectLst/>
                <a:uLnTx/>
                <a:uFillTx/>
                <a:latin typeface="Arial Nova Light"/>
                <a:ea typeface="+mn-ea"/>
                <a:cs typeface="+mn-cs"/>
              </a:rPr>
              <a:t>Obesity</a:t>
            </a:r>
            <a:r>
              <a:rPr lang="en-US" sz="6200" b="1" dirty="0">
                <a:solidFill>
                  <a:srgbClr val="263C50"/>
                </a:solidFill>
                <a:latin typeface="Arial Nova Light"/>
              </a:rPr>
              <a:t> Care: With Patients, </a:t>
            </a:r>
            <a:r>
              <a:rPr kumimoji="0" lang="en-US" sz="6200" b="1" i="0" u="none" strike="noStrike" kern="1200" cap="none" spc="0" normalizeH="0" baseline="0" noProof="0" dirty="0">
                <a:ln>
                  <a:noFill/>
                </a:ln>
                <a:solidFill>
                  <a:srgbClr val="263C50"/>
                </a:solidFill>
                <a:effectLst/>
                <a:uLnTx/>
                <a:uFillTx/>
                <a:latin typeface="Arial Nova Light"/>
                <a:ea typeface="+mn-ea"/>
                <a:cs typeface="+mn-cs"/>
              </a:rPr>
              <a:t>Family Members and Healthcare Professionals​​</a:t>
            </a:r>
          </a:p>
        </p:txBody>
      </p:sp>
      <p:sp>
        <p:nvSpPr>
          <p:cNvPr id="3" name="Text Placeholder 13">
            <a:extLst>
              <a:ext uri="{FF2B5EF4-FFF2-40B4-BE49-F238E27FC236}">
                <a16:creationId xmlns:a16="http://schemas.microsoft.com/office/drawing/2014/main" id="{5AFE945E-0110-4652-8549-C31691773A99}"/>
              </a:ext>
            </a:extLst>
          </p:cNvPr>
          <p:cNvSpPr txBox="1">
            <a:spLocks/>
          </p:cNvSpPr>
          <p:nvPr/>
        </p:nvSpPr>
        <p:spPr>
          <a:xfrm>
            <a:off x="821102" y="5252948"/>
            <a:ext cx="5546703" cy="592183"/>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CA" sz="4000" b="0" i="0" u="none" strike="noStrike" kern="1200" cap="none" spc="0" normalizeH="0" baseline="0" noProof="0">
                <a:ln>
                  <a:noFill/>
                </a:ln>
                <a:solidFill>
                  <a:srgbClr val="263C50"/>
                </a:solidFill>
                <a:effectLst/>
                <a:uLnTx/>
                <a:uFillTx/>
                <a:latin typeface="Arial Nova Light"/>
                <a:ea typeface="+mn-ea"/>
                <a:cs typeface="+mn-cs"/>
              </a:rPr>
              <a:t>Module 5</a:t>
            </a:r>
          </a:p>
        </p:txBody>
      </p:sp>
    </p:spTree>
    <p:extLst>
      <p:ext uri="{BB962C8B-B14F-4D97-AF65-F5344CB8AC3E}">
        <p14:creationId xmlns:p14="http://schemas.microsoft.com/office/powerpoint/2010/main" val="22717374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1C9A0-8999-2EA4-9825-46B60ABCA1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1D6913-18D8-602C-C2F7-1388B3D090B9}"/>
              </a:ext>
            </a:extLst>
          </p:cNvPr>
          <p:cNvSpPr>
            <a:spLocks noGrp="1"/>
          </p:cNvSpPr>
          <p:nvPr>
            <p:ph type="title"/>
          </p:nvPr>
        </p:nvSpPr>
        <p:spPr/>
        <p:txBody>
          <a:bodyPr/>
          <a:lstStyle/>
          <a:p>
            <a:r>
              <a:rPr lang="en-CA"/>
              <a:t>Assessment</a:t>
            </a:r>
          </a:p>
        </p:txBody>
      </p:sp>
      <p:sp>
        <p:nvSpPr>
          <p:cNvPr id="3" name="Text Placeholder 2">
            <a:extLst>
              <a:ext uri="{FF2B5EF4-FFF2-40B4-BE49-F238E27FC236}">
                <a16:creationId xmlns:a16="http://schemas.microsoft.com/office/drawing/2014/main" id="{14B4BF24-25AC-4863-DE1B-4522F4627EB6}"/>
              </a:ext>
            </a:extLst>
          </p:cNvPr>
          <p:cNvSpPr>
            <a:spLocks noGrp="1"/>
          </p:cNvSpPr>
          <p:nvPr>
            <p:ph type="body" sz="quarter" idx="13"/>
          </p:nvPr>
        </p:nvSpPr>
        <p:spPr/>
        <p:txBody>
          <a:bodyPr/>
          <a:lstStyle/>
          <a:p>
            <a:endParaRPr lang="en-CA"/>
          </a:p>
        </p:txBody>
      </p:sp>
      <p:sp>
        <p:nvSpPr>
          <p:cNvPr id="4" name="Content Placeholder 2">
            <a:extLst>
              <a:ext uri="{FF2B5EF4-FFF2-40B4-BE49-F238E27FC236}">
                <a16:creationId xmlns:a16="http://schemas.microsoft.com/office/drawing/2014/main" id="{94D52260-D170-DDB8-249B-18FCDC69ED27}"/>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buFont typeface="+mj-lt"/>
              <a:buAutoNum type="arabicPeriod"/>
            </a:pPr>
            <a:r>
              <a:rPr lang="en-CA" sz="1800" dirty="0">
                <a:latin typeface="Arial" panose="020B0604020202020204" pitchFamily="34" charset="0"/>
                <a:cs typeface="Times New Roman" panose="02020603050405020304" pitchFamily="18" charset="0"/>
              </a:rPr>
              <a:t>Which of the following is an example of a SMART goal for a person with obesity?</a:t>
            </a:r>
          </a:p>
          <a:p>
            <a:pPr lvl="1">
              <a:lnSpc>
                <a:spcPct val="107000"/>
              </a:lnSpc>
              <a:spcBef>
                <a:spcPts val="0"/>
              </a:spcBef>
              <a:buFont typeface="+mj-lt"/>
              <a:buAutoNum type="alphaLcPeriod"/>
            </a:pPr>
            <a:r>
              <a:rPr lang="en-US" sz="1800" dirty="0">
                <a:latin typeface="Arial" panose="020B0604020202020204" pitchFamily="34" charset="0"/>
                <a:ea typeface="Calibri" panose="020F0502020204030204" pitchFamily="34" charset="0"/>
                <a:cs typeface="Times New Roman" panose="02020603050405020304" pitchFamily="18" charset="0"/>
              </a:rPr>
              <a:t>“I will lose weight so that I can feel better and have a healthier relationship with my wife”</a:t>
            </a:r>
          </a:p>
          <a:p>
            <a:pPr lvl="1">
              <a:lnSpc>
                <a:spcPct val="107000"/>
              </a:lnSpc>
              <a:spcBef>
                <a:spcPts val="0"/>
              </a:spcBef>
              <a:buFont typeface="+mj-lt"/>
              <a:buAutoNum type="alphaLcPeriod"/>
            </a:pPr>
            <a:r>
              <a:rPr lang="en-US" sz="1800" dirty="0">
                <a:latin typeface="Arial" panose="020B0604020202020204" pitchFamily="34" charset="0"/>
                <a:ea typeface="Calibri" panose="020F0502020204030204" pitchFamily="34" charset="0"/>
                <a:cs typeface="Times New Roman" panose="02020603050405020304" pitchFamily="18" charset="0"/>
              </a:rPr>
              <a:t>“I will go on a walk on Mondays, Wednesdays and Fridays around my neighborhood for 20 minutes in order to lose 3 </a:t>
            </a:r>
            <a:r>
              <a:rPr lang="en-US" sz="1800" dirty="0" err="1">
                <a:latin typeface="Arial" panose="020B0604020202020204" pitchFamily="34" charset="0"/>
                <a:ea typeface="Calibri" panose="020F0502020204030204" pitchFamily="34" charset="0"/>
                <a:cs typeface="Times New Roman" panose="02020603050405020304" pitchFamily="18" charset="0"/>
              </a:rPr>
              <a:t>lbs</a:t>
            </a:r>
            <a:r>
              <a:rPr lang="en-US" sz="1800" dirty="0">
                <a:latin typeface="Arial" panose="020B0604020202020204" pitchFamily="34" charset="0"/>
                <a:ea typeface="Calibri" panose="020F0502020204030204" pitchFamily="34" charset="0"/>
                <a:cs typeface="Times New Roman" panose="02020603050405020304" pitchFamily="18" charset="0"/>
              </a:rPr>
              <a:t> by June 30”</a:t>
            </a:r>
          </a:p>
          <a:p>
            <a:pPr lvl="1">
              <a:lnSpc>
                <a:spcPct val="107000"/>
              </a:lnSpc>
              <a:spcBef>
                <a:spcPts val="0"/>
              </a:spcBef>
              <a:buFont typeface="+mj-lt"/>
              <a:buAutoNum type="alphaL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“I am going to exercise more and eat more vegetables. These are 2 behavior changes that I feel confident I can do.” </a:t>
            </a:r>
          </a:p>
          <a:p>
            <a:pPr lvl="1">
              <a:lnSpc>
                <a:spcPct val="107000"/>
              </a:lnSpc>
              <a:spcBef>
                <a:spcPts val="0"/>
              </a:spcBef>
              <a:buFont typeface="+mj-lt"/>
              <a:buAutoNum type="alphaLcPeriod"/>
            </a:pPr>
            <a:r>
              <a:rPr lang="en-US" sz="1800" dirty="0">
                <a:latin typeface="Arial" panose="020B0604020202020204" pitchFamily="34" charset="0"/>
                <a:ea typeface="Calibri" panose="020F0502020204030204" pitchFamily="34" charset="0"/>
                <a:cs typeface="Times New Roman" panose="02020603050405020304" pitchFamily="18" charset="0"/>
              </a:rPr>
              <a:t>“I will lose 20 </a:t>
            </a:r>
            <a:r>
              <a:rPr lang="en-US" sz="1800" dirty="0" err="1">
                <a:latin typeface="Arial" panose="020B0604020202020204" pitchFamily="34" charset="0"/>
                <a:ea typeface="Calibri" panose="020F0502020204030204" pitchFamily="34" charset="0"/>
                <a:cs typeface="Times New Roman" panose="02020603050405020304" pitchFamily="18" charset="0"/>
              </a:rPr>
              <a:t>lbs</a:t>
            </a:r>
            <a:r>
              <a:rPr lang="en-US" sz="1800" dirty="0">
                <a:latin typeface="Arial" panose="020B0604020202020204" pitchFamily="34" charset="0"/>
                <a:ea typeface="Calibri" panose="020F0502020204030204" pitchFamily="34" charset="0"/>
                <a:cs typeface="Times New Roman" panose="02020603050405020304" pitchFamily="18" charset="0"/>
              </a:rPr>
              <a:t> by end of next month. I have done this before and I know I can do this again.”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02503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FF0F6-78ED-4BB6-9115-4E5F93B30FD2}"/>
              </a:ext>
            </a:extLst>
          </p:cNvPr>
          <p:cNvSpPr>
            <a:spLocks noGrp="1"/>
          </p:cNvSpPr>
          <p:nvPr>
            <p:ph type="title"/>
          </p:nvPr>
        </p:nvSpPr>
        <p:spPr/>
        <p:txBody>
          <a:bodyPr/>
          <a:lstStyle/>
          <a:p>
            <a:r>
              <a:rPr lang="en-CA" b="1" dirty="0"/>
              <a:t>Ask</a:t>
            </a:r>
            <a:r>
              <a:rPr lang="en-CA" dirty="0"/>
              <a:t> permission</a:t>
            </a:r>
          </a:p>
        </p:txBody>
      </p:sp>
      <p:sp>
        <p:nvSpPr>
          <p:cNvPr id="3" name="Text Placeholder 2">
            <a:extLst>
              <a:ext uri="{FF2B5EF4-FFF2-40B4-BE49-F238E27FC236}">
                <a16:creationId xmlns:a16="http://schemas.microsoft.com/office/drawing/2014/main" id="{22C38DC3-DBEA-42D4-8D07-3E602A3FAD67}"/>
              </a:ext>
            </a:extLst>
          </p:cNvPr>
          <p:cNvSpPr>
            <a:spLocks noGrp="1"/>
          </p:cNvSpPr>
          <p:nvPr>
            <p:ph type="body" sz="quarter" idx="13"/>
          </p:nvPr>
        </p:nvSpPr>
        <p:spPr/>
        <p:txBody>
          <a:bodyPr/>
          <a:lstStyle/>
          <a:p>
            <a:r>
              <a:rPr lang="en-CA"/>
              <a:t>1. </a:t>
            </a:r>
            <a:r>
              <a:rPr lang="en-CA" err="1"/>
              <a:t>Caterson</a:t>
            </a:r>
            <a:r>
              <a:rPr lang="en-CA"/>
              <a:t> I et al. Diabetes </a:t>
            </a:r>
            <a:r>
              <a:rPr lang="en-CA" err="1"/>
              <a:t>Obes</a:t>
            </a:r>
            <a:r>
              <a:rPr lang="en-CA"/>
              <a:t> </a:t>
            </a:r>
            <a:r>
              <a:rPr lang="en-CA" err="1"/>
              <a:t>Metab</a:t>
            </a:r>
            <a:r>
              <a:rPr lang="en-CA"/>
              <a:t> 2019:21:1914</a:t>
            </a:r>
            <a:r>
              <a:rPr lang="en-CA">
                <a:cs typeface="Calibri" panose="020F0502020204030204" pitchFamily="34" charset="0"/>
              </a:rPr>
              <a:t>–19</a:t>
            </a:r>
            <a:r>
              <a:rPr lang="en-CA"/>
              <a:t>24; 2. </a:t>
            </a:r>
            <a:r>
              <a:rPr lang="en-CA" err="1"/>
              <a:t>Vallis</a:t>
            </a:r>
            <a:r>
              <a:rPr lang="en-CA"/>
              <a:t> M et al. Can Fam Physician 2013;59:27</a:t>
            </a:r>
            <a:r>
              <a:rPr lang="en-CA">
                <a:cs typeface="Calibri" panose="020F0502020204030204" pitchFamily="34" charset="0"/>
              </a:rPr>
              <a:t>–</a:t>
            </a:r>
            <a:r>
              <a:rPr lang="en-CA"/>
              <a:t>31; 3. </a:t>
            </a:r>
            <a:r>
              <a:rPr lang="en-CA" err="1"/>
              <a:t>Wadden</a:t>
            </a:r>
            <a:r>
              <a:rPr lang="en-CA"/>
              <a:t> T et al. </a:t>
            </a:r>
            <a:r>
              <a:rPr lang="en-CA" err="1"/>
              <a:t>Obes</a:t>
            </a:r>
            <a:r>
              <a:rPr lang="en-CA"/>
              <a:t> Res 2003;11:1140</a:t>
            </a:r>
            <a:r>
              <a:rPr lang="en-CA">
                <a:cs typeface="Calibri" panose="020F0502020204030204" pitchFamily="34" charset="0"/>
              </a:rPr>
              <a:t>–114</a:t>
            </a:r>
            <a:r>
              <a:rPr lang="en-CA"/>
              <a:t>6; </a:t>
            </a:r>
            <a:br>
              <a:rPr lang="en-CA"/>
            </a:br>
            <a:r>
              <a:rPr lang="en-CA"/>
              <a:t>4. </a:t>
            </a:r>
            <a:r>
              <a:rPr lang="en-CA" sz="1000" err="1">
                <a:solidFill>
                  <a:schemeClr val="tx1"/>
                </a:solidFill>
                <a:effectLst/>
                <a:ea typeface="Calibri" panose="020F0502020204030204" pitchFamily="34" charset="0"/>
                <a:cs typeface="Arial" panose="020B0604020202020204" pitchFamily="34" charset="0"/>
              </a:rPr>
              <a:t>Puhl</a:t>
            </a:r>
            <a:r>
              <a:rPr lang="en-CA" sz="1000">
                <a:solidFill>
                  <a:schemeClr val="tx1"/>
                </a:solidFill>
                <a:effectLst/>
                <a:ea typeface="Calibri" panose="020F0502020204030204" pitchFamily="34" charset="0"/>
                <a:cs typeface="Arial" panose="020B0604020202020204" pitchFamily="34" charset="0"/>
              </a:rPr>
              <a:t> RM et al. Pediatrics. 2022;150:e2022058204</a:t>
            </a:r>
            <a:r>
              <a:rPr lang="en-CA"/>
              <a:t>.</a:t>
            </a:r>
          </a:p>
        </p:txBody>
      </p:sp>
      <p:sp>
        <p:nvSpPr>
          <p:cNvPr id="4" name="Rectangle 3">
            <a:extLst>
              <a:ext uri="{FF2B5EF4-FFF2-40B4-BE49-F238E27FC236}">
                <a16:creationId xmlns:a16="http://schemas.microsoft.com/office/drawing/2014/main" id="{46588114-1A18-4AB8-BB44-8C5148326342}"/>
              </a:ext>
            </a:extLst>
          </p:cNvPr>
          <p:cNvSpPr/>
          <p:nvPr/>
        </p:nvSpPr>
        <p:spPr>
          <a:xfrm>
            <a:off x="838200" y="1690687"/>
            <a:ext cx="10705801" cy="58467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CA" b="1">
                <a:solidFill>
                  <a:schemeClr val="tx1"/>
                </a:solidFill>
              </a:rPr>
              <a:t>When opening the conversation, it is important to ask for permission because talking about weight can be a sensitive topic</a:t>
            </a:r>
            <a:r>
              <a:rPr lang="en-CA" b="1" baseline="30000">
                <a:solidFill>
                  <a:schemeClr val="tx1"/>
                </a:solidFill>
              </a:rPr>
              <a:t>1,2</a:t>
            </a:r>
          </a:p>
        </p:txBody>
      </p:sp>
      <p:sp>
        <p:nvSpPr>
          <p:cNvPr id="5" name="Speech Bubble: Rectangle 4">
            <a:extLst>
              <a:ext uri="{FF2B5EF4-FFF2-40B4-BE49-F238E27FC236}">
                <a16:creationId xmlns:a16="http://schemas.microsoft.com/office/drawing/2014/main" id="{7FCE7887-33D2-48B4-B311-287AC723E959}"/>
              </a:ext>
            </a:extLst>
          </p:cNvPr>
          <p:cNvSpPr/>
          <p:nvPr/>
        </p:nvSpPr>
        <p:spPr>
          <a:xfrm>
            <a:off x="838200" y="2488018"/>
            <a:ext cx="3232297" cy="1084919"/>
          </a:xfrm>
          <a:prstGeom prst="wedgeRectCallout">
            <a:avLst>
              <a:gd name="adj1" fmla="val -2431"/>
              <a:gd name="adj2" fmla="val 6784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rPr>
              <a:t>“Would it be alright to discuss your weight today?”</a:t>
            </a:r>
          </a:p>
        </p:txBody>
      </p:sp>
      <p:pic>
        <p:nvPicPr>
          <p:cNvPr id="7" name="Graphic 6" descr="Doctor female outline">
            <a:extLst>
              <a:ext uri="{FF2B5EF4-FFF2-40B4-BE49-F238E27FC236}">
                <a16:creationId xmlns:a16="http://schemas.microsoft.com/office/drawing/2014/main" id="{69FCBE30-2A89-4808-AC02-37D3611C1E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20186" y="3572937"/>
            <a:ext cx="1571845" cy="1571845"/>
          </a:xfrm>
          <a:prstGeom prst="rect">
            <a:avLst/>
          </a:prstGeom>
        </p:spPr>
      </p:pic>
      <p:sp>
        <p:nvSpPr>
          <p:cNvPr id="8" name="TextBox 7">
            <a:extLst>
              <a:ext uri="{FF2B5EF4-FFF2-40B4-BE49-F238E27FC236}">
                <a16:creationId xmlns:a16="http://schemas.microsoft.com/office/drawing/2014/main" id="{279DD20A-70DD-4CB0-BB2E-F59F23273E83}"/>
              </a:ext>
            </a:extLst>
          </p:cNvPr>
          <p:cNvSpPr txBox="1"/>
          <p:nvPr/>
        </p:nvSpPr>
        <p:spPr>
          <a:xfrm>
            <a:off x="5241851" y="2477386"/>
            <a:ext cx="5816009" cy="2215991"/>
          </a:xfrm>
          <a:prstGeom prst="rect">
            <a:avLst/>
          </a:prstGeom>
          <a:noFill/>
        </p:spPr>
        <p:txBody>
          <a:bodyPr wrap="square" rtlCol="0">
            <a:spAutoFit/>
          </a:bodyPr>
          <a:lstStyle/>
          <a:p>
            <a:r>
              <a:rPr lang="en-CA"/>
              <a:t>Once you have permission, ensure you use positive, motivational and patient-first language at all times:</a:t>
            </a:r>
            <a:r>
              <a:rPr lang="en-CA" baseline="30000"/>
              <a:t>3,4</a:t>
            </a:r>
          </a:p>
          <a:p>
            <a:endParaRPr lang="en-CA" baseline="30000"/>
          </a:p>
          <a:p>
            <a:r>
              <a:rPr lang="en-CA" b="1"/>
              <a:t>	Best practice</a:t>
            </a:r>
            <a:r>
              <a:rPr lang="en-CA"/>
              <a:t>: </a:t>
            </a:r>
            <a:r>
              <a:rPr lang="en-CA" i="1"/>
              <a:t>“Would you mind if we discuss 	your weight today?”</a:t>
            </a:r>
          </a:p>
          <a:p>
            <a:pPr marL="285750" indent="-285750">
              <a:buFont typeface="Arial" panose="020B0604020202020204" pitchFamily="34" charset="0"/>
              <a:buChar char="•"/>
            </a:pPr>
            <a:endParaRPr lang="en-CA"/>
          </a:p>
          <a:p>
            <a:r>
              <a:rPr lang="en-CA" b="1"/>
              <a:t>	Avoid:</a:t>
            </a:r>
            <a:r>
              <a:rPr lang="en-CA"/>
              <a:t> </a:t>
            </a:r>
            <a:r>
              <a:rPr lang="en-CA" i="1"/>
              <a:t>“I have noticed you are obese, have 	you tried eating less and moving more?”</a:t>
            </a:r>
          </a:p>
        </p:txBody>
      </p:sp>
      <p:sp>
        <p:nvSpPr>
          <p:cNvPr id="9" name="Rectangle 8">
            <a:extLst>
              <a:ext uri="{FF2B5EF4-FFF2-40B4-BE49-F238E27FC236}">
                <a16:creationId xmlns:a16="http://schemas.microsoft.com/office/drawing/2014/main" id="{4FEA4028-6CC6-4157-AEB6-4C9A4A5E702A}"/>
              </a:ext>
            </a:extLst>
          </p:cNvPr>
          <p:cNvSpPr/>
          <p:nvPr/>
        </p:nvSpPr>
        <p:spPr>
          <a:xfrm>
            <a:off x="838200" y="5178056"/>
            <a:ext cx="10705801" cy="7974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rPr>
              <a:t>If a patient does not give permission, do not push the topic and let them know you will be available to discuss if they change their mind</a:t>
            </a:r>
            <a:r>
              <a:rPr lang="en-CA" baseline="30000">
                <a:solidFill>
                  <a:schemeClr val="tx1"/>
                </a:solidFill>
              </a:rPr>
              <a:t>2</a:t>
            </a:r>
          </a:p>
        </p:txBody>
      </p:sp>
      <p:pic>
        <p:nvPicPr>
          <p:cNvPr id="11" name="Graphic 10" descr="Checkbox Checked outline">
            <a:extLst>
              <a:ext uri="{FF2B5EF4-FFF2-40B4-BE49-F238E27FC236}">
                <a16:creationId xmlns:a16="http://schemas.microsoft.com/office/drawing/2014/main" id="{2A4325BA-063E-4278-A077-39434460575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19829" y="3088959"/>
            <a:ext cx="914400" cy="914400"/>
          </a:xfrm>
          <a:prstGeom prst="rect">
            <a:avLst/>
          </a:prstGeom>
        </p:spPr>
      </p:pic>
      <p:pic>
        <p:nvPicPr>
          <p:cNvPr id="13" name="Graphic 12" descr="Close outline">
            <a:extLst>
              <a:ext uri="{FF2B5EF4-FFF2-40B4-BE49-F238E27FC236}">
                <a16:creationId xmlns:a16="http://schemas.microsoft.com/office/drawing/2014/main" id="{0E39C63A-125C-4C8F-B08B-A041A178624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48429" y="4106632"/>
            <a:ext cx="457199" cy="457199"/>
          </a:xfrm>
          <a:prstGeom prst="rect">
            <a:avLst/>
          </a:prstGeom>
        </p:spPr>
      </p:pic>
      <p:sp>
        <p:nvSpPr>
          <p:cNvPr id="15" name="Rectangle 14">
            <a:extLst>
              <a:ext uri="{FF2B5EF4-FFF2-40B4-BE49-F238E27FC236}">
                <a16:creationId xmlns:a16="http://schemas.microsoft.com/office/drawing/2014/main" id="{B94A1DE2-43A4-456F-9AF0-C3B615CD6D70}"/>
              </a:ext>
            </a:extLst>
          </p:cNvPr>
          <p:cNvSpPr/>
          <p:nvPr/>
        </p:nvSpPr>
        <p:spPr>
          <a:xfrm>
            <a:off x="5548429" y="4074733"/>
            <a:ext cx="457199" cy="52609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160041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C19CA-85C5-4165-83F0-9F22D9DDC773}"/>
              </a:ext>
            </a:extLst>
          </p:cNvPr>
          <p:cNvSpPr>
            <a:spLocks noGrp="1"/>
          </p:cNvSpPr>
          <p:nvPr>
            <p:ph type="title"/>
          </p:nvPr>
        </p:nvSpPr>
        <p:spPr/>
        <p:txBody>
          <a:bodyPr/>
          <a:lstStyle/>
          <a:p>
            <a:r>
              <a:rPr lang="en-CA" dirty="0"/>
              <a:t>Initiating weight management conversations </a:t>
            </a:r>
          </a:p>
        </p:txBody>
      </p:sp>
      <p:sp>
        <p:nvSpPr>
          <p:cNvPr id="3" name="Text Placeholder 2">
            <a:extLst>
              <a:ext uri="{FF2B5EF4-FFF2-40B4-BE49-F238E27FC236}">
                <a16:creationId xmlns:a16="http://schemas.microsoft.com/office/drawing/2014/main" id="{2DCD6301-B583-4E32-B7B5-3C2FB773A641}"/>
              </a:ext>
            </a:extLst>
          </p:cNvPr>
          <p:cNvSpPr>
            <a:spLocks noGrp="1"/>
          </p:cNvSpPr>
          <p:nvPr>
            <p:ph type="body" sz="quarter" idx="13"/>
          </p:nvPr>
        </p:nvSpPr>
        <p:spPr/>
        <p:txBody>
          <a:bodyPr/>
          <a:lstStyle/>
          <a:p>
            <a:endParaRPr lang="en-CA"/>
          </a:p>
        </p:txBody>
      </p:sp>
      <p:sp>
        <p:nvSpPr>
          <p:cNvPr id="5" name="TextBox 4">
            <a:extLst>
              <a:ext uri="{FF2B5EF4-FFF2-40B4-BE49-F238E27FC236}">
                <a16:creationId xmlns:a16="http://schemas.microsoft.com/office/drawing/2014/main" id="{C3D66134-C875-44C6-A07B-68E5D17796AF}"/>
              </a:ext>
            </a:extLst>
          </p:cNvPr>
          <p:cNvSpPr txBox="1"/>
          <p:nvPr/>
        </p:nvSpPr>
        <p:spPr>
          <a:xfrm>
            <a:off x="956927" y="2127058"/>
            <a:ext cx="10396872" cy="369332"/>
          </a:xfrm>
          <a:prstGeom prst="rect">
            <a:avLst/>
          </a:prstGeom>
          <a:noFill/>
        </p:spPr>
        <p:txBody>
          <a:bodyPr wrap="square" rtlCol="0">
            <a:spAutoFit/>
          </a:bodyPr>
          <a:lstStyle/>
          <a:p>
            <a:r>
              <a:rPr lang="en-CA" b="1"/>
              <a:t>Below are some examples of how your weight management conversations could start:</a:t>
            </a:r>
          </a:p>
        </p:txBody>
      </p:sp>
      <p:sp>
        <p:nvSpPr>
          <p:cNvPr id="6" name="Speech Bubble: Rectangle 5">
            <a:extLst>
              <a:ext uri="{FF2B5EF4-FFF2-40B4-BE49-F238E27FC236}">
                <a16:creationId xmlns:a16="http://schemas.microsoft.com/office/drawing/2014/main" id="{5F606B64-6AC5-43E2-BEBB-550290FCDC3B}"/>
              </a:ext>
            </a:extLst>
          </p:cNvPr>
          <p:cNvSpPr/>
          <p:nvPr/>
        </p:nvSpPr>
        <p:spPr>
          <a:xfrm>
            <a:off x="997692" y="2698293"/>
            <a:ext cx="10356107" cy="1184618"/>
          </a:xfrm>
          <a:prstGeom prst="wedgeRectCallout">
            <a:avLst>
              <a:gd name="adj1" fmla="val -2431"/>
              <a:gd name="adj2" fmla="val 6784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CA">
                <a:solidFill>
                  <a:schemeClr val="tx1"/>
                </a:solidFill>
              </a:rPr>
              <a:t>“If we can review your previous test results for a moment, I think it may be beneficial to discuss how  your health can be improved by losing weight and how it will help improve some of these results in the future”</a:t>
            </a:r>
          </a:p>
        </p:txBody>
      </p:sp>
      <p:sp>
        <p:nvSpPr>
          <p:cNvPr id="7" name="Speech Bubble: Rectangle 6">
            <a:extLst>
              <a:ext uri="{FF2B5EF4-FFF2-40B4-BE49-F238E27FC236}">
                <a16:creationId xmlns:a16="http://schemas.microsoft.com/office/drawing/2014/main" id="{0052FA5A-B440-4DC0-B454-627C7177D5C4}"/>
              </a:ext>
            </a:extLst>
          </p:cNvPr>
          <p:cNvSpPr/>
          <p:nvPr/>
        </p:nvSpPr>
        <p:spPr>
          <a:xfrm>
            <a:off x="997692" y="4454146"/>
            <a:ext cx="10356107" cy="1191742"/>
          </a:xfrm>
          <a:prstGeom prst="wedgeRectCallout">
            <a:avLst>
              <a:gd name="adj1" fmla="val -2431"/>
              <a:gd name="adj2" fmla="val 6784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rPr>
              <a:t>“Carrying excess weight can be a cause of some of your health concerns. Can we discuss how losing weight can improve your health?”</a:t>
            </a:r>
          </a:p>
        </p:txBody>
      </p:sp>
    </p:spTree>
    <p:extLst>
      <p:ext uri="{BB962C8B-B14F-4D97-AF65-F5344CB8AC3E}">
        <p14:creationId xmlns:p14="http://schemas.microsoft.com/office/powerpoint/2010/main" val="7554620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AA5B1-9021-4DB9-AB03-AFBA615F30E1}"/>
              </a:ext>
            </a:extLst>
          </p:cNvPr>
          <p:cNvSpPr>
            <a:spLocks noGrp="1"/>
          </p:cNvSpPr>
          <p:nvPr>
            <p:ph type="title"/>
          </p:nvPr>
        </p:nvSpPr>
        <p:spPr/>
        <p:txBody>
          <a:bodyPr/>
          <a:lstStyle/>
          <a:p>
            <a:r>
              <a:rPr lang="en-CA" b="1" dirty="0"/>
              <a:t>Assess: </a:t>
            </a:r>
            <a:r>
              <a:rPr lang="en-CA" dirty="0"/>
              <a:t>Motivational interviewing </a:t>
            </a:r>
          </a:p>
        </p:txBody>
      </p:sp>
      <p:sp>
        <p:nvSpPr>
          <p:cNvPr id="3" name="Text Placeholder 2">
            <a:extLst>
              <a:ext uri="{FF2B5EF4-FFF2-40B4-BE49-F238E27FC236}">
                <a16:creationId xmlns:a16="http://schemas.microsoft.com/office/drawing/2014/main" id="{A275EA17-AEAB-4846-898E-57A48BB26506}"/>
              </a:ext>
            </a:extLst>
          </p:cNvPr>
          <p:cNvSpPr>
            <a:spLocks noGrp="1"/>
          </p:cNvSpPr>
          <p:nvPr>
            <p:ph type="body" sz="quarter" idx="13"/>
          </p:nvPr>
        </p:nvSpPr>
        <p:spPr/>
        <p:txBody>
          <a:bodyPr/>
          <a:lstStyle/>
          <a:p>
            <a:r>
              <a:rPr lang="en-CA"/>
              <a:t>1. </a:t>
            </a:r>
            <a:r>
              <a:rPr lang="en-CA" err="1"/>
              <a:t>Resnicow</a:t>
            </a:r>
            <a:r>
              <a:rPr lang="en-CA"/>
              <a:t> K et al. Int J </a:t>
            </a:r>
            <a:r>
              <a:rPr lang="en-CA" err="1"/>
              <a:t>Behav</a:t>
            </a:r>
            <a:r>
              <a:rPr lang="en-CA"/>
              <a:t> </a:t>
            </a:r>
            <a:r>
              <a:rPr lang="en-CA" err="1"/>
              <a:t>Nutr</a:t>
            </a:r>
            <a:r>
              <a:rPr lang="en-CA"/>
              <a:t> Phys Act 2012:9:19; 2. Agency for Healthcare Research and Quality (AHRQ). Integrating primary care practices and community-based resources to manage obesity. Available at: </a:t>
            </a:r>
            <a:r>
              <a:rPr lang="en-CA">
                <a:hlinkClick r:id="rId3"/>
              </a:rPr>
              <a:t>https://www.ahrq.gov/ncepcr/tools/obesity/obpcp3.html</a:t>
            </a:r>
            <a:r>
              <a:rPr lang="en-CA"/>
              <a:t>. Accessed June 2023. </a:t>
            </a:r>
          </a:p>
        </p:txBody>
      </p:sp>
      <p:grpSp>
        <p:nvGrpSpPr>
          <p:cNvPr id="21" name="Group 20">
            <a:extLst>
              <a:ext uri="{FF2B5EF4-FFF2-40B4-BE49-F238E27FC236}">
                <a16:creationId xmlns:a16="http://schemas.microsoft.com/office/drawing/2014/main" id="{BECA1E9E-3734-404A-8A99-2EBD2A4025F2}"/>
              </a:ext>
            </a:extLst>
          </p:cNvPr>
          <p:cNvGrpSpPr/>
          <p:nvPr/>
        </p:nvGrpSpPr>
        <p:grpSpPr>
          <a:xfrm>
            <a:off x="773206" y="1950435"/>
            <a:ext cx="10645588" cy="2320482"/>
            <a:chOff x="838200" y="1839558"/>
            <a:chExt cx="10645588" cy="1861067"/>
          </a:xfrm>
        </p:grpSpPr>
        <p:sp>
          <p:nvSpPr>
            <p:cNvPr id="4" name="Rectangle 3">
              <a:extLst>
                <a:ext uri="{FF2B5EF4-FFF2-40B4-BE49-F238E27FC236}">
                  <a16:creationId xmlns:a16="http://schemas.microsoft.com/office/drawing/2014/main" id="{9221ED78-8326-49CC-B3AA-290B9B2922EB}"/>
                </a:ext>
              </a:extLst>
            </p:cNvPr>
            <p:cNvSpPr/>
            <p:nvPr/>
          </p:nvSpPr>
          <p:spPr>
            <a:xfrm>
              <a:off x="838200" y="1839558"/>
              <a:ext cx="10645588" cy="6024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a:t>Motivational interviewing is a collaborative, patient-centric form of guiding that elicits and strengthens motivation for change and involves</a:t>
              </a:r>
              <a:r>
                <a:rPr lang="en-CA" b="1" baseline="30000"/>
                <a:t>1,2</a:t>
              </a:r>
              <a:r>
                <a:rPr lang="en-CA" b="1"/>
                <a:t>:</a:t>
              </a:r>
            </a:p>
          </p:txBody>
        </p:sp>
        <p:sp>
          <p:nvSpPr>
            <p:cNvPr id="5" name="Rectangle 4">
              <a:extLst>
                <a:ext uri="{FF2B5EF4-FFF2-40B4-BE49-F238E27FC236}">
                  <a16:creationId xmlns:a16="http://schemas.microsoft.com/office/drawing/2014/main" id="{C2F69C1E-9EFB-43C1-B30B-66F066736E18}"/>
                </a:ext>
              </a:extLst>
            </p:cNvPr>
            <p:cNvSpPr/>
            <p:nvPr/>
          </p:nvSpPr>
          <p:spPr>
            <a:xfrm>
              <a:off x="838200" y="2498145"/>
              <a:ext cx="5257800" cy="3633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rPr>
                <a:t>Collaboration</a:t>
              </a:r>
            </a:p>
          </p:txBody>
        </p:sp>
        <p:sp>
          <p:nvSpPr>
            <p:cNvPr id="6" name="Rectangle 5">
              <a:extLst>
                <a:ext uri="{FF2B5EF4-FFF2-40B4-BE49-F238E27FC236}">
                  <a16:creationId xmlns:a16="http://schemas.microsoft.com/office/drawing/2014/main" id="{EE50E5C8-D7F3-4326-B0D8-FF04B4572990}"/>
                </a:ext>
              </a:extLst>
            </p:cNvPr>
            <p:cNvSpPr/>
            <p:nvPr/>
          </p:nvSpPr>
          <p:spPr>
            <a:xfrm>
              <a:off x="6225988" y="2498144"/>
              <a:ext cx="5257800" cy="3633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rPr>
                <a:t>Patient autonomy</a:t>
              </a:r>
            </a:p>
          </p:txBody>
        </p:sp>
        <p:sp>
          <p:nvSpPr>
            <p:cNvPr id="7" name="Rectangle 6">
              <a:extLst>
                <a:ext uri="{FF2B5EF4-FFF2-40B4-BE49-F238E27FC236}">
                  <a16:creationId xmlns:a16="http://schemas.microsoft.com/office/drawing/2014/main" id="{9E4BE3D3-45A4-4662-A242-E62D5CAA8624}"/>
                </a:ext>
              </a:extLst>
            </p:cNvPr>
            <p:cNvSpPr/>
            <p:nvPr/>
          </p:nvSpPr>
          <p:spPr>
            <a:xfrm>
              <a:off x="838200" y="2917691"/>
              <a:ext cx="5257800" cy="3633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rPr>
                <a:t>Caring, non-judgmental language</a:t>
              </a:r>
            </a:p>
          </p:txBody>
        </p:sp>
        <p:sp>
          <p:nvSpPr>
            <p:cNvPr id="8" name="Rectangle 7">
              <a:extLst>
                <a:ext uri="{FF2B5EF4-FFF2-40B4-BE49-F238E27FC236}">
                  <a16:creationId xmlns:a16="http://schemas.microsoft.com/office/drawing/2014/main" id="{F98155A9-A99D-4A9D-A09A-4474DB2E21C6}"/>
                </a:ext>
              </a:extLst>
            </p:cNvPr>
            <p:cNvSpPr/>
            <p:nvPr/>
          </p:nvSpPr>
          <p:spPr>
            <a:xfrm>
              <a:off x="6225988" y="2917690"/>
              <a:ext cx="5257800" cy="3633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rPr>
                <a:t>Active listening and empathetic responding</a:t>
              </a:r>
            </a:p>
          </p:txBody>
        </p:sp>
        <p:sp>
          <p:nvSpPr>
            <p:cNvPr id="9" name="Rectangle 8">
              <a:extLst>
                <a:ext uri="{FF2B5EF4-FFF2-40B4-BE49-F238E27FC236}">
                  <a16:creationId xmlns:a16="http://schemas.microsoft.com/office/drawing/2014/main" id="{57D064A2-DBD7-4BBE-BB8B-19C1E64BD6EB}"/>
                </a:ext>
              </a:extLst>
            </p:cNvPr>
            <p:cNvSpPr/>
            <p:nvPr/>
          </p:nvSpPr>
          <p:spPr>
            <a:xfrm>
              <a:off x="838200" y="3337236"/>
              <a:ext cx="5257800" cy="3633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rPr>
                <a:t>Preserving the patient’s self-esteem</a:t>
              </a:r>
            </a:p>
          </p:txBody>
        </p:sp>
        <p:sp>
          <p:nvSpPr>
            <p:cNvPr id="10" name="Rectangle 9">
              <a:extLst>
                <a:ext uri="{FF2B5EF4-FFF2-40B4-BE49-F238E27FC236}">
                  <a16:creationId xmlns:a16="http://schemas.microsoft.com/office/drawing/2014/main" id="{BA5A39FE-E7AC-48F1-BB60-E6123E68DCC8}"/>
                </a:ext>
              </a:extLst>
            </p:cNvPr>
            <p:cNvSpPr/>
            <p:nvPr/>
          </p:nvSpPr>
          <p:spPr>
            <a:xfrm>
              <a:off x="6225988" y="3337235"/>
              <a:ext cx="5257800" cy="3633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CA">
                  <a:solidFill>
                    <a:schemeClr val="tx1"/>
                  </a:solidFill>
                </a:rPr>
                <a:t>Eliciting the patient’s own goals and ideas first</a:t>
              </a:r>
            </a:p>
          </p:txBody>
        </p:sp>
      </p:grpSp>
      <p:grpSp>
        <p:nvGrpSpPr>
          <p:cNvPr id="20" name="Group 19">
            <a:extLst>
              <a:ext uri="{FF2B5EF4-FFF2-40B4-BE49-F238E27FC236}">
                <a16:creationId xmlns:a16="http://schemas.microsoft.com/office/drawing/2014/main" id="{DEABD278-14C6-4D20-B107-59902EAAC586}"/>
              </a:ext>
            </a:extLst>
          </p:cNvPr>
          <p:cNvGrpSpPr/>
          <p:nvPr/>
        </p:nvGrpSpPr>
        <p:grpSpPr>
          <a:xfrm>
            <a:off x="838200" y="4917812"/>
            <a:ext cx="10645588" cy="400110"/>
            <a:chOff x="838200" y="4376637"/>
            <a:chExt cx="10645588" cy="400110"/>
          </a:xfrm>
        </p:grpSpPr>
        <p:sp>
          <p:nvSpPr>
            <p:cNvPr id="11" name="TextBox 10">
              <a:extLst>
                <a:ext uri="{FF2B5EF4-FFF2-40B4-BE49-F238E27FC236}">
                  <a16:creationId xmlns:a16="http://schemas.microsoft.com/office/drawing/2014/main" id="{FA16F8C8-5410-46C7-9C27-482E0ECCB903}"/>
                </a:ext>
              </a:extLst>
            </p:cNvPr>
            <p:cNvSpPr txBox="1"/>
            <p:nvPr/>
          </p:nvSpPr>
          <p:spPr>
            <a:xfrm>
              <a:off x="838200" y="4376637"/>
              <a:ext cx="796962" cy="400110"/>
            </a:xfrm>
            <a:prstGeom prst="rect">
              <a:avLst/>
            </a:prstGeom>
            <a:noFill/>
          </p:spPr>
          <p:txBody>
            <a:bodyPr wrap="square" rtlCol="0">
              <a:spAutoFit/>
            </a:bodyPr>
            <a:lstStyle/>
            <a:p>
              <a:r>
                <a:rPr lang="en-CA" sz="2000" b="1"/>
                <a:t>ASK</a:t>
              </a:r>
            </a:p>
          </p:txBody>
        </p:sp>
        <p:sp>
          <p:nvSpPr>
            <p:cNvPr id="12" name="TextBox 11">
              <a:extLst>
                <a:ext uri="{FF2B5EF4-FFF2-40B4-BE49-F238E27FC236}">
                  <a16:creationId xmlns:a16="http://schemas.microsoft.com/office/drawing/2014/main" id="{7F61B2C9-3AD4-426A-88DE-3A1B144EAEE6}"/>
                </a:ext>
              </a:extLst>
            </p:cNvPr>
            <p:cNvSpPr txBox="1"/>
            <p:nvPr/>
          </p:nvSpPr>
          <p:spPr>
            <a:xfrm>
              <a:off x="2688962" y="4376637"/>
              <a:ext cx="1107141" cy="400110"/>
            </a:xfrm>
            <a:prstGeom prst="rect">
              <a:avLst/>
            </a:prstGeom>
            <a:noFill/>
          </p:spPr>
          <p:txBody>
            <a:bodyPr wrap="square" rtlCol="0">
              <a:spAutoFit/>
            </a:bodyPr>
            <a:lstStyle/>
            <a:p>
              <a:r>
                <a:rPr lang="en-CA" sz="2000" b="1"/>
                <a:t>LISTEN</a:t>
              </a:r>
            </a:p>
          </p:txBody>
        </p:sp>
        <p:sp>
          <p:nvSpPr>
            <p:cNvPr id="13" name="TextBox 12">
              <a:extLst>
                <a:ext uri="{FF2B5EF4-FFF2-40B4-BE49-F238E27FC236}">
                  <a16:creationId xmlns:a16="http://schemas.microsoft.com/office/drawing/2014/main" id="{310FAD0B-55FF-436F-BC63-8ADDCB5ACEC6}"/>
                </a:ext>
              </a:extLst>
            </p:cNvPr>
            <p:cNvSpPr txBox="1"/>
            <p:nvPr/>
          </p:nvSpPr>
          <p:spPr>
            <a:xfrm>
              <a:off x="4849903" y="4376637"/>
              <a:ext cx="1440630" cy="400110"/>
            </a:xfrm>
            <a:prstGeom prst="rect">
              <a:avLst/>
            </a:prstGeom>
            <a:noFill/>
          </p:spPr>
          <p:txBody>
            <a:bodyPr wrap="square" rtlCol="0">
              <a:spAutoFit/>
            </a:bodyPr>
            <a:lstStyle/>
            <a:p>
              <a:r>
                <a:rPr lang="en-CA" sz="2000" b="1"/>
                <a:t>REFLECT</a:t>
              </a:r>
            </a:p>
          </p:txBody>
        </p:sp>
        <p:sp>
          <p:nvSpPr>
            <p:cNvPr id="14" name="TextBox 13">
              <a:extLst>
                <a:ext uri="{FF2B5EF4-FFF2-40B4-BE49-F238E27FC236}">
                  <a16:creationId xmlns:a16="http://schemas.microsoft.com/office/drawing/2014/main" id="{D4B74AB8-8BE2-4FAB-87DA-AF399CA99EE8}"/>
                </a:ext>
              </a:extLst>
            </p:cNvPr>
            <p:cNvSpPr txBox="1"/>
            <p:nvPr/>
          </p:nvSpPr>
          <p:spPr>
            <a:xfrm>
              <a:off x="7344333" y="4376637"/>
              <a:ext cx="1645025" cy="400110"/>
            </a:xfrm>
            <a:prstGeom prst="rect">
              <a:avLst/>
            </a:prstGeom>
            <a:noFill/>
          </p:spPr>
          <p:txBody>
            <a:bodyPr wrap="square" rtlCol="0">
              <a:spAutoFit/>
            </a:bodyPr>
            <a:lstStyle/>
            <a:p>
              <a:r>
                <a:rPr lang="en-CA" sz="2000" b="1"/>
                <a:t>EMPATHIZE</a:t>
              </a:r>
            </a:p>
          </p:txBody>
        </p:sp>
        <p:sp>
          <p:nvSpPr>
            <p:cNvPr id="15" name="TextBox 14">
              <a:extLst>
                <a:ext uri="{FF2B5EF4-FFF2-40B4-BE49-F238E27FC236}">
                  <a16:creationId xmlns:a16="http://schemas.microsoft.com/office/drawing/2014/main" id="{21C739CA-8B22-41D5-896D-9793DFE9F9A2}"/>
                </a:ext>
              </a:extLst>
            </p:cNvPr>
            <p:cNvSpPr txBox="1"/>
            <p:nvPr/>
          </p:nvSpPr>
          <p:spPr>
            <a:xfrm>
              <a:off x="10043157" y="4376637"/>
              <a:ext cx="1440631" cy="400110"/>
            </a:xfrm>
            <a:prstGeom prst="rect">
              <a:avLst/>
            </a:prstGeom>
            <a:noFill/>
          </p:spPr>
          <p:txBody>
            <a:bodyPr wrap="square" rtlCol="0">
              <a:spAutoFit/>
            </a:bodyPr>
            <a:lstStyle/>
            <a:p>
              <a:r>
                <a:rPr lang="en-CA" sz="2000" b="1"/>
                <a:t>SUPPORT</a:t>
              </a:r>
            </a:p>
          </p:txBody>
        </p:sp>
        <p:sp>
          <p:nvSpPr>
            <p:cNvPr id="16" name="Arrow: Right 15">
              <a:extLst>
                <a:ext uri="{FF2B5EF4-FFF2-40B4-BE49-F238E27FC236}">
                  <a16:creationId xmlns:a16="http://schemas.microsoft.com/office/drawing/2014/main" id="{8F420263-70A0-444A-A7D7-8EADC2B0A142}"/>
                </a:ext>
              </a:extLst>
            </p:cNvPr>
            <p:cNvSpPr/>
            <p:nvPr/>
          </p:nvSpPr>
          <p:spPr>
            <a:xfrm>
              <a:off x="1763580" y="4435254"/>
              <a:ext cx="796962" cy="282875"/>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7" name="Arrow: Right 16">
              <a:extLst>
                <a:ext uri="{FF2B5EF4-FFF2-40B4-BE49-F238E27FC236}">
                  <a16:creationId xmlns:a16="http://schemas.microsoft.com/office/drawing/2014/main" id="{C69709B8-9CFE-4FE7-8292-F4344BED71C8}"/>
                </a:ext>
              </a:extLst>
            </p:cNvPr>
            <p:cNvSpPr/>
            <p:nvPr/>
          </p:nvSpPr>
          <p:spPr>
            <a:xfrm>
              <a:off x="3924521" y="4435254"/>
              <a:ext cx="796962" cy="282875"/>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8" name="Arrow: Right 17">
              <a:extLst>
                <a:ext uri="{FF2B5EF4-FFF2-40B4-BE49-F238E27FC236}">
                  <a16:creationId xmlns:a16="http://schemas.microsoft.com/office/drawing/2014/main" id="{CC6F7AEB-E793-4B0E-8B05-8D1A41C1C9F8}"/>
                </a:ext>
              </a:extLst>
            </p:cNvPr>
            <p:cNvSpPr/>
            <p:nvPr/>
          </p:nvSpPr>
          <p:spPr>
            <a:xfrm>
              <a:off x="6418951" y="4431457"/>
              <a:ext cx="796962" cy="282875"/>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9" name="Arrow: Right 18">
              <a:extLst>
                <a:ext uri="{FF2B5EF4-FFF2-40B4-BE49-F238E27FC236}">
                  <a16:creationId xmlns:a16="http://schemas.microsoft.com/office/drawing/2014/main" id="{A286ADB5-5F72-47CB-A888-143BEFBFBA4F}"/>
                </a:ext>
              </a:extLst>
            </p:cNvPr>
            <p:cNvSpPr/>
            <p:nvPr/>
          </p:nvSpPr>
          <p:spPr>
            <a:xfrm>
              <a:off x="9117776" y="4431457"/>
              <a:ext cx="796962" cy="282875"/>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9419891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F3602-1A8A-44C7-987A-E12B9BFC6F4D}"/>
              </a:ext>
            </a:extLst>
          </p:cNvPr>
          <p:cNvSpPr>
            <a:spLocks noGrp="1"/>
          </p:cNvSpPr>
          <p:nvPr>
            <p:ph type="title"/>
          </p:nvPr>
        </p:nvSpPr>
        <p:spPr/>
        <p:txBody>
          <a:bodyPr/>
          <a:lstStyle/>
          <a:p>
            <a:r>
              <a:rPr lang="en-CA"/>
              <a:t>Principles of motivational interviewing</a:t>
            </a:r>
            <a:r>
              <a:rPr lang="en-CA" baseline="30000"/>
              <a:t>1,2</a:t>
            </a:r>
            <a:r>
              <a:rPr lang="en-CA"/>
              <a:t> </a:t>
            </a:r>
          </a:p>
        </p:txBody>
      </p:sp>
      <p:sp>
        <p:nvSpPr>
          <p:cNvPr id="3" name="Text Placeholder 2">
            <a:extLst>
              <a:ext uri="{FF2B5EF4-FFF2-40B4-BE49-F238E27FC236}">
                <a16:creationId xmlns:a16="http://schemas.microsoft.com/office/drawing/2014/main" id="{21F0969B-C744-468A-B336-C1A3D4FB4BD1}"/>
              </a:ext>
            </a:extLst>
          </p:cNvPr>
          <p:cNvSpPr>
            <a:spLocks noGrp="1"/>
          </p:cNvSpPr>
          <p:nvPr>
            <p:ph type="body" sz="quarter" idx="13"/>
          </p:nvPr>
        </p:nvSpPr>
        <p:spPr/>
        <p:txBody>
          <a:bodyPr/>
          <a:lstStyle/>
          <a:p>
            <a:r>
              <a:rPr lang="en-CA"/>
              <a:t>1. </a:t>
            </a:r>
            <a:r>
              <a:rPr lang="en-CA" err="1"/>
              <a:t>Resnicow</a:t>
            </a:r>
            <a:r>
              <a:rPr lang="en-CA"/>
              <a:t> K et al. Int J </a:t>
            </a:r>
            <a:r>
              <a:rPr lang="en-CA" err="1"/>
              <a:t>Behav</a:t>
            </a:r>
            <a:r>
              <a:rPr lang="en-CA"/>
              <a:t> </a:t>
            </a:r>
            <a:r>
              <a:rPr lang="en-CA" err="1"/>
              <a:t>Nutr</a:t>
            </a:r>
            <a:r>
              <a:rPr lang="en-CA"/>
              <a:t> Phys Act 2012:9:19; 2. Agency for Healthcare Research and Quality (AHRQ). Integrating primary care practices and community-based resources to manage obesity. Available at: </a:t>
            </a:r>
            <a:r>
              <a:rPr lang="en-CA">
                <a:hlinkClick r:id="rId2"/>
              </a:rPr>
              <a:t>https://www.ahrq.gov/ncepcr/tools/obesity/obpcp3.html</a:t>
            </a:r>
            <a:r>
              <a:rPr lang="en-CA"/>
              <a:t>. Accessed June 2023. </a:t>
            </a:r>
          </a:p>
        </p:txBody>
      </p:sp>
      <p:sp>
        <p:nvSpPr>
          <p:cNvPr id="4" name="Rectangle 3">
            <a:extLst>
              <a:ext uri="{FF2B5EF4-FFF2-40B4-BE49-F238E27FC236}">
                <a16:creationId xmlns:a16="http://schemas.microsoft.com/office/drawing/2014/main" id="{52674902-71AE-44AB-B14A-9F6DA1859A43}"/>
              </a:ext>
            </a:extLst>
          </p:cNvPr>
          <p:cNvSpPr/>
          <p:nvPr/>
        </p:nvSpPr>
        <p:spPr>
          <a:xfrm>
            <a:off x="838200" y="1874118"/>
            <a:ext cx="3174402" cy="385123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CA">
              <a:solidFill>
                <a:schemeClr val="tx1"/>
              </a:solidFill>
              <a:cs typeface="Arial"/>
            </a:endParaRPr>
          </a:p>
          <a:p>
            <a:pPr marL="342900" indent="-342900">
              <a:buFont typeface="Arial" panose="020B0604020202020204" pitchFamily="34" charset="0"/>
              <a:buChar char="•"/>
            </a:pPr>
            <a:r>
              <a:rPr lang="en-CA">
                <a:solidFill>
                  <a:schemeClr val="tx1"/>
                </a:solidFill>
              </a:rPr>
              <a:t>The patient must see a </a:t>
            </a:r>
            <a:r>
              <a:rPr lang="en-CA" b="1">
                <a:solidFill>
                  <a:schemeClr val="tx1"/>
                </a:solidFill>
              </a:rPr>
              <a:t>compelling need </a:t>
            </a:r>
            <a:r>
              <a:rPr lang="en-CA">
                <a:solidFill>
                  <a:schemeClr val="tx1"/>
                </a:solidFill>
              </a:rPr>
              <a:t>for change </a:t>
            </a:r>
            <a:endParaRPr lang="en-CA">
              <a:solidFill>
                <a:schemeClr val="tx1"/>
              </a:solidFill>
              <a:cs typeface="Arial"/>
            </a:endParaRPr>
          </a:p>
          <a:p>
            <a:pPr marL="342900" indent="-342900">
              <a:buFont typeface="Arial" panose="020B0604020202020204" pitchFamily="34" charset="0"/>
              <a:buChar char="•"/>
            </a:pPr>
            <a:endParaRPr lang="en-CA">
              <a:solidFill>
                <a:schemeClr val="tx1"/>
              </a:solidFill>
            </a:endParaRPr>
          </a:p>
          <a:p>
            <a:pPr marL="342900" indent="-342900">
              <a:buFont typeface="Arial" panose="020B0604020202020204" pitchFamily="34" charset="0"/>
              <a:buChar char="•"/>
            </a:pPr>
            <a:r>
              <a:rPr lang="en-CA">
                <a:solidFill>
                  <a:schemeClr val="tx1"/>
                </a:solidFill>
              </a:rPr>
              <a:t>The patient must feel </a:t>
            </a:r>
            <a:r>
              <a:rPr lang="en-CA" b="1">
                <a:solidFill>
                  <a:schemeClr val="tx1"/>
                </a:solidFill>
              </a:rPr>
              <a:t>confident</a:t>
            </a:r>
            <a:r>
              <a:rPr lang="en-CA">
                <a:solidFill>
                  <a:schemeClr val="tx1"/>
                </a:solidFill>
              </a:rPr>
              <a:t> that they are able to do what is suggested and that the proposed change will help</a:t>
            </a:r>
            <a:endParaRPr lang="en-CA">
              <a:solidFill>
                <a:schemeClr val="tx1"/>
              </a:solidFill>
              <a:cs typeface="Arial"/>
            </a:endParaRPr>
          </a:p>
        </p:txBody>
      </p:sp>
      <p:sp>
        <p:nvSpPr>
          <p:cNvPr id="5" name="Arrow: Right 4">
            <a:extLst>
              <a:ext uri="{FF2B5EF4-FFF2-40B4-BE49-F238E27FC236}">
                <a16:creationId xmlns:a16="http://schemas.microsoft.com/office/drawing/2014/main" id="{16DD76EB-1B09-40D7-B8DB-6384EB544118}"/>
              </a:ext>
            </a:extLst>
          </p:cNvPr>
          <p:cNvSpPr/>
          <p:nvPr/>
        </p:nvSpPr>
        <p:spPr>
          <a:xfrm>
            <a:off x="4034115" y="3504306"/>
            <a:ext cx="860611" cy="570155"/>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F86FEE32-30DC-4AA0-BFD6-0F1B30BC57DB}"/>
              </a:ext>
            </a:extLst>
          </p:cNvPr>
          <p:cNvSpPr txBox="1"/>
          <p:nvPr/>
        </p:nvSpPr>
        <p:spPr>
          <a:xfrm>
            <a:off x="4894726" y="2773720"/>
            <a:ext cx="2402550" cy="2031325"/>
          </a:xfrm>
          <a:prstGeom prst="rect">
            <a:avLst/>
          </a:prstGeom>
          <a:noFill/>
        </p:spPr>
        <p:txBody>
          <a:bodyPr wrap="square" lIns="91440" tIns="45720" rIns="91440" bIns="45720" rtlCol="0" anchor="t">
            <a:spAutoFit/>
          </a:bodyPr>
          <a:lstStyle/>
          <a:p>
            <a:pPr algn="ctr"/>
            <a:r>
              <a:rPr lang="en-CA" b="1"/>
              <a:t>Interviewing patients to elicit their own internal motivating factors helps facilitate their decision-making process</a:t>
            </a:r>
          </a:p>
        </p:txBody>
      </p:sp>
      <p:sp>
        <p:nvSpPr>
          <p:cNvPr id="7" name="Arrow: Right 6">
            <a:extLst>
              <a:ext uri="{FF2B5EF4-FFF2-40B4-BE49-F238E27FC236}">
                <a16:creationId xmlns:a16="http://schemas.microsoft.com/office/drawing/2014/main" id="{727BB3C4-8588-4ABF-A94A-05523B37124B}"/>
              </a:ext>
            </a:extLst>
          </p:cNvPr>
          <p:cNvSpPr/>
          <p:nvPr/>
        </p:nvSpPr>
        <p:spPr>
          <a:xfrm>
            <a:off x="7318789" y="3504306"/>
            <a:ext cx="860611" cy="570155"/>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27395AD3-4ED1-4A5F-B658-9D29499C2A89}"/>
              </a:ext>
            </a:extLst>
          </p:cNvPr>
          <p:cNvSpPr/>
          <p:nvPr/>
        </p:nvSpPr>
        <p:spPr>
          <a:xfrm>
            <a:off x="8200913" y="1874118"/>
            <a:ext cx="3174402" cy="385123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CA">
                <a:solidFill>
                  <a:schemeClr val="tx1"/>
                </a:solidFill>
              </a:rPr>
              <a:t>Fundamental assumption: building ongoing relationship and trust</a:t>
            </a:r>
          </a:p>
          <a:p>
            <a:pPr marL="342900" indent="-342900">
              <a:buFont typeface="Arial" panose="020B0604020202020204" pitchFamily="34" charset="0"/>
              <a:buChar char="•"/>
            </a:pPr>
            <a:endParaRPr lang="en-CA">
              <a:solidFill>
                <a:schemeClr val="tx1"/>
              </a:solidFill>
            </a:endParaRPr>
          </a:p>
          <a:p>
            <a:pPr marL="342900" indent="-342900">
              <a:buFont typeface="Arial" panose="020B0604020202020204" pitchFamily="34" charset="0"/>
              <a:buChar char="•"/>
            </a:pPr>
            <a:r>
              <a:rPr lang="en-CA">
                <a:solidFill>
                  <a:schemeClr val="tx1"/>
                </a:solidFill>
              </a:rPr>
              <a:t>Not motivating patients, but helping the patient get to their own internal motivation </a:t>
            </a:r>
          </a:p>
          <a:p>
            <a:pPr marL="342900" indent="-342900">
              <a:buFont typeface="Arial" panose="020B0604020202020204" pitchFamily="34" charset="0"/>
              <a:buChar char="•"/>
            </a:pPr>
            <a:endParaRPr lang="en-CA">
              <a:solidFill>
                <a:schemeClr val="tx1"/>
              </a:solidFill>
            </a:endParaRPr>
          </a:p>
          <a:p>
            <a:pPr marL="342900" indent="-342900">
              <a:buFont typeface="Arial" panose="020B0604020202020204" pitchFamily="34" charset="0"/>
              <a:buChar char="•"/>
            </a:pPr>
            <a:r>
              <a:rPr lang="en-CA">
                <a:solidFill>
                  <a:schemeClr val="tx1"/>
                </a:solidFill>
              </a:rPr>
              <a:t>Patient should do most of the talking  </a:t>
            </a:r>
          </a:p>
        </p:txBody>
      </p:sp>
    </p:spTree>
    <p:extLst>
      <p:ext uri="{BB962C8B-B14F-4D97-AF65-F5344CB8AC3E}">
        <p14:creationId xmlns:p14="http://schemas.microsoft.com/office/powerpoint/2010/main" val="2744221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2A12316-D72B-3980-4A3F-D855994C7093}"/>
              </a:ext>
            </a:extLst>
          </p:cNvPr>
          <p:cNvSpPr>
            <a:spLocks noGrp="1"/>
          </p:cNvSpPr>
          <p:nvPr>
            <p:ph type="body" sz="quarter" idx="10"/>
          </p:nvPr>
        </p:nvSpPr>
        <p:spPr>
          <a:xfrm>
            <a:off x="1084874" y="2025017"/>
            <a:ext cx="7156223" cy="2684877"/>
          </a:xfrm>
        </p:spPr>
        <p:txBody>
          <a:bodyPr/>
          <a:lstStyle/>
          <a:p>
            <a:r>
              <a:rPr lang="en-CA" sz="8800" b="1" dirty="0"/>
              <a:t>Introduction to Obesity</a:t>
            </a:r>
          </a:p>
        </p:txBody>
      </p:sp>
      <p:sp>
        <p:nvSpPr>
          <p:cNvPr id="3" name="Text Placeholder 13">
            <a:extLst>
              <a:ext uri="{FF2B5EF4-FFF2-40B4-BE49-F238E27FC236}">
                <a16:creationId xmlns:a16="http://schemas.microsoft.com/office/drawing/2014/main" id="{2E28BF84-C70F-4AF2-A689-ABCE024FB931}"/>
              </a:ext>
            </a:extLst>
          </p:cNvPr>
          <p:cNvSpPr txBox="1">
            <a:spLocks/>
          </p:cNvSpPr>
          <p:nvPr/>
        </p:nvSpPr>
        <p:spPr>
          <a:xfrm>
            <a:off x="1146420" y="4745062"/>
            <a:ext cx="5546703" cy="592183"/>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CA" sz="4000" b="0" i="0" u="none" strike="noStrike" kern="1200" cap="none" spc="0" normalizeH="0" baseline="0" noProof="0">
                <a:ln>
                  <a:noFill/>
                </a:ln>
                <a:solidFill>
                  <a:srgbClr val="263C50"/>
                </a:solidFill>
                <a:effectLst/>
                <a:uLnTx/>
                <a:uFillTx/>
                <a:latin typeface="Arial Nova Light"/>
                <a:ea typeface="+mn-ea"/>
                <a:cs typeface="+mn-cs"/>
              </a:rPr>
              <a:t>Module 1</a:t>
            </a:r>
          </a:p>
        </p:txBody>
      </p:sp>
    </p:spTree>
    <p:extLst>
      <p:ext uri="{BB962C8B-B14F-4D97-AF65-F5344CB8AC3E}">
        <p14:creationId xmlns:p14="http://schemas.microsoft.com/office/powerpoint/2010/main" val="3859612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7AD98-F72F-4453-9D06-6000124029DF}"/>
              </a:ext>
            </a:extLst>
          </p:cNvPr>
          <p:cNvSpPr>
            <a:spLocks noGrp="1"/>
          </p:cNvSpPr>
          <p:nvPr>
            <p:ph type="title"/>
          </p:nvPr>
        </p:nvSpPr>
        <p:spPr/>
        <p:txBody>
          <a:bodyPr/>
          <a:lstStyle/>
          <a:p>
            <a:r>
              <a:rPr lang="en-CA" b="1" dirty="0"/>
              <a:t>Advise</a:t>
            </a:r>
            <a:r>
              <a:rPr lang="en-CA" dirty="0"/>
              <a:t> patients about health risks associated with obesity </a:t>
            </a:r>
          </a:p>
        </p:txBody>
      </p:sp>
      <p:sp>
        <p:nvSpPr>
          <p:cNvPr id="3" name="Text Placeholder 2">
            <a:extLst>
              <a:ext uri="{FF2B5EF4-FFF2-40B4-BE49-F238E27FC236}">
                <a16:creationId xmlns:a16="http://schemas.microsoft.com/office/drawing/2014/main" id="{CE03219E-9325-4843-BFF3-D84525369AE2}"/>
              </a:ext>
            </a:extLst>
          </p:cNvPr>
          <p:cNvSpPr>
            <a:spLocks noGrp="1"/>
          </p:cNvSpPr>
          <p:nvPr>
            <p:ph type="body" sz="quarter" idx="13"/>
          </p:nvPr>
        </p:nvSpPr>
        <p:spPr/>
        <p:txBody>
          <a:bodyPr/>
          <a:lstStyle/>
          <a:p>
            <a:r>
              <a:rPr lang="en-CA"/>
              <a:t>T2D, type 2 diabetes.</a:t>
            </a:r>
            <a:br>
              <a:rPr lang="en-CA"/>
            </a:br>
            <a:r>
              <a:rPr lang="en-CA"/>
              <a:t>1. </a:t>
            </a:r>
            <a:r>
              <a:rPr lang="en-CA" err="1"/>
              <a:t>Knowler</a:t>
            </a:r>
            <a:r>
              <a:rPr lang="en-CA"/>
              <a:t> WC et al. N </a:t>
            </a:r>
            <a:r>
              <a:rPr lang="en-CA" err="1"/>
              <a:t>Eng</a:t>
            </a:r>
            <a:r>
              <a:rPr lang="en-CA"/>
              <a:t> J Med 2002;346:393</a:t>
            </a:r>
            <a:r>
              <a:rPr lang="en-CA">
                <a:cs typeface="Calibri" panose="020F0502020204030204" pitchFamily="34" charset="0"/>
              </a:rPr>
              <a:t>–</a:t>
            </a:r>
            <a:r>
              <a:rPr lang="en-CA"/>
              <a:t>403; 2. Wing RR et al. Diabetes Care 2011;34:1481</a:t>
            </a:r>
            <a:r>
              <a:rPr lang="en-CA">
                <a:cs typeface="Calibri" panose="020F0502020204030204" pitchFamily="34" charset="0"/>
              </a:rPr>
              <a:t>–148</a:t>
            </a:r>
            <a:r>
              <a:rPr lang="en-CA"/>
              <a:t>6; 3. Dattilo AM et al. Am J Clin </a:t>
            </a:r>
            <a:r>
              <a:rPr lang="en-CA" err="1"/>
              <a:t>Nutr</a:t>
            </a:r>
            <a:r>
              <a:rPr lang="en-CA"/>
              <a:t> 1992;56:320</a:t>
            </a:r>
            <a:r>
              <a:rPr lang="en-CA">
                <a:cs typeface="Calibri" panose="020F0502020204030204" pitchFamily="34" charset="0"/>
              </a:rPr>
              <a:t>–32</a:t>
            </a:r>
            <a:r>
              <a:rPr lang="en-CA"/>
              <a:t>8; 4. Coggon D et al. Intl J </a:t>
            </a:r>
            <a:r>
              <a:rPr lang="en-CA" err="1"/>
              <a:t>Obes</a:t>
            </a:r>
            <a:r>
              <a:rPr lang="en-CA"/>
              <a:t> </a:t>
            </a:r>
            <a:r>
              <a:rPr lang="en-CA" err="1"/>
              <a:t>Relat</a:t>
            </a:r>
            <a:r>
              <a:rPr lang="en-CA"/>
              <a:t> </a:t>
            </a:r>
            <a:r>
              <a:rPr lang="en-CA" err="1"/>
              <a:t>Metab</a:t>
            </a:r>
            <a:r>
              <a:rPr lang="en-CA"/>
              <a:t> </a:t>
            </a:r>
            <a:r>
              <a:rPr lang="en-CA" err="1"/>
              <a:t>Disord</a:t>
            </a:r>
            <a:r>
              <a:rPr lang="en-CA"/>
              <a:t> 2001;25:622</a:t>
            </a:r>
            <a:r>
              <a:rPr lang="en-CA">
                <a:cs typeface="Calibri" panose="020F0502020204030204" pitchFamily="34" charset="0"/>
              </a:rPr>
              <a:t>–62</a:t>
            </a:r>
            <a:r>
              <a:rPr lang="en-CA"/>
              <a:t>7; 5. Christensen R et al. Ann Rheum Dis 2007; 66:433</a:t>
            </a:r>
            <a:r>
              <a:rPr lang="en-CA">
                <a:cs typeface="Calibri" panose="020F0502020204030204" pitchFamily="34" charset="0"/>
              </a:rPr>
              <a:t>–43</a:t>
            </a:r>
            <a:r>
              <a:rPr lang="en-CA"/>
              <a:t>9; 6. </a:t>
            </a:r>
            <a:r>
              <a:rPr lang="en-CA" err="1"/>
              <a:t>Zelber-Sagi</a:t>
            </a:r>
            <a:r>
              <a:rPr lang="en-CA"/>
              <a:t> S et al. </a:t>
            </a:r>
            <a:r>
              <a:rPr lang="en-CA" err="1"/>
              <a:t>Therap</a:t>
            </a:r>
            <a:r>
              <a:rPr lang="en-CA"/>
              <a:t> Adv Gastroenterol 2016;9:392</a:t>
            </a:r>
            <a:r>
              <a:rPr lang="en-CA">
                <a:cs typeface="Calibri" panose="020F0502020204030204" pitchFamily="34" charset="0"/>
              </a:rPr>
              <a:t>–</a:t>
            </a:r>
            <a:r>
              <a:rPr lang="en-CA"/>
              <a:t>407; 7. Glass LM et al. Dig Dis Sci 2015;60:1024</a:t>
            </a:r>
            <a:r>
              <a:rPr lang="en-CA">
                <a:cs typeface="Calibri" panose="020F0502020204030204" pitchFamily="34" charset="0"/>
              </a:rPr>
              <a:t>–10</a:t>
            </a:r>
            <a:r>
              <a:rPr lang="en-CA"/>
              <a:t>30; 8. Must A et al. JAMA 1999;282:1523</a:t>
            </a:r>
            <a:r>
              <a:rPr lang="en-CA">
                <a:cs typeface="Calibri" panose="020F0502020204030204" pitchFamily="34" charset="0"/>
              </a:rPr>
              <a:t>–152</a:t>
            </a:r>
            <a:r>
              <a:rPr lang="en-CA"/>
              <a:t>9; 9. </a:t>
            </a:r>
            <a:r>
              <a:rPr lang="en-CA" err="1"/>
              <a:t>Seagle</a:t>
            </a:r>
            <a:r>
              <a:rPr lang="en-CA"/>
              <a:t> H et al. J Am Assoc 2009;109:330</a:t>
            </a:r>
            <a:r>
              <a:rPr lang="en-CA">
                <a:cs typeface="Calibri" panose="020F0502020204030204" pitchFamily="34" charset="0"/>
              </a:rPr>
              <a:t>–3</a:t>
            </a:r>
            <a:r>
              <a:rPr lang="en-CA"/>
              <a:t>46.</a:t>
            </a:r>
          </a:p>
        </p:txBody>
      </p:sp>
      <p:sp>
        <p:nvSpPr>
          <p:cNvPr id="4" name="Rectangle 3">
            <a:extLst>
              <a:ext uri="{FF2B5EF4-FFF2-40B4-BE49-F238E27FC236}">
                <a16:creationId xmlns:a16="http://schemas.microsoft.com/office/drawing/2014/main" id="{3210DC9E-3B49-42A0-99E8-53DB2F30E6CE}"/>
              </a:ext>
            </a:extLst>
          </p:cNvPr>
          <p:cNvSpPr/>
          <p:nvPr/>
        </p:nvSpPr>
        <p:spPr>
          <a:xfrm>
            <a:off x="1041991" y="1967138"/>
            <a:ext cx="3476846" cy="390357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000">
                <a:solidFill>
                  <a:schemeClr val="tx1"/>
                </a:solidFill>
              </a:rPr>
              <a:t>Advise patients on</a:t>
            </a:r>
            <a:r>
              <a:rPr lang="en-CA" sz="2000" baseline="30000">
                <a:solidFill>
                  <a:schemeClr val="tx1"/>
                </a:solidFill>
              </a:rPr>
              <a:t>1-7</a:t>
            </a:r>
            <a:r>
              <a:rPr lang="en-CA" sz="2000">
                <a:solidFill>
                  <a:schemeClr val="tx1"/>
                </a:solidFill>
              </a:rPr>
              <a:t>: </a:t>
            </a:r>
          </a:p>
          <a:p>
            <a:endParaRPr lang="en-CA" sz="2000">
              <a:solidFill>
                <a:schemeClr val="tx1"/>
              </a:solidFill>
            </a:endParaRPr>
          </a:p>
          <a:p>
            <a:pPr marL="342900" indent="-342900">
              <a:buFont typeface="Arial" panose="020B0604020202020204" pitchFamily="34" charset="0"/>
              <a:buChar char="•"/>
            </a:pPr>
            <a:r>
              <a:rPr lang="en-CA" sz="2000">
                <a:solidFill>
                  <a:schemeClr val="tx1"/>
                </a:solidFill>
              </a:rPr>
              <a:t>A weight loss of </a:t>
            </a:r>
            <a:r>
              <a:rPr lang="en-CA" sz="2000" b="1">
                <a:solidFill>
                  <a:schemeClr val="tx1"/>
                </a:solidFill>
              </a:rPr>
              <a:t>5%</a:t>
            </a:r>
            <a:r>
              <a:rPr lang="en-CA" sz="2000">
                <a:solidFill>
                  <a:schemeClr val="tx1"/>
                </a:solidFill>
              </a:rPr>
              <a:t> having significant health benefits on comorbidities such a dyslipidemia, hypertension and progression to T2D</a:t>
            </a:r>
          </a:p>
          <a:p>
            <a:endParaRPr lang="en-CA" sz="2000">
              <a:solidFill>
                <a:schemeClr val="tx1"/>
              </a:solidFill>
            </a:endParaRPr>
          </a:p>
          <a:p>
            <a:pPr marL="342900" indent="-342900">
              <a:buFont typeface="Arial" panose="020B0604020202020204" pitchFamily="34" charset="0"/>
              <a:buChar char="•"/>
            </a:pPr>
            <a:r>
              <a:rPr lang="en-CA" sz="2000">
                <a:solidFill>
                  <a:schemeClr val="tx1"/>
                </a:solidFill>
              </a:rPr>
              <a:t>A sustained weight loss of </a:t>
            </a:r>
            <a:r>
              <a:rPr lang="en-CA" sz="2000" b="1">
                <a:solidFill>
                  <a:schemeClr val="tx1"/>
                </a:solidFill>
              </a:rPr>
              <a:t>5–10% </a:t>
            </a:r>
            <a:r>
              <a:rPr lang="en-CA" sz="2000">
                <a:solidFill>
                  <a:schemeClr val="tx1"/>
                </a:solidFill>
              </a:rPr>
              <a:t>or more further enhancing these benefits </a:t>
            </a:r>
          </a:p>
        </p:txBody>
      </p:sp>
      <p:sp>
        <p:nvSpPr>
          <p:cNvPr id="5" name="Speech Bubble: Rectangle 4">
            <a:extLst>
              <a:ext uri="{FF2B5EF4-FFF2-40B4-BE49-F238E27FC236}">
                <a16:creationId xmlns:a16="http://schemas.microsoft.com/office/drawing/2014/main" id="{DF74701E-C3FB-4400-8F27-95B09F8B1ABF}"/>
              </a:ext>
            </a:extLst>
          </p:cNvPr>
          <p:cNvSpPr/>
          <p:nvPr/>
        </p:nvSpPr>
        <p:spPr>
          <a:xfrm>
            <a:off x="4804144" y="1967138"/>
            <a:ext cx="6549655" cy="1552239"/>
          </a:xfrm>
          <a:prstGeom prst="wedgeRectCallout">
            <a:avLst>
              <a:gd name="adj1" fmla="val -2431"/>
              <a:gd name="adj2" fmla="val 6784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CA">
                <a:solidFill>
                  <a:schemeClr val="tx1"/>
                </a:solidFill>
              </a:rPr>
              <a:t>“Because of your weight, you are at risk of developing several weight-related complications including diabetes. Your weight may also increase the risk of another heart attack”</a:t>
            </a:r>
            <a:r>
              <a:rPr lang="en-CA" baseline="30000">
                <a:solidFill>
                  <a:schemeClr val="tx1"/>
                </a:solidFill>
              </a:rPr>
              <a:t>8</a:t>
            </a:r>
          </a:p>
        </p:txBody>
      </p:sp>
      <p:sp>
        <p:nvSpPr>
          <p:cNvPr id="6" name="Speech Bubble: Rectangle 5">
            <a:extLst>
              <a:ext uri="{FF2B5EF4-FFF2-40B4-BE49-F238E27FC236}">
                <a16:creationId xmlns:a16="http://schemas.microsoft.com/office/drawing/2014/main" id="{F17929EE-C180-40EA-A820-45DA48E8936B}"/>
              </a:ext>
            </a:extLst>
          </p:cNvPr>
          <p:cNvSpPr/>
          <p:nvPr/>
        </p:nvSpPr>
        <p:spPr>
          <a:xfrm>
            <a:off x="4804144" y="3891634"/>
            <a:ext cx="6549655" cy="1552239"/>
          </a:xfrm>
          <a:prstGeom prst="wedgeRectCallout">
            <a:avLst>
              <a:gd name="adj1" fmla="val -2431"/>
              <a:gd name="adj2" fmla="val 6784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CA">
                <a:solidFill>
                  <a:schemeClr val="tx1"/>
                </a:solidFill>
              </a:rPr>
              <a:t>“With weight loss of as little as 5% you can significantly reduce your blood pressure and chances of developing diabetes. A sustained weight loss of 10–15% or more can further enhance these benefits and provide additional improvements to your health”</a:t>
            </a:r>
            <a:r>
              <a:rPr lang="en-CA" baseline="30000">
                <a:solidFill>
                  <a:schemeClr val="tx1"/>
                </a:solidFill>
              </a:rPr>
              <a:t>1-7,9</a:t>
            </a:r>
          </a:p>
        </p:txBody>
      </p:sp>
    </p:spTree>
    <p:extLst>
      <p:ext uri="{BB962C8B-B14F-4D97-AF65-F5344CB8AC3E}">
        <p14:creationId xmlns:p14="http://schemas.microsoft.com/office/powerpoint/2010/main" val="40340517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C19CA-85C5-4165-83F0-9F22D9DDC773}"/>
              </a:ext>
            </a:extLst>
          </p:cNvPr>
          <p:cNvSpPr>
            <a:spLocks noGrp="1"/>
          </p:cNvSpPr>
          <p:nvPr>
            <p:ph type="title"/>
          </p:nvPr>
        </p:nvSpPr>
        <p:spPr/>
        <p:txBody>
          <a:bodyPr/>
          <a:lstStyle/>
          <a:p>
            <a:r>
              <a:rPr lang="en-CA"/>
              <a:t>Recognize that obesity is not the </a:t>
            </a:r>
            <a:br>
              <a:rPr lang="en-CA"/>
            </a:br>
            <a:r>
              <a:rPr lang="en-CA"/>
              <a:t>patient’s fault</a:t>
            </a:r>
          </a:p>
        </p:txBody>
      </p:sp>
      <p:sp>
        <p:nvSpPr>
          <p:cNvPr id="3" name="Text Placeholder 2">
            <a:extLst>
              <a:ext uri="{FF2B5EF4-FFF2-40B4-BE49-F238E27FC236}">
                <a16:creationId xmlns:a16="http://schemas.microsoft.com/office/drawing/2014/main" id="{2DCD6301-B583-4E32-B7B5-3C2FB773A641}"/>
              </a:ext>
            </a:extLst>
          </p:cNvPr>
          <p:cNvSpPr>
            <a:spLocks noGrp="1"/>
          </p:cNvSpPr>
          <p:nvPr>
            <p:ph type="body" sz="quarter" idx="13"/>
          </p:nvPr>
        </p:nvSpPr>
        <p:spPr/>
        <p:txBody>
          <a:bodyPr/>
          <a:lstStyle/>
          <a:p>
            <a:r>
              <a:rPr lang="en-CA"/>
              <a:t>National Institutes of Health. </a:t>
            </a:r>
            <a:r>
              <a:rPr lang="en-US"/>
              <a:t>Clinical Guidelines On The Identification, Evaluation, And Treatment Of Overweight And Obesity In Adults. Available at: </a:t>
            </a:r>
            <a:r>
              <a:rPr lang="en-US">
                <a:hlinkClick r:id="rId3"/>
              </a:rPr>
              <a:t>http://www.nhlbi.nih.gov/guidelines/obesity/ob_gdlns.pdf</a:t>
            </a:r>
            <a:r>
              <a:rPr lang="en-US"/>
              <a:t>. Accessed June 2023.</a:t>
            </a:r>
            <a:endParaRPr lang="en-CA"/>
          </a:p>
        </p:txBody>
      </p:sp>
      <p:sp>
        <p:nvSpPr>
          <p:cNvPr id="8" name="Rectangle 7">
            <a:extLst>
              <a:ext uri="{FF2B5EF4-FFF2-40B4-BE49-F238E27FC236}">
                <a16:creationId xmlns:a16="http://schemas.microsoft.com/office/drawing/2014/main" id="{96D2DF5F-586C-4166-B354-CA79124069BE}"/>
              </a:ext>
            </a:extLst>
          </p:cNvPr>
          <p:cNvSpPr/>
          <p:nvPr/>
        </p:nvSpPr>
        <p:spPr>
          <a:xfrm>
            <a:off x="838200" y="4535934"/>
            <a:ext cx="10705801" cy="1168990"/>
          </a:xfrm>
          <a:prstGeom prst="rect">
            <a:avLst/>
          </a:prstGeom>
          <a:solidFill>
            <a:schemeClr val="accent3">
              <a:lumMod val="75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CA" sz="2000">
                <a:solidFill>
                  <a:schemeClr val="bg1"/>
                </a:solidFill>
              </a:rPr>
              <a:t>Help the patient understand that body weight is influenced by many factors, including </a:t>
            </a:r>
            <a:r>
              <a:rPr lang="en-CA" sz="2000" b="1">
                <a:solidFill>
                  <a:schemeClr val="bg1"/>
                </a:solidFill>
              </a:rPr>
              <a:t>genetics</a:t>
            </a:r>
            <a:r>
              <a:rPr lang="en-CA" sz="2000">
                <a:solidFill>
                  <a:schemeClr val="bg1"/>
                </a:solidFill>
              </a:rPr>
              <a:t>, </a:t>
            </a:r>
            <a:r>
              <a:rPr lang="en-CA" sz="2000" b="1">
                <a:solidFill>
                  <a:schemeClr val="bg1"/>
                </a:solidFill>
              </a:rPr>
              <a:t>environment</a:t>
            </a:r>
            <a:r>
              <a:rPr lang="en-CA" sz="2000">
                <a:solidFill>
                  <a:schemeClr val="bg1"/>
                </a:solidFill>
              </a:rPr>
              <a:t> and </a:t>
            </a:r>
            <a:r>
              <a:rPr lang="en-CA" sz="2000" b="1">
                <a:solidFill>
                  <a:schemeClr val="bg1"/>
                </a:solidFill>
              </a:rPr>
              <a:t>hormones</a:t>
            </a:r>
            <a:r>
              <a:rPr lang="en-CA" sz="2000">
                <a:solidFill>
                  <a:schemeClr val="bg1"/>
                </a:solidFill>
              </a:rPr>
              <a:t>, and that is why losing weight and maintaining weight loss is challenging</a:t>
            </a:r>
            <a:r>
              <a:rPr lang="en-CA" sz="2000" baseline="30000">
                <a:solidFill>
                  <a:schemeClr val="bg1"/>
                </a:solidFill>
              </a:rPr>
              <a:t>1</a:t>
            </a:r>
          </a:p>
        </p:txBody>
      </p:sp>
      <p:sp>
        <p:nvSpPr>
          <p:cNvPr id="4" name="Rectangle 3">
            <a:extLst>
              <a:ext uri="{FF2B5EF4-FFF2-40B4-BE49-F238E27FC236}">
                <a16:creationId xmlns:a16="http://schemas.microsoft.com/office/drawing/2014/main" id="{AF5C627D-7814-4076-A575-FC8D3EC12319}"/>
              </a:ext>
            </a:extLst>
          </p:cNvPr>
          <p:cNvSpPr/>
          <p:nvPr/>
        </p:nvSpPr>
        <p:spPr>
          <a:xfrm>
            <a:off x="838200" y="2217240"/>
            <a:ext cx="10705801" cy="1046113"/>
          </a:xfrm>
          <a:prstGeom prst="rect">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Patients with obesity may feel frustrated, have feelings of failure and low self-esteem, and experience mental health problems</a:t>
            </a:r>
          </a:p>
        </p:txBody>
      </p:sp>
      <p:sp>
        <p:nvSpPr>
          <p:cNvPr id="9" name="Rectangle 8">
            <a:extLst>
              <a:ext uri="{FF2B5EF4-FFF2-40B4-BE49-F238E27FC236}">
                <a16:creationId xmlns:a16="http://schemas.microsoft.com/office/drawing/2014/main" id="{903DA05B-958F-43EE-8E33-2503FA23F0F0}"/>
              </a:ext>
            </a:extLst>
          </p:cNvPr>
          <p:cNvSpPr/>
          <p:nvPr/>
        </p:nvSpPr>
        <p:spPr>
          <a:xfrm>
            <a:off x="838200" y="3376587"/>
            <a:ext cx="10705801" cy="1046113"/>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Explain that obesity is </a:t>
            </a:r>
            <a:r>
              <a:rPr lang="en-US" sz="2000" b="1">
                <a:solidFill>
                  <a:schemeClr val="tx1"/>
                </a:solidFill>
              </a:rPr>
              <a:t>not</a:t>
            </a:r>
            <a:r>
              <a:rPr lang="en-US" sz="2000">
                <a:solidFill>
                  <a:schemeClr val="tx1"/>
                </a:solidFill>
              </a:rPr>
              <a:t> the patient’s fault</a:t>
            </a:r>
          </a:p>
        </p:txBody>
      </p:sp>
    </p:spTree>
    <p:extLst>
      <p:ext uri="{BB962C8B-B14F-4D97-AF65-F5344CB8AC3E}">
        <p14:creationId xmlns:p14="http://schemas.microsoft.com/office/powerpoint/2010/main" val="42232206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41CAD-5FEA-4184-AAF4-AE90AB063D15}"/>
              </a:ext>
            </a:extLst>
          </p:cNvPr>
          <p:cNvSpPr>
            <a:spLocks noGrp="1"/>
          </p:cNvSpPr>
          <p:nvPr>
            <p:ph type="title"/>
          </p:nvPr>
        </p:nvSpPr>
        <p:spPr/>
        <p:txBody>
          <a:bodyPr/>
          <a:lstStyle/>
          <a:p>
            <a:r>
              <a:rPr lang="en-CA" b="1" dirty="0"/>
              <a:t>Agree: </a:t>
            </a:r>
            <a:r>
              <a:rPr lang="en-CA" dirty="0"/>
              <a:t>Set realistic and attainable goals</a:t>
            </a:r>
          </a:p>
        </p:txBody>
      </p:sp>
      <p:sp>
        <p:nvSpPr>
          <p:cNvPr id="3" name="Text Placeholder 2">
            <a:extLst>
              <a:ext uri="{FF2B5EF4-FFF2-40B4-BE49-F238E27FC236}">
                <a16:creationId xmlns:a16="http://schemas.microsoft.com/office/drawing/2014/main" id="{D54E7C70-D6CD-4BEE-8728-02F9ED7D2087}"/>
              </a:ext>
            </a:extLst>
          </p:cNvPr>
          <p:cNvSpPr>
            <a:spLocks noGrp="1"/>
          </p:cNvSpPr>
          <p:nvPr>
            <p:ph type="body" sz="quarter" idx="13"/>
          </p:nvPr>
        </p:nvSpPr>
        <p:spPr/>
        <p:txBody>
          <a:bodyPr/>
          <a:lstStyle/>
          <a:p>
            <a:r>
              <a:rPr lang="en-CA" err="1"/>
              <a:t>Vallis</a:t>
            </a:r>
            <a:r>
              <a:rPr lang="en-CA"/>
              <a:t> M et al. Can Fam Physician 2013;59:27</a:t>
            </a:r>
            <a:r>
              <a:rPr lang="en-CA">
                <a:latin typeface="Calibri" panose="020F0502020204030204" pitchFamily="34" charset="0"/>
                <a:cs typeface="Calibri" panose="020F0502020204030204" pitchFamily="34" charset="0"/>
              </a:rPr>
              <a:t>–</a:t>
            </a:r>
            <a:r>
              <a:rPr lang="en-CA"/>
              <a:t>31.</a:t>
            </a:r>
          </a:p>
        </p:txBody>
      </p:sp>
      <p:sp>
        <p:nvSpPr>
          <p:cNvPr id="4" name="TextBox 3">
            <a:extLst>
              <a:ext uri="{FF2B5EF4-FFF2-40B4-BE49-F238E27FC236}">
                <a16:creationId xmlns:a16="http://schemas.microsoft.com/office/drawing/2014/main" id="{72D28DB9-03A1-41E4-9E7F-52A344F1D780}"/>
              </a:ext>
            </a:extLst>
          </p:cNvPr>
          <p:cNvSpPr txBox="1"/>
          <p:nvPr/>
        </p:nvSpPr>
        <p:spPr>
          <a:xfrm>
            <a:off x="733647" y="1488556"/>
            <a:ext cx="10810353" cy="646331"/>
          </a:xfrm>
          <a:prstGeom prst="rect">
            <a:avLst/>
          </a:prstGeom>
          <a:noFill/>
        </p:spPr>
        <p:txBody>
          <a:bodyPr wrap="square" rtlCol="0">
            <a:spAutoFit/>
          </a:bodyPr>
          <a:lstStyle/>
          <a:p>
            <a:r>
              <a:rPr lang="en-CA"/>
              <a:t>Once you have a good understanding of the patient’s weight journey so far, you can progress to discussing and setting goals together</a:t>
            </a:r>
          </a:p>
        </p:txBody>
      </p:sp>
      <p:sp>
        <p:nvSpPr>
          <p:cNvPr id="5" name="Speech Bubble: Rectangle 4">
            <a:extLst>
              <a:ext uri="{FF2B5EF4-FFF2-40B4-BE49-F238E27FC236}">
                <a16:creationId xmlns:a16="http://schemas.microsoft.com/office/drawing/2014/main" id="{78E3228B-B26D-4D44-A239-93B299504F2D}"/>
              </a:ext>
            </a:extLst>
          </p:cNvPr>
          <p:cNvSpPr/>
          <p:nvPr/>
        </p:nvSpPr>
        <p:spPr>
          <a:xfrm>
            <a:off x="838200" y="2190303"/>
            <a:ext cx="3232297" cy="1084919"/>
          </a:xfrm>
          <a:prstGeom prst="wedgeRectCallout">
            <a:avLst>
              <a:gd name="adj1" fmla="val -2431"/>
              <a:gd name="adj2" fmla="val 6784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rPr>
              <a:t>“What are some reasonable goals you could set regarding your weight?”</a:t>
            </a:r>
          </a:p>
        </p:txBody>
      </p:sp>
      <p:pic>
        <p:nvPicPr>
          <p:cNvPr id="6" name="Graphic 5" descr="Doctor female outline">
            <a:extLst>
              <a:ext uri="{FF2B5EF4-FFF2-40B4-BE49-F238E27FC236}">
                <a16:creationId xmlns:a16="http://schemas.microsoft.com/office/drawing/2014/main" id="{30770607-3A4E-4102-B5AB-7C1EBE36BE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67267" y="3253957"/>
            <a:ext cx="914400" cy="914400"/>
          </a:xfrm>
          <a:prstGeom prst="rect">
            <a:avLst/>
          </a:prstGeom>
        </p:spPr>
      </p:pic>
      <p:sp>
        <p:nvSpPr>
          <p:cNvPr id="7" name="Speech Bubble: Rectangle 6">
            <a:extLst>
              <a:ext uri="{FF2B5EF4-FFF2-40B4-BE49-F238E27FC236}">
                <a16:creationId xmlns:a16="http://schemas.microsoft.com/office/drawing/2014/main" id="{0C7EDD37-A7AF-41C0-84AD-3FC108BAF561}"/>
              </a:ext>
            </a:extLst>
          </p:cNvPr>
          <p:cNvSpPr/>
          <p:nvPr/>
        </p:nvSpPr>
        <p:spPr>
          <a:xfrm>
            <a:off x="838200" y="4147885"/>
            <a:ext cx="3232297" cy="1084919"/>
          </a:xfrm>
          <a:prstGeom prst="wedgeRectCallout">
            <a:avLst>
              <a:gd name="adj1" fmla="val -2431"/>
              <a:gd name="adj2" fmla="val 6784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rPr>
              <a:t>“What kind of changes would you be willing to start with?”</a:t>
            </a:r>
          </a:p>
        </p:txBody>
      </p:sp>
      <p:pic>
        <p:nvPicPr>
          <p:cNvPr id="10" name="Graphic 9" descr="Doctor male outline">
            <a:extLst>
              <a:ext uri="{FF2B5EF4-FFF2-40B4-BE49-F238E27FC236}">
                <a16:creationId xmlns:a16="http://schemas.microsoft.com/office/drawing/2014/main" id="{3045DA5B-AC82-4DC0-B9E4-2A2FF51ECD6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92667" y="5189479"/>
            <a:ext cx="914400" cy="914400"/>
          </a:xfrm>
          <a:prstGeom prst="rect">
            <a:avLst/>
          </a:prstGeom>
        </p:spPr>
      </p:pic>
      <p:sp>
        <p:nvSpPr>
          <p:cNvPr id="11" name="Rectangle 10">
            <a:extLst>
              <a:ext uri="{FF2B5EF4-FFF2-40B4-BE49-F238E27FC236}">
                <a16:creationId xmlns:a16="http://schemas.microsoft.com/office/drawing/2014/main" id="{F2A67875-0F9B-4F21-A59C-0E5D62D97B54}"/>
              </a:ext>
            </a:extLst>
          </p:cNvPr>
          <p:cNvSpPr/>
          <p:nvPr/>
        </p:nvSpPr>
        <p:spPr>
          <a:xfrm>
            <a:off x="4461534" y="2169945"/>
            <a:ext cx="6617592" cy="64417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a:solidFill>
                  <a:schemeClr val="tx1"/>
                </a:solidFill>
              </a:rPr>
              <a:t>Start by eliciting </a:t>
            </a:r>
            <a:r>
              <a:rPr lang="en-CA" b="1">
                <a:solidFill>
                  <a:schemeClr val="tx1"/>
                </a:solidFill>
              </a:rPr>
              <a:t>what</a:t>
            </a:r>
            <a:r>
              <a:rPr lang="en-CA">
                <a:solidFill>
                  <a:schemeClr val="tx1"/>
                </a:solidFill>
              </a:rPr>
              <a:t> your patient’s goals are. By doing this, you can help them determine realistic and achievable targets</a:t>
            </a:r>
          </a:p>
        </p:txBody>
      </p:sp>
      <p:sp>
        <p:nvSpPr>
          <p:cNvPr id="12" name="Rectangle 11">
            <a:extLst>
              <a:ext uri="{FF2B5EF4-FFF2-40B4-BE49-F238E27FC236}">
                <a16:creationId xmlns:a16="http://schemas.microsoft.com/office/drawing/2014/main" id="{C16A681D-B61B-4CE6-89B5-2C6C564F7921}"/>
              </a:ext>
            </a:extLst>
          </p:cNvPr>
          <p:cNvSpPr/>
          <p:nvPr/>
        </p:nvSpPr>
        <p:spPr>
          <a:xfrm>
            <a:off x="4461534" y="3360284"/>
            <a:ext cx="6617592" cy="64417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a:solidFill>
                  <a:schemeClr val="tx1"/>
                </a:solidFill>
              </a:rPr>
              <a:t>Explore </a:t>
            </a:r>
            <a:r>
              <a:rPr lang="en-CA" b="1">
                <a:solidFill>
                  <a:schemeClr val="tx1"/>
                </a:solidFill>
              </a:rPr>
              <a:t>how</a:t>
            </a:r>
            <a:r>
              <a:rPr lang="en-CA">
                <a:solidFill>
                  <a:schemeClr val="tx1"/>
                </a:solidFill>
              </a:rPr>
              <a:t> they will be able to achieve these goals. Next steps should be measurable and build on each other over time </a:t>
            </a:r>
          </a:p>
        </p:txBody>
      </p:sp>
      <p:sp>
        <p:nvSpPr>
          <p:cNvPr id="13" name="Rectangle 12">
            <a:extLst>
              <a:ext uri="{FF2B5EF4-FFF2-40B4-BE49-F238E27FC236}">
                <a16:creationId xmlns:a16="http://schemas.microsoft.com/office/drawing/2014/main" id="{B6C6B306-909D-414A-A80A-88ADF31C38D6}"/>
              </a:ext>
            </a:extLst>
          </p:cNvPr>
          <p:cNvSpPr/>
          <p:nvPr/>
        </p:nvSpPr>
        <p:spPr>
          <a:xfrm>
            <a:off x="4461534" y="4545610"/>
            <a:ext cx="6617592" cy="90889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a:solidFill>
                  <a:schemeClr val="tx1"/>
                </a:solidFill>
              </a:rPr>
              <a:t>Set realistic dates for </a:t>
            </a:r>
            <a:r>
              <a:rPr lang="en-CA" b="1">
                <a:solidFill>
                  <a:schemeClr val="tx1"/>
                </a:solidFill>
              </a:rPr>
              <a:t>when</a:t>
            </a:r>
            <a:r>
              <a:rPr lang="en-CA">
                <a:solidFill>
                  <a:schemeClr val="tx1"/>
                </a:solidFill>
              </a:rPr>
              <a:t> your patient will aim to achieve both their short- and long-term goals and set expectations that obesity management is a long-term process</a:t>
            </a:r>
            <a:endParaRPr lang="en-CA" baseline="30000">
              <a:solidFill>
                <a:schemeClr val="tx1"/>
              </a:solidFill>
            </a:endParaRPr>
          </a:p>
        </p:txBody>
      </p:sp>
      <p:sp>
        <p:nvSpPr>
          <p:cNvPr id="14" name="Arrow: Down 13">
            <a:extLst>
              <a:ext uri="{FF2B5EF4-FFF2-40B4-BE49-F238E27FC236}">
                <a16:creationId xmlns:a16="http://schemas.microsoft.com/office/drawing/2014/main" id="{0CB71109-5F01-42D8-BF75-3778C58FEB45}"/>
              </a:ext>
            </a:extLst>
          </p:cNvPr>
          <p:cNvSpPr/>
          <p:nvPr/>
        </p:nvSpPr>
        <p:spPr>
          <a:xfrm>
            <a:off x="7474689" y="2881076"/>
            <a:ext cx="287079" cy="426045"/>
          </a:xfrm>
          <a:prstGeom prst="downArrow">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Arrow: Down 14">
            <a:extLst>
              <a:ext uri="{FF2B5EF4-FFF2-40B4-BE49-F238E27FC236}">
                <a16:creationId xmlns:a16="http://schemas.microsoft.com/office/drawing/2014/main" id="{D4CA2ACA-B47A-4731-97D2-266365DB5384}"/>
              </a:ext>
            </a:extLst>
          </p:cNvPr>
          <p:cNvSpPr/>
          <p:nvPr/>
        </p:nvSpPr>
        <p:spPr>
          <a:xfrm>
            <a:off x="7488863" y="4086103"/>
            <a:ext cx="287079" cy="426045"/>
          </a:xfrm>
          <a:prstGeom prst="downArrow">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64889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F24FD-5DB0-4A77-9EF7-50F6388102CD}"/>
              </a:ext>
            </a:extLst>
          </p:cNvPr>
          <p:cNvSpPr>
            <a:spLocks noGrp="1"/>
          </p:cNvSpPr>
          <p:nvPr>
            <p:ph type="title"/>
          </p:nvPr>
        </p:nvSpPr>
        <p:spPr/>
        <p:txBody>
          <a:bodyPr/>
          <a:lstStyle/>
          <a:p>
            <a:r>
              <a:rPr lang="en-CA"/>
              <a:t>Use the SMART framework to set goals </a:t>
            </a:r>
          </a:p>
        </p:txBody>
      </p:sp>
      <p:sp>
        <p:nvSpPr>
          <p:cNvPr id="3" name="Text Placeholder 2">
            <a:extLst>
              <a:ext uri="{FF2B5EF4-FFF2-40B4-BE49-F238E27FC236}">
                <a16:creationId xmlns:a16="http://schemas.microsoft.com/office/drawing/2014/main" id="{347AC3F8-0726-41F4-805D-9010124B4AD8}"/>
              </a:ext>
            </a:extLst>
          </p:cNvPr>
          <p:cNvSpPr>
            <a:spLocks noGrp="1"/>
          </p:cNvSpPr>
          <p:nvPr>
            <p:ph type="body" sz="quarter" idx="13"/>
          </p:nvPr>
        </p:nvSpPr>
        <p:spPr/>
        <p:txBody>
          <a:bodyPr/>
          <a:lstStyle/>
          <a:p>
            <a:r>
              <a:rPr lang="en-US"/>
              <a:t>O’Neill J, </a:t>
            </a:r>
            <a:r>
              <a:rPr lang="en-US" err="1"/>
              <a:t>Cozemius</a:t>
            </a:r>
            <a:r>
              <a:rPr lang="en-US"/>
              <a:t> A. The Power of SMART Goals: Using Goals to Improve Student Learning. Bloomington, IN: Solution Tree; 2005.</a:t>
            </a:r>
            <a:endParaRPr lang="en-CA"/>
          </a:p>
        </p:txBody>
      </p:sp>
      <p:sp>
        <p:nvSpPr>
          <p:cNvPr id="7" name="Rectangle 6">
            <a:extLst>
              <a:ext uri="{FF2B5EF4-FFF2-40B4-BE49-F238E27FC236}">
                <a16:creationId xmlns:a16="http://schemas.microsoft.com/office/drawing/2014/main" id="{BE3870CA-64B6-4F40-98B7-3F0E28801351}"/>
              </a:ext>
            </a:extLst>
          </p:cNvPr>
          <p:cNvSpPr/>
          <p:nvPr/>
        </p:nvSpPr>
        <p:spPr>
          <a:xfrm>
            <a:off x="838201" y="1863408"/>
            <a:ext cx="4838402" cy="607345"/>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CA" sz="2400" b="1">
                <a:solidFill>
                  <a:schemeClr val="bg1"/>
                </a:solidFill>
              </a:rPr>
              <a:t>S</a:t>
            </a:r>
            <a:r>
              <a:rPr lang="en-CA" sz="2400">
                <a:solidFill>
                  <a:schemeClr val="bg1"/>
                </a:solidFill>
              </a:rPr>
              <a:t>pecific</a:t>
            </a:r>
          </a:p>
        </p:txBody>
      </p:sp>
      <p:sp>
        <p:nvSpPr>
          <p:cNvPr id="8" name="Rectangle 7">
            <a:extLst>
              <a:ext uri="{FF2B5EF4-FFF2-40B4-BE49-F238E27FC236}">
                <a16:creationId xmlns:a16="http://schemas.microsoft.com/office/drawing/2014/main" id="{7CB311E1-3BEA-4A17-8CEB-1A0D8F6EE316}"/>
              </a:ext>
            </a:extLst>
          </p:cNvPr>
          <p:cNvSpPr/>
          <p:nvPr/>
        </p:nvSpPr>
        <p:spPr>
          <a:xfrm>
            <a:off x="838200" y="2613779"/>
            <a:ext cx="4838402" cy="607345"/>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CA" sz="2400" b="1">
                <a:solidFill>
                  <a:schemeClr val="bg1"/>
                </a:solidFill>
              </a:rPr>
              <a:t>M</a:t>
            </a:r>
            <a:r>
              <a:rPr lang="en-CA" sz="2400">
                <a:solidFill>
                  <a:schemeClr val="bg1"/>
                </a:solidFill>
              </a:rPr>
              <a:t>easurable</a:t>
            </a:r>
          </a:p>
        </p:txBody>
      </p:sp>
      <p:sp>
        <p:nvSpPr>
          <p:cNvPr id="9" name="Rectangle 8">
            <a:extLst>
              <a:ext uri="{FF2B5EF4-FFF2-40B4-BE49-F238E27FC236}">
                <a16:creationId xmlns:a16="http://schemas.microsoft.com/office/drawing/2014/main" id="{E29F1065-A4DD-4437-8950-45B43BDA727F}"/>
              </a:ext>
            </a:extLst>
          </p:cNvPr>
          <p:cNvSpPr/>
          <p:nvPr/>
        </p:nvSpPr>
        <p:spPr>
          <a:xfrm>
            <a:off x="838200" y="3364150"/>
            <a:ext cx="4838402" cy="607345"/>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CA" sz="2400" b="1">
                <a:solidFill>
                  <a:schemeClr val="bg1"/>
                </a:solidFill>
              </a:rPr>
              <a:t>A</a:t>
            </a:r>
            <a:r>
              <a:rPr lang="en-CA" sz="2400">
                <a:solidFill>
                  <a:schemeClr val="bg1"/>
                </a:solidFill>
              </a:rPr>
              <a:t>ttainable</a:t>
            </a:r>
          </a:p>
        </p:txBody>
      </p:sp>
      <p:sp>
        <p:nvSpPr>
          <p:cNvPr id="10" name="Rectangle 9">
            <a:extLst>
              <a:ext uri="{FF2B5EF4-FFF2-40B4-BE49-F238E27FC236}">
                <a16:creationId xmlns:a16="http://schemas.microsoft.com/office/drawing/2014/main" id="{24AC957D-84FE-40B7-B493-F9FCD9775ED4}"/>
              </a:ext>
            </a:extLst>
          </p:cNvPr>
          <p:cNvSpPr/>
          <p:nvPr/>
        </p:nvSpPr>
        <p:spPr>
          <a:xfrm>
            <a:off x="838200" y="4114521"/>
            <a:ext cx="4838402" cy="607345"/>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CA" sz="2400" b="1">
                <a:solidFill>
                  <a:schemeClr val="bg1"/>
                </a:solidFill>
              </a:rPr>
              <a:t>R</a:t>
            </a:r>
            <a:r>
              <a:rPr lang="en-CA" sz="2400">
                <a:solidFill>
                  <a:schemeClr val="bg1"/>
                </a:solidFill>
              </a:rPr>
              <a:t>elevant </a:t>
            </a:r>
          </a:p>
        </p:txBody>
      </p:sp>
      <p:sp>
        <p:nvSpPr>
          <p:cNvPr id="11" name="Rectangle 10">
            <a:extLst>
              <a:ext uri="{FF2B5EF4-FFF2-40B4-BE49-F238E27FC236}">
                <a16:creationId xmlns:a16="http://schemas.microsoft.com/office/drawing/2014/main" id="{9C1AE5C3-E1D4-4300-ACD0-D6E29F166975}"/>
              </a:ext>
            </a:extLst>
          </p:cNvPr>
          <p:cNvSpPr/>
          <p:nvPr/>
        </p:nvSpPr>
        <p:spPr>
          <a:xfrm>
            <a:off x="838200" y="4864891"/>
            <a:ext cx="4838402" cy="607345"/>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CA" sz="2400" b="1">
                <a:solidFill>
                  <a:schemeClr val="bg1"/>
                </a:solidFill>
              </a:rPr>
              <a:t>T</a:t>
            </a:r>
            <a:r>
              <a:rPr lang="en-CA" sz="2400">
                <a:solidFill>
                  <a:schemeClr val="bg1"/>
                </a:solidFill>
              </a:rPr>
              <a:t>ime-bound </a:t>
            </a:r>
          </a:p>
        </p:txBody>
      </p:sp>
      <p:pic>
        <p:nvPicPr>
          <p:cNvPr id="13" name="Graphic 12" descr="Target outline">
            <a:extLst>
              <a:ext uri="{FF2B5EF4-FFF2-40B4-BE49-F238E27FC236}">
                <a16:creationId xmlns:a16="http://schemas.microsoft.com/office/drawing/2014/main" id="{A0B6FCA2-B83B-46D4-BAC4-5D733240B1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8589" y="1847992"/>
            <a:ext cx="638175" cy="638175"/>
          </a:xfrm>
          <a:prstGeom prst="rect">
            <a:avLst/>
          </a:prstGeom>
        </p:spPr>
      </p:pic>
      <p:pic>
        <p:nvPicPr>
          <p:cNvPr id="15" name="Graphic 14" descr="Alterations &amp; Tailoring outline">
            <a:extLst>
              <a:ext uri="{FF2B5EF4-FFF2-40B4-BE49-F238E27FC236}">
                <a16:creationId xmlns:a16="http://schemas.microsoft.com/office/drawing/2014/main" id="{418E2EBB-5F10-4DEC-8B3C-616193CF821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5138" y="2570066"/>
            <a:ext cx="665076" cy="665076"/>
          </a:xfrm>
          <a:prstGeom prst="rect">
            <a:avLst/>
          </a:prstGeom>
        </p:spPr>
      </p:pic>
      <p:pic>
        <p:nvPicPr>
          <p:cNvPr id="17" name="Graphic 16" descr="Aspiration outline">
            <a:extLst>
              <a:ext uri="{FF2B5EF4-FFF2-40B4-BE49-F238E27FC236}">
                <a16:creationId xmlns:a16="http://schemas.microsoft.com/office/drawing/2014/main" id="{9F19C285-2166-4C33-8E8F-A7709B3608F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8589" y="3360821"/>
            <a:ext cx="638175" cy="638175"/>
          </a:xfrm>
          <a:prstGeom prst="rect">
            <a:avLst/>
          </a:prstGeom>
        </p:spPr>
      </p:pic>
      <p:pic>
        <p:nvPicPr>
          <p:cNvPr id="19" name="Graphic 18" descr="Circles with arrows outline">
            <a:extLst>
              <a:ext uri="{FF2B5EF4-FFF2-40B4-BE49-F238E27FC236}">
                <a16:creationId xmlns:a16="http://schemas.microsoft.com/office/drawing/2014/main" id="{F39DD38E-B0A8-42E3-B402-A0695CEA0DA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5138" y="4085655"/>
            <a:ext cx="665076" cy="665076"/>
          </a:xfrm>
          <a:prstGeom prst="rect">
            <a:avLst/>
          </a:prstGeom>
        </p:spPr>
      </p:pic>
      <p:pic>
        <p:nvPicPr>
          <p:cNvPr id="21" name="Graphic 20" descr="Hourglass 90% outline">
            <a:extLst>
              <a:ext uri="{FF2B5EF4-FFF2-40B4-BE49-F238E27FC236}">
                <a16:creationId xmlns:a16="http://schemas.microsoft.com/office/drawing/2014/main" id="{8BCF4F26-3205-4E2E-A300-40B93BFC35F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70264" y="4864891"/>
            <a:ext cx="614824" cy="614824"/>
          </a:xfrm>
          <a:prstGeom prst="rect">
            <a:avLst/>
          </a:prstGeom>
        </p:spPr>
      </p:pic>
      <p:sp>
        <p:nvSpPr>
          <p:cNvPr id="22" name="Speech Bubble: Rectangle 21">
            <a:extLst>
              <a:ext uri="{FF2B5EF4-FFF2-40B4-BE49-F238E27FC236}">
                <a16:creationId xmlns:a16="http://schemas.microsoft.com/office/drawing/2014/main" id="{0463A4D9-9227-4C31-A287-3232F3C68CE3}"/>
              </a:ext>
            </a:extLst>
          </p:cNvPr>
          <p:cNvSpPr/>
          <p:nvPr/>
        </p:nvSpPr>
        <p:spPr>
          <a:xfrm>
            <a:off x="6375400" y="1847992"/>
            <a:ext cx="5247640" cy="1838619"/>
          </a:xfrm>
          <a:prstGeom prst="wedgeRectCallout">
            <a:avLst>
              <a:gd name="adj1" fmla="val -2431"/>
              <a:gd name="adj2" fmla="val 6784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rPr>
              <a:t>“I will go on walks on Mondays, Wednesdays and Fridays around my neighborhood for 30 minutes in order to lose 5lbs by Thanksgiving”</a:t>
            </a:r>
          </a:p>
        </p:txBody>
      </p:sp>
      <p:grpSp>
        <p:nvGrpSpPr>
          <p:cNvPr id="4" name="Graphic 22" descr="Female Profile outline">
            <a:extLst>
              <a:ext uri="{FF2B5EF4-FFF2-40B4-BE49-F238E27FC236}">
                <a16:creationId xmlns:a16="http://schemas.microsoft.com/office/drawing/2014/main" id="{CAAE764C-0D62-48E8-AEC7-1012130713DA}"/>
              </a:ext>
            </a:extLst>
          </p:cNvPr>
          <p:cNvGrpSpPr/>
          <p:nvPr/>
        </p:nvGrpSpPr>
        <p:grpSpPr>
          <a:xfrm>
            <a:off x="8549317" y="3846356"/>
            <a:ext cx="2211278" cy="1864856"/>
            <a:chOff x="8549317" y="3846356"/>
            <a:chExt cx="2211278" cy="1864856"/>
          </a:xfrm>
          <a:solidFill>
            <a:srgbClr val="000000"/>
          </a:solidFill>
        </p:grpSpPr>
        <p:sp>
          <p:nvSpPr>
            <p:cNvPr id="5" name="Freeform: Shape 4">
              <a:extLst>
                <a:ext uri="{FF2B5EF4-FFF2-40B4-BE49-F238E27FC236}">
                  <a16:creationId xmlns:a16="http://schemas.microsoft.com/office/drawing/2014/main" id="{6208D198-81FE-4CEA-B686-A4206F80355E}"/>
                </a:ext>
              </a:extLst>
            </p:cNvPr>
            <p:cNvSpPr/>
            <p:nvPr/>
          </p:nvSpPr>
          <p:spPr>
            <a:xfrm>
              <a:off x="9122452" y="3846356"/>
              <a:ext cx="1065008" cy="1103081"/>
            </a:xfrm>
            <a:custGeom>
              <a:avLst/>
              <a:gdLst>
                <a:gd name="connsiteX0" fmla="*/ 24521 w 1065008"/>
                <a:gd name="connsiteY0" fmla="*/ 1103082 h 1103081"/>
                <a:gd name="connsiteX1" fmla="*/ 24889 w 1065008"/>
                <a:gd name="connsiteY1" fmla="*/ 1103082 h 1103081"/>
                <a:gd name="connsiteX2" fmla="*/ 294339 w 1065008"/>
                <a:gd name="connsiteY2" fmla="*/ 1054205 h 1103081"/>
                <a:gd name="connsiteX3" fmla="*/ 296549 w 1065008"/>
                <a:gd name="connsiteY3" fmla="*/ 1052879 h 1103081"/>
                <a:gd name="connsiteX4" fmla="*/ 397420 w 1065008"/>
                <a:gd name="connsiteY4" fmla="*/ 966000 h 1103081"/>
                <a:gd name="connsiteX5" fmla="*/ 413844 w 1065008"/>
                <a:gd name="connsiteY5" fmla="*/ 950436 h 1103081"/>
                <a:gd name="connsiteX6" fmla="*/ 514274 w 1065008"/>
                <a:gd name="connsiteY6" fmla="*/ 968995 h 1103081"/>
                <a:gd name="connsiteX7" fmla="*/ 533152 w 1065008"/>
                <a:gd name="connsiteY7" fmla="*/ 969437 h 1103081"/>
                <a:gd name="connsiteX8" fmla="*/ 633803 w 1065008"/>
                <a:gd name="connsiteY8" fmla="*/ 956131 h 1103081"/>
                <a:gd name="connsiteX9" fmla="*/ 647722 w 1065008"/>
                <a:gd name="connsiteY9" fmla="*/ 969216 h 1103081"/>
                <a:gd name="connsiteX10" fmla="*/ 742309 w 1065008"/>
                <a:gd name="connsiteY10" fmla="*/ 1051529 h 1103081"/>
                <a:gd name="connsiteX11" fmla="*/ 1046177 w 1065008"/>
                <a:gd name="connsiteY11" fmla="*/ 1060710 h 1103081"/>
                <a:gd name="connsiteX12" fmla="*/ 1064662 w 1065008"/>
                <a:gd name="connsiteY12" fmla="*/ 1041071 h 1103081"/>
                <a:gd name="connsiteX13" fmla="*/ 1053689 w 1065008"/>
                <a:gd name="connsiteY13" fmla="*/ 1016055 h 1103081"/>
                <a:gd name="connsiteX14" fmla="*/ 971425 w 1065008"/>
                <a:gd name="connsiteY14" fmla="*/ 855726 h 1103081"/>
                <a:gd name="connsiteX15" fmla="*/ 998429 w 1065008"/>
                <a:gd name="connsiteY15" fmla="*/ 645292 h 1103081"/>
                <a:gd name="connsiteX16" fmla="*/ 1036824 w 1065008"/>
                <a:gd name="connsiteY16" fmla="*/ 396733 h 1103081"/>
                <a:gd name="connsiteX17" fmla="*/ 921075 w 1065008"/>
                <a:gd name="connsiteY17" fmla="*/ 156669 h 1103081"/>
                <a:gd name="connsiteX18" fmla="*/ 793592 w 1065008"/>
                <a:gd name="connsiteY18" fmla="*/ 148985 h 1103081"/>
                <a:gd name="connsiteX19" fmla="*/ 589590 w 1065008"/>
                <a:gd name="connsiteY19" fmla="*/ 18433 h 1103081"/>
                <a:gd name="connsiteX20" fmla="*/ 195088 w 1065008"/>
                <a:gd name="connsiteY20" fmla="*/ 69299 h 1103081"/>
                <a:gd name="connsiteX21" fmla="*/ 40748 w 1065008"/>
                <a:gd name="connsiteY21" fmla="*/ 450913 h 1103081"/>
                <a:gd name="connsiteX22" fmla="*/ 51108 w 1065008"/>
                <a:gd name="connsiteY22" fmla="*/ 730943 h 1103081"/>
                <a:gd name="connsiteX23" fmla="*/ 54667 w 1065008"/>
                <a:gd name="connsiteY23" fmla="*/ 939168 h 1103081"/>
                <a:gd name="connsiteX24" fmla="*/ 4784 w 1065008"/>
                <a:gd name="connsiteY24" fmla="*/ 1063975 h 1103081"/>
                <a:gd name="connsiteX25" fmla="*/ 9993 w 1065008"/>
                <a:gd name="connsiteY25" fmla="*/ 1098299 h 1103081"/>
                <a:gd name="connsiteX26" fmla="*/ 24423 w 1065008"/>
                <a:gd name="connsiteY26" fmla="*/ 1103082 h 1103081"/>
                <a:gd name="connsiteX27" fmla="*/ 516532 w 1065008"/>
                <a:gd name="connsiteY27" fmla="*/ 919946 h 1103081"/>
                <a:gd name="connsiteX28" fmla="*/ 189834 w 1065008"/>
                <a:gd name="connsiteY28" fmla="*/ 595310 h 1103081"/>
                <a:gd name="connsiteX29" fmla="*/ 189834 w 1065008"/>
                <a:gd name="connsiteY29" fmla="*/ 559665 h 1103081"/>
                <a:gd name="connsiteX30" fmla="*/ 236060 w 1065008"/>
                <a:gd name="connsiteY30" fmla="*/ 513930 h 1103081"/>
                <a:gd name="connsiteX31" fmla="*/ 288791 w 1065008"/>
                <a:gd name="connsiteY31" fmla="*/ 509020 h 1103081"/>
                <a:gd name="connsiteX32" fmla="*/ 520043 w 1065008"/>
                <a:gd name="connsiteY32" fmla="*/ 443745 h 1103081"/>
                <a:gd name="connsiteX33" fmla="*/ 743267 w 1065008"/>
                <a:gd name="connsiteY33" fmla="*/ 291222 h 1103081"/>
                <a:gd name="connsiteX34" fmla="*/ 783282 w 1065008"/>
                <a:gd name="connsiteY34" fmla="*/ 399114 h 1103081"/>
                <a:gd name="connsiteX35" fmla="*/ 784853 w 1065008"/>
                <a:gd name="connsiteY35" fmla="*/ 401373 h 1103081"/>
                <a:gd name="connsiteX36" fmla="*/ 818264 w 1065008"/>
                <a:gd name="connsiteY36" fmla="*/ 431716 h 1103081"/>
                <a:gd name="connsiteX37" fmla="*/ 822265 w 1065008"/>
                <a:gd name="connsiteY37" fmla="*/ 434735 h 1103081"/>
                <a:gd name="connsiteX38" fmla="*/ 835006 w 1065008"/>
                <a:gd name="connsiteY38" fmla="*/ 446764 h 1103081"/>
                <a:gd name="connsiteX39" fmla="*/ 874751 w 1065008"/>
                <a:gd name="connsiteY39" fmla="*/ 540689 h 1103081"/>
                <a:gd name="connsiteX40" fmla="*/ 876543 w 1065008"/>
                <a:gd name="connsiteY40" fmla="*/ 576653 h 1103081"/>
                <a:gd name="connsiteX41" fmla="*/ 532852 w 1065008"/>
                <a:gd name="connsiteY41" fmla="*/ 920334 h 1103081"/>
                <a:gd name="connsiteX42" fmla="*/ 516532 w 1065008"/>
                <a:gd name="connsiteY42" fmla="*/ 919946 h 1103081"/>
                <a:gd name="connsiteX43" fmla="*/ 100132 w 1065008"/>
                <a:gd name="connsiteY43" fmla="*/ 727826 h 1103081"/>
                <a:gd name="connsiteX44" fmla="*/ 89846 w 1065008"/>
                <a:gd name="connsiteY44" fmla="*/ 451355 h 1103081"/>
                <a:gd name="connsiteX45" fmla="*/ 220618 w 1065008"/>
                <a:gd name="connsiteY45" fmla="*/ 111228 h 1103081"/>
                <a:gd name="connsiteX46" fmla="*/ 575744 w 1065008"/>
                <a:gd name="connsiteY46" fmla="*/ 65469 h 1103081"/>
                <a:gd name="connsiteX47" fmla="*/ 760942 w 1065008"/>
                <a:gd name="connsiteY47" fmla="*/ 188214 h 1103081"/>
                <a:gd name="connsiteX48" fmla="*/ 789763 w 1065008"/>
                <a:gd name="connsiteY48" fmla="*/ 200243 h 1103081"/>
                <a:gd name="connsiteX49" fmla="*/ 899153 w 1065008"/>
                <a:gd name="connsiteY49" fmla="*/ 200464 h 1103081"/>
                <a:gd name="connsiteX50" fmla="*/ 987529 w 1065008"/>
                <a:gd name="connsiteY50" fmla="*/ 396414 h 1103081"/>
                <a:gd name="connsiteX51" fmla="*/ 950288 w 1065008"/>
                <a:gd name="connsiteY51" fmla="*/ 634539 h 1103081"/>
                <a:gd name="connsiteX52" fmla="*/ 923726 w 1065008"/>
                <a:gd name="connsiteY52" fmla="*/ 867755 h 1103081"/>
                <a:gd name="connsiteX53" fmla="*/ 991015 w 1065008"/>
                <a:gd name="connsiteY53" fmla="*/ 1021383 h 1103081"/>
                <a:gd name="connsiteX54" fmla="*/ 770983 w 1065008"/>
                <a:gd name="connsiteY54" fmla="*/ 1011808 h 1103081"/>
                <a:gd name="connsiteX55" fmla="*/ 686264 w 1065008"/>
                <a:gd name="connsiteY55" fmla="*/ 938161 h 1103081"/>
                <a:gd name="connsiteX56" fmla="*/ 925641 w 1065008"/>
                <a:gd name="connsiteY56" fmla="*/ 576653 h 1103081"/>
                <a:gd name="connsiteX57" fmla="*/ 923530 w 1065008"/>
                <a:gd name="connsiteY57" fmla="*/ 535558 h 1103081"/>
                <a:gd name="connsiteX58" fmla="*/ 871462 w 1065008"/>
                <a:gd name="connsiteY58" fmla="*/ 413893 h 1103081"/>
                <a:gd name="connsiteX59" fmla="*/ 851822 w 1065008"/>
                <a:gd name="connsiteY59" fmla="*/ 395506 h 1103081"/>
                <a:gd name="connsiteX60" fmla="*/ 847624 w 1065008"/>
                <a:gd name="connsiteY60" fmla="*/ 392363 h 1103081"/>
                <a:gd name="connsiteX61" fmla="*/ 824303 w 1065008"/>
                <a:gd name="connsiteY61" fmla="*/ 372111 h 1103081"/>
                <a:gd name="connsiteX62" fmla="*/ 791088 w 1065008"/>
                <a:gd name="connsiteY62" fmla="*/ 279414 h 1103081"/>
                <a:gd name="connsiteX63" fmla="*/ 738129 w 1065008"/>
                <a:gd name="connsiteY63" fmla="*/ 240088 h 1103081"/>
                <a:gd name="connsiteX64" fmla="*/ 712826 w 1065008"/>
                <a:gd name="connsiteY64" fmla="*/ 252410 h 1103081"/>
                <a:gd name="connsiteX65" fmla="*/ 499004 w 1065008"/>
                <a:gd name="connsiteY65" fmla="*/ 399237 h 1103081"/>
                <a:gd name="connsiteX66" fmla="*/ 281279 w 1065008"/>
                <a:gd name="connsiteY66" fmla="*/ 460389 h 1103081"/>
                <a:gd name="connsiteX67" fmla="*/ 234808 w 1065008"/>
                <a:gd name="connsiteY67" fmla="*/ 464783 h 1103081"/>
                <a:gd name="connsiteX68" fmla="*/ 140736 w 1065008"/>
                <a:gd name="connsiteY68" fmla="*/ 557185 h 1103081"/>
                <a:gd name="connsiteX69" fmla="*/ 140736 w 1065008"/>
                <a:gd name="connsiteY69" fmla="*/ 557185 h 1103081"/>
                <a:gd name="connsiteX70" fmla="*/ 140736 w 1065008"/>
                <a:gd name="connsiteY70" fmla="*/ 597814 h 1103081"/>
                <a:gd name="connsiteX71" fmla="*/ 363837 w 1065008"/>
                <a:gd name="connsiteY71" fmla="*/ 930158 h 1103081"/>
                <a:gd name="connsiteX72" fmla="*/ 363567 w 1065008"/>
                <a:gd name="connsiteY72" fmla="*/ 930428 h 1103081"/>
                <a:gd name="connsiteX73" fmla="*/ 270281 w 1065008"/>
                <a:gd name="connsiteY73" fmla="*/ 1011440 h 1103081"/>
                <a:gd name="connsiteX74" fmla="*/ 70059 w 1065008"/>
                <a:gd name="connsiteY74" fmla="*/ 1051922 h 1103081"/>
                <a:gd name="connsiteX75" fmla="*/ 103250 w 1065008"/>
                <a:gd name="connsiteY75" fmla="*/ 945919 h 1103081"/>
                <a:gd name="connsiteX76" fmla="*/ 100132 w 1065008"/>
                <a:gd name="connsiteY76" fmla="*/ 727826 h 110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065008" h="1103081">
                  <a:moveTo>
                    <a:pt x="24521" y="1103082"/>
                  </a:moveTo>
                  <a:lnTo>
                    <a:pt x="24889" y="1103082"/>
                  </a:lnTo>
                  <a:cubicBezTo>
                    <a:pt x="32254" y="1103082"/>
                    <a:pt x="207878" y="1099890"/>
                    <a:pt x="294339" y="1054205"/>
                  </a:cubicBezTo>
                  <a:cubicBezTo>
                    <a:pt x="295076" y="1053787"/>
                    <a:pt x="295837" y="1053345"/>
                    <a:pt x="296549" y="1052879"/>
                  </a:cubicBezTo>
                  <a:cubicBezTo>
                    <a:pt x="332383" y="1026589"/>
                    <a:pt x="366108" y="997540"/>
                    <a:pt x="397420" y="966000"/>
                  </a:cubicBezTo>
                  <a:cubicBezTo>
                    <a:pt x="403067" y="960624"/>
                    <a:pt x="408517" y="955444"/>
                    <a:pt x="413844" y="950436"/>
                  </a:cubicBezTo>
                  <a:cubicBezTo>
                    <a:pt x="446339" y="961093"/>
                    <a:pt x="480116" y="967333"/>
                    <a:pt x="514274" y="968995"/>
                  </a:cubicBezTo>
                  <a:cubicBezTo>
                    <a:pt x="520583" y="969290"/>
                    <a:pt x="526892" y="969437"/>
                    <a:pt x="533152" y="969437"/>
                  </a:cubicBezTo>
                  <a:cubicBezTo>
                    <a:pt x="567135" y="969361"/>
                    <a:pt x="600966" y="964890"/>
                    <a:pt x="633803" y="956131"/>
                  </a:cubicBezTo>
                  <a:cubicBezTo>
                    <a:pt x="638295" y="960329"/>
                    <a:pt x="642837" y="964601"/>
                    <a:pt x="647722" y="969216"/>
                  </a:cubicBezTo>
                  <a:cubicBezTo>
                    <a:pt x="677549" y="998550"/>
                    <a:pt x="709139" y="1026037"/>
                    <a:pt x="742309" y="1051529"/>
                  </a:cubicBezTo>
                  <a:cubicBezTo>
                    <a:pt x="822634" y="1109685"/>
                    <a:pt x="1023518" y="1065890"/>
                    <a:pt x="1046177" y="1060710"/>
                  </a:cubicBezTo>
                  <a:cubicBezTo>
                    <a:pt x="1055704" y="1058437"/>
                    <a:pt x="1062971" y="1050719"/>
                    <a:pt x="1064662" y="1041071"/>
                  </a:cubicBezTo>
                  <a:cubicBezTo>
                    <a:pt x="1066307" y="1031290"/>
                    <a:pt x="1061999" y="1021468"/>
                    <a:pt x="1053689" y="1016055"/>
                  </a:cubicBezTo>
                  <a:cubicBezTo>
                    <a:pt x="1053173" y="1015736"/>
                    <a:pt x="1003412" y="982153"/>
                    <a:pt x="971425" y="855726"/>
                  </a:cubicBezTo>
                  <a:cubicBezTo>
                    <a:pt x="960943" y="814704"/>
                    <a:pt x="979109" y="732416"/>
                    <a:pt x="998429" y="645292"/>
                  </a:cubicBezTo>
                  <a:cubicBezTo>
                    <a:pt x="1019526" y="563936"/>
                    <a:pt x="1032390" y="480664"/>
                    <a:pt x="1036824" y="396733"/>
                  </a:cubicBezTo>
                  <a:cubicBezTo>
                    <a:pt x="1036824" y="272147"/>
                    <a:pt x="1000000" y="195849"/>
                    <a:pt x="921075" y="156669"/>
                  </a:cubicBezTo>
                  <a:cubicBezTo>
                    <a:pt x="880422" y="140879"/>
                    <a:pt x="835848" y="138193"/>
                    <a:pt x="793592" y="148985"/>
                  </a:cubicBezTo>
                  <a:cubicBezTo>
                    <a:pt x="771498" y="119305"/>
                    <a:pt x="712728" y="56803"/>
                    <a:pt x="589590" y="18433"/>
                  </a:cubicBezTo>
                  <a:cubicBezTo>
                    <a:pt x="456586" y="-18147"/>
                    <a:pt x="314464" y="178"/>
                    <a:pt x="195088" y="69299"/>
                  </a:cubicBezTo>
                  <a:cubicBezTo>
                    <a:pt x="92325" y="135581"/>
                    <a:pt x="43031" y="209719"/>
                    <a:pt x="40748" y="450913"/>
                  </a:cubicBezTo>
                  <a:cubicBezTo>
                    <a:pt x="39815" y="552595"/>
                    <a:pt x="45805" y="647305"/>
                    <a:pt x="51108" y="730943"/>
                  </a:cubicBezTo>
                  <a:cubicBezTo>
                    <a:pt x="58254" y="800122"/>
                    <a:pt x="59444" y="869785"/>
                    <a:pt x="54667" y="939168"/>
                  </a:cubicBezTo>
                  <a:cubicBezTo>
                    <a:pt x="48950" y="984343"/>
                    <a:pt x="31778" y="1027304"/>
                    <a:pt x="4784" y="1063975"/>
                  </a:cubicBezTo>
                  <a:cubicBezTo>
                    <a:pt x="-3256" y="1074892"/>
                    <a:pt x="-924" y="1090260"/>
                    <a:pt x="9993" y="1098299"/>
                  </a:cubicBezTo>
                  <a:cubicBezTo>
                    <a:pt x="14176" y="1101380"/>
                    <a:pt x="19228" y="1103055"/>
                    <a:pt x="24423" y="1103082"/>
                  </a:cubicBezTo>
                  <a:close/>
                  <a:moveTo>
                    <a:pt x="516532" y="919946"/>
                  </a:moveTo>
                  <a:cubicBezTo>
                    <a:pt x="340997" y="910394"/>
                    <a:pt x="200496" y="770781"/>
                    <a:pt x="189834" y="595310"/>
                  </a:cubicBezTo>
                  <a:cubicBezTo>
                    <a:pt x="189233" y="583436"/>
                    <a:pt x="189233" y="571539"/>
                    <a:pt x="189834" y="559665"/>
                  </a:cubicBezTo>
                  <a:cubicBezTo>
                    <a:pt x="190983" y="534708"/>
                    <a:pt x="211093" y="514811"/>
                    <a:pt x="236060" y="513930"/>
                  </a:cubicBezTo>
                  <a:cubicBezTo>
                    <a:pt x="253738" y="513643"/>
                    <a:pt x="271366" y="512001"/>
                    <a:pt x="288791" y="509020"/>
                  </a:cubicBezTo>
                  <a:cubicBezTo>
                    <a:pt x="368610" y="498477"/>
                    <a:pt x="446491" y="476493"/>
                    <a:pt x="520043" y="443745"/>
                  </a:cubicBezTo>
                  <a:cubicBezTo>
                    <a:pt x="600905" y="403059"/>
                    <a:pt x="675975" y="351767"/>
                    <a:pt x="743267" y="291222"/>
                  </a:cubicBezTo>
                  <a:cubicBezTo>
                    <a:pt x="749367" y="329471"/>
                    <a:pt x="762967" y="366138"/>
                    <a:pt x="783282" y="399114"/>
                  </a:cubicBezTo>
                  <a:cubicBezTo>
                    <a:pt x="783755" y="399902"/>
                    <a:pt x="784278" y="400656"/>
                    <a:pt x="784853" y="401373"/>
                  </a:cubicBezTo>
                  <a:cubicBezTo>
                    <a:pt x="794567" y="412953"/>
                    <a:pt x="805805" y="423160"/>
                    <a:pt x="818264" y="431716"/>
                  </a:cubicBezTo>
                  <a:lnTo>
                    <a:pt x="822265" y="434735"/>
                  </a:lnTo>
                  <a:cubicBezTo>
                    <a:pt x="826890" y="438324"/>
                    <a:pt x="831157" y="442353"/>
                    <a:pt x="835006" y="446764"/>
                  </a:cubicBezTo>
                  <a:cubicBezTo>
                    <a:pt x="857886" y="473061"/>
                    <a:pt x="871805" y="505957"/>
                    <a:pt x="874751" y="540689"/>
                  </a:cubicBezTo>
                  <a:cubicBezTo>
                    <a:pt x="875976" y="552637"/>
                    <a:pt x="876575" y="564641"/>
                    <a:pt x="876543" y="576653"/>
                  </a:cubicBezTo>
                  <a:cubicBezTo>
                    <a:pt x="876541" y="766466"/>
                    <a:pt x="722665" y="920336"/>
                    <a:pt x="532852" y="920334"/>
                  </a:cubicBezTo>
                  <a:cubicBezTo>
                    <a:pt x="527410" y="920334"/>
                    <a:pt x="521967" y="920204"/>
                    <a:pt x="516532" y="919946"/>
                  </a:cubicBezTo>
                  <a:close/>
                  <a:moveTo>
                    <a:pt x="100132" y="727826"/>
                  </a:moveTo>
                  <a:cubicBezTo>
                    <a:pt x="94878" y="645071"/>
                    <a:pt x="88913" y="551245"/>
                    <a:pt x="89846" y="451355"/>
                  </a:cubicBezTo>
                  <a:cubicBezTo>
                    <a:pt x="91933" y="231322"/>
                    <a:pt x="132218" y="168378"/>
                    <a:pt x="220618" y="111228"/>
                  </a:cubicBezTo>
                  <a:cubicBezTo>
                    <a:pt x="328138" y="49177"/>
                    <a:pt x="456007" y="32700"/>
                    <a:pt x="575744" y="65469"/>
                  </a:cubicBezTo>
                  <a:cubicBezTo>
                    <a:pt x="716386" y="109289"/>
                    <a:pt x="760574" y="187674"/>
                    <a:pt x="760942" y="188214"/>
                  </a:cubicBezTo>
                  <a:cubicBezTo>
                    <a:pt x="766431" y="198606"/>
                    <a:pt x="778514" y="203648"/>
                    <a:pt x="789763" y="200243"/>
                  </a:cubicBezTo>
                  <a:cubicBezTo>
                    <a:pt x="808616" y="194572"/>
                    <a:pt x="865054" y="183525"/>
                    <a:pt x="899153" y="200464"/>
                  </a:cubicBezTo>
                  <a:cubicBezTo>
                    <a:pt x="940346" y="220889"/>
                    <a:pt x="987529" y="261665"/>
                    <a:pt x="987529" y="396414"/>
                  </a:cubicBezTo>
                  <a:cubicBezTo>
                    <a:pt x="982993" y="476822"/>
                    <a:pt x="970519" y="556586"/>
                    <a:pt x="950288" y="634539"/>
                  </a:cubicBezTo>
                  <a:cubicBezTo>
                    <a:pt x="928857" y="731557"/>
                    <a:pt x="910347" y="815367"/>
                    <a:pt x="923726" y="867755"/>
                  </a:cubicBezTo>
                  <a:cubicBezTo>
                    <a:pt x="935726" y="922926"/>
                    <a:pt x="958601" y="975152"/>
                    <a:pt x="991015" y="1021383"/>
                  </a:cubicBezTo>
                  <a:cubicBezTo>
                    <a:pt x="921051" y="1032896"/>
                    <a:pt x="813256" y="1042396"/>
                    <a:pt x="770983" y="1011808"/>
                  </a:cubicBezTo>
                  <a:cubicBezTo>
                    <a:pt x="741298" y="988973"/>
                    <a:pt x="713008" y="964380"/>
                    <a:pt x="686264" y="938161"/>
                  </a:cubicBezTo>
                  <a:cubicBezTo>
                    <a:pt x="831405" y="876654"/>
                    <a:pt x="925676" y="734289"/>
                    <a:pt x="925641" y="576653"/>
                  </a:cubicBezTo>
                  <a:cubicBezTo>
                    <a:pt x="925641" y="562927"/>
                    <a:pt x="924937" y="549212"/>
                    <a:pt x="923530" y="535558"/>
                  </a:cubicBezTo>
                  <a:cubicBezTo>
                    <a:pt x="919514" y="490508"/>
                    <a:pt x="901279" y="447901"/>
                    <a:pt x="871462" y="413893"/>
                  </a:cubicBezTo>
                  <a:cubicBezTo>
                    <a:pt x="865513" y="407154"/>
                    <a:pt x="858937" y="400997"/>
                    <a:pt x="851822" y="395506"/>
                  </a:cubicBezTo>
                  <a:lnTo>
                    <a:pt x="847624" y="392363"/>
                  </a:lnTo>
                  <a:cubicBezTo>
                    <a:pt x="839096" y="386533"/>
                    <a:pt x="831270" y="379738"/>
                    <a:pt x="824303" y="372111"/>
                  </a:cubicBezTo>
                  <a:cubicBezTo>
                    <a:pt x="807084" y="343771"/>
                    <a:pt x="795784" y="312238"/>
                    <a:pt x="791088" y="279414"/>
                  </a:cubicBezTo>
                  <a:cubicBezTo>
                    <a:pt x="787322" y="253929"/>
                    <a:pt x="763613" y="236323"/>
                    <a:pt x="738129" y="240088"/>
                  </a:cubicBezTo>
                  <a:cubicBezTo>
                    <a:pt x="728626" y="241493"/>
                    <a:pt x="719790" y="245796"/>
                    <a:pt x="712826" y="252410"/>
                  </a:cubicBezTo>
                  <a:cubicBezTo>
                    <a:pt x="648473" y="310738"/>
                    <a:pt x="576552" y="360126"/>
                    <a:pt x="499004" y="399237"/>
                  </a:cubicBezTo>
                  <a:cubicBezTo>
                    <a:pt x="429732" y="429943"/>
                    <a:pt x="356409" y="450537"/>
                    <a:pt x="281279" y="460389"/>
                  </a:cubicBezTo>
                  <a:cubicBezTo>
                    <a:pt x="265924" y="463043"/>
                    <a:pt x="250389" y="464511"/>
                    <a:pt x="234808" y="464783"/>
                  </a:cubicBezTo>
                  <a:cubicBezTo>
                    <a:pt x="184171" y="466384"/>
                    <a:pt x="143242" y="506585"/>
                    <a:pt x="140736" y="557185"/>
                  </a:cubicBezTo>
                  <a:lnTo>
                    <a:pt x="140736" y="557185"/>
                  </a:lnTo>
                  <a:cubicBezTo>
                    <a:pt x="140098" y="570737"/>
                    <a:pt x="140122" y="584386"/>
                    <a:pt x="140736" y="597814"/>
                  </a:cubicBezTo>
                  <a:cubicBezTo>
                    <a:pt x="149456" y="740814"/>
                    <a:pt x="234791" y="867932"/>
                    <a:pt x="363837" y="930158"/>
                  </a:cubicBezTo>
                  <a:lnTo>
                    <a:pt x="363567" y="930428"/>
                  </a:lnTo>
                  <a:cubicBezTo>
                    <a:pt x="334506" y="959688"/>
                    <a:pt x="303327" y="986766"/>
                    <a:pt x="270281" y="1011440"/>
                  </a:cubicBezTo>
                  <a:cubicBezTo>
                    <a:pt x="218728" y="1038125"/>
                    <a:pt x="125786" y="1048264"/>
                    <a:pt x="70059" y="1051922"/>
                  </a:cubicBezTo>
                  <a:cubicBezTo>
                    <a:pt x="87330" y="1018839"/>
                    <a:pt x="98568" y="982944"/>
                    <a:pt x="103250" y="945919"/>
                  </a:cubicBezTo>
                  <a:cubicBezTo>
                    <a:pt x="108781" y="873276"/>
                    <a:pt x="107737" y="800282"/>
                    <a:pt x="100132" y="727826"/>
                  </a:cubicBezTo>
                  <a:close/>
                </a:path>
              </a:pathLst>
            </a:custGeom>
            <a:solidFill>
              <a:srgbClr val="000000"/>
            </a:solidFill>
            <a:ln w="24507" cap="flat">
              <a:noFill/>
              <a:prstDash val="solid"/>
              <a:miter/>
            </a:ln>
          </p:spPr>
          <p:txBody>
            <a:bodyPr rtlCol="0" anchor="ctr"/>
            <a:lstStyle/>
            <a:p>
              <a:endParaRPr lang="en-CA"/>
            </a:p>
          </p:txBody>
        </p:sp>
        <p:sp>
          <p:nvSpPr>
            <p:cNvPr id="6" name="Freeform: Shape 5">
              <a:extLst>
                <a:ext uri="{FF2B5EF4-FFF2-40B4-BE49-F238E27FC236}">
                  <a16:creationId xmlns:a16="http://schemas.microsoft.com/office/drawing/2014/main" id="{3C4BD574-7FA6-4DF0-9A56-5D23878B095C}"/>
                </a:ext>
              </a:extLst>
            </p:cNvPr>
            <p:cNvSpPr/>
            <p:nvPr/>
          </p:nvSpPr>
          <p:spPr>
            <a:xfrm>
              <a:off x="8549317" y="4947174"/>
              <a:ext cx="2211278" cy="764038"/>
            </a:xfrm>
            <a:custGeom>
              <a:avLst/>
              <a:gdLst>
                <a:gd name="connsiteX0" fmla="*/ 1486025 w 1571136"/>
                <a:gd name="connsiteY0" fmla="*/ 212300 h 764038"/>
                <a:gd name="connsiteX1" fmla="*/ 1106546 w 1571136"/>
                <a:gd name="connsiteY1" fmla="*/ 27053 h 764038"/>
                <a:gd name="connsiteX2" fmla="*/ 1011640 w 1571136"/>
                <a:gd name="connsiteY2" fmla="*/ 2676 h 764038"/>
                <a:gd name="connsiteX3" fmla="*/ 999193 w 1571136"/>
                <a:gd name="connsiteY3" fmla="*/ 0 h 764038"/>
                <a:gd name="connsiteX4" fmla="*/ 989840 w 1571136"/>
                <a:gd name="connsiteY4" fmla="*/ 8666 h 764038"/>
                <a:gd name="connsiteX5" fmla="*/ 785568 w 1571136"/>
                <a:gd name="connsiteY5" fmla="*/ 101216 h 764038"/>
                <a:gd name="connsiteX6" fmla="*/ 581222 w 1571136"/>
                <a:gd name="connsiteY6" fmla="*/ 9893 h 764038"/>
                <a:gd name="connsiteX7" fmla="*/ 571918 w 1571136"/>
                <a:gd name="connsiteY7" fmla="*/ 1350 h 764038"/>
                <a:gd name="connsiteX8" fmla="*/ 559644 w 1571136"/>
                <a:gd name="connsiteY8" fmla="*/ 3952 h 764038"/>
                <a:gd name="connsiteX9" fmla="*/ 464958 w 1571136"/>
                <a:gd name="connsiteY9" fmla="*/ 26979 h 764038"/>
                <a:gd name="connsiteX10" fmla="*/ 85406 w 1571136"/>
                <a:gd name="connsiteY10" fmla="*/ 212128 h 764038"/>
                <a:gd name="connsiteX11" fmla="*/ 0 w 1571136"/>
                <a:gd name="connsiteY11" fmla="*/ 383529 h 764038"/>
                <a:gd name="connsiteX12" fmla="*/ 0 w 1571136"/>
                <a:gd name="connsiteY12" fmla="*/ 764039 h 764038"/>
                <a:gd name="connsiteX13" fmla="*/ 49098 w 1571136"/>
                <a:gd name="connsiteY13" fmla="*/ 764039 h 764038"/>
                <a:gd name="connsiteX14" fmla="*/ 49098 w 1571136"/>
                <a:gd name="connsiteY14" fmla="*/ 383529 h 764038"/>
                <a:gd name="connsiteX15" fmla="*/ 115086 w 1571136"/>
                <a:gd name="connsiteY15" fmla="*/ 251161 h 764038"/>
                <a:gd name="connsiteX16" fmla="*/ 478116 w 1571136"/>
                <a:gd name="connsiteY16" fmla="*/ 74408 h 764038"/>
                <a:gd name="connsiteX17" fmla="*/ 557532 w 1571136"/>
                <a:gd name="connsiteY17" fmla="*/ 54769 h 764038"/>
                <a:gd name="connsiteX18" fmla="*/ 785568 w 1571136"/>
                <a:gd name="connsiteY18" fmla="*/ 150314 h 764038"/>
                <a:gd name="connsiteX19" fmla="*/ 1013628 w 1571136"/>
                <a:gd name="connsiteY19" fmla="*/ 53370 h 764038"/>
                <a:gd name="connsiteX20" fmla="*/ 1092750 w 1571136"/>
                <a:gd name="connsiteY20" fmla="*/ 74187 h 764038"/>
                <a:gd name="connsiteX21" fmla="*/ 1455142 w 1571136"/>
                <a:gd name="connsiteY21" fmla="*/ 250474 h 764038"/>
                <a:gd name="connsiteX22" fmla="*/ 1522038 w 1571136"/>
                <a:gd name="connsiteY22" fmla="*/ 383529 h 764038"/>
                <a:gd name="connsiteX23" fmla="*/ 1522038 w 1571136"/>
                <a:gd name="connsiteY23" fmla="*/ 764039 h 764038"/>
                <a:gd name="connsiteX24" fmla="*/ 1571136 w 1571136"/>
                <a:gd name="connsiteY24" fmla="*/ 764039 h 764038"/>
                <a:gd name="connsiteX25" fmla="*/ 1571136 w 1571136"/>
                <a:gd name="connsiteY25" fmla="*/ 383529 h 764038"/>
                <a:gd name="connsiteX26" fmla="*/ 1486025 w 1571136"/>
                <a:gd name="connsiteY26" fmla="*/ 212300 h 76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71136" h="764038">
                  <a:moveTo>
                    <a:pt x="1486025" y="212300"/>
                  </a:moveTo>
                  <a:cubicBezTo>
                    <a:pt x="1373342" y="125551"/>
                    <a:pt x="1244254" y="62536"/>
                    <a:pt x="1106546" y="27053"/>
                  </a:cubicBezTo>
                  <a:cubicBezTo>
                    <a:pt x="1074829" y="17553"/>
                    <a:pt x="1042891" y="9353"/>
                    <a:pt x="1011640" y="2676"/>
                  </a:cubicBezTo>
                  <a:lnTo>
                    <a:pt x="999193" y="0"/>
                  </a:lnTo>
                  <a:lnTo>
                    <a:pt x="989840" y="8666"/>
                  </a:lnTo>
                  <a:cubicBezTo>
                    <a:pt x="889803" y="101216"/>
                    <a:pt x="821999" y="101216"/>
                    <a:pt x="785568" y="101216"/>
                  </a:cubicBezTo>
                  <a:cubicBezTo>
                    <a:pt x="749137" y="101216"/>
                    <a:pt x="680768" y="101216"/>
                    <a:pt x="581222" y="9893"/>
                  </a:cubicBezTo>
                  <a:lnTo>
                    <a:pt x="571918" y="1350"/>
                  </a:lnTo>
                  <a:lnTo>
                    <a:pt x="559644" y="3952"/>
                  </a:lnTo>
                  <a:cubicBezTo>
                    <a:pt x="529571" y="10286"/>
                    <a:pt x="497805" y="18019"/>
                    <a:pt x="464958" y="26979"/>
                  </a:cubicBezTo>
                  <a:cubicBezTo>
                    <a:pt x="328905" y="66852"/>
                    <a:pt x="200578" y="129452"/>
                    <a:pt x="85406" y="212128"/>
                  </a:cubicBezTo>
                  <a:cubicBezTo>
                    <a:pt x="32599" y="253500"/>
                    <a:pt x="1230" y="316456"/>
                    <a:pt x="0" y="383529"/>
                  </a:cubicBezTo>
                  <a:lnTo>
                    <a:pt x="0" y="764039"/>
                  </a:lnTo>
                  <a:lnTo>
                    <a:pt x="49098" y="764039"/>
                  </a:lnTo>
                  <a:lnTo>
                    <a:pt x="49098" y="383529"/>
                  </a:lnTo>
                  <a:cubicBezTo>
                    <a:pt x="50181" y="331755"/>
                    <a:pt x="74391" y="283188"/>
                    <a:pt x="115086" y="251161"/>
                  </a:cubicBezTo>
                  <a:cubicBezTo>
                    <a:pt x="225306" y="172263"/>
                    <a:pt x="348034" y="112508"/>
                    <a:pt x="478116" y="74408"/>
                  </a:cubicBezTo>
                  <a:cubicBezTo>
                    <a:pt x="505366" y="67043"/>
                    <a:pt x="532124" y="60366"/>
                    <a:pt x="557532" y="54769"/>
                  </a:cubicBezTo>
                  <a:cubicBezTo>
                    <a:pt x="653003" y="138702"/>
                    <a:pt x="726258" y="150314"/>
                    <a:pt x="785568" y="150314"/>
                  </a:cubicBezTo>
                  <a:cubicBezTo>
                    <a:pt x="844878" y="150314"/>
                    <a:pt x="917740" y="138555"/>
                    <a:pt x="1013628" y="53370"/>
                  </a:cubicBezTo>
                  <a:cubicBezTo>
                    <a:pt x="1039675" y="59261"/>
                    <a:pt x="1066163" y="66209"/>
                    <a:pt x="1092750" y="74187"/>
                  </a:cubicBezTo>
                  <a:cubicBezTo>
                    <a:pt x="1224205" y="107895"/>
                    <a:pt x="1347477" y="167861"/>
                    <a:pt x="1455142" y="250474"/>
                  </a:cubicBezTo>
                  <a:cubicBezTo>
                    <a:pt x="1496311" y="282512"/>
                    <a:pt x="1520877" y="331375"/>
                    <a:pt x="1522038" y="383529"/>
                  </a:cubicBezTo>
                  <a:lnTo>
                    <a:pt x="1522038" y="764039"/>
                  </a:lnTo>
                  <a:lnTo>
                    <a:pt x="1571136" y="764039"/>
                  </a:lnTo>
                  <a:lnTo>
                    <a:pt x="1571136" y="383529"/>
                  </a:lnTo>
                  <a:cubicBezTo>
                    <a:pt x="1569948" y="316559"/>
                    <a:pt x="1538692" y="253680"/>
                    <a:pt x="1486025" y="212300"/>
                  </a:cubicBezTo>
                  <a:close/>
                </a:path>
              </a:pathLst>
            </a:custGeom>
            <a:solidFill>
              <a:srgbClr val="000000"/>
            </a:solidFill>
            <a:ln w="24507" cap="flat">
              <a:noFill/>
              <a:prstDash val="solid"/>
              <a:miter/>
            </a:ln>
          </p:spPr>
          <p:txBody>
            <a:bodyPr rtlCol="0" anchor="ctr"/>
            <a:lstStyle/>
            <a:p>
              <a:endParaRPr lang="en-CA"/>
            </a:p>
          </p:txBody>
        </p:sp>
      </p:grpSp>
    </p:spTree>
    <p:extLst>
      <p:ext uri="{BB962C8B-B14F-4D97-AF65-F5344CB8AC3E}">
        <p14:creationId xmlns:p14="http://schemas.microsoft.com/office/powerpoint/2010/main" val="26114222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F8F5F-5B0C-47F8-BE84-77D17F876E46}"/>
              </a:ext>
            </a:extLst>
          </p:cNvPr>
          <p:cNvSpPr>
            <a:spLocks noGrp="1"/>
          </p:cNvSpPr>
          <p:nvPr>
            <p:ph type="title"/>
          </p:nvPr>
        </p:nvSpPr>
        <p:spPr/>
        <p:txBody>
          <a:bodyPr/>
          <a:lstStyle/>
          <a:p>
            <a:r>
              <a:rPr lang="en-CA"/>
              <a:t>Key takeaways</a:t>
            </a:r>
          </a:p>
        </p:txBody>
      </p:sp>
      <p:sp>
        <p:nvSpPr>
          <p:cNvPr id="4" name="Content Placeholder 3">
            <a:extLst>
              <a:ext uri="{FF2B5EF4-FFF2-40B4-BE49-F238E27FC236}">
                <a16:creationId xmlns:a16="http://schemas.microsoft.com/office/drawing/2014/main" id="{4DDC4839-F7E8-442C-9FB5-B1E88573294F}"/>
              </a:ext>
            </a:extLst>
          </p:cNvPr>
          <p:cNvSpPr>
            <a:spLocks noGrp="1"/>
          </p:cNvSpPr>
          <p:nvPr>
            <p:ph idx="1"/>
          </p:nvPr>
        </p:nvSpPr>
        <p:spPr/>
        <p:txBody>
          <a:bodyPr>
            <a:normAutofit/>
          </a:bodyPr>
          <a:lstStyle/>
          <a:p>
            <a:pPr marL="339725" indent="-339725"/>
            <a:r>
              <a:rPr lang="en-US" sz="2600" dirty="0"/>
              <a:t>Use the 5A framework to communicate with the patient </a:t>
            </a:r>
          </a:p>
          <a:p>
            <a:pPr marL="339725" indent="-339725"/>
            <a:r>
              <a:rPr lang="en-CA" sz="2600" dirty="0"/>
              <a:t>The motivation to lose weight must come from patients </a:t>
            </a:r>
          </a:p>
          <a:p>
            <a:pPr marL="339725" indent="-339725"/>
            <a:r>
              <a:rPr lang="en-CA" sz="2600" dirty="0"/>
              <a:t>Clinicians should assist patients in setting realistic and achievable weight loss goals</a:t>
            </a:r>
          </a:p>
        </p:txBody>
      </p:sp>
      <p:sp>
        <p:nvSpPr>
          <p:cNvPr id="5" name="Text Placeholder 4">
            <a:extLst>
              <a:ext uri="{FF2B5EF4-FFF2-40B4-BE49-F238E27FC236}">
                <a16:creationId xmlns:a16="http://schemas.microsoft.com/office/drawing/2014/main" id="{C9F3D1D6-A06A-4223-B547-09E749ABE73D}"/>
              </a:ext>
            </a:extLst>
          </p:cNvPr>
          <p:cNvSpPr>
            <a:spLocks noGrp="1"/>
          </p:cNvSpPr>
          <p:nvPr>
            <p:ph type="body" sz="quarter" idx="13"/>
          </p:nvPr>
        </p:nvSpPr>
        <p:spPr/>
        <p:txBody>
          <a:bodyPr/>
          <a:lstStyle/>
          <a:p>
            <a:endParaRPr lang="en-CA"/>
          </a:p>
        </p:txBody>
      </p:sp>
    </p:spTree>
    <p:extLst>
      <p:ext uri="{BB962C8B-B14F-4D97-AF65-F5344CB8AC3E}">
        <p14:creationId xmlns:p14="http://schemas.microsoft.com/office/powerpoint/2010/main" val="28622742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75953-DC5E-4865-332F-C96C51ACAFEF}"/>
              </a:ext>
            </a:extLst>
          </p:cNvPr>
          <p:cNvSpPr>
            <a:spLocks noGrp="1"/>
          </p:cNvSpPr>
          <p:nvPr>
            <p:ph type="title"/>
          </p:nvPr>
        </p:nvSpPr>
        <p:spPr/>
        <p:txBody>
          <a:bodyPr/>
          <a:lstStyle/>
          <a:p>
            <a:r>
              <a:rPr lang="en-CA"/>
              <a:t>Assessment</a:t>
            </a:r>
          </a:p>
        </p:txBody>
      </p:sp>
      <p:sp>
        <p:nvSpPr>
          <p:cNvPr id="3" name="Text Placeholder 2">
            <a:extLst>
              <a:ext uri="{FF2B5EF4-FFF2-40B4-BE49-F238E27FC236}">
                <a16:creationId xmlns:a16="http://schemas.microsoft.com/office/drawing/2014/main" id="{1C91CF84-272E-CC05-18F6-9725FAA1BA67}"/>
              </a:ext>
            </a:extLst>
          </p:cNvPr>
          <p:cNvSpPr>
            <a:spLocks noGrp="1"/>
          </p:cNvSpPr>
          <p:nvPr>
            <p:ph type="body" sz="quarter" idx="13"/>
          </p:nvPr>
        </p:nvSpPr>
        <p:spPr/>
        <p:txBody>
          <a:bodyPr/>
          <a:lstStyle/>
          <a:p>
            <a:endParaRPr lang="en-CA"/>
          </a:p>
        </p:txBody>
      </p:sp>
      <p:sp>
        <p:nvSpPr>
          <p:cNvPr id="4" name="Content Placeholder 2">
            <a:extLst>
              <a:ext uri="{FF2B5EF4-FFF2-40B4-BE49-F238E27FC236}">
                <a16:creationId xmlns:a16="http://schemas.microsoft.com/office/drawing/2014/main" id="{3CEE250D-4B64-DCAC-7136-BFCB732B50C5}"/>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buFont typeface="+mj-lt"/>
              <a:buAutoNum type="arabicPeriod"/>
            </a:pPr>
            <a:r>
              <a:rPr lang="en-CA" sz="1800" dirty="0">
                <a:latin typeface="Arial" panose="020B0604020202020204" pitchFamily="34" charset="0"/>
                <a:cs typeface="Times New Roman" panose="02020603050405020304" pitchFamily="18" charset="0"/>
              </a:rPr>
              <a:t>Which of the following is an example of a SMART goal for a person with obesity?</a:t>
            </a:r>
          </a:p>
          <a:p>
            <a:pPr lvl="1">
              <a:lnSpc>
                <a:spcPct val="107000"/>
              </a:lnSpc>
              <a:spcBef>
                <a:spcPts val="0"/>
              </a:spcBef>
              <a:buFont typeface="+mj-lt"/>
              <a:buAutoNum type="alphaLcPeriod"/>
            </a:pPr>
            <a:r>
              <a:rPr lang="en-US" sz="1800" dirty="0">
                <a:latin typeface="Arial" panose="020B0604020202020204" pitchFamily="34" charset="0"/>
                <a:ea typeface="Calibri" panose="020F0502020204030204" pitchFamily="34" charset="0"/>
                <a:cs typeface="Times New Roman" panose="02020603050405020304" pitchFamily="18" charset="0"/>
              </a:rPr>
              <a:t>“I will lose weight so that I can feel better and have a healthier relationship with my wife”</a:t>
            </a:r>
          </a:p>
          <a:p>
            <a:pPr lvl="1">
              <a:lnSpc>
                <a:spcPct val="107000"/>
              </a:lnSpc>
              <a:spcBef>
                <a:spcPts val="0"/>
              </a:spcBef>
              <a:buFont typeface="+mj-lt"/>
              <a:buAutoNum type="alphaLcPeriod"/>
            </a:pPr>
            <a:r>
              <a:rPr lang="en-US" sz="1800" dirty="0">
                <a:latin typeface="Arial" panose="020B0604020202020204" pitchFamily="34" charset="0"/>
                <a:ea typeface="Calibri" panose="020F0502020204030204" pitchFamily="34" charset="0"/>
                <a:cs typeface="Times New Roman" panose="02020603050405020304" pitchFamily="18" charset="0"/>
              </a:rPr>
              <a:t>“I will go on a walk on Mondays, Wednesdays and Fridays around my neighborhood for 20 minutes in order to lose 3 </a:t>
            </a:r>
            <a:r>
              <a:rPr lang="en-US" sz="1800" dirty="0" err="1">
                <a:latin typeface="Arial" panose="020B0604020202020204" pitchFamily="34" charset="0"/>
                <a:ea typeface="Calibri" panose="020F0502020204030204" pitchFamily="34" charset="0"/>
                <a:cs typeface="Times New Roman" panose="02020603050405020304" pitchFamily="18" charset="0"/>
              </a:rPr>
              <a:t>lbs</a:t>
            </a:r>
            <a:r>
              <a:rPr lang="en-US" sz="1800" dirty="0">
                <a:latin typeface="Arial" panose="020B0604020202020204" pitchFamily="34" charset="0"/>
                <a:ea typeface="Calibri" panose="020F0502020204030204" pitchFamily="34" charset="0"/>
                <a:cs typeface="Times New Roman" panose="02020603050405020304" pitchFamily="18" charset="0"/>
              </a:rPr>
              <a:t> by June 30”</a:t>
            </a:r>
          </a:p>
          <a:p>
            <a:pPr lvl="1">
              <a:lnSpc>
                <a:spcPct val="107000"/>
              </a:lnSpc>
              <a:spcBef>
                <a:spcPts val="0"/>
              </a:spcBef>
              <a:buFont typeface="+mj-lt"/>
              <a:buAutoNum type="alphaL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“I am going to exercise more and eat more vegetables. These are 2 behavior changes that I feel confident I can do.” </a:t>
            </a:r>
          </a:p>
          <a:p>
            <a:pPr lvl="1">
              <a:lnSpc>
                <a:spcPct val="107000"/>
              </a:lnSpc>
              <a:spcBef>
                <a:spcPts val="0"/>
              </a:spcBef>
              <a:buFont typeface="+mj-lt"/>
              <a:buAutoNum type="alphaLcPeriod"/>
            </a:pPr>
            <a:r>
              <a:rPr lang="en-US" sz="1800" dirty="0">
                <a:latin typeface="Arial" panose="020B0604020202020204" pitchFamily="34" charset="0"/>
                <a:ea typeface="Calibri" panose="020F0502020204030204" pitchFamily="34" charset="0"/>
                <a:cs typeface="Times New Roman" panose="02020603050405020304" pitchFamily="18" charset="0"/>
              </a:rPr>
              <a:t>“I will lose 20 </a:t>
            </a:r>
            <a:r>
              <a:rPr lang="en-US" sz="1800" dirty="0" err="1">
                <a:latin typeface="Arial" panose="020B0604020202020204" pitchFamily="34" charset="0"/>
                <a:ea typeface="Calibri" panose="020F0502020204030204" pitchFamily="34" charset="0"/>
                <a:cs typeface="Times New Roman" panose="02020603050405020304" pitchFamily="18" charset="0"/>
              </a:rPr>
              <a:t>lbs</a:t>
            </a:r>
            <a:r>
              <a:rPr lang="en-US" sz="1800" dirty="0">
                <a:latin typeface="Arial" panose="020B0604020202020204" pitchFamily="34" charset="0"/>
                <a:ea typeface="Calibri" panose="020F0502020204030204" pitchFamily="34" charset="0"/>
                <a:cs typeface="Times New Roman" panose="02020603050405020304" pitchFamily="18" charset="0"/>
              </a:rPr>
              <a:t> by end of next month. I have done this before and I know I can do this again.”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86054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3">
            <a:extLst>
              <a:ext uri="{FF2B5EF4-FFF2-40B4-BE49-F238E27FC236}">
                <a16:creationId xmlns:a16="http://schemas.microsoft.com/office/drawing/2014/main" id="{D25883D1-1ADC-4122-9E0B-A96B9B7B5763}"/>
              </a:ext>
            </a:extLst>
          </p:cNvPr>
          <p:cNvSpPr txBox="1">
            <a:spLocks/>
          </p:cNvSpPr>
          <p:nvPr/>
        </p:nvSpPr>
        <p:spPr>
          <a:xfrm>
            <a:off x="1112169" y="1782998"/>
            <a:ext cx="8805553" cy="3292003"/>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6200" b="1" i="0" u="none" strike="noStrike" kern="1200" cap="none" spc="0" normalizeH="0" baseline="0" noProof="0" dirty="0">
                <a:ln>
                  <a:noFill/>
                </a:ln>
                <a:solidFill>
                  <a:srgbClr val="263C50"/>
                </a:solidFill>
                <a:effectLst/>
                <a:uLnTx/>
                <a:uFillTx/>
                <a:latin typeface="Arial Nova Light" panose="020B0304020202020204" pitchFamily="34" charset="0"/>
              </a:rPr>
              <a:t>Obesity-Related Complications and the Impact of Weight Loss</a:t>
            </a:r>
          </a:p>
        </p:txBody>
      </p:sp>
      <p:sp>
        <p:nvSpPr>
          <p:cNvPr id="3" name="Text Placeholder 13">
            <a:extLst>
              <a:ext uri="{FF2B5EF4-FFF2-40B4-BE49-F238E27FC236}">
                <a16:creationId xmlns:a16="http://schemas.microsoft.com/office/drawing/2014/main" id="{DBCEB4B2-41F2-410E-9A0C-2B224E687324}"/>
              </a:ext>
            </a:extLst>
          </p:cNvPr>
          <p:cNvSpPr txBox="1">
            <a:spLocks/>
          </p:cNvSpPr>
          <p:nvPr/>
        </p:nvSpPr>
        <p:spPr>
          <a:xfrm>
            <a:off x="1146420" y="5314491"/>
            <a:ext cx="5546703" cy="592183"/>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CA" sz="4000" b="0" i="0" u="none" strike="noStrike" kern="1200" cap="none" spc="0" normalizeH="0" baseline="0" noProof="0" dirty="0">
                <a:ln>
                  <a:noFill/>
                </a:ln>
                <a:solidFill>
                  <a:srgbClr val="263C50"/>
                </a:solidFill>
                <a:effectLst/>
                <a:uLnTx/>
                <a:uFillTx/>
                <a:ea typeface="+mn-ea"/>
                <a:cs typeface="+mn-cs"/>
              </a:rPr>
              <a:t>Module 6</a:t>
            </a:r>
          </a:p>
        </p:txBody>
      </p:sp>
    </p:spTree>
    <p:extLst>
      <p:ext uri="{BB962C8B-B14F-4D97-AF65-F5344CB8AC3E}">
        <p14:creationId xmlns:p14="http://schemas.microsoft.com/office/powerpoint/2010/main" val="38668753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CDCB9-A0AA-27DC-7B56-73AFD2934F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B6C193-AE12-0FF3-2BE5-05416DE00DA6}"/>
              </a:ext>
            </a:extLst>
          </p:cNvPr>
          <p:cNvSpPr>
            <a:spLocks noGrp="1"/>
          </p:cNvSpPr>
          <p:nvPr>
            <p:ph type="title"/>
          </p:nvPr>
        </p:nvSpPr>
        <p:spPr/>
        <p:txBody>
          <a:bodyPr/>
          <a:lstStyle/>
          <a:p>
            <a:r>
              <a:rPr lang="en-US"/>
              <a:t>Assessments</a:t>
            </a:r>
            <a:endParaRPr lang="en-CA"/>
          </a:p>
        </p:txBody>
      </p:sp>
      <p:sp>
        <p:nvSpPr>
          <p:cNvPr id="5" name="Text Placeholder 4">
            <a:extLst>
              <a:ext uri="{FF2B5EF4-FFF2-40B4-BE49-F238E27FC236}">
                <a16:creationId xmlns:a16="http://schemas.microsoft.com/office/drawing/2014/main" id="{2CED5E34-D6A6-15FD-3EE3-BC7CFD6511B4}"/>
              </a:ext>
            </a:extLst>
          </p:cNvPr>
          <p:cNvSpPr>
            <a:spLocks noGrp="1"/>
          </p:cNvSpPr>
          <p:nvPr>
            <p:ph type="body" sz="quarter" idx="13"/>
          </p:nvPr>
        </p:nvSpPr>
        <p:spPr/>
        <p:txBody>
          <a:bodyPr/>
          <a:lstStyle/>
          <a:p>
            <a:endParaRPr lang="en-CA"/>
          </a:p>
        </p:txBody>
      </p:sp>
      <p:sp>
        <p:nvSpPr>
          <p:cNvPr id="6" name="Content Placeholder 2">
            <a:extLst>
              <a:ext uri="{FF2B5EF4-FFF2-40B4-BE49-F238E27FC236}">
                <a16:creationId xmlns:a16="http://schemas.microsoft.com/office/drawing/2014/main" id="{1CCF202E-31B8-2C06-2DAC-6F43A2CA9E47}"/>
              </a:ext>
            </a:extLst>
          </p:cNvPr>
          <p:cNvSpPr txBox="1">
            <a:spLocks/>
          </p:cNvSpPr>
          <p:nvPr/>
        </p:nvSpPr>
        <p:spPr>
          <a:xfrm>
            <a:off x="838200" y="1825625"/>
            <a:ext cx="10515600"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buFont typeface="+mj-lt"/>
              <a:buAutoNum type="arabicPeriod"/>
            </a:pPr>
            <a:r>
              <a:rPr lang="en-US" sz="2400" dirty="0">
                <a:effectLst/>
                <a:latin typeface="Arial"/>
                <a:ea typeface="Calibri" panose="020F0502020204030204" pitchFamily="34" charset="0"/>
                <a:cs typeface="Arial" panose="020B0604020202020204" pitchFamily="34" charset="0"/>
              </a:rPr>
              <a:t>Which one of the following regarding the relationship between life expectancy and BMI categories is </a:t>
            </a:r>
            <a:r>
              <a:rPr lang="en-US" sz="2400" dirty="0">
                <a:latin typeface="Arial"/>
                <a:ea typeface="Calibri" panose="020F0502020204030204" pitchFamily="34" charset="0"/>
                <a:cs typeface="Arial" panose="020B0604020202020204" pitchFamily="34" charset="0"/>
              </a:rPr>
              <a:t>correct?</a:t>
            </a:r>
            <a:endParaRPr lang="en-US" sz="2400" dirty="0">
              <a:latin typeface="Arial"/>
              <a:cs typeface="Arial" panose="020B0604020202020204" pitchFamily="34" charset="0"/>
            </a:endParaRPr>
          </a:p>
          <a:p>
            <a:pPr lvl="1">
              <a:lnSpc>
                <a:spcPct val="107000"/>
              </a:lnSpc>
              <a:spcBef>
                <a:spcPts val="0"/>
              </a:spcBef>
              <a:buFont typeface="+mj-lt"/>
              <a:buAutoNum type="alphaLcPeriod"/>
            </a:pPr>
            <a:r>
              <a:rPr lang="en-US" dirty="0">
                <a:effectLst/>
                <a:latin typeface="Arial"/>
                <a:ea typeface="Calibri" panose="020F0502020204030204" pitchFamily="34" charset="0"/>
                <a:cs typeface="Arial" panose="020B0604020202020204" pitchFamily="34" charset="0"/>
              </a:rPr>
              <a:t>For every 5-point increase in BMI above 25 </a:t>
            </a:r>
            <a:r>
              <a:rPr lang="en-US" dirty="0">
                <a:latin typeface="Arial"/>
                <a:ea typeface="Calibri" panose="020F0502020204030204" pitchFamily="34" charset="0"/>
                <a:cs typeface="Arial" panose="020B0604020202020204" pitchFamily="34" charset="0"/>
              </a:rPr>
              <a:t>kg/m</a:t>
            </a:r>
            <a:r>
              <a:rPr lang="en-US" baseline="30000" dirty="0">
                <a:latin typeface="Arial"/>
                <a:ea typeface="Calibri" panose="020F0502020204030204" pitchFamily="34" charset="0"/>
                <a:cs typeface="Arial" panose="020B0604020202020204" pitchFamily="34" charset="0"/>
              </a:rPr>
              <a:t>2</a:t>
            </a:r>
            <a:r>
              <a:rPr lang="en-US" dirty="0">
                <a:latin typeface="Arial"/>
                <a:ea typeface="Calibri" panose="020F0502020204030204" pitchFamily="34" charset="0"/>
                <a:cs typeface="Arial" panose="020B0604020202020204" pitchFamily="34" charset="0"/>
              </a:rPr>
              <a:t> there</a:t>
            </a:r>
            <a:r>
              <a:rPr lang="en-US" dirty="0">
                <a:effectLst/>
                <a:latin typeface="Arial"/>
                <a:ea typeface="Calibri" panose="020F0502020204030204" pitchFamily="34" charset="0"/>
                <a:cs typeface="Arial" panose="020B0604020202020204" pitchFamily="34" charset="0"/>
              </a:rPr>
              <a:t> is an estimated 30% reduction in life expectancy</a:t>
            </a:r>
            <a:r>
              <a:rPr lang="en-US" dirty="0">
                <a:latin typeface="Arial"/>
                <a:ea typeface="Calibri" panose="020F0502020204030204" pitchFamily="34" charset="0"/>
                <a:cs typeface="Arial" panose="020B0604020202020204" pitchFamily="34" charset="0"/>
              </a:rPr>
              <a:t> </a:t>
            </a:r>
            <a:endParaRPr lang="en-CA" dirty="0">
              <a:latin typeface="Arial" panose="020B0604020202020204" pitchFamily="34" charset="0"/>
              <a:ea typeface="Calibri" panose="020F0502020204030204" pitchFamily="34" charset="0"/>
              <a:cs typeface="Arial" panose="020B0604020202020204" pitchFamily="34" charset="0"/>
            </a:endParaRPr>
          </a:p>
          <a:p>
            <a:pPr lvl="1">
              <a:lnSpc>
                <a:spcPct val="107000"/>
              </a:lnSpc>
              <a:spcBef>
                <a:spcPts val="0"/>
              </a:spcBef>
              <a:buFont typeface="+mj-lt"/>
              <a:buAutoNum type="alphaLcPeriod"/>
            </a:pPr>
            <a:r>
              <a:rPr lang="en-US" dirty="0">
                <a:latin typeface="Arial"/>
                <a:ea typeface="Calibri" panose="020F0502020204030204" pitchFamily="34" charset="0"/>
                <a:cs typeface="Arial" panose="020B0604020202020204" pitchFamily="34" charset="0"/>
              </a:rPr>
              <a:t>Men with obesity are more likely to live longer than women with obesity </a:t>
            </a:r>
            <a:endParaRPr lang="en-CA" dirty="0">
              <a:latin typeface="Arial" panose="020B0604020202020204" pitchFamily="34" charset="0"/>
              <a:ea typeface="Calibri" panose="020F0502020204030204" pitchFamily="34" charset="0"/>
              <a:cs typeface="Arial" panose="020B0604020202020204" pitchFamily="34" charset="0"/>
            </a:endParaRPr>
          </a:p>
          <a:p>
            <a:pPr lvl="1">
              <a:lnSpc>
                <a:spcPct val="107000"/>
              </a:lnSpc>
              <a:spcBef>
                <a:spcPts val="0"/>
              </a:spcBef>
              <a:buFont typeface="+mj-lt"/>
              <a:buAutoNum type="alphaLcPeriod"/>
            </a:pPr>
            <a:r>
              <a:rPr lang="en-CA" dirty="0">
                <a:latin typeface="Arial"/>
                <a:ea typeface="Calibri" panose="020F0502020204030204" pitchFamily="34" charset="0"/>
                <a:cs typeface="Arial" panose="020B0604020202020204" pitchFamily="34" charset="0"/>
              </a:rPr>
              <a:t>Underweight has a greater increase in mortality in women versus men</a:t>
            </a:r>
            <a:endParaRPr lang="en-CA" dirty="0">
              <a:latin typeface="Arial" panose="020B0604020202020204" pitchFamily="34" charset="0"/>
              <a:ea typeface="Calibri" panose="020F0502020204030204" pitchFamily="34" charset="0"/>
              <a:cs typeface="Arial" panose="020B0604020202020204" pitchFamily="34" charset="0"/>
            </a:endParaRPr>
          </a:p>
          <a:p>
            <a:pPr lvl="1">
              <a:lnSpc>
                <a:spcPct val="107000"/>
              </a:lnSpc>
              <a:spcBef>
                <a:spcPts val="0"/>
              </a:spcBef>
              <a:buFont typeface="+mj-lt"/>
              <a:buAutoNum type="alphaLcPeriod"/>
            </a:pPr>
            <a:r>
              <a:rPr lang="en-CA" dirty="0">
                <a:latin typeface="Arial"/>
                <a:ea typeface="Calibri" panose="020F0502020204030204" pitchFamily="34" charset="0"/>
                <a:cs typeface="Arial" panose="020B0604020202020204" pitchFamily="34" charset="0"/>
              </a:rPr>
              <a:t>Underweight has a greater increase in mortality in older versus younger adults</a:t>
            </a:r>
            <a:endParaRPr lang="en-US" dirty="0">
              <a:latin typeface="Arial" panose="020B0604020202020204" pitchFamily="34" charset="0"/>
              <a:cs typeface="Arial" panose="020B0604020202020204" pitchFamily="34" charset="0"/>
            </a:endParaRPr>
          </a:p>
          <a:p>
            <a:pPr lvl="1">
              <a:lnSpc>
                <a:spcPct val="107000"/>
              </a:lnSpc>
              <a:spcBef>
                <a:spcPts val="0"/>
              </a:spcBef>
              <a:buFont typeface="+mj-lt"/>
              <a:buAutoNum type="alphaLcPeriod"/>
            </a:pPr>
            <a:endParaRPr lang="en-US" sz="1800" dirty="0">
              <a:latin typeface="Arial" panose="020B0604020202020204" pitchFamily="34" charset="0"/>
              <a:cs typeface="Arial" panose="020B0604020202020204" pitchFamily="34" charset="0"/>
            </a:endParaRPr>
          </a:p>
          <a:p>
            <a:pPr>
              <a:lnSpc>
                <a:spcPct val="107000"/>
              </a:lnSpc>
              <a:spcAft>
                <a:spcPts val="800"/>
              </a:spcAft>
              <a:buFont typeface="+mj-lt"/>
              <a:buAutoNum type="arabicPeriod"/>
            </a:pPr>
            <a:endParaRPr lang="en-CA"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12733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p:txBody>
          <a:bodyPr/>
          <a:lstStyle/>
          <a:p>
            <a:r>
              <a:rPr lang="en-US"/>
              <a:t>Life expectancy across BMI categories</a:t>
            </a:r>
          </a:p>
        </p:txBody>
      </p:sp>
      <p:sp>
        <p:nvSpPr>
          <p:cNvPr id="17" name="Text Placeholder 16">
            <a:extLst>
              <a:ext uri="{FF2B5EF4-FFF2-40B4-BE49-F238E27FC236}">
                <a16:creationId xmlns:a16="http://schemas.microsoft.com/office/drawing/2014/main" id="{86F00A86-414C-4588-A889-5EE7F7D124B9}"/>
              </a:ext>
            </a:extLst>
          </p:cNvPr>
          <p:cNvSpPr>
            <a:spLocks noGrp="1"/>
          </p:cNvSpPr>
          <p:nvPr>
            <p:ph type="body" sz="quarter" idx="13"/>
          </p:nvPr>
        </p:nvSpPr>
        <p:spPr>
          <a:xfrm>
            <a:off x="647998" y="6254068"/>
            <a:ext cx="10705801" cy="282875"/>
          </a:xfrm>
        </p:spPr>
        <p:txBody>
          <a:bodyPr/>
          <a:lstStyle/>
          <a:p>
            <a:r>
              <a:rPr lang="en-US"/>
              <a:t>*Reduction in life expectancy is calculated as expected age of death minus expected age at death in the healthy weight category. Expected age of death at age 40 years estimated from a Poisson model for overall survival with six-category BMI variable, 5-year age bands, sex, and interaction terms for BMI with age at BMI, and BMI with sex.</a:t>
            </a:r>
            <a:br>
              <a:rPr lang="en-US"/>
            </a:br>
            <a:r>
              <a:rPr lang="en-US"/>
              <a:t>BMI, body mass index. </a:t>
            </a:r>
            <a:br>
              <a:rPr lang="en-US"/>
            </a:br>
            <a:r>
              <a:rPr lang="en-US"/>
              <a:t>1. Prospective Studies Collaboration. Lancet 2009;373:1083–1096; 2. </a:t>
            </a:r>
            <a:r>
              <a:rPr lang="en-US" err="1"/>
              <a:t>Bhaskaran</a:t>
            </a:r>
            <a:r>
              <a:rPr lang="en-US"/>
              <a:t> K et al. Lancet Diabetes Endocrinol 2018;6:944–953.</a:t>
            </a:r>
          </a:p>
        </p:txBody>
      </p:sp>
      <p:sp>
        <p:nvSpPr>
          <p:cNvPr id="39" name="Rectangle 38">
            <a:extLst>
              <a:ext uri="{FF2B5EF4-FFF2-40B4-BE49-F238E27FC236}">
                <a16:creationId xmlns:a16="http://schemas.microsoft.com/office/drawing/2014/main" id="{6E8560FB-0F42-4439-A882-E146F6B2B1B2}"/>
              </a:ext>
            </a:extLst>
          </p:cNvPr>
          <p:cNvSpPr/>
          <p:nvPr/>
        </p:nvSpPr>
        <p:spPr>
          <a:xfrm>
            <a:off x="703786" y="1710842"/>
            <a:ext cx="3309414" cy="1597520"/>
          </a:xfrm>
          <a:prstGeom prst="rect">
            <a:avLst/>
          </a:prstGeom>
          <a:solidFill>
            <a:schemeClr val="accent3">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55">
              <a:defRPr/>
            </a:pPr>
            <a:r>
              <a:rPr lang="en-US" sz="1600" b="1" dirty="0">
                <a:solidFill>
                  <a:schemeClr val="tx1"/>
                </a:solidFill>
                <a:latin typeface="Arial"/>
                <a:cs typeface="Arial"/>
              </a:rPr>
              <a:t>30% increase in mortality </a:t>
            </a:r>
            <a:r>
              <a:rPr lang="en-US" sz="1600" dirty="0">
                <a:solidFill>
                  <a:schemeClr val="tx1"/>
                </a:solidFill>
                <a:latin typeface="Arial"/>
                <a:cs typeface="Arial"/>
              </a:rPr>
              <a:t>is associated with</a:t>
            </a:r>
            <a:r>
              <a:rPr lang="en-US" sz="1600" b="1" dirty="0">
                <a:solidFill>
                  <a:schemeClr val="tx1"/>
                </a:solidFill>
                <a:latin typeface="Arial"/>
                <a:cs typeface="Arial"/>
              </a:rPr>
              <a:t> every 5 BMI point increase </a:t>
            </a:r>
            <a:r>
              <a:rPr lang="en-US" sz="1600" dirty="0">
                <a:solidFill>
                  <a:schemeClr val="tx1"/>
                </a:solidFill>
                <a:latin typeface="Arial"/>
                <a:cs typeface="Arial"/>
              </a:rPr>
              <a:t>above a BMI of 25</a:t>
            </a:r>
            <a:r>
              <a:rPr lang="en-US" sz="1600" baseline="30000" dirty="0">
                <a:solidFill>
                  <a:schemeClr val="tx1"/>
                </a:solidFill>
                <a:latin typeface="Arial"/>
                <a:cs typeface="Arial"/>
              </a:rPr>
              <a:t>1</a:t>
            </a:r>
          </a:p>
        </p:txBody>
      </p:sp>
      <p:graphicFrame>
        <p:nvGraphicFramePr>
          <p:cNvPr id="38" name="Chart 37">
            <a:extLst>
              <a:ext uri="{FF2B5EF4-FFF2-40B4-BE49-F238E27FC236}">
                <a16:creationId xmlns:a16="http://schemas.microsoft.com/office/drawing/2014/main" id="{2866ED18-CA48-43B4-A0E6-0C8DF66EA50D}"/>
              </a:ext>
            </a:extLst>
          </p:cNvPr>
          <p:cNvGraphicFramePr/>
          <p:nvPr/>
        </p:nvGraphicFramePr>
        <p:xfrm>
          <a:off x="4396925" y="1847022"/>
          <a:ext cx="6245365" cy="4028175"/>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4F46FD01-44B9-4D37-9FF4-DE47D847297D}"/>
              </a:ext>
            </a:extLst>
          </p:cNvPr>
          <p:cNvSpPr/>
          <p:nvPr/>
        </p:nvSpPr>
        <p:spPr>
          <a:xfrm>
            <a:off x="703786" y="3429000"/>
            <a:ext cx="3309414" cy="2111395"/>
          </a:xfrm>
          <a:prstGeom prst="rect">
            <a:avLst/>
          </a:prstGeom>
          <a:solidFill>
            <a:schemeClr val="accent3">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55">
              <a:defRPr/>
            </a:pPr>
            <a:r>
              <a:rPr lang="en-US" sz="1600" b="1">
                <a:solidFill>
                  <a:schemeClr val="tx1"/>
                </a:solidFill>
                <a:latin typeface="Arial"/>
                <a:cs typeface="Arial"/>
              </a:rPr>
              <a:t>Underweight</a:t>
            </a:r>
            <a:r>
              <a:rPr lang="en-US" sz="1600">
                <a:solidFill>
                  <a:schemeClr val="tx1"/>
                </a:solidFill>
                <a:latin typeface="Arial"/>
                <a:cs typeface="Arial"/>
              </a:rPr>
              <a:t> was associated with increased mortality, with the strongest association between low BMI and mortality noted in </a:t>
            </a:r>
            <a:r>
              <a:rPr lang="en-US" sz="1600" b="1">
                <a:solidFill>
                  <a:schemeClr val="tx1"/>
                </a:solidFill>
                <a:latin typeface="Arial"/>
                <a:cs typeface="Arial"/>
              </a:rPr>
              <a:t>younger people</a:t>
            </a:r>
            <a:r>
              <a:rPr lang="en-US" sz="1600" b="1" baseline="30000">
                <a:solidFill>
                  <a:schemeClr val="tx1"/>
                </a:solidFill>
                <a:latin typeface="Arial"/>
                <a:cs typeface="Arial"/>
              </a:rPr>
              <a:t>2</a:t>
            </a:r>
            <a:endParaRPr lang="en-US" sz="1600" baseline="30000">
              <a:solidFill>
                <a:schemeClr val="tx1"/>
              </a:solidFill>
              <a:latin typeface="Arial"/>
              <a:cs typeface="Arial"/>
            </a:endParaRPr>
          </a:p>
        </p:txBody>
      </p:sp>
    </p:spTree>
    <p:custDataLst>
      <p:tags r:id="rId1"/>
    </p:custDataLst>
    <p:extLst>
      <p:ext uri="{BB962C8B-B14F-4D97-AF65-F5344CB8AC3E}">
        <p14:creationId xmlns:p14="http://schemas.microsoft.com/office/powerpoint/2010/main" val="28425757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66F1C-0776-40A9-9ACB-3CB9C460EBF4}"/>
              </a:ext>
            </a:extLst>
          </p:cNvPr>
          <p:cNvSpPr>
            <a:spLocks noGrp="1"/>
          </p:cNvSpPr>
          <p:nvPr>
            <p:ph type="title"/>
          </p:nvPr>
        </p:nvSpPr>
        <p:spPr/>
        <p:txBody>
          <a:bodyPr/>
          <a:lstStyle/>
          <a:p>
            <a:r>
              <a:rPr lang="en-GB" altLang="en-US"/>
              <a:t>Obesity is associated with multiple complications</a:t>
            </a:r>
            <a:r>
              <a:rPr lang="en-GB" altLang="en-US" baseline="30000"/>
              <a:t>1–5</a:t>
            </a:r>
            <a:endParaRPr lang="en-GB" baseline="30000"/>
          </a:p>
        </p:txBody>
      </p:sp>
      <p:sp>
        <p:nvSpPr>
          <p:cNvPr id="4" name="Text Placeholder 3">
            <a:extLst>
              <a:ext uri="{FF2B5EF4-FFF2-40B4-BE49-F238E27FC236}">
                <a16:creationId xmlns:a16="http://schemas.microsoft.com/office/drawing/2014/main" id="{8F322B48-461F-4515-84CE-7865D53F1029}"/>
              </a:ext>
            </a:extLst>
          </p:cNvPr>
          <p:cNvSpPr>
            <a:spLocks noGrp="1"/>
          </p:cNvSpPr>
          <p:nvPr>
            <p:ph type="body" sz="quarter" idx="13"/>
          </p:nvPr>
        </p:nvSpPr>
        <p:spPr/>
        <p:txBody>
          <a:bodyPr/>
          <a:lstStyle/>
          <a:p>
            <a:r>
              <a:rPr lang="en-GB" sz="900"/>
              <a:t>*Weight loss is the only effective and recommended lifestyle modification when it comes to managing symptoms of menopause.</a:t>
            </a:r>
            <a:br>
              <a:rPr lang="en-GB" sz="900"/>
            </a:br>
            <a:r>
              <a:rPr lang="en-GB" sz="900"/>
              <a:t>A-fib, atrial fibrillation; CAD, coronary artery disease; CHF, congestive heart failure; ED, erectile dysfunction; GDM, gestational diabetes mellitus; GERD, gastroesophageal reflux disease; </a:t>
            </a:r>
            <a:br>
              <a:rPr lang="en-GB" sz="900"/>
            </a:br>
            <a:r>
              <a:rPr lang="en-GB" sz="900"/>
              <a:t>HCC, hepatocellular carcinoma; HTN, hypertension; LBP, lower back pain; MASH, metabolic dysfunction-associated steatohepatitis; MASLD, metabolic dysfunction-associated </a:t>
            </a:r>
            <a:r>
              <a:rPr lang="en-GB" sz="900" err="1"/>
              <a:t>steatotic</a:t>
            </a:r>
            <a:r>
              <a:rPr lang="en-GB" sz="900"/>
              <a:t> liver disease; MM, multiple myeloma; OA, osteoarthritis; VTE, venous thromboembolism.</a:t>
            </a:r>
            <a:br>
              <a:rPr lang="en-GB" sz="900"/>
            </a:br>
            <a:r>
              <a:rPr lang="en-GB" sz="900"/>
              <a:t>1. Yuen MM et al. Obesity Week 2016. Oct 31–Nov 4 2016. New Orleans: T-P-3166; 2. </a:t>
            </a:r>
            <a:r>
              <a:rPr lang="en-CA" sz="900" err="1"/>
              <a:t>ElSayed</a:t>
            </a:r>
            <a:r>
              <a:rPr lang="en-CA" sz="900"/>
              <a:t> NA et al. Diabetes Care. 2023;46:S128–S139; 3. </a:t>
            </a:r>
            <a:r>
              <a:rPr lang="en-CA" sz="900" i="0"/>
              <a:t>Rinella ME et al. Hepatology. 2023;77:1797–1835; </a:t>
            </a:r>
            <a:br>
              <a:rPr lang="en-CA" sz="900" i="0"/>
            </a:br>
            <a:r>
              <a:rPr lang="en-CA" sz="900" i="0"/>
              <a:t>4. </a:t>
            </a:r>
            <a:r>
              <a:rPr lang="en-CA" sz="900" i="0" err="1"/>
              <a:t>Cusi</a:t>
            </a:r>
            <a:r>
              <a:rPr lang="en-CA" sz="900" i="0"/>
              <a:t> K et al. </a:t>
            </a:r>
            <a:r>
              <a:rPr lang="en-CA" sz="900" i="0" err="1"/>
              <a:t>Endocr</a:t>
            </a:r>
            <a:r>
              <a:rPr lang="en-CA" sz="900" i="0"/>
              <a:t> </a:t>
            </a:r>
            <a:r>
              <a:rPr lang="en-CA" sz="900" i="0" err="1"/>
              <a:t>Pract</a:t>
            </a:r>
            <a:r>
              <a:rPr lang="en-CA" sz="900" i="0"/>
              <a:t>. 2022;28:P528–P562; 5. </a:t>
            </a:r>
            <a:r>
              <a:rPr lang="en-US" sz="900" b="0" i="0">
                <a:solidFill>
                  <a:srgbClr val="000000"/>
                </a:solidFill>
                <a:effectLst/>
              </a:rPr>
              <a:t>The 2023 nonhormone therapy position statement of The North American Menopause Society. Menopause. 2023;30:573-590.</a:t>
            </a:r>
            <a:endParaRPr lang="en-GB" sz="900"/>
          </a:p>
        </p:txBody>
      </p:sp>
      <p:sp>
        <p:nvSpPr>
          <p:cNvPr id="5" name="Rectangle 4">
            <a:extLst>
              <a:ext uri="{FF2B5EF4-FFF2-40B4-BE49-F238E27FC236}">
                <a16:creationId xmlns:a16="http://schemas.microsoft.com/office/drawing/2014/main" id="{74CFCB85-8E98-4D8D-B206-2964C51C46F2}"/>
              </a:ext>
            </a:extLst>
          </p:cNvPr>
          <p:cNvSpPr/>
          <p:nvPr/>
        </p:nvSpPr>
        <p:spPr>
          <a:xfrm>
            <a:off x="632100" y="3799233"/>
            <a:ext cx="2872343" cy="1892656"/>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00" indent="-176200" algn="ctr" defTabSz="685750">
              <a:spcBef>
                <a:spcPts val="900"/>
              </a:spcBef>
              <a:buClr>
                <a:srgbClr val="000000"/>
              </a:buClr>
              <a:buSzPct val="50000"/>
              <a:defRPr/>
            </a:pPr>
            <a:r>
              <a:rPr lang="en-GB" sz="6600" b="1" kern="0">
                <a:solidFill>
                  <a:schemeClr val="tx1"/>
                </a:solidFill>
                <a:latin typeface="Arial" panose="020B0604020202020204" pitchFamily="34" charset="0"/>
                <a:cs typeface="Arial" panose="020B0604020202020204" pitchFamily="34" charset="0"/>
              </a:rPr>
              <a:t>229+</a:t>
            </a:r>
          </a:p>
          <a:p>
            <a:pPr marL="176200" indent="-176200" algn="ctr" defTabSz="685750">
              <a:buClr>
                <a:srgbClr val="000000"/>
              </a:buClr>
              <a:buSzPct val="50000"/>
              <a:defRPr/>
            </a:pPr>
            <a:r>
              <a:rPr lang="en-GB" sz="1500" b="1" kern="0">
                <a:solidFill>
                  <a:schemeClr val="tx1"/>
                </a:solidFill>
                <a:latin typeface="Arial" panose="020B0604020202020204" pitchFamily="34" charset="0"/>
                <a:cs typeface="Arial" panose="020B0604020202020204" pitchFamily="34" charset="0"/>
              </a:rPr>
              <a:t>complications affecting </a:t>
            </a:r>
            <a:br>
              <a:rPr lang="en-GB" sz="1500" b="1" kern="0">
                <a:solidFill>
                  <a:schemeClr val="tx1"/>
                </a:solidFill>
                <a:latin typeface="Arial" panose="020B0604020202020204" pitchFamily="34" charset="0"/>
                <a:cs typeface="Arial" panose="020B0604020202020204" pitchFamily="34" charset="0"/>
              </a:rPr>
            </a:br>
            <a:r>
              <a:rPr lang="en-GB" sz="1500" b="1" i="1" kern="0">
                <a:solidFill>
                  <a:schemeClr val="accent5"/>
                </a:solidFill>
                <a:latin typeface="Arial" panose="020B0604020202020204" pitchFamily="34" charset="0"/>
                <a:cs typeface="Arial" panose="020B0604020202020204" pitchFamily="34" charset="0"/>
              </a:rPr>
              <a:t>EVERY</a:t>
            </a:r>
            <a:r>
              <a:rPr lang="en-GB" sz="1500" b="1" kern="0">
                <a:solidFill>
                  <a:schemeClr val="tx1"/>
                </a:solidFill>
                <a:latin typeface="Arial" panose="020B0604020202020204" pitchFamily="34" charset="0"/>
                <a:cs typeface="Arial" panose="020B0604020202020204" pitchFamily="34" charset="0"/>
              </a:rPr>
              <a:t> organ system </a:t>
            </a:r>
            <a:br>
              <a:rPr lang="en-GB" sz="1500" b="1" kern="0">
                <a:solidFill>
                  <a:schemeClr val="tx1"/>
                </a:solidFill>
                <a:latin typeface="Arial" panose="020B0604020202020204" pitchFamily="34" charset="0"/>
                <a:cs typeface="Arial" panose="020B0604020202020204" pitchFamily="34" charset="0"/>
              </a:rPr>
            </a:br>
            <a:r>
              <a:rPr lang="en-GB" sz="1500" b="1" kern="0">
                <a:solidFill>
                  <a:schemeClr val="tx1"/>
                </a:solidFill>
                <a:latin typeface="Arial" panose="020B0604020202020204" pitchFamily="34" charset="0"/>
                <a:cs typeface="Arial" panose="020B0604020202020204" pitchFamily="34" charset="0"/>
              </a:rPr>
              <a:t>and medical specialty</a:t>
            </a:r>
            <a:endParaRPr lang="en-GB" sz="825" b="1" kern="0">
              <a:solidFill>
                <a:schemeClr val="tx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4D303E4-2FD0-466A-9072-915BC98E3FEB}"/>
              </a:ext>
            </a:extLst>
          </p:cNvPr>
          <p:cNvPicPr>
            <a:picLocks noChangeAspect="1"/>
          </p:cNvPicPr>
          <p:nvPr/>
        </p:nvPicPr>
        <p:blipFill rotWithShape="1">
          <a:blip r:embed="rId3"/>
          <a:srcRect b="72555"/>
          <a:stretch/>
        </p:blipFill>
        <p:spPr>
          <a:xfrm>
            <a:off x="632098" y="1837414"/>
            <a:ext cx="2761727" cy="381492"/>
          </a:xfrm>
          <a:prstGeom prst="rect">
            <a:avLst/>
          </a:prstGeom>
        </p:spPr>
      </p:pic>
      <p:sp>
        <p:nvSpPr>
          <p:cNvPr id="45" name="Oval 44">
            <a:extLst>
              <a:ext uri="{FF2B5EF4-FFF2-40B4-BE49-F238E27FC236}">
                <a16:creationId xmlns:a16="http://schemas.microsoft.com/office/drawing/2014/main" id="{79898523-E57E-4499-8267-6F77ACD76810}"/>
              </a:ext>
            </a:extLst>
          </p:cNvPr>
          <p:cNvSpPr>
            <a:spLocks noChangeAspect="1"/>
          </p:cNvSpPr>
          <p:nvPr/>
        </p:nvSpPr>
        <p:spPr>
          <a:xfrm>
            <a:off x="8836209" y="2023881"/>
            <a:ext cx="831739" cy="831739"/>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1100" b="1">
                <a:solidFill>
                  <a:srgbClr val="FFFFFF"/>
                </a:solidFill>
                <a:latin typeface="Arial" panose="020B0604020202020204" pitchFamily="34" charset="0"/>
                <a:cs typeface="Arial" panose="020B0604020202020204" pitchFamily="34" charset="0"/>
              </a:rPr>
              <a:t>HTN</a:t>
            </a:r>
          </a:p>
        </p:txBody>
      </p:sp>
      <p:sp>
        <p:nvSpPr>
          <p:cNvPr id="46" name="Oval 45">
            <a:extLst>
              <a:ext uri="{FF2B5EF4-FFF2-40B4-BE49-F238E27FC236}">
                <a16:creationId xmlns:a16="http://schemas.microsoft.com/office/drawing/2014/main" id="{F4F20B7F-2EF1-4925-9E1A-C75A15B271E2}"/>
              </a:ext>
            </a:extLst>
          </p:cNvPr>
          <p:cNvSpPr>
            <a:spLocks noChangeAspect="1"/>
          </p:cNvSpPr>
          <p:nvPr/>
        </p:nvSpPr>
        <p:spPr>
          <a:xfrm>
            <a:off x="6912970" y="1182347"/>
            <a:ext cx="613407" cy="613407"/>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800" b="1">
                <a:solidFill>
                  <a:srgbClr val="FFFFFF"/>
                </a:solidFill>
                <a:latin typeface="Arial" panose="020B0604020202020204" pitchFamily="34" charset="0"/>
                <a:cs typeface="Arial" panose="020B0604020202020204" pitchFamily="34" charset="0"/>
              </a:rPr>
              <a:t>CAD</a:t>
            </a:r>
            <a:endParaRPr lang="en-GB" sz="533" b="1">
              <a:solidFill>
                <a:srgbClr val="FFFFFF"/>
              </a:solidFill>
              <a:latin typeface="Arial" panose="020B0604020202020204" pitchFamily="34" charset="0"/>
              <a:cs typeface="Arial" panose="020B0604020202020204" pitchFamily="34" charset="0"/>
            </a:endParaRPr>
          </a:p>
        </p:txBody>
      </p:sp>
      <p:sp>
        <p:nvSpPr>
          <p:cNvPr id="47" name="Oval 46">
            <a:extLst>
              <a:ext uri="{FF2B5EF4-FFF2-40B4-BE49-F238E27FC236}">
                <a16:creationId xmlns:a16="http://schemas.microsoft.com/office/drawing/2014/main" id="{03D9CE54-6CEC-4617-9104-EB97CC33439E}"/>
              </a:ext>
            </a:extLst>
          </p:cNvPr>
          <p:cNvSpPr>
            <a:spLocks noChangeAspect="1"/>
          </p:cNvSpPr>
          <p:nvPr/>
        </p:nvSpPr>
        <p:spPr>
          <a:xfrm>
            <a:off x="10306624" y="1500024"/>
            <a:ext cx="910812" cy="910812"/>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defTabSz="914377">
              <a:defRPr/>
            </a:pPr>
            <a:r>
              <a:rPr lang="en-GB" sz="600" b="1">
                <a:solidFill>
                  <a:srgbClr val="FFFFFF"/>
                </a:solidFill>
                <a:latin typeface="Arial"/>
                <a:cs typeface="Arial"/>
              </a:rPr>
              <a:t>Urinary incontinence (nocturia/stress)</a:t>
            </a:r>
          </a:p>
        </p:txBody>
      </p:sp>
      <p:sp>
        <p:nvSpPr>
          <p:cNvPr id="49" name="Oval 48">
            <a:extLst>
              <a:ext uri="{FF2B5EF4-FFF2-40B4-BE49-F238E27FC236}">
                <a16:creationId xmlns:a16="http://schemas.microsoft.com/office/drawing/2014/main" id="{A76B1228-E5B4-4407-9E49-2269F70889A7}"/>
              </a:ext>
            </a:extLst>
          </p:cNvPr>
          <p:cNvSpPr>
            <a:spLocks noChangeAspect="1"/>
          </p:cNvSpPr>
          <p:nvPr/>
        </p:nvSpPr>
        <p:spPr>
          <a:xfrm>
            <a:off x="7881756" y="1705859"/>
            <a:ext cx="684501" cy="681481"/>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a:solidFill>
                  <a:srgbClr val="FFFFFF"/>
                </a:solidFill>
                <a:latin typeface="Arial" panose="020B0604020202020204" pitchFamily="34" charset="0"/>
                <a:cs typeface="Arial" panose="020B0604020202020204" pitchFamily="34" charset="0"/>
              </a:rPr>
              <a:t>Benign prostatic hypertrophy </a:t>
            </a:r>
          </a:p>
        </p:txBody>
      </p:sp>
      <p:sp>
        <p:nvSpPr>
          <p:cNvPr id="50" name="Oval 49">
            <a:extLst>
              <a:ext uri="{FF2B5EF4-FFF2-40B4-BE49-F238E27FC236}">
                <a16:creationId xmlns:a16="http://schemas.microsoft.com/office/drawing/2014/main" id="{2672924F-1418-4AAD-B13C-10AD66030317}"/>
              </a:ext>
            </a:extLst>
          </p:cNvPr>
          <p:cNvSpPr>
            <a:spLocks noChangeAspect="1"/>
          </p:cNvSpPr>
          <p:nvPr/>
        </p:nvSpPr>
        <p:spPr>
          <a:xfrm>
            <a:off x="8497977" y="1344907"/>
            <a:ext cx="676464" cy="676464"/>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Surgical wound infection</a:t>
            </a:r>
          </a:p>
        </p:txBody>
      </p:sp>
      <p:sp>
        <p:nvSpPr>
          <p:cNvPr id="51" name="Oval 50">
            <a:extLst>
              <a:ext uri="{FF2B5EF4-FFF2-40B4-BE49-F238E27FC236}">
                <a16:creationId xmlns:a16="http://schemas.microsoft.com/office/drawing/2014/main" id="{6ABC3D1D-B55E-4369-AC00-EDC584C0EFC7}"/>
              </a:ext>
            </a:extLst>
          </p:cNvPr>
          <p:cNvSpPr>
            <a:spLocks noChangeAspect="1"/>
          </p:cNvSpPr>
          <p:nvPr/>
        </p:nvSpPr>
        <p:spPr>
          <a:xfrm>
            <a:off x="10911859" y="3543001"/>
            <a:ext cx="637340" cy="63734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600" b="1" err="1">
                <a:solidFill>
                  <a:srgbClr val="FFFFFF"/>
                </a:solidFill>
                <a:latin typeface="Arial" panose="020B0604020202020204" pitchFamily="34" charset="0"/>
                <a:cs typeface="Arial" panose="020B0604020202020204" pitchFamily="34" charset="0"/>
              </a:rPr>
              <a:t>Esophageal</a:t>
            </a:r>
            <a:r>
              <a:rPr lang="en-GB" sz="600" b="1">
                <a:solidFill>
                  <a:srgbClr val="FFFFFF"/>
                </a:solidFill>
                <a:latin typeface="Arial" panose="020B0604020202020204" pitchFamily="34" charset="0"/>
                <a:cs typeface="Arial" panose="020B0604020202020204" pitchFamily="34" charset="0"/>
              </a:rPr>
              <a:t> cancer</a:t>
            </a:r>
          </a:p>
        </p:txBody>
      </p:sp>
      <p:sp>
        <p:nvSpPr>
          <p:cNvPr id="52" name="Oval 51">
            <a:extLst>
              <a:ext uri="{FF2B5EF4-FFF2-40B4-BE49-F238E27FC236}">
                <a16:creationId xmlns:a16="http://schemas.microsoft.com/office/drawing/2014/main" id="{65B4CE90-3B80-45D3-84D1-11423A499FE8}"/>
              </a:ext>
            </a:extLst>
          </p:cNvPr>
          <p:cNvSpPr>
            <a:spLocks noChangeAspect="1"/>
          </p:cNvSpPr>
          <p:nvPr/>
        </p:nvSpPr>
        <p:spPr>
          <a:xfrm>
            <a:off x="9920620" y="2256335"/>
            <a:ext cx="637340" cy="63734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Pancreatic Cancers</a:t>
            </a:r>
          </a:p>
        </p:txBody>
      </p:sp>
      <p:sp>
        <p:nvSpPr>
          <p:cNvPr id="53" name="Oval 52">
            <a:extLst>
              <a:ext uri="{FF2B5EF4-FFF2-40B4-BE49-F238E27FC236}">
                <a16:creationId xmlns:a16="http://schemas.microsoft.com/office/drawing/2014/main" id="{4ABB6E1A-EAE9-4F5E-BDEC-29BD7DF6BA28}"/>
              </a:ext>
            </a:extLst>
          </p:cNvPr>
          <p:cNvSpPr>
            <a:spLocks noChangeAspect="1"/>
          </p:cNvSpPr>
          <p:nvPr/>
        </p:nvSpPr>
        <p:spPr>
          <a:xfrm>
            <a:off x="10726366" y="2997971"/>
            <a:ext cx="552605" cy="552605"/>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Stomach cancer</a:t>
            </a:r>
          </a:p>
        </p:txBody>
      </p:sp>
      <p:sp>
        <p:nvSpPr>
          <p:cNvPr id="54" name="Oval 53">
            <a:extLst>
              <a:ext uri="{FF2B5EF4-FFF2-40B4-BE49-F238E27FC236}">
                <a16:creationId xmlns:a16="http://schemas.microsoft.com/office/drawing/2014/main" id="{7DD048CD-E5EF-4F19-89EC-770AA2F3D6D9}"/>
              </a:ext>
            </a:extLst>
          </p:cNvPr>
          <p:cNvSpPr>
            <a:spLocks noChangeAspect="1"/>
          </p:cNvSpPr>
          <p:nvPr/>
        </p:nvSpPr>
        <p:spPr>
          <a:xfrm>
            <a:off x="8850245" y="3860891"/>
            <a:ext cx="732527" cy="732527"/>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Depression</a:t>
            </a:r>
          </a:p>
        </p:txBody>
      </p:sp>
      <p:sp>
        <p:nvSpPr>
          <p:cNvPr id="55" name="Oval 54">
            <a:extLst>
              <a:ext uri="{FF2B5EF4-FFF2-40B4-BE49-F238E27FC236}">
                <a16:creationId xmlns:a16="http://schemas.microsoft.com/office/drawing/2014/main" id="{872A53E8-17ED-45BC-B9FA-E3A563220D28}"/>
              </a:ext>
            </a:extLst>
          </p:cNvPr>
          <p:cNvSpPr>
            <a:spLocks noChangeAspect="1"/>
          </p:cNvSpPr>
          <p:nvPr/>
        </p:nvSpPr>
        <p:spPr>
          <a:xfrm>
            <a:off x="9493393" y="2707701"/>
            <a:ext cx="547893" cy="547893"/>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533" b="1">
                <a:solidFill>
                  <a:srgbClr val="FFFFFF"/>
                </a:solidFill>
                <a:latin typeface="Arial" panose="020B0604020202020204" pitchFamily="34" charset="0"/>
                <a:cs typeface="Arial" panose="020B0604020202020204" pitchFamily="34" charset="0"/>
              </a:rPr>
              <a:t>Renal</a:t>
            </a:r>
          </a:p>
          <a:p>
            <a:pPr algn="ctr" defTabSz="914377">
              <a:defRPr/>
            </a:pPr>
            <a:r>
              <a:rPr lang="en-GB" sz="533" b="1">
                <a:solidFill>
                  <a:srgbClr val="FFFFFF"/>
                </a:solidFill>
                <a:latin typeface="Arial" panose="020B0604020202020204" pitchFamily="34" charset="0"/>
                <a:cs typeface="Arial" panose="020B0604020202020204" pitchFamily="34" charset="0"/>
              </a:rPr>
              <a:t>cancers</a:t>
            </a:r>
          </a:p>
        </p:txBody>
      </p:sp>
      <p:sp>
        <p:nvSpPr>
          <p:cNvPr id="56" name="Oval 55">
            <a:extLst>
              <a:ext uri="{FF2B5EF4-FFF2-40B4-BE49-F238E27FC236}">
                <a16:creationId xmlns:a16="http://schemas.microsoft.com/office/drawing/2014/main" id="{C43A2FEA-3229-43A3-9FD0-7E207EB36482}"/>
              </a:ext>
            </a:extLst>
          </p:cNvPr>
          <p:cNvSpPr>
            <a:spLocks noChangeAspect="1"/>
          </p:cNvSpPr>
          <p:nvPr/>
        </p:nvSpPr>
        <p:spPr>
          <a:xfrm>
            <a:off x="10427969" y="4004337"/>
            <a:ext cx="665973" cy="665973"/>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800" b="1">
                <a:solidFill>
                  <a:srgbClr val="FFFFFF"/>
                </a:solidFill>
                <a:latin typeface="Arial" panose="020B0604020202020204" pitchFamily="34" charset="0"/>
                <a:cs typeface="Arial" panose="020B0604020202020204" pitchFamily="34" charset="0"/>
              </a:rPr>
              <a:t>Uterine cancers</a:t>
            </a:r>
          </a:p>
        </p:txBody>
      </p:sp>
      <p:sp>
        <p:nvSpPr>
          <p:cNvPr id="57" name="Oval 56">
            <a:extLst>
              <a:ext uri="{FF2B5EF4-FFF2-40B4-BE49-F238E27FC236}">
                <a16:creationId xmlns:a16="http://schemas.microsoft.com/office/drawing/2014/main" id="{CAC97B02-B98A-489B-8E13-A754B4CCF6A3}"/>
              </a:ext>
            </a:extLst>
          </p:cNvPr>
          <p:cNvSpPr>
            <a:spLocks noChangeAspect="1"/>
          </p:cNvSpPr>
          <p:nvPr/>
        </p:nvSpPr>
        <p:spPr>
          <a:xfrm>
            <a:off x="10105095" y="2965389"/>
            <a:ext cx="377857" cy="377857"/>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800" b="1">
                <a:solidFill>
                  <a:srgbClr val="FFFFFF"/>
                </a:solidFill>
                <a:latin typeface="Arial" panose="020B0604020202020204" pitchFamily="34" charset="0"/>
                <a:cs typeface="Arial" panose="020B0604020202020204" pitchFamily="34" charset="0"/>
              </a:rPr>
              <a:t>MM</a:t>
            </a:r>
          </a:p>
        </p:txBody>
      </p:sp>
      <p:sp>
        <p:nvSpPr>
          <p:cNvPr id="58" name="Oval 57">
            <a:extLst>
              <a:ext uri="{FF2B5EF4-FFF2-40B4-BE49-F238E27FC236}">
                <a16:creationId xmlns:a16="http://schemas.microsoft.com/office/drawing/2014/main" id="{A8349659-770B-47CE-A9FD-B7C852596AED}"/>
              </a:ext>
            </a:extLst>
          </p:cNvPr>
          <p:cNvSpPr>
            <a:spLocks noChangeAspect="1"/>
          </p:cNvSpPr>
          <p:nvPr/>
        </p:nvSpPr>
        <p:spPr>
          <a:xfrm>
            <a:off x="9618878" y="3300092"/>
            <a:ext cx="572310" cy="57231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Thyroid cancer</a:t>
            </a:r>
          </a:p>
        </p:txBody>
      </p:sp>
      <p:sp>
        <p:nvSpPr>
          <p:cNvPr id="59" name="Oval 58">
            <a:extLst>
              <a:ext uri="{FF2B5EF4-FFF2-40B4-BE49-F238E27FC236}">
                <a16:creationId xmlns:a16="http://schemas.microsoft.com/office/drawing/2014/main" id="{A7D4D2D5-FC14-4B7C-8FF7-49CBE97F16C6}"/>
              </a:ext>
            </a:extLst>
          </p:cNvPr>
          <p:cNvSpPr>
            <a:spLocks noChangeAspect="1"/>
          </p:cNvSpPr>
          <p:nvPr/>
        </p:nvSpPr>
        <p:spPr>
          <a:xfrm>
            <a:off x="9982125" y="4660905"/>
            <a:ext cx="665973" cy="665973"/>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800" b="1">
                <a:solidFill>
                  <a:srgbClr val="FFFFFF"/>
                </a:solidFill>
                <a:latin typeface="Arial" panose="020B0604020202020204" pitchFamily="34" charset="0"/>
                <a:cs typeface="Arial" panose="020B0604020202020204" pitchFamily="34" charset="0"/>
              </a:rPr>
              <a:t>Breast cancers</a:t>
            </a:r>
          </a:p>
        </p:txBody>
      </p:sp>
      <p:sp>
        <p:nvSpPr>
          <p:cNvPr id="60" name="Oval 59">
            <a:extLst>
              <a:ext uri="{FF2B5EF4-FFF2-40B4-BE49-F238E27FC236}">
                <a16:creationId xmlns:a16="http://schemas.microsoft.com/office/drawing/2014/main" id="{CFB95CA4-CE31-4B99-BDB1-B7F921952DC7}"/>
              </a:ext>
            </a:extLst>
          </p:cNvPr>
          <p:cNvSpPr>
            <a:spLocks noChangeAspect="1"/>
          </p:cNvSpPr>
          <p:nvPr/>
        </p:nvSpPr>
        <p:spPr>
          <a:xfrm>
            <a:off x="9582772" y="5255168"/>
            <a:ext cx="595679" cy="595679"/>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600" b="1">
                <a:solidFill>
                  <a:srgbClr val="FFFFFF"/>
                </a:solidFill>
                <a:latin typeface="Arial" panose="020B0604020202020204" pitchFamily="34" charset="0"/>
                <a:cs typeface="Arial" panose="020B0604020202020204" pitchFamily="34" charset="0"/>
              </a:rPr>
              <a:t>Colorectal cancers</a:t>
            </a:r>
          </a:p>
        </p:txBody>
      </p:sp>
      <p:sp>
        <p:nvSpPr>
          <p:cNvPr id="61" name="Oval 60">
            <a:extLst>
              <a:ext uri="{FF2B5EF4-FFF2-40B4-BE49-F238E27FC236}">
                <a16:creationId xmlns:a16="http://schemas.microsoft.com/office/drawing/2014/main" id="{CCD4DADB-C793-4F07-A786-6E556F361635}"/>
              </a:ext>
            </a:extLst>
          </p:cNvPr>
          <p:cNvSpPr>
            <a:spLocks noChangeAspect="1"/>
          </p:cNvSpPr>
          <p:nvPr/>
        </p:nvSpPr>
        <p:spPr>
          <a:xfrm>
            <a:off x="9575031" y="3886176"/>
            <a:ext cx="794125" cy="794125"/>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Endometrial</a:t>
            </a:r>
          </a:p>
          <a:p>
            <a:pPr algn="ctr" defTabSz="914377">
              <a:defRPr/>
            </a:pPr>
            <a:r>
              <a:rPr lang="en-GB" sz="700" b="1">
                <a:solidFill>
                  <a:srgbClr val="FFFFFF"/>
                </a:solidFill>
                <a:latin typeface="Arial" panose="020B0604020202020204" pitchFamily="34" charset="0"/>
                <a:cs typeface="Arial" panose="020B0604020202020204" pitchFamily="34" charset="0"/>
              </a:rPr>
              <a:t>cancers</a:t>
            </a:r>
          </a:p>
        </p:txBody>
      </p:sp>
      <p:sp>
        <p:nvSpPr>
          <p:cNvPr id="62" name="Oval 61">
            <a:extLst>
              <a:ext uri="{FF2B5EF4-FFF2-40B4-BE49-F238E27FC236}">
                <a16:creationId xmlns:a16="http://schemas.microsoft.com/office/drawing/2014/main" id="{65CD43E1-16F4-44B8-9EE0-00DABB4A1451}"/>
              </a:ext>
            </a:extLst>
          </p:cNvPr>
          <p:cNvSpPr>
            <a:spLocks noChangeAspect="1"/>
          </p:cNvSpPr>
          <p:nvPr/>
        </p:nvSpPr>
        <p:spPr>
          <a:xfrm>
            <a:off x="8780432" y="3033235"/>
            <a:ext cx="804946" cy="80494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defTabSz="914377">
              <a:defRPr/>
            </a:pPr>
            <a:r>
              <a:rPr lang="en-GB" sz="700" b="1">
                <a:solidFill>
                  <a:srgbClr val="FFFFFF"/>
                </a:solidFill>
                <a:latin typeface="Arial"/>
                <a:cs typeface="Arial"/>
              </a:rPr>
              <a:t>Stroke (ischemic, </a:t>
            </a:r>
            <a:r>
              <a:rPr lang="en-GB" sz="700" b="1" err="1">
                <a:solidFill>
                  <a:srgbClr val="FFFFFF"/>
                </a:solidFill>
                <a:latin typeface="Arial"/>
                <a:cs typeface="Arial"/>
              </a:rPr>
              <a:t>hemorrhagic</a:t>
            </a:r>
            <a:r>
              <a:rPr lang="en-GB" sz="700" b="1">
                <a:solidFill>
                  <a:srgbClr val="FFFFFF"/>
                </a:solidFill>
                <a:latin typeface="Arial"/>
                <a:cs typeface="Arial"/>
              </a:rPr>
              <a:t>)</a:t>
            </a:r>
          </a:p>
        </p:txBody>
      </p:sp>
      <p:sp>
        <p:nvSpPr>
          <p:cNvPr id="68" name="Oval 67">
            <a:extLst>
              <a:ext uri="{FF2B5EF4-FFF2-40B4-BE49-F238E27FC236}">
                <a16:creationId xmlns:a16="http://schemas.microsoft.com/office/drawing/2014/main" id="{555D1FE2-F525-4199-88A0-8FEF5CABB7C9}"/>
              </a:ext>
            </a:extLst>
          </p:cNvPr>
          <p:cNvSpPr>
            <a:spLocks noChangeAspect="1"/>
          </p:cNvSpPr>
          <p:nvPr/>
        </p:nvSpPr>
        <p:spPr>
          <a:xfrm>
            <a:off x="8134453" y="3945812"/>
            <a:ext cx="636605" cy="636605"/>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Sciatica/ LBP</a:t>
            </a:r>
          </a:p>
        </p:txBody>
      </p:sp>
      <p:sp>
        <p:nvSpPr>
          <p:cNvPr id="69" name="Oval 68">
            <a:extLst>
              <a:ext uri="{FF2B5EF4-FFF2-40B4-BE49-F238E27FC236}">
                <a16:creationId xmlns:a16="http://schemas.microsoft.com/office/drawing/2014/main" id="{47BE37F3-3ECF-44BB-9A34-3AA027095E46}"/>
              </a:ext>
            </a:extLst>
          </p:cNvPr>
          <p:cNvSpPr>
            <a:spLocks noChangeAspect="1"/>
          </p:cNvSpPr>
          <p:nvPr/>
        </p:nvSpPr>
        <p:spPr>
          <a:xfrm>
            <a:off x="8053995" y="4893433"/>
            <a:ext cx="443982" cy="443982"/>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OA</a:t>
            </a:r>
          </a:p>
        </p:txBody>
      </p:sp>
      <p:sp>
        <p:nvSpPr>
          <p:cNvPr id="71" name="Oval 70">
            <a:extLst>
              <a:ext uri="{FF2B5EF4-FFF2-40B4-BE49-F238E27FC236}">
                <a16:creationId xmlns:a16="http://schemas.microsoft.com/office/drawing/2014/main" id="{88559819-B612-4FD7-A2E1-8FAFCA8B04DF}"/>
              </a:ext>
            </a:extLst>
          </p:cNvPr>
          <p:cNvSpPr>
            <a:spLocks noChangeAspect="1"/>
          </p:cNvSpPr>
          <p:nvPr/>
        </p:nvSpPr>
        <p:spPr>
          <a:xfrm>
            <a:off x="9885967" y="1884200"/>
            <a:ext cx="344795" cy="34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800" b="1">
                <a:solidFill>
                  <a:srgbClr val="FFFFFF"/>
                </a:solidFill>
                <a:latin typeface="Arial" panose="020B0604020202020204" pitchFamily="34" charset="0"/>
                <a:cs typeface="Arial" panose="020B0604020202020204" pitchFamily="34" charset="0"/>
              </a:rPr>
              <a:t>ED</a:t>
            </a:r>
          </a:p>
        </p:txBody>
      </p:sp>
      <p:sp>
        <p:nvSpPr>
          <p:cNvPr id="72" name="Oval 71">
            <a:extLst>
              <a:ext uri="{FF2B5EF4-FFF2-40B4-BE49-F238E27FC236}">
                <a16:creationId xmlns:a16="http://schemas.microsoft.com/office/drawing/2014/main" id="{8E221068-0B05-42CF-AB8B-C45F79A9620A}"/>
              </a:ext>
            </a:extLst>
          </p:cNvPr>
          <p:cNvSpPr>
            <a:spLocks noChangeAspect="1"/>
          </p:cNvSpPr>
          <p:nvPr/>
        </p:nvSpPr>
        <p:spPr>
          <a:xfrm>
            <a:off x="9288914" y="1394627"/>
            <a:ext cx="677925" cy="681481"/>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Subfertility</a:t>
            </a:r>
            <a:endParaRPr lang="en-GB" sz="500" b="1">
              <a:solidFill>
                <a:srgbClr val="FFFFFF"/>
              </a:solidFill>
              <a:latin typeface="Arial" panose="020B0604020202020204" pitchFamily="34" charset="0"/>
              <a:cs typeface="Arial" panose="020B0604020202020204" pitchFamily="34" charset="0"/>
            </a:endParaRPr>
          </a:p>
        </p:txBody>
      </p:sp>
      <p:sp>
        <p:nvSpPr>
          <p:cNvPr id="73" name="Oval 72">
            <a:extLst>
              <a:ext uri="{FF2B5EF4-FFF2-40B4-BE49-F238E27FC236}">
                <a16:creationId xmlns:a16="http://schemas.microsoft.com/office/drawing/2014/main" id="{0DEA9798-68D9-41B7-AA4F-F1F414A8AE00}"/>
              </a:ext>
            </a:extLst>
          </p:cNvPr>
          <p:cNvSpPr>
            <a:spLocks noChangeAspect="1"/>
          </p:cNvSpPr>
          <p:nvPr/>
        </p:nvSpPr>
        <p:spPr>
          <a:xfrm>
            <a:off x="6446186" y="1926974"/>
            <a:ext cx="653030" cy="65303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1000" b="1">
                <a:solidFill>
                  <a:srgbClr val="FFFFFF"/>
                </a:solidFill>
                <a:latin typeface="Arial" panose="020B0604020202020204" pitchFamily="34" charset="0"/>
                <a:cs typeface="Arial" panose="020B0604020202020204" pitchFamily="34" charset="0"/>
              </a:rPr>
              <a:t>MASLD</a:t>
            </a:r>
          </a:p>
        </p:txBody>
      </p:sp>
      <p:sp>
        <p:nvSpPr>
          <p:cNvPr id="74" name="Oval 73">
            <a:extLst>
              <a:ext uri="{FF2B5EF4-FFF2-40B4-BE49-F238E27FC236}">
                <a16:creationId xmlns:a16="http://schemas.microsoft.com/office/drawing/2014/main" id="{938EDCBB-1744-47CE-B726-2D79A99C48DE}"/>
              </a:ext>
            </a:extLst>
          </p:cNvPr>
          <p:cNvSpPr>
            <a:spLocks noChangeAspect="1"/>
          </p:cNvSpPr>
          <p:nvPr/>
        </p:nvSpPr>
        <p:spPr>
          <a:xfrm>
            <a:off x="8347604" y="2579838"/>
            <a:ext cx="609582" cy="609582"/>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Impaired physical function/mobility</a:t>
            </a:r>
          </a:p>
        </p:txBody>
      </p:sp>
      <p:sp>
        <p:nvSpPr>
          <p:cNvPr id="75" name="Oval 74">
            <a:extLst>
              <a:ext uri="{FF2B5EF4-FFF2-40B4-BE49-F238E27FC236}">
                <a16:creationId xmlns:a16="http://schemas.microsoft.com/office/drawing/2014/main" id="{77CDAD48-69D6-40EB-B256-5722858ED927}"/>
              </a:ext>
            </a:extLst>
          </p:cNvPr>
          <p:cNvSpPr>
            <a:spLocks noChangeAspect="1"/>
          </p:cNvSpPr>
          <p:nvPr/>
        </p:nvSpPr>
        <p:spPr>
          <a:xfrm>
            <a:off x="6344700" y="2581432"/>
            <a:ext cx="365300" cy="363688"/>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Gout</a:t>
            </a:r>
          </a:p>
        </p:txBody>
      </p:sp>
      <p:sp>
        <p:nvSpPr>
          <p:cNvPr id="76" name="Oval 75">
            <a:extLst>
              <a:ext uri="{FF2B5EF4-FFF2-40B4-BE49-F238E27FC236}">
                <a16:creationId xmlns:a16="http://schemas.microsoft.com/office/drawing/2014/main" id="{D70C0B02-AC3C-4481-BDDD-AD639A28298C}"/>
              </a:ext>
            </a:extLst>
          </p:cNvPr>
          <p:cNvSpPr>
            <a:spLocks noChangeAspect="1"/>
          </p:cNvSpPr>
          <p:nvPr/>
        </p:nvSpPr>
        <p:spPr>
          <a:xfrm>
            <a:off x="6296573" y="1342555"/>
            <a:ext cx="576809" cy="576809"/>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800" b="1">
                <a:solidFill>
                  <a:srgbClr val="FFFFFF"/>
                </a:solidFill>
                <a:latin typeface="Arial" panose="020B0604020202020204" pitchFamily="34" charset="0"/>
                <a:cs typeface="Arial" panose="020B0604020202020204" pitchFamily="34" charset="0"/>
              </a:rPr>
              <a:t>CHF</a:t>
            </a:r>
            <a:endParaRPr lang="en-GB" sz="533" b="1">
              <a:solidFill>
                <a:srgbClr val="FFFFFF"/>
              </a:solidFill>
              <a:latin typeface="Arial" panose="020B0604020202020204" pitchFamily="34" charset="0"/>
              <a:cs typeface="Arial" panose="020B0604020202020204" pitchFamily="34" charset="0"/>
            </a:endParaRPr>
          </a:p>
        </p:txBody>
      </p:sp>
      <p:sp>
        <p:nvSpPr>
          <p:cNvPr id="79" name="Oval 78">
            <a:extLst>
              <a:ext uri="{FF2B5EF4-FFF2-40B4-BE49-F238E27FC236}">
                <a16:creationId xmlns:a16="http://schemas.microsoft.com/office/drawing/2014/main" id="{ECAD44DC-FCFD-4AAC-B5CB-D09EF551BB08}"/>
              </a:ext>
            </a:extLst>
          </p:cNvPr>
          <p:cNvSpPr>
            <a:spLocks noChangeAspect="1"/>
          </p:cNvSpPr>
          <p:nvPr/>
        </p:nvSpPr>
        <p:spPr>
          <a:xfrm>
            <a:off x="5853219" y="2965439"/>
            <a:ext cx="425089" cy="425089"/>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800" b="1">
                <a:solidFill>
                  <a:srgbClr val="FFFFFF"/>
                </a:solidFill>
                <a:latin typeface="Arial" panose="020B0604020202020204" pitchFamily="34" charset="0"/>
                <a:cs typeface="Arial" panose="020B0604020202020204" pitchFamily="34" charset="0"/>
              </a:rPr>
              <a:t>VTE</a:t>
            </a:r>
          </a:p>
        </p:txBody>
      </p:sp>
      <p:sp>
        <p:nvSpPr>
          <p:cNvPr id="82" name="Oval 81">
            <a:extLst>
              <a:ext uri="{FF2B5EF4-FFF2-40B4-BE49-F238E27FC236}">
                <a16:creationId xmlns:a16="http://schemas.microsoft.com/office/drawing/2014/main" id="{5A1A6FAD-C022-4BAC-9B73-F1E6DCF12C18}"/>
              </a:ext>
            </a:extLst>
          </p:cNvPr>
          <p:cNvSpPr>
            <a:spLocks noChangeAspect="1"/>
          </p:cNvSpPr>
          <p:nvPr/>
        </p:nvSpPr>
        <p:spPr>
          <a:xfrm>
            <a:off x="7353089" y="3827296"/>
            <a:ext cx="657440" cy="65744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Stroke (mortality)</a:t>
            </a:r>
          </a:p>
        </p:txBody>
      </p:sp>
      <p:sp>
        <p:nvSpPr>
          <p:cNvPr id="83" name="Oval 82">
            <a:extLst>
              <a:ext uri="{FF2B5EF4-FFF2-40B4-BE49-F238E27FC236}">
                <a16:creationId xmlns:a16="http://schemas.microsoft.com/office/drawing/2014/main" id="{9B1D93A7-2D02-45B6-8FFC-4EB8F529FAA4}"/>
              </a:ext>
            </a:extLst>
          </p:cNvPr>
          <p:cNvSpPr>
            <a:spLocks noChangeAspect="1"/>
          </p:cNvSpPr>
          <p:nvPr/>
        </p:nvSpPr>
        <p:spPr>
          <a:xfrm>
            <a:off x="7227015" y="5068438"/>
            <a:ext cx="822960" cy="82296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defTabSz="914377">
              <a:defRPr/>
            </a:pPr>
            <a:r>
              <a:rPr lang="en-GB" sz="600" b="1">
                <a:solidFill>
                  <a:srgbClr val="FFFFFF"/>
                </a:solidFill>
                <a:latin typeface="Arial"/>
                <a:cs typeface="Arial"/>
              </a:rPr>
              <a:t>Periodontitis</a:t>
            </a:r>
          </a:p>
          <a:p>
            <a:pPr algn="ctr" defTabSz="914377">
              <a:defRPr/>
            </a:pPr>
            <a:r>
              <a:rPr lang="en-GB" sz="600" b="1">
                <a:solidFill>
                  <a:srgbClr val="FFFFFF"/>
                </a:solidFill>
                <a:latin typeface="Arial"/>
                <a:cs typeface="Arial"/>
              </a:rPr>
              <a:t>(new onset and progression)</a:t>
            </a:r>
          </a:p>
        </p:txBody>
      </p:sp>
      <p:sp>
        <p:nvSpPr>
          <p:cNvPr id="84" name="Oval 83">
            <a:extLst>
              <a:ext uri="{FF2B5EF4-FFF2-40B4-BE49-F238E27FC236}">
                <a16:creationId xmlns:a16="http://schemas.microsoft.com/office/drawing/2014/main" id="{E0D39E1D-0070-4CDB-9B6D-DF41C3A9566B}"/>
              </a:ext>
            </a:extLst>
          </p:cNvPr>
          <p:cNvSpPr>
            <a:spLocks noChangeAspect="1"/>
          </p:cNvSpPr>
          <p:nvPr/>
        </p:nvSpPr>
        <p:spPr>
          <a:xfrm>
            <a:off x="7550152" y="4511811"/>
            <a:ext cx="566786" cy="56678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1000" b="1">
                <a:solidFill>
                  <a:srgbClr val="FFFFFF"/>
                </a:solidFill>
                <a:latin typeface="Arial" panose="020B0604020202020204" pitchFamily="34" charset="0"/>
                <a:cs typeface="Arial" panose="020B0604020202020204" pitchFamily="34" charset="0"/>
              </a:rPr>
              <a:t>A-fib</a:t>
            </a:r>
          </a:p>
        </p:txBody>
      </p:sp>
      <p:sp>
        <p:nvSpPr>
          <p:cNvPr id="85" name="Oval 84">
            <a:extLst>
              <a:ext uri="{FF2B5EF4-FFF2-40B4-BE49-F238E27FC236}">
                <a16:creationId xmlns:a16="http://schemas.microsoft.com/office/drawing/2014/main" id="{35BD4580-0AD9-4BD1-97EB-D8FF49B5A966}"/>
              </a:ext>
            </a:extLst>
          </p:cNvPr>
          <p:cNvSpPr>
            <a:spLocks noChangeAspect="1"/>
          </p:cNvSpPr>
          <p:nvPr/>
        </p:nvSpPr>
        <p:spPr>
          <a:xfrm>
            <a:off x="7220703" y="3010616"/>
            <a:ext cx="747528" cy="747528"/>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Chronic kidney disease/</a:t>
            </a:r>
            <a:br>
              <a:rPr lang="en-GB" sz="700" b="1">
                <a:solidFill>
                  <a:srgbClr val="FFFFFF"/>
                </a:solidFill>
                <a:latin typeface="Arial" panose="020B0604020202020204" pitchFamily="34" charset="0"/>
                <a:cs typeface="Arial" panose="020B0604020202020204" pitchFamily="34" charset="0"/>
              </a:rPr>
            </a:br>
            <a:r>
              <a:rPr lang="en-GB" sz="700" b="1">
                <a:solidFill>
                  <a:srgbClr val="FFFFFF"/>
                </a:solidFill>
                <a:latin typeface="Arial" panose="020B0604020202020204" pitchFamily="34" charset="0"/>
                <a:cs typeface="Arial" panose="020B0604020202020204" pitchFamily="34" charset="0"/>
              </a:rPr>
              <a:t>end-stage renal failure</a:t>
            </a:r>
          </a:p>
        </p:txBody>
      </p:sp>
      <p:sp>
        <p:nvSpPr>
          <p:cNvPr id="88" name="Oval 87">
            <a:extLst>
              <a:ext uri="{FF2B5EF4-FFF2-40B4-BE49-F238E27FC236}">
                <a16:creationId xmlns:a16="http://schemas.microsoft.com/office/drawing/2014/main" id="{A3CE0D10-F97A-421E-916B-9EBC5F4679C0}"/>
              </a:ext>
            </a:extLst>
          </p:cNvPr>
          <p:cNvSpPr>
            <a:spLocks noChangeAspect="1"/>
          </p:cNvSpPr>
          <p:nvPr/>
        </p:nvSpPr>
        <p:spPr>
          <a:xfrm>
            <a:off x="6735162" y="4308337"/>
            <a:ext cx="768460" cy="76846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Left ventricular hypertrophy</a:t>
            </a:r>
          </a:p>
        </p:txBody>
      </p:sp>
      <p:sp>
        <p:nvSpPr>
          <p:cNvPr id="98" name="Oval 97">
            <a:extLst>
              <a:ext uri="{FF2B5EF4-FFF2-40B4-BE49-F238E27FC236}">
                <a16:creationId xmlns:a16="http://schemas.microsoft.com/office/drawing/2014/main" id="{F901C8F6-D418-4B33-953B-CD876EBAB689}"/>
              </a:ext>
            </a:extLst>
          </p:cNvPr>
          <p:cNvSpPr>
            <a:spLocks noChangeAspect="1"/>
          </p:cNvSpPr>
          <p:nvPr/>
        </p:nvSpPr>
        <p:spPr>
          <a:xfrm>
            <a:off x="6611136" y="3506659"/>
            <a:ext cx="752462" cy="752462"/>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a:solidFill>
                  <a:srgbClr val="FFFFFF"/>
                </a:solidFill>
                <a:latin typeface="Arial" panose="020B0604020202020204" pitchFamily="34" charset="0"/>
                <a:cs typeface="Arial" panose="020B0604020202020204" pitchFamily="34" charset="0"/>
              </a:rPr>
              <a:t>Albuminuria/proteinuria</a:t>
            </a:r>
          </a:p>
        </p:txBody>
      </p:sp>
      <p:sp>
        <p:nvSpPr>
          <p:cNvPr id="99" name="Oval 98">
            <a:extLst>
              <a:ext uri="{FF2B5EF4-FFF2-40B4-BE49-F238E27FC236}">
                <a16:creationId xmlns:a16="http://schemas.microsoft.com/office/drawing/2014/main" id="{6F0D2A9B-D0DB-4994-A873-5D832488789D}"/>
              </a:ext>
            </a:extLst>
          </p:cNvPr>
          <p:cNvSpPr>
            <a:spLocks noChangeAspect="1"/>
          </p:cNvSpPr>
          <p:nvPr/>
        </p:nvSpPr>
        <p:spPr>
          <a:xfrm>
            <a:off x="6455721" y="2894700"/>
            <a:ext cx="637285" cy="634471"/>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Hyper-</a:t>
            </a:r>
            <a:r>
              <a:rPr lang="en-GB" sz="700" b="1" err="1">
                <a:solidFill>
                  <a:srgbClr val="FFFFFF"/>
                </a:solidFill>
                <a:latin typeface="Arial" panose="020B0604020202020204" pitchFamily="34" charset="0"/>
                <a:cs typeface="Arial" panose="020B0604020202020204" pitchFamily="34" charset="0"/>
              </a:rPr>
              <a:t>lipidemia</a:t>
            </a:r>
            <a:endParaRPr lang="en-GB" sz="700" b="1">
              <a:solidFill>
                <a:srgbClr val="FFFFFF"/>
              </a:solidFill>
              <a:latin typeface="Arial" panose="020B0604020202020204" pitchFamily="34" charset="0"/>
              <a:cs typeface="Arial" panose="020B0604020202020204" pitchFamily="34" charset="0"/>
            </a:endParaRPr>
          </a:p>
        </p:txBody>
      </p:sp>
      <p:sp>
        <p:nvSpPr>
          <p:cNvPr id="102" name="Oval 101">
            <a:extLst>
              <a:ext uri="{FF2B5EF4-FFF2-40B4-BE49-F238E27FC236}">
                <a16:creationId xmlns:a16="http://schemas.microsoft.com/office/drawing/2014/main" id="{B2A2E0D4-745F-4D15-A429-02437842B000}"/>
              </a:ext>
            </a:extLst>
          </p:cNvPr>
          <p:cNvSpPr>
            <a:spLocks noChangeAspect="1"/>
          </p:cNvSpPr>
          <p:nvPr/>
        </p:nvSpPr>
        <p:spPr>
          <a:xfrm>
            <a:off x="5314898" y="1241389"/>
            <a:ext cx="960462" cy="960462"/>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1100" b="1">
                <a:solidFill>
                  <a:srgbClr val="FFFFFF"/>
                </a:solidFill>
                <a:latin typeface="Arial" panose="020B0604020202020204" pitchFamily="34" charset="0"/>
                <a:cs typeface="Arial" panose="020B0604020202020204" pitchFamily="34" charset="0"/>
              </a:rPr>
              <a:t>Type 2 diabetes</a:t>
            </a:r>
          </a:p>
        </p:txBody>
      </p:sp>
      <p:sp>
        <p:nvSpPr>
          <p:cNvPr id="103" name="Oval 102">
            <a:extLst>
              <a:ext uri="{FF2B5EF4-FFF2-40B4-BE49-F238E27FC236}">
                <a16:creationId xmlns:a16="http://schemas.microsoft.com/office/drawing/2014/main" id="{55CDEB62-00E7-4B7C-B287-21325FAAF7F2}"/>
              </a:ext>
            </a:extLst>
          </p:cNvPr>
          <p:cNvSpPr>
            <a:spLocks noChangeAspect="1"/>
          </p:cNvSpPr>
          <p:nvPr/>
        </p:nvSpPr>
        <p:spPr>
          <a:xfrm>
            <a:off x="5573891" y="3985981"/>
            <a:ext cx="566786" cy="56678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667" b="1">
                <a:solidFill>
                  <a:srgbClr val="FFFFFF"/>
                </a:solidFill>
                <a:latin typeface="Arial" panose="020B0604020202020204" pitchFamily="34" charset="0"/>
                <a:cs typeface="Arial" panose="020B0604020202020204" pitchFamily="34" charset="0"/>
              </a:rPr>
              <a:t>Heart failure incident</a:t>
            </a:r>
          </a:p>
        </p:txBody>
      </p:sp>
      <p:sp>
        <p:nvSpPr>
          <p:cNvPr id="104" name="Oval 103">
            <a:extLst>
              <a:ext uri="{FF2B5EF4-FFF2-40B4-BE49-F238E27FC236}">
                <a16:creationId xmlns:a16="http://schemas.microsoft.com/office/drawing/2014/main" id="{979011EF-ABAC-4AB6-9DB5-561A1C4C41CD}"/>
              </a:ext>
            </a:extLst>
          </p:cNvPr>
          <p:cNvSpPr>
            <a:spLocks noChangeAspect="1"/>
          </p:cNvSpPr>
          <p:nvPr/>
        </p:nvSpPr>
        <p:spPr>
          <a:xfrm>
            <a:off x="5907485" y="3398138"/>
            <a:ext cx="660324" cy="660324"/>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Myocardial infarction</a:t>
            </a:r>
          </a:p>
        </p:txBody>
      </p:sp>
      <p:sp>
        <p:nvSpPr>
          <p:cNvPr id="105" name="Oval 104">
            <a:extLst>
              <a:ext uri="{FF2B5EF4-FFF2-40B4-BE49-F238E27FC236}">
                <a16:creationId xmlns:a16="http://schemas.microsoft.com/office/drawing/2014/main" id="{F737392D-E247-4918-B4E1-59FE3B2AA59C}"/>
              </a:ext>
            </a:extLst>
          </p:cNvPr>
          <p:cNvSpPr>
            <a:spLocks noChangeAspect="1"/>
          </p:cNvSpPr>
          <p:nvPr/>
        </p:nvSpPr>
        <p:spPr>
          <a:xfrm>
            <a:off x="4742251" y="3969714"/>
            <a:ext cx="704338" cy="704338"/>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a:solidFill>
                  <a:srgbClr val="FFFFFF"/>
                </a:solidFill>
                <a:latin typeface="Arial" panose="020B0604020202020204" pitchFamily="34" charset="0"/>
                <a:cs typeface="Arial" panose="020B0604020202020204" pitchFamily="34" charset="0"/>
              </a:rPr>
              <a:t>Low Apgar score in the </a:t>
            </a:r>
            <a:r>
              <a:rPr lang="en-GB" sz="700" err="1">
                <a:solidFill>
                  <a:srgbClr val="FFFFFF"/>
                </a:solidFill>
                <a:latin typeface="Arial" panose="020B0604020202020204" pitchFamily="34" charset="0"/>
                <a:cs typeface="Arial" panose="020B0604020202020204" pitchFamily="34" charset="0"/>
              </a:rPr>
              <a:t>newborn</a:t>
            </a:r>
            <a:endParaRPr lang="en-GB" sz="700">
              <a:solidFill>
                <a:srgbClr val="FFFFFF"/>
              </a:solidFill>
              <a:latin typeface="Arial" panose="020B0604020202020204" pitchFamily="34" charset="0"/>
              <a:cs typeface="Arial" panose="020B0604020202020204" pitchFamily="34" charset="0"/>
            </a:endParaRPr>
          </a:p>
        </p:txBody>
      </p:sp>
      <p:sp>
        <p:nvSpPr>
          <p:cNvPr id="106" name="Oval 105">
            <a:extLst>
              <a:ext uri="{FF2B5EF4-FFF2-40B4-BE49-F238E27FC236}">
                <a16:creationId xmlns:a16="http://schemas.microsoft.com/office/drawing/2014/main" id="{4FD3AE14-F83C-4ECC-AA23-E661F0DE8025}"/>
              </a:ext>
            </a:extLst>
          </p:cNvPr>
          <p:cNvSpPr>
            <a:spLocks noChangeAspect="1"/>
          </p:cNvSpPr>
          <p:nvPr/>
        </p:nvSpPr>
        <p:spPr>
          <a:xfrm>
            <a:off x="5161653" y="4531647"/>
            <a:ext cx="768701" cy="768701"/>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a:solidFill>
                  <a:srgbClr val="FFFFFF"/>
                </a:solidFill>
                <a:latin typeface="Arial" panose="020B0604020202020204" pitchFamily="34" charset="0"/>
                <a:cs typeface="Arial" panose="020B0604020202020204" pitchFamily="34" charset="0"/>
              </a:rPr>
              <a:t>Macrosomia</a:t>
            </a:r>
          </a:p>
        </p:txBody>
      </p:sp>
      <p:sp>
        <p:nvSpPr>
          <p:cNvPr id="109" name="Oval 108">
            <a:extLst>
              <a:ext uri="{FF2B5EF4-FFF2-40B4-BE49-F238E27FC236}">
                <a16:creationId xmlns:a16="http://schemas.microsoft.com/office/drawing/2014/main" id="{302EDD55-D4B8-42FA-9E72-FE96FB10A2DD}"/>
              </a:ext>
            </a:extLst>
          </p:cNvPr>
          <p:cNvSpPr>
            <a:spLocks noChangeAspect="1"/>
          </p:cNvSpPr>
          <p:nvPr/>
        </p:nvSpPr>
        <p:spPr>
          <a:xfrm>
            <a:off x="4547182" y="1714296"/>
            <a:ext cx="859841" cy="859841"/>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800">
                <a:solidFill>
                  <a:srgbClr val="FFFFFF"/>
                </a:solidFill>
                <a:latin typeface="Arial" panose="020B0604020202020204" pitchFamily="34" charset="0"/>
                <a:cs typeface="Arial" panose="020B0604020202020204" pitchFamily="34" charset="0"/>
              </a:rPr>
              <a:t>Gestational hypertension</a:t>
            </a:r>
          </a:p>
        </p:txBody>
      </p:sp>
      <p:sp>
        <p:nvSpPr>
          <p:cNvPr id="110" name="Oval 109">
            <a:extLst>
              <a:ext uri="{FF2B5EF4-FFF2-40B4-BE49-F238E27FC236}">
                <a16:creationId xmlns:a16="http://schemas.microsoft.com/office/drawing/2014/main" id="{06AE405E-819B-46FB-AE68-F9AF6EAAC391}"/>
              </a:ext>
            </a:extLst>
          </p:cNvPr>
          <p:cNvSpPr>
            <a:spLocks noChangeAspect="1"/>
          </p:cNvSpPr>
          <p:nvPr/>
        </p:nvSpPr>
        <p:spPr>
          <a:xfrm>
            <a:off x="3770907" y="4900927"/>
            <a:ext cx="708482" cy="708482"/>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defTabSz="914377">
              <a:defRPr/>
            </a:pPr>
            <a:r>
              <a:rPr lang="en-GB" sz="600" b="1">
                <a:solidFill>
                  <a:srgbClr val="FFFFFF"/>
                </a:solidFill>
                <a:latin typeface="Arial"/>
                <a:cs typeface="Arial"/>
              </a:rPr>
              <a:t>C-section (elective and emergency)</a:t>
            </a:r>
          </a:p>
        </p:txBody>
      </p:sp>
      <p:sp>
        <p:nvSpPr>
          <p:cNvPr id="112" name="Oval 111">
            <a:extLst>
              <a:ext uri="{FF2B5EF4-FFF2-40B4-BE49-F238E27FC236}">
                <a16:creationId xmlns:a16="http://schemas.microsoft.com/office/drawing/2014/main" id="{BB1F472E-76DB-43FF-97A8-423BC4440F99}"/>
              </a:ext>
            </a:extLst>
          </p:cNvPr>
          <p:cNvSpPr>
            <a:spLocks noChangeAspect="1"/>
          </p:cNvSpPr>
          <p:nvPr/>
        </p:nvSpPr>
        <p:spPr>
          <a:xfrm>
            <a:off x="4548382" y="3275950"/>
            <a:ext cx="595976" cy="59597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600">
                <a:solidFill>
                  <a:srgbClr val="FFFFFF"/>
                </a:solidFill>
                <a:latin typeface="Arial" panose="020B0604020202020204" pitchFamily="34" charset="0"/>
                <a:cs typeface="Arial" panose="020B0604020202020204" pitchFamily="34" charset="0"/>
              </a:rPr>
              <a:t>Premature delivery/</a:t>
            </a:r>
            <a:br>
              <a:rPr lang="en-GB" sz="600">
                <a:solidFill>
                  <a:srgbClr val="FFFFFF"/>
                </a:solidFill>
                <a:latin typeface="Arial" panose="020B0604020202020204" pitchFamily="34" charset="0"/>
                <a:cs typeface="Arial" panose="020B0604020202020204" pitchFamily="34" charset="0"/>
              </a:rPr>
            </a:br>
            <a:r>
              <a:rPr lang="en-GB" sz="600">
                <a:solidFill>
                  <a:srgbClr val="FFFFFF"/>
                </a:solidFill>
                <a:latin typeface="Arial" panose="020B0604020202020204" pitchFamily="34" charset="0"/>
                <a:cs typeface="Arial" panose="020B0604020202020204" pitchFamily="34" charset="0"/>
              </a:rPr>
              <a:t>pre-term delivery</a:t>
            </a:r>
          </a:p>
        </p:txBody>
      </p:sp>
      <p:sp>
        <p:nvSpPr>
          <p:cNvPr id="113" name="Oval 112">
            <a:extLst>
              <a:ext uri="{FF2B5EF4-FFF2-40B4-BE49-F238E27FC236}">
                <a16:creationId xmlns:a16="http://schemas.microsoft.com/office/drawing/2014/main" id="{296A8BF7-99CF-4EAC-8047-5F77DB671178}"/>
              </a:ext>
            </a:extLst>
          </p:cNvPr>
          <p:cNvSpPr>
            <a:spLocks noChangeAspect="1"/>
          </p:cNvSpPr>
          <p:nvPr/>
        </p:nvSpPr>
        <p:spPr>
          <a:xfrm>
            <a:off x="4296444" y="4460900"/>
            <a:ext cx="605391" cy="605391"/>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800">
                <a:solidFill>
                  <a:srgbClr val="FFFFFF"/>
                </a:solidFill>
                <a:latin typeface="Arial" panose="020B0604020202020204" pitchFamily="34" charset="0"/>
                <a:cs typeface="Arial" panose="020B0604020202020204" pitchFamily="34" charset="0"/>
              </a:rPr>
              <a:t>Induction of labour</a:t>
            </a:r>
          </a:p>
        </p:txBody>
      </p:sp>
      <p:sp>
        <p:nvSpPr>
          <p:cNvPr id="114" name="Oval 113">
            <a:extLst>
              <a:ext uri="{FF2B5EF4-FFF2-40B4-BE49-F238E27FC236}">
                <a16:creationId xmlns:a16="http://schemas.microsoft.com/office/drawing/2014/main" id="{CEF623F9-87C2-42E2-9E2A-EB915F7CAD49}"/>
              </a:ext>
            </a:extLst>
          </p:cNvPr>
          <p:cNvSpPr>
            <a:spLocks noChangeAspect="1"/>
          </p:cNvSpPr>
          <p:nvPr/>
        </p:nvSpPr>
        <p:spPr>
          <a:xfrm>
            <a:off x="4699156" y="2768889"/>
            <a:ext cx="495938" cy="495938"/>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800" b="1">
                <a:solidFill>
                  <a:srgbClr val="FFFFFF"/>
                </a:solidFill>
                <a:latin typeface="Arial" panose="020B0604020202020204" pitchFamily="34" charset="0"/>
                <a:cs typeface="Arial" panose="020B0604020202020204" pitchFamily="34" charset="0"/>
              </a:rPr>
              <a:t>GDM</a:t>
            </a:r>
          </a:p>
        </p:txBody>
      </p:sp>
      <p:sp>
        <p:nvSpPr>
          <p:cNvPr id="115" name="Oval 114">
            <a:extLst>
              <a:ext uri="{FF2B5EF4-FFF2-40B4-BE49-F238E27FC236}">
                <a16:creationId xmlns:a16="http://schemas.microsoft.com/office/drawing/2014/main" id="{63273556-AF95-40FC-A556-E8B7CB6FDD29}"/>
              </a:ext>
            </a:extLst>
          </p:cNvPr>
          <p:cNvSpPr>
            <a:spLocks noChangeAspect="1"/>
          </p:cNvSpPr>
          <p:nvPr/>
        </p:nvSpPr>
        <p:spPr>
          <a:xfrm>
            <a:off x="3587609" y="4154439"/>
            <a:ext cx="738994" cy="738994"/>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Large-for-gestational age</a:t>
            </a:r>
          </a:p>
        </p:txBody>
      </p:sp>
      <p:sp>
        <p:nvSpPr>
          <p:cNvPr id="117" name="Oval 116">
            <a:extLst>
              <a:ext uri="{FF2B5EF4-FFF2-40B4-BE49-F238E27FC236}">
                <a16:creationId xmlns:a16="http://schemas.microsoft.com/office/drawing/2014/main" id="{FD919F91-506E-43B9-9976-BFCFD757F457}"/>
              </a:ext>
            </a:extLst>
          </p:cNvPr>
          <p:cNvSpPr>
            <a:spLocks noChangeAspect="1"/>
          </p:cNvSpPr>
          <p:nvPr/>
        </p:nvSpPr>
        <p:spPr>
          <a:xfrm>
            <a:off x="4205686" y="3815024"/>
            <a:ext cx="542296" cy="544598"/>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a:solidFill>
                  <a:srgbClr val="FFFFFF"/>
                </a:solidFill>
                <a:latin typeface="Arial" panose="020B0604020202020204" pitchFamily="34" charset="0"/>
                <a:cs typeface="Arial" panose="020B0604020202020204" pitchFamily="34" charset="0"/>
              </a:rPr>
              <a:t>Shoulder dystocia</a:t>
            </a:r>
          </a:p>
        </p:txBody>
      </p:sp>
      <p:sp>
        <p:nvSpPr>
          <p:cNvPr id="118" name="Oval 117">
            <a:extLst>
              <a:ext uri="{FF2B5EF4-FFF2-40B4-BE49-F238E27FC236}">
                <a16:creationId xmlns:a16="http://schemas.microsoft.com/office/drawing/2014/main" id="{736C969D-101D-481A-A2B0-77094C14228A}"/>
              </a:ext>
            </a:extLst>
          </p:cNvPr>
          <p:cNvSpPr>
            <a:spLocks noChangeAspect="1"/>
          </p:cNvSpPr>
          <p:nvPr/>
        </p:nvSpPr>
        <p:spPr>
          <a:xfrm>
            <a:off x="3690018" y="3079939"/>
            <a:ext cx="817581" cy="817581"/>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Preeclampsia</a:t>
            </a:r>
          </a:p>
        </p:txBody>
      </p:sp>
      <p:sp>
        <p:nvSpPr>
          <p:cNvPr id="121" name="Oval 120">
            <a:extLst>
              <a:ext uri="{FF2B5EF4-FFF2-40B4-BE49-F238E27FC236}">
                <a16:creationId xmlns:a16="http://schemas.microsoft.com/office/drawing/2014/main" id="{49B9FD84-6DB7-49CF-A5AD-1798E92C20A5}"/>
              </a:ext>
            </a:extLst>
          </p:cNvPr>
          <p:cNvSpPr>
            <a:spLocks noChangeAspect="1"/>
          </p:cNvSpPr>
          <p:nvPr/>
        </p:nvSpPr>
        <p:spPr>
          <a:xfrm>
            <a:off x="7159343" y="1747176"/>
            <a:ext cx="680143" cy="680143"/>
          </a:xfrm>
          <a:prstGeom prst="ellipse">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Prostate</a:t>
            </a:r>
          </a:p>
          <a:p>
            <a:pPr algn="ctr" defTabSz="914377">
              <a:defRPr/>
            </a:pPr>
            <a:r>
              <a:rPr lang="en-GB" sz="700" b="1">
                <a:solidFill>
                  <a:srgbClr val="FFFFFF"/>
                </a:solidFill>
                <a:latin typeface="Arial" panose="020B0604020202020204" pitchFamily="34" charset="0"/>
                <a:cs typeface="Arial" panose="020B0604020202020204" pitchFamily="34" charset="0"/>
              </a:rPr>
              <a:t>cancers</a:t>
            </a:r>
          </a:p>
        </p:txBody>
      </p:sp>
      <p:sp>
        <p:nvSpPr>
          <p:cNvPr id="128" name="Oval 127">
            <a:extLst>
              <a:ext uri="{FF2B5EF4-FFF2-40B4-BE49-F238E27FC236}">
                <a16:creationId xmlns:a16="http://schemas.microsoft.com/office/drawing/2014/main" id="{97380E3A-58BC-4E38-87B3-608DEF82E63E}"/>
              </a:ext>
            </a:extLst>
          </p:cNvPr>
          <p:cNvSpPr>
            <a:spLocks noChangeAspect="1"/>
          </p:cNvSpPr>
          <p:nvPr/>
        </p:nvSpPr>
        <p:spPr>
          <a:xfrm>
            <a:off x="10669663" y="4692254"/>
            <a:ext cx="589985" cy="589985"/>
          </a:xfrm>
          <a:prstGeom prst="ellipse">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Ovarian cancers</a:t>
            </a:r>
          </a:p>
        </p:txBody>
      </p:sp>
      <p:sp>
        <p:nvSpPr>
          <p:cNvPr id="129" name="Oval 128">
            <a:extLst>
              <a:ext uri="{FF2B5EF4-FFF2-40B4-BE49-F238E27FC236}">
                <a16:creationId xmlns:a16="http://schemas.microsoft.com/office/drawing/2014/main" id="{0979969C-83CD-41EF-AF53-670B61032A70}"/>
              </a:ext>
            </a:extLst>
          </p:cNvPr>
          <p:cNvSpPr>
            <a:spLocks noChangeAspect="1"/>
          </p:cNvSpPr>
          <p:nvPr/>
        </p:nvSpPr>
        <p:spPr>
          <a:xfrm>
            <a:off x="10632846" y="2510112"/>
            <a:ext cx="467598" cy="467598"/>
          </a:xfrm>
          <a:prstGeom prst="ellipse">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HCC</a:t>
            </a:r>
          </a:p>
        </p:txBody>
      </p:sp>
      <p:sp>
        <p:nvSpPr>
          <p:cNvPr id="131" name="Oval 130">
            <a:extLst>
              <a:ext uri="{FF2B5EF4-FFF2-40B4-BE49-F238E27FC236}">
                <a16:creationId xmlns:a16="http://schemas.microsoft.com/office/drawing/2014/main" id="{876DF223-CCB5-48E3-9F5C-28BF8BCF7FFD}"/>
              </a:ext>
            </a:extLst>
          </p:cNvPr>
          <p:cNvSpPr>
            <a:spLocks noChangeAspect="1"/>
          </p:cNvSpPr>
          <p:nvPr/>
        </p:nvSpPr>
        <p:spPr>
          <a:xfrm>
            <a:off x="10221989" y="3347740"/>
            <a:ext cx="649544" cy="649544"/>
          </a:xfrm>
          <a:prstGeom prst="ellipse">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a:solidFill>
                  <a:srgbClr val="FFFFFF"/>
                </a:solidFill>
                <a:latin typeface="Arial" panose="020B0604020202020204" pitchFamily="34" charset="0"/>
                <a:cs typeface="Arial" panose="020B0604020202020204" pitchFamily="34" charset="0"/>
              </a:rPr>
              <a:t>Gallbladder cancers</a:t>
            </a:r>
          </a:p>
        </p:txBody>
      </p:sp>
      <p:sp>
        <p:nvSpPr>
          <p:cNvPr id="132" name="Oval 131">
            <a:extLst>
              <a:ext uri="{FF2B5EF4-FFF2-40B4-BE49-F238E27FC236}">
                <a16:creationId xmlns:a16="http://schemas.microsoft.com/office/drawing/2014/main" id="{540068BE-322C-4499-B352-B152A0E5B12D}"/>
              </a:ext>
            </a:extLst>
          </p:cNvPr>
          <p:cNvSpPr>
            <a:spLocks noChangeAspect="1"/>
          </p:cNvSpPr>
          <p:nvPr/>
        </p:nvSpPr>
        <p:spPr>
          <a:xfrm>
            <a:off x="9255788" y="4612248"/>
            <a:ext cx="692644" cy="692644"/>
          </a:xfrm>
          <a:prstGeom prst="ellipse">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a:solidFill>
                  <a:srgbClr val="FFFFFF"/>
                </a:solidFill>
                <a:latin typeface="Arial" panose="020B0604020202020204" pitchFamily="34" charset="0"/>
                <a:cs typeface="Arial" panose="020B0604020202020204" pitchFamily="34" charset="0"/>
              </a:rPr>
              <a:t>Non-Hodgkin Lymphoma</a:t>
            </a:r>
          </a:p>
        </p:txBody>
      </p:sp>
      <p:sp>
        <p:nvSpPr>
          <p:cNvPr id="134" name="Oval 133">
            <a:extLst>
              <a:ext uri="{FF2B5EF4-FFF2-40B4-BE49-F238E27FC236}">
                <a16:creationId xmlns:a16="http://schemas.microsoft.com/office/drawing/2014/main" id="{A9EF5573-2A2D-464F-AB70-4535BA796BEE}"/>
              </a:ext>
            </a:extLst>
          </p:cNvPr>
          <p:cNvSpPr>
            <a:spLocks noChangeAspect="1"/>
          </p:cNvSpPr>
          <p:nvPr/>
        </p:nvSpPr>
        <p:spPr>
          <a:xfrm>
            <a:off x="8705549" y="5117765"/>
            <a:ext cx="783396" cy="783396"/>
          </a:xfrm>
          <a:prstGeom prst="ellipse">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GB" sz="600" b="1">
                <a:solidFill>
                  <a:srgbClr val="FFFFFF"/>
                </a:solidFill>
                <a:latin typeface="Arial"/>
                <a:cs typeface="Arial"/>
              </a:rPr>
              <a:t>Injury (occupational/sports/)</a:t>
            </a:r>
          </a:p>
        </p:txBody>
      </p:sp>
      <p:sp>
        <p:nvSpPr>
          <p:cNvPr id="136" name="Oval 135">
            <a:extLst>
              <a:ext uri="{FF2B5EF4-FFF2-40B4-BE49-F238E27FC236}">
                <a16:creationId xmlns:a16="http://schemas.microsoft.com/office/drawing/2014/main" id="{E7576B9A-FCF7-456C-99E1-FA31D1321DA1}"/>
              </a:ext>
            </a:extLst>
          </p:cNvPr>
          <p:cNvSpPr>
            <a:spLocks noChangeAspect="1"/>
          </p:cNvSpPr>
          <p:nvPr/>
        </p:nvSpPr>
        <p:spPr>
          <a:xfrm>
            <a:off x="8486279" y="4528304"/>
            <a:ext cx="603252" cy="603252"/>
          </a:xfrm>
          <a:prstGeom prst="ellipse">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GB" sz="600" b="1">
                <a:solidFill>
                  <a:srgbClr val="FFFFFF"/>
                </a:solidFill>
                <a:latin typeface="Arial" panose="020B0604020202020204" pitchFamily="34" charset="0"/>
                <a:cs typeface="Arial" panose="020B0604020202020204" pitchFamily="34" charset="0"/>
              </a:rPr>
              <a:t>Ankle fracture/</a:t>
            </a:r>
            <a:br>
              <a:rPr lang="en-GB" sz="600" b="1">
                <a:solidFill>
                  <a:srgbClr val="FFFFFF"/>
                </a:solidFill>
                <a:latin typeface="Arial" panose="020B0604020202020204" pitchFamily="34" charset="0"/>
                <a:cs typeface="Arial" panose="020B0604020202020204" pitchFamily="34" charset="0"/>
              </a:rPr>
            </a:br>
            <a:r>
              <a:rPr lang="en-GB" sz="600" b="1">
                <a:solidFill>
                  <a:srgbClr val="FFFFFF"/>
                </a:solidFill>
                <a:latin typeface="Arial" panose="020B0604020202020204" pitchFamily="34" charset="0"/>
                <a:cs typeface="Arial" panose="020B0604020202020204" pitchFamily="34" charset="0"/>
              </a:rPr>
              <a:t>lower limb fracture</a:t>
            </a:r>
          </a:p>
        </p:txBody>
      </p:sp>
      <p:sp>
        <p:nvSpPr>
          <p:cNvPr id="140" name="Oval 139">
            <a:extLst>
              <a:ext uri="{FF2B5EF4-FFF2-40B4-BE49-F238E27FC236}">
                <a16:creationId xmlns:a16="http://schemas.microsoft.com/office/drawing/2014/main" id="{79101EBA-4CF8-49F9-A742-E36EB81661B0}"/>
              </a:ext>
            </a:extLst>
          </p:cNvPr>
          <p:cNvSpPr>
            <a:spLocks noChangeAspect="1"/>
          </p:cNvSpPr>
          <p:nvPr/>
        </p:nvSpPr>
        <p:spPr>
          <a:xfrm>
            <a:off x="7725802" y="2400743"/>
            <a:ext cx="613322" cy="613322"/>
          </a:xfrm>
          <a:prstGeom prst="ellipse">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Hepatitis C</a:t>
            </a:r>
          </a:p>
        </p:txBody>
      </p:sp>
      <p:sp>
        <p:nvSpPr>
          <p:cNvPr id="141" name="Oval 140">
            <a:extLst>
              <a:ext uri="{FF2B5EF4-FFF2-40B4-BE49-F238E27FC236}">
                <a16:creationId xmlns:a16="http://schemas.microsoft.com/office/drawing/2014/main" id="{AE8B9204-0C48-431C-871A-6DF64EEF6E49}"/>
              </a:ext>
            </a:extLst>
          </p:cNvPr>
          <p:cNvSpPr>
            <a:spLocks noChangeAspect="1"/>
          </p:cNvSpPr>
          <p:nvPr/>
        </p:nvSpPr>
        <p:spPr>
          <a:xfrm>
            <a:off x="7044024" y="2423433"/>
            <a:ext cx="569637" cy="569637"/>
          </a:xfrm>
          <a:prstGeom prst="ellipse">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600" b="1">
                <a:solidFill>
                  <a:srgbClr val="FFFFFF"/>
                </a:solidFill>
                <a:latin typeface="Arial" panose="020B0604020202020204" pitchFamily="34" charset="0"/>
                <a:cs typeface="Arial" panose="020B0604020202020204" pitchFamily="34" charset="0"/>
              </a:rPr>
              <a:t>Gallstones</a:t>
            </a:r>
          </a:p>
        </p:txBody>
      </p:sp>
      <p:sp>
        <p:nvSpPr>
          <p:cNvPr id="147" name="Oval 146">
            <a:extLst>
              <a:ext uri="{FF2B5EF4-FFF2-40B4-BE49-F238E27FC236}">
                <a16:creationId xmlns:a16="http://schemas.microsoft.com/office/drawing/2014/main" id="{E3335C69-932B-4703-B70A-9E1F4F27B9A9}"/>
              </a:ext>
            </a:extLst>
          </p:cNvPr>
          <p:cNvSpPr>
            <a:spLocks noChangeAspect="1"/>
          </p:cNvSpPr>
          <p:nvPr/>
        </p:nvSpPr>
        <p:spPr>
          <a:xfrm>
            <a:off x="6552023" y="5097244"/>
            <a:ext cx="630576" cy="630576"/>
          </a:xfrm>
          <a:prstGeom prst="ellipse">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GB" sz="700">
                <a:solidFill>
                  <a:srgbClr val="FFFFFF"/>
                </a:solidFill>
                <a:latin typeface="Arial" panose="020B0604020202020204" pitchFamily="34" charset="0"/>
                <a:cs typeface="Arial" panose="020B0604020202020204" pitchFamily="34" charset="0"/>
              </a:rPr>
              <a:t>Acanthosis Nigricans</a:t>
            </a:r>
          </a:p>
        </p:txBody>
      </p:sp>
      <p:sp>
        <p:nvSpPr>
          <p:cNvPr id="150" name="Oval 149">
            <a:extLst>
              <a:ext uri="{FF2B5EF4-FFF2-40B4-BE49-F238E27FC236}">
                <a16:creationId xmlns:a16="http://schemas.microsoft.com/office/drawing/2014/main" id="{D482EC40-2AA4-40A3-8D8F-96E26F45BFB1}"/>
              </a:ext>
            </a:extLst>
          </p:cNvPr>
          <p:cNvSpPr>
            <a:spLocks noChangeAspect="1"/>
          </p:cNvSpPr>
          <p:nvPr/>
        </p:nvSpPr>
        <p:spPr>
          <a:xfrm>
            <a:off x="5957220" y="4664972"/>
            <a:ext cx="698969" cy="698969"/>
          </a:xfrm>
          <a:prstGeom prst="ellipse">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1100" b="1">
                <a:solidFill>
                  <a:srgbClr val="FFFFFF"/>
                </a:solidFill>
                <a:latin typeface="Arial" panose="020B0604020202020204" pitchFamily="34" charset="0"/>
                <a:cs typeface="Arial" panose="020B0604020202020204" pitchFamily="34" charset="0"/>
              </a:rPr>
              <a:t>GERD</a:t>
            </a:r>
          </a:p>
        </p:txBody>
      </p:sp>
      <p:sp>
        <p:nvSpPr>
          <p:cNvPr id="156" name="Oval 155">
            <a:extLst>
              <a:ext uri="{FF2B5EF4-FFF2-40B4-BE49-F238E27FC236}">
                <a16:creationId xmlns:a16="http://schemas.microsoft.com/office/drawing/2014/main" id="{AD0BBFF7-6393-4B72-9A0D-10798491EC91}"/>
              </a:ext>
            </a:extLst>
          </p:cNvPr>
          <p:cNvSpPr>
            <a:spLocks noChangeAspect="1"/>
          </p:cNvSpPr>
          <p:nvPr/>
        </p:nvSpPr>
        <p:spPr>
          <a:xfrm>
            <a:off x="6175870" y="4115394"/>
            <a:ext cx="578104" cy="578104"/>
          </a:xfrm>
          <a:prstGeom prst="ellipse">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Cirrhosis</a:t>
            </a:r>
          </a:p>
        </p:txBody>
      </p:sp>
      <p:sp>
        <p:nvSpPr>
          <p:cNvPr id="157" name="Oval 156">
            <a:extLst>
              <a:ext uri="{FF2B5EF4-FFF2-40B4-BE49-F238E27FC236}">
                <a16:creationId xmlns:a16="http://schemas.microsoft.com/office/drawing/2014/main" id="{7863A52A-CF46-4D0E-97BE-7E28984D6AD1}"/>
              </a:ext>
            </a:extLst>
          </p:cNvPr>
          <p:cNvSpPr>
            <a:spLocks noChangeAspect="1"/>
          </p:cNvSpPr>
          <p:nvPr/>
        </p:nvSpPr>
        <p:spPr>
          <a:xfrm>
            <a:off x="7974323" y="3189420"/>
            <a:ext cx="732974" cy="732974"/>
          </a:xfrm>
          <a:prstGeom prst="ellipse">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Pancreatitis</a:t>
            </a:r>
          </a:p>
        </p:txBody>
      </p:sp>
      <p:sp>
        <p:nvSpPr>
          <p:cNvPr id="160" name="Oval 159">
            <a:extLst>
              <a:ext uri="{FF2B5EF4-FFF2-40B4-BE49-F238E27FC236}">
                <a16:creationId xmlns:a16="http://schemas.microsoft.com/office/drawing/2014/main" id="{1A0ECB2B-3AEB-46C2-8E87-1B2DD607132B}"/>
              </a:ext>
            </a:extLst>
          </p:cNvPr>
          <p:cNvSpPr>
            <a:spLocks noChangeAspect="1"/>
          </p:cNvSpPr>
          <p:nvPr/>
        </p:nvSpPr>
        <p:spPr>
          <a:xfrm>
            <a:off x="5786851" y="2200605"/>
            <a:ext cx="596234" cy="596234"/>
          </a:xfrm>
          <a:prstGeom prst="ellipse">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Dementia</a:t>
            </a:r>
          </a:p>
        </p:txBody>
      </p:sp>
      <p:sp>
        <p:nvSpPr>
          <p:cNvPr id="162" name="Oval 161">
            <a:extLst>
              <a:ext uri="{FF2B5EF4-FFF2-40B4-BE49-F238E27FC236}">
                <a16:creationId xmlns:a16="http://schemas.microsoft.com/office/drawing/2014/main" id="{6D278ECC-2141-4048-B74F-DCECD6A20AC1}"/>
              </a:ext>
            </a:extLst>
          </p:cNvPr>
          <p:cNvSpPr>
            <a:spLocks noChangeAspect="1"/>
          </p:cNvSpPr>
          <p:nvPr/>
        </p:nvSpPr>
        <p:spPr>
          <a:xfrm>
            <a:off x="5191427" y="2523801"/>
            <a:ext cx="618224" cy="618224"/>
          </a:xfrm>
          <a:prstGeom prst="ellipse">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Colorectal polyps</a:t>
            </a:r>
          </a:p>
        </p:txBody>
      </p:sp>
      <p:sp>
        <p:nvSpPr>
          <p:cNvPr id="228" name="Oval 227">
            <a:extLst>
              <a:ext uri="{FF2B5EF4-FFF2-40B4-BE49-F238E27FC236}">
                <a16:creationId xmlns:a16="http://schemas.microsoft.com/office/drawing/2014/main" id="{5523503B-723F-41B1-A276-FBF381EB8B4E}"/>
              </a:ext>
            </a:extLst>
          </p:cNvPr>
          <p:cNvSpPr>
            <a:spLocks noChangeAspect="1"/>
          </p:cNvSpPr>
          <p:nvPr/>
        </p:nvSpPr>
        <p:spPr>
          <a:xfrm>
            <a:off x="5170990" y="3275950"/>
            <a:ext cx="704338" cy="704338"/>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600" b="1">
                <a:solidFill>
                  <a:srgbClr val="FFFFFF"/>
                </a:solidFill>
                <a:latin typeface="Arial" panose="020B0604020202020204" pitchFamily="34" charset="0"/>
                <a:cs typeface="Arial" panose="020B0604020202020204" pitchFamily="34" charset="0"/>
              </a:rPr>
              <a:t>Thyroid issues during pregnancy or postpartum</a:t>
            </a:r>
          </a:p>
        </p:txBody>
      </p:sp>
      <p:sp>
        <p:nvSpPr>
          <p:cNvPr id="248" name="Oval 247">
            <a:extLst>
              <a:ext uri="{FF2B5EF4-FFF2-40B4-BE49-F238E27FC236}">
                <a16:creationId xmlns:a16="http://schemas.microsoft.com/office/drawing/2014/main" id="{5D83D616-0A22-47D6-8C71-B67FF566827E}"/>
              </a:ext>
            </a:extLst>
          </p:cNvPr>
          <p:cNvSpPr>
            <a:spLocks noChangeAspect="1"/>
          </p:cNvSpPr>
          <p:nvPr/>
        </p:nvSpPr>
        <p:spPr>
          <a:xfrm>
            <a:off x="4031450" y="2369461"/>
            <a:ext cx="696285" cy="696285"/>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a:solidFill>
                  <a:srgbClr val="FFFFFF"/>
                </a:solidFill>
                <a:latin typeface="Arial" panose="020B0604020202020204" pitchFamily="34" charset="0"/>
                <a:cs typeface="Arial" panose="020B0604020202020204" pitchFamily="34" charset="0"/>
              </a:rPr>
              <a:t>Congenital abnormality in </a:t>
            </a:r>
            <a:r>
              <a:rPr lang="en-GB" sz="700" err="1">
                <a:solidFill>
                  <a:srgbClr val="FFFFFF"/>
                </a:solidFill>
                <a:latin typeface="Arial" panose="020B0604020202020204" pitchFamily="34" charset="0"/>
                <a:cs typeface="Arial" panose="020B0604020202020204" pitchFamily="34" charset="0"/>
              </a:rPr>
              <a:t>newborn</a:t>
            </a:r>
            <a:endParaRPr lang="en-GB" sz="700">
              <a:solidFill>
                <a:srgbClr val="FFFFFF"/>
              </a:solidFill>
              <a:latin typeface="Arial" panose="020B0604020202020204" pitchFamily="34" charset="0"/>
              <a:cs typeface="Arial" panose="020B0604020202020204" pitchFamily="34" charset="0"/>
            </a:endParaRPr>
          </a:p>
        </p:txBody>
      </p:sp>
      <p:grpSp>
        <p:nvGrpSpPr>
          <p:cNvPr id="250" name="Group 249">
            <a:extLst>
              <a:ext uri="{FF2B5EF4-FFF2-40B4-BE49-F238E27FC236}">
                <a16:creationId xmlns:a16="http://schemas.microsoft.com/office/drawing/2014/main" id="{E4B60407-6274-453F-B173-D8BBBE6E5D74}"/>
              </a:ext>
            </a:extLst>
          </p:cNvPr>
          <p:cNvGrpSpPr/>
          <p:nvPr/>
        </p:nvGrpSpPr>
        <p:grpSpPr>
          <a:xfrm>
            <a:off x="662110" y="3052395"/>
            <a:ext cx="2761727" cy="256173"/>
            <a:chOff x="339309" y="2189351"/>
            <a:chExt cx="2071295" cy="192130"/>
          </a:xfrm>
        </p:grpSpPr>
        <p:pic>
          <p:nvPicPr>
            <p:cNvPr id="253" name="Picture 252">
              <a:extLst>
                <a:ext uri="{FF2B5EF4-FFF2-40B4-BE49-F238E27FC236}">
                  <a16:creationId xmlns:a16="http://schemas.microsoft.com/office/drawing/2014/main" id="{DC1BFBCD-1925-4BF8-A2D0-A172DE11FD3E}"/>
                </a:ext>
              </a:extLst>
            </p:cNvPr>
            <p:cNvPicPr>
              <a:picLocks noChangeAspect="1"/>
            </p:cNvPicPr>
            <p:nvPr/>
          </p:nvPicPr>
          <p:blipFill rotWithShape="1">
            <a:blip r:embed="rId3"/>
            <a:srcRect t="80269" b="1301"/>
            <a:stretch/>
          </p:blipFill>
          <p:spPr>
            <a:xfrm>
              <a:off x="339309" y="2189351"/>
              <a:ext cx="2071295" cy="192130"/>
            </a:xfrm>
            <a:prstGeom prst="rect">
              <a:avLst/>
            </a:prstGeom>
          </p:spPr>
        </p:pic>
        <p:sp>
          <p:nvSpPr>
            <p:cNvPr id="252" name="Rectangle 251">
              <a:extLst>
                <a:ext uri="{FF2B5EF4-FFF2-40B4-BE49-F238E27FC236}">
                  <a16:creationId xmlns:a16="http://schemas.microsoft.com/office/drawing/2014/main" id="{826A17BE-5659-4385-98DB-E8CCAEC36829}"/>
                </a:ext>
              </a:extLst>
            </p:cNvPr>
            <p:cNvSpPr/>
            <p:nvPr/>
          </p:nvSpPr>
          <p:spPr>
            <a:xfrm>
              <a:off x="339309" y="2190750"/>
              <a:ext cx="270292" cy="182974"/>
            </a:xfrm>
            <a:prstGeom prst="rect">
              <a:avLst/>
            </a:prstGeom>
            <a:solidFill>
              <a:schemeClr val="tx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FFFF"/>
                </a:solidFill>
                <a:latin typeface="Arial" panose="020B0604020202020204" pitchFamily="34" charset="0"/>
              </a:endParaRPr>
            </a:p>
          </p:txBody>
        </p:sp>
      </p:grpSp>
      <p:grpSp>
        <p:nvGrpSpPr>
          <p:cNvPr id="255" name="Group 254">
            <a:extLst>
              <a:ext uri="{FF2B5EF4-FFF2-40B4-BE49-F238E27FC236}">
                <a16:creationId xmlns:a16="http://schemas.microsoft.com/office/drawing/2014/main" id="{DDA905F0-76F5-4FBB-9F38-4A1CA40A3D34}"/>
              </a:ext>
            </a:extLst>
          </p:cNvPr>
          <p:cNvGrpSpPr/>
          <p:nvPr/>
        </p:nvGrpSpPr>
        <p:grpSpPr>
          <a:xfrm>
            <a:off x="662110" y="2747662"/>
            <a:ext cx="2761728" cy="256175"/>
            <a:chOff x="339309" y="1960797"/>
            <a:chExt cx="2071296" cy="192131"/>
          </a:xfrm>
        </p:grpSpPr>
        <p:pic>
          <p:nvPicPr>
            <p:cNvPr id="256" name="Picture 255">
              <a:extLst>
                <a:ext uri="{FF2B5EF4-FFF2-40B4-BE49-F238E27FC236}">
                  <a16:creationId xmlns:a16="http://schemas.microsoft.com/office/drawing/2014/main" id="{E6A6432F-0124-4A88-8367-EDF51399F83B}"/>
                </a:ext>
              </a:extLst>
            </p:cNvPr>
            <p:cNvPicPr>
              <a:picLocks noChangeAspect="1"/>
            </p:cNvPicPr>
            <p:nvPr/>
          </p:nvPicPr>
          <p:blipFill rotWithShape="1">
            <a:blip r:embed="rId3"/>
            <a:srcRect t="62095" b="19475"/>
            <a:stretch/>
          </p:blipFill>
          <p:spPr>
            <a:xfrm>
              <a:off x="339310" y="1960797"/>
              <a:ext cx="2071295" cy="192131"/>
            </a:xfrm>
            <a:prstGeom prst="rect">
              <a:avLst/>
            </a:prstGeom>
          </p:spPr>
        </p:pic>
        <p:sp>
          <p:nvSpPr>
            <p:cNvPr id="257" name="Rectangle 256">
              <a:extLst>
                <a:ext uri="{FF2B5EF4-FFF2-40B4-BE49-F238E27FC236}">
                  <a16:creationId xmlns:a16="http://schemas.microsoft.com/office/drawing/2014/main" id="{9DBC265C-EF0E-4BE6-9883-F92B45AE812B}"/>
                </a:ext>
              </a:extLst>
            </p:cNvPr>
            <p:cNvSpPr/>
            <p:nvPr/>
          </p:nvSpPr>
          <p:spPr>
            <a:xfrm>
              <a:off x="339309" y="1962150"/>
              <a:ext cx="270292" cy="182974"/>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FFFF"/>
                </a:solidFill>
                <a:latin typeface="Arial" panose="020B0604020202020204" pitchFamily="34" charset="0"/>
                <a:cs typeface="Arial" panose="020B0604020202020204" pitchFamily="34" charset="0"/>
              </a:endParaRPr>
            </a:p>
          </p:txBody>
        </p:sp>
      </p:grpSp>
      <p:grpSp>
        <p:nvGrpSpPr>
          <p:cNvPr id="258" name="Group 257">
            <a:extLst>
              <a:ext uri="{FF2B5EF4-FFF2-40B4-BE49-F238E27FC236}">
                <a16:creationId xmlns:a16="http://schemas.microsoft.com/office/drawing/2014/main" id="{604FF0BD-39A8-4AE1-91BA-7D46FD892DB4}"/>
              </a:ext>
            </a:extLst>
          </p:cNvPr>
          <p:cNvGrpSpPr/>
          <p:nvPr/>
        </p:nvGrpSpPr>
        <p:grpSpPr>
          <a:xfrm>
            <a:off x="662110" y="2442922"/>
            <a:ext cx="2761728" cy="256175"/>
            <a:chOff x="339309" y="1732242"/>
            <a:chExt cx="2071296" cy="192131"/>
          </a:xfrm>
        </p:grpSpPr>
        <p:pic>
          <p:nvPicPr>
            <p:cNvPr id="259" name="Picture 258">
              <a:extLst>
                <a:ext uri="{FF2B5EF4-FFF2-40B4-BE49-F238E27FC236}">
                  <a16:creationId xmlns:a16="http://schemas.microsoft.com/office/drawing/2014/main" id="{97DE7930-D225-41CB-A475-1DD6BA168EE6}"/>
                </a:ext>
              </a:extLst>
            </p:cNvPr>
            <p:cNvPicPr>
              <a:picLocks noChangeAspect="1"/>
            </p:cNvPicPr>
            <p:nvPr/>
          </p:nvPicPr>
          <p:blipFill rotWithShape="1">
            <a:blip r:embed="rId3"/>
            <a:srcRect t="44689" b="36881"/>
            <a:stretch/>
          </p:blipFill>
          <p:spPr>
            <a:xfrm>
              <a:off x="339310" y="1732242"/>
              <a:ext cx="2071295" cy="192131"/>
            </a:xfrm>
            <a:prstGeom prst="rect">
              <a:avLst/>
            </a:prstGeom>
          </p:spPr>
        </p:pic>
        <p:sp>
          <p:nvSpPr>
            <p:cNvPr id="260" name="Rectangle 259">
              <a:extLst>
                <a:ext uri="{FF2B5EF4-FFF2-40B4-BE49-F238E27FC236}">
                  <a16:creationId xmlns:a16="http://schemas.microsoft.com/office/drawing/2014/main" id="{066B0E81-2365-4A18-89A3-26200D82F307}"/>
                </a:ext>
              </a:extLst>
            </p:cNvPr>
            <p:cNvSpPr/>
            <p:nvPr/>
          </p:nvSpPr>
          <p:spPr>
            <a:xfrm>
              <a:off x="339309" y="1736725"/>
              <a:ext cx="270292" cy="182974"/>
            </a:xfrm>
            <a:prstGeom prst="rect">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FFFF"/>
                </a:solidFill>
                <a:latin typeface="Arial" panose="020B0604020202020204" pitchFamily="34" charset="0"/>
              </a:endParaRPr>
            </a:p>
          </p:txBody>
        </p:sp>
      </p:grpSp>
      <p:grpSp>
        <p:nvGrpSpPr>
          <p:cNvPr id="261" name="Group 260">
            <a:extLst>
              <a:ext uri="{FF2B5EF4-FFF2-40B4-BE49-F238E27FC236}">
                <a16:creationId xmlns:a16="http://schemas.microsoft.com/office/drawing/2014/main" id="{95A8713B-7D14-4155-B34D-F853B2598BF0}"/>
              </a:ext>
            </a:extLst>
          </p:cNvPr>
          <p:cNvGrpSpPr/>
          <p:nvPr/>
        </p:nvGrpSpPr>
        <p:grpSpPr>
          <a:xfrm>
            <a:off x="662110" y="2138182"/>
            <a:ext cx="2761728" cy="256175"/>
            <a:chOff x="339309" y="1503687"/>
            <a:chExt cx="2071296" cy="192131"/>
          </a:xfrm>
        </p:grpSpPr>
        <p:pic>
          <p:nvPicPr>
            <p:cNvPr id="262" name="Picture 261">
              <a:extLst>
                <a:ext uri="{FF2B5EF4-FFF2-40B4-BE49-F238E27FC236}">
                  <a16:creationId xmlns:a16="http://schemas.microsoft.com/office/drawing/2014/main" id="{58E1F80B-B7B0-4F03-871B-E39B5E4FA905}"/>
                </a:ext>
              </a:extLst>
            </p:cNvPr>
            <p:cNvPicPr>
              <a:picLocks noChangeAspect="1"/>
            </p:cNvPicPr>
            <p:nvPr/>
          </p:nvPicPr>
          <p:blipFill rotWithShape="1">
            <a:blip r:embed="rId3"/>
            <a:srcRect t="26771" b="54799"/>
            <a:stretch/>
          </p:blipFill>
          <p:spPr>
            <a:xfrm>
              <a:off x="339310" y="1503687"/>
              <a:ext cx="2071295" cy="192131"/>
            </a:xfrm>
            <a:prstGeom prst="rect">
              <a:avLst/>
            </a:prstGeom>
          </p:spPr>
        </p:pic>
        <p:sp>
          <p:nvSpPr>
            <p:cNvPr id="263" name="Rectangle 262">
              <a:extLst>
                <a:ext uri="{FF2B5EF4-FFF2-40B4-BE49-F238E27FC236}">
                  <a16:creationId xmlns:a16="http://schemas.microsoft.com/office/drawing/2014/main" id="{7A4688AE-A532-4CFA-A550-93E8606DF7DB}"/>
                </a:ext>
              </a:extLst>
            </p:cNvPr>
            <p:cNvSpPr/>
            <p:nvPr/>
          </p:nvSpPr>
          <p:spPr>
            <a:xfrm>
              <a:off x="339309" y="1508265"/>
              <a:ext cx="270292" cy="18297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FFFF"/>
                </a:solidFill>
                <a:latin typeface="Arial" panose="020B0604020202020204" pitchFamily="34" charset="0"/>
              </a:endParaRPr>
            </a:p>
          </p:txBody>
        </p:sp>
      </p:grpSp>
      <p:sp>
        <p:nvSpPr>
          <p:cNvPr id="264" name="Oval 263">
            <a:extLst>
              <a:ext uri="{FF2B5EF4-FFF2-40B4-BE49-F238E27FC236}">
                <a16:creationId xmlns:a16="http://schemas.microsoft.com/office/drawing/2014/main" id="{181402BF-AED5-559C-6CDD-70AE78F59046}"/>
              </a:ext>
            </a:extLst>
          </p:cNvPr>
          <p:cNvSpPr>
            <a:spLocks noChangeAspect="1"/>
          </p:cNvSpPr>
          <p:nvPr/>
        </p:nvSpPr>
        <p:spPr>
          <a:xfrm>
            <a:off x="3938580" y="1720267"/>
            <a:ext cx="551366" cy="551366"/>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600" b="1">
                <a:solidFill>
                  <a:srgbClr val="FFFFFF"/>
                </a:solidFill>
                <a:latin typeface="Arial" panose="020B0604020202020204" pitchFamily="34" charset="0"/>
              </a:rPr>
              <a:t>Miscarriage</a:t>
            </a:r>
          </a:p>
        </p:txBody>
      </p:sp>
      <p:sp>
        <p:nvSpPr>
          <p:cNvPr id="265" name="Oval 264">
            <a:extLst>
              <a:ext uri="{FF2B5EF4-FFF2-40B4-BE49-F238E27FC236}">
                <a16:creationId xmlns:a16="http://schemas.microsoft.com/office/drawing/2014/main" id="{D872E699-B435-68B9-1DC4-CAB3177E67F5}"/>
              </a:ext>
            </a:extLst>
          </p:cNvPr>
          <p:cNvSpPr>
            <a:spLocks noChangeAspect="1"/>
          </p:cNvSpPr>
          <p:nvPr/>
        </p:nvSpPr>
        <p:spPr>
          <a:xfrm>
            <a:off x="9923521" y="1094427"/>
            <a:ext cx="574482" cy="574482"/>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600" b="1">
                <a:solidFill>
                  <a:srgbClr val="FFFFFF"/>
                </a:solidFill>
                <a:latin typeface="Arial" panose="020B0604020202020204" pitchFamily="34" charset="0"/>
              </a:rPr>
              <a:t>Poor semen quality </a:t>
            </a:r>
          </a:p>
        </p:txBody>
      </p:sp>
      <p:sp>
        <p:nvSpPr>
          <p:cNvPr id="7" name="Oval 6">
            <a:extLst>
              <a:ext uri="{FF2B5EF4-FFF2-40B4-BE49-F238E27FC236}">
                <a16:creationId xmlns:a16="http://schemas.microsoft.com/office/drawing/2014/main" id="{6E9BE461-05A2-3D3B-2F65-5E218433358A}"/>
              </a:ext>
            </a:extLst>
          </p:cNvPr>
          <p:cNvSpPr>
            <a:spLocks noChangeAspect="1"/>
          </p:cNvSpPr>
          <p:nvPr/>
        </p:nvSpPr>
        <p:spPr>
          <a:xfrm>
            <a:off x="7591082" y="1128948"/>
            <a:ext cx="632856" cy="63285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1000" b="1">
                <a:solidFill>
                  <a:srgbClr val="FFFFFF"/>
                </a:solidFill>
                <a:latin typeface="Arial" panose="020B0604020202020204" pitchFamily="34" charset="0"/>
                <a:cs typeface="Arial" panose="020B0604020202020204" pitchFamily="34" charset="0"/>
              </a:rPr>
              <a:t>MASH</a:t>
            </a:r>
          </a:p>
        </p:txBody>
      </p:sp>
      <p:sp>
        <p:nvSpPr>
          <p:cNvPr id="18" name="Oval 17">
            <a:extLst>
              <a:ext uri="{FF2B5EF4-FFF2-40B4-BE49-F238E27FC236}">
                <a16:creationId xmlns:a16="http://schemas.microsoft.com/office/drawing/2014/main" id="{B43ED10B-DBE3-D6CF-D68C-7110A9DDAC84}"/>
              </a:ext>
            </a:extLst>
          </p:cNvPr>
          <p:cNvSpPr>
            <a:spLocks noChangeAspect="1"/>
          </p:cNvSpPr>
          <p:nvPr/>
        </p:nvSpPr>
        <p:spPr>
          <a:xfrm>
            <a:off x="3185553" y="2338995"/>
            <a:ext cx="822960" cy="82296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800">
                <a:solidFill>
                  <a:srgbClr val="FFFFFF"/>
                </a:solidFill>
                <a:latin typeface="Arial" panose="020B0604020202020204" pitchFamily="34" charset="0"/>
                <a:cs typeface="Arial" panose="020B0604020202020204" pitchFamily="34" charset="0"/>
              </a:rPr>
              <a:t>Menopausal symptoms*</a:t>
            </a:r>
          </a:p>
        </p:txBody>
      </p:sp>
    </p:spTree>
    <p:extLst>
      <p:ext uri="{BB962C8B-B14F-4D97-AF65-F5344CB8AC3E}">
        <p14:creationId xmlns:p14="http://schemas.microsoft.com/office/powerpoint/2010/main" val="4207862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3894-D164-48EF-8E5B-71DE923BF1BA}"/>
              </a:ext>
            </a:extLst>
          </p:cNvPr>
          <p:cNvSpPr>
            <a:spLocks noGrp="1"/>
          </p:cNvSpPr>
          <p:nvPr>
            <p:ph type="title"/>
          </p:nvPr>
        </p:nvSpPr>
        <p:spPr/>
        <p:txBody>
          <a:bodyPr/>
          <a:lstStyle/>
          <a:p>
            <a:r>
              <a:rPr lang="en-US" dirty="0">
                <a:latin typeface="Arial"/>
                <a:cs typeface="Arial"/>
              </a:rPr>
              <a:t>Assessment</a:t>
            </a:r>
            <a:endParaRPr lang="en-CA" dirty="0">
              <a:latin typeface="Arial"/>
              <a:cs typeface="Arial"/>
            </a:endParaRPr>
          </a:p>
        </p:txBody>
      </p:sp>
      <p:sp>
        <p:nvSpPr>
          <p:cNvPr id="4" name="Text Placeholder 3">
            <a:extLst>
              <a:ext uri="{FF2B5EF4-FFF2-40B4-BE49-F238E27FC236}">
                <a16:creationId xmlns:a16="http://schemas.microsoft.com/office/drawing/2014/main" id="{98214451-82C0-4A3C-A41B-BE4B7879E4B1}"/>
              </a:ext>
            </a:extLst>
          </p:cNvPr>
          <p:cNvSpPr>
            <a:spLocks noGrp="1"/>
          </p:cNvSpPr>
          <p:nvPr>
            <p:ph type="body" sz="quarter" idx="13"/>
          </p:nvPr>
        </p:nvSpPr>
        <p:spPr/>
        <p:txBody>
          <a:bodyPr/>
          <a:lstStyle/>
          <a:p>
            <a:endParaRPr lang="en-CA"/>
          </a:p>
        </p:txBody>
      </p:sp>
      <p:sp>
        <p:nvSpPr>
          <p:cNvPr id="6" name="Content Placeholder 2">
            <a:extLst>
              <a:ext uri="{FF2B5EF4-FFF2-40B4-BE49-F238E27FC236}">
                <a16:creationId xmlns:a16="http://schemas.microsoft.com/office/drawing/2014/main" id="{2ECFB2DE-0923-470E-9D45-CA95D55105EB}"/>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buFont typeface="+mj-lt"/>
              <a:buAutoNum type="arabicPeriod"/>
            </a:pPr>
            <a:r>
              <a:rPr lang="en-US" sz="2400" dirty="0">
                <a:latin typeface="Arial" panose="020B0604020202020204" pitchFamily="34" charset="0"/>
                <a:cs typeface="Times New Roman" panose="02020603050405020304" pitchFamily="18" charset="0"/>
              </a:rPr>
              <a:t>Which of the following statements is true with regards to BMI as a form of assessment for obesity?</a:t>
            </a:r>
            <a:endParaRPr lang="en-CA" sz="2400" dirty="0">
              <a:latin typeface="Arial" panose="020B0604020202020204" pitchFamily="34" charset="0"/>
              <a:cs typeface="Times New Roman" panose="02020603050405020304" pitchFamily="18" charset="0"/>
            </a:endParaRPr>
          </a:p>
          <a:p>
            <a:pPr lvl="1">
              <a:lnSpc>
                <a:spcPct val="107000"/>
              </a:lnSpc>
              <a:spcBef>
                <a:spcPts val="0"/>
              </a:spcBef>
              <a:buFont typeface="+mj-lt"/>
              <a:buAutoNum type="alphaLcPeriod"/>
            </a:pPr>
            <a:r>
              <a:rPr lang="en-US" dirty="0">
                <a:latin typeface="Arial" panose="020B0604020202020204" pitchFamily="34" charset="0"/>
                <a:cs typeface="Times New Roman" panose="02020603050405020304" pitchFamily="18" charset="0"/>
              </a:rPr>
              <a:t>BMI is accurate at representing visceral fat content</a:t>
            </a:r>
            <a:endParaRPr lang="en-CA" dirty="0">
              <a:latin typeface="Arial" panose="020B0604020202020204" pitchFamily="34" charset="0"/>
              <a:cs typeface="Times New Roman" panose="02020603050405020304" pitchFamily="18" charset="0"/>
            </a:endParaRPr>
          </a:p>
          <a:p>
            <a:pPr lvl="1">
              <a:lnSpc>
                <a:spcPct val="107000"/>
              </a:lnSpc>
              <a:spcBef>
                <a:spcPts val="0"/>
              </a:spcBef>
              <a:buFont typeface="+mj-lt"/>
              <a:buAutoNum type="alphaLcPeriod"/>
            </a:pPr>
            <a:r>
              <a:rPr lang="en-US" dirty="0">
                <a:latin typeface="Arial" panose="020B0604020202020204" pitchFamily="34" charset="0"/>
                <a:cs typeface="Times New Roman" panose="02020603050405020304" pitchFamily="18" charset="0"/>
              </a:rPr>
              <a:t>BMI is a better predictor of mortality than EOSS staging system</a:t>
            </a:r>
            <a:endParaRPr lang="en-CA" dirty="0">
              <a:latin typeface="Arial" panose="020B0604020202020204" pitchFamily="34" charset="0"/>
              <a:cs typeface="Times New Roman" panose="02020603050405020304" pitchFamily="18" charset="0"/>
            </a:endParaRPr>
          </a:p>
          <a:p>
            <a:pPr lvl="1">
              <a:lnSpc>
                <a:spcPct val="107000"/>
              </a:lnSpc>
              <a:spcBef>
                <a:spcPts val="0"/>
              </a:spcBef>
              <a:buFont typeface="+mj-lt"/>
              <a:buAutoNum type="alphaLcPeriod"/>
            </a:pPr>
            <a:r>
              <a:rPr lang="en-US" dirty="0">
                <a:latin typeface="Arial" panose="020B0604020202020204" pitchFamily="34" charset="0"/>
                <a:cs typeface="Times New Roman" panose="02020603050405020304" pitchFamily="18" charset="0"/>
              </a:rPr>
              <a:t>BMI considers factors like age, sex, and ethnicity</a:t>
            </a:r>
          </a:p>
          <a:p>
            <a:pPr lvl="1">
              <a:lnSpc>
                <a:spcPct val="107000"/>
              </a:lnSpc>
              <a:spcBef>
                <a:spcPts val="0"/>
              </a:spcBef>
              <a:spcAft>
                <a:spcPts val="800"/>
              </a:spcAft>
              <a:buFont typeface="+mj-lt"/>
              <a:buAutoNum type="alphaLcPeriod"/>
            </a:pPr>
            <a:r>
              <a:rPr lang="en-US" dirty="0">
                <a:latin typeface="Arial" panose="020B0604020202020204" pitchFamily="34" charset="0"/>
                <a:cs typeface="Times New Roman" panose="02020603050405020304" pitchFamily="18" charset="0"/>
              </a:rPr>
              <a:t>BMI provides more accurate measurements across populations than individuals</a:t>
            </a:r>
            <a:endParaRPr lang="en-CA"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5829164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A20B9BAD-A51A-4861-8448-FE61F433B66B}"/>
              </a:ext>
            </a:extLst>
          </p:cNvPr>
          <p:cNvSpPr/>
          <p:nvPr/>
        </p:nvSpPr>
        <p:spPr>
          <a:xfrm>
            <a:off x="1692379" y="2227554"/>
            <a:ext cx="9835131" cy="2662216"/>
          </a:xfrm>
          <a:prstGeom prst="rect">
            <a:avLst/>
          </a:prstGeom>
          <a:solidFill>
            <a:srgbClr val="EEF6F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sp>
        <p:nvSpPr>
          <p:cNvPr id="12" name="Title 11">
            <a:extLst>
              <a:ext uri="{FF2B5EF4-FFF2-40B4-BE49-F238E27FC236}">
                <a16:creationId xmlns:a16="http://schemas.microsoft.com/office/drawing/2014/main" id="{27000662-5FFE-41A0-90E3-4264043BC197}"/>
              </a:ext>
            </a:extLst>
          </p:cNvPr>
          <p:cNvSpPr>
            <a:spLocks noGrp="1"/>
          </p:cNvSpPr>
          <p:nvPr>
            <p:ph type="title"/>
          </p:nvPr>
        </p:nvSpPr>
        <p:spPr/>
        <p:txBody>
          <a:bodyPr/>
          <a:lstStyle/>
          <a:p>
            <a:r>
              <a:rPr lang="en-GB"/>
              <a:t>BMI and risk of various cancers</a:t>
            </a:r>
            <a:endParaRPr lang="en-CA"/>
          </a:p>
        </p:txBody>
      </p:sp>
      <p:sp>
        <p:nvSpPr>
          <p:cNvPr id="6" name="Text Placeholder 5">
            <a:extLst>
              <a:ext uri="{FF2B5EF4-FFF2-40B4-BE49-F238E27FC236}">
                <a16:creationId xmlns:a16="http://schemas.microsoft.com/office/drawing/2014/main" id="{2F46A8ED-2D3E-4FFA-A9FB-21E4A2C32D06}"/>
              </a:ext>
            </a:extLst>
          </p:cNvPr>
          <p:cNvSpPr>
            <a:spLocks noGrp="1"/>
          </p:cNvSpPr>
          <p:nvPr>
            <p:ph type="body" sz="quarter" idx="13"/>
          </p:nvPr>
        </p:nvSpPr>
        <p:spPr/>
        <p:txBody>
          <a:bodyPr/>
          <a:lstStyle/>
          <a:p>
            <a:r>
              <a:rPr lang="en-US"/>
              <a:t>Data are meta-analysis summary relative risk scores.</a:t>
            </a:r>
            <a:br>
              <a:rPr lang="en-US"/>
            </a:br>
            <a:r>
              <a:rPr lang="en-US"/>
              <a:t>BMI, body mass index.</a:t>
            </a:r>
            <a:br>
              <a:rPr lang="en-US"/>
            </a:br>
            <a:r>
              <a:rPr lang="en-US" err="1"/>
              <a:t>Eheman</a:t>
            </a:r>
            <a:r>
              <a:rPr lang="en-US"/>
              <a:t> C et al. Cancer 2012;118:2338–2366.</a:t>
            </a:r>
          </a:p>
        </p:txBody>
      </p:sp>
      <p:graphicFrame>
        <p:nvGraphicFramePr>
          <p:cNvPr id="14" name="Content Placeholder 81">
            <a:extLst>
              <a:ext uri="{FF2B5EF4-FFF2-40B4-BE49-F238E27FC236}">
                <a16:creationId xmlns:a16="http://schemas.microsoft.com/office/drawing/2014/main" id="{133DDA5E-B3FC-4A55-9E99-0EBEE604DF9F}"/>
              </a:ext>
            </a:extLst>
          </p:cNvPr>
          <p:cNvGraphicFramePr>
            <a:graphicFrameLocks/>
          </p:cNvGraphicFramePr>
          <p:nvPr/>
        </p:nvGraphicFramePr>
        <p:xfrm>
          <a:off x="1244012" y="1761337"/>
          <a:ext cx="10283498" cy="4260851"/>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84">
            <a:extLst>
              <a:ext uri="{FF2B5EF4-FFF2-40B4-BE49-F238E27FC236}">
                <a16:creationId xmlns:a16="http://schemas.microsoft.com/office/drawing/2014/main" id="{F6C2F38D-65B3-4A1F-9C62-F03323F1C9EA}"/>
              </a:ext>
            </a:extLst>
          </p:cNvPr>
          <p:cNvSpPr txBox="1">
            <a:spLocks noChangeArrowheads="1"/>
          </p:cNvSpPr>
          <p:nvPr/>
        </p:nvSpPr>
        <p:spPr bwMode="auto">
          <a:xfrm rot="16200000">
            <a:off x="-745304" y="3222927"/>
            <a:ext cx="3207264"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ctr" defTabSz="1219080" rtl="0" eaLnBrk="1" fontAlgn="base" latinLnBrk="0" hangingPunct="1">
              <a:lnSpc>
                <a:spcPct val="100000"/>
              </a:lnSpc>
              <a:spcBef>
                <a:spcPct val="50000"/>
              </a:spcBef>
              <a:spcAft>
                <a:spcPct val="0"/>
              </a:spcAft>
              <a:buClrTx/>
              <a:buSzTx/>
              <a:buFontTx/>
              <a:buNone/>
              <a:tabLst/>
              <a:defRPr/>
            </a:pPr>
            <a:r>
              <a:rPr kumimoji="0" lang="en-GB" sz="1620" b="1" i="0" u="none" strike="noStrike" kern="1200" cap="none" spc="0" normalizeH="0" baseline="0" noProof="0">
                <a:ln>
                  <a:noFill/>
                </a:ln>
                <a:effectLst/>
                <a:uLnTx/>
                <a:uFillTx/>
                <a:latin typeface="Arial" panose="020B0604020202020204" pitchFamily="34" charset="0"/>
              </a:rPr>
              <a:t>Relative risk vs </a:t>
            </a:r>
            <a:br>
              <a:rPr kumimoji="0" lang="en-GB" sz="1620" b="1" i="0" u="none" strike="noStrike" kern="1200" cap="none" spc="0" normalizeH="0" baseline="0" noProof="0">
                <a:ln>
                  <a:noFill/>
                </a:ln>
                <a:effectLst/>
                <a:uLnTx/>
                <a:uFillTx/>
                <a:latin typeface="Arial" panose="020B0604020202020204" pitchFamily="34" charset="0"/>
              </a:rPr>
            </a:br>
            <a:r>
              <a:rPr kumimoji="0" lang="en-GB" sz="1620" b="1" i="0" u="none" strike="noStrike" kern="1200" cap="none" spc="0" normalizeH="0" baseline="0" noProof="0">
                <a:ln>
                  <a:noFill/>
                </a:ln>
                <a:effectLst/>
                <a:uLnTx/>
                <a:uFillTx/>
                <a:latin typeface="Arial" panose="020B0604020202020204" pitchFamily="34" charset="0"/>
              </a:rPr>
              <a:t>normal BMI</a:t>
            </a:r>
          </a:p>
        </p:txBody>
      </p:sp>
      <p:sp>
        <p:nvSpPr>
          <p:cNvPr id="18" name="TextBox 10">
            <a:extLst>
              <a:ext uri="{FF2B5EF4-FFF2-40B4-BE49-F238E27FC236}">
                <a16:creationId xmlns:a16="http://schemas.microsoft.com/office/drawing/2014/main" id="{56560D0D-BAC2-476D-8661-C24F5C21AF4C}"/>
              </a:ext>
            </a:extLst>
          </p:cNvPr>
          <p:cNvSpPr txBox="1">
            <a:spLocks noChangeArrowheads="1"/>
          </p:cNvSpPr>
          <p:nvPr/>
        </p:nvSpPr>
        <p:spPr bwMode="auto">
          <a:xfrm>
            <a:off x="5578161" y="1769032"/>
            <a:ext cx="14494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ctr" defTabSz="121908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a:ln>
                  <a:noFill/>
                </a:ln>
                <a:effectLst/>
                <a:uLnTx/>
                <a:uFillTx/>
                <a:latin typeface="Arial" panose="020B0604020202020204" pitchFamily="34" charset="0"/>
              </a:rPr>
              <a:t>BMI (kg/m</a:t>
            </a:r>
            <a:r>
              <a:rPr kumimoji="0" lang="en-GB" sz="1800" b="1" i="0" u="none" strike="noStrike" kern="1200" cap="none" spc="0" normalizeH="0" baseline="30000" noProof="0">
                <a:ln>
                  <a:noFill/>
                </a:ln>
                <a:effectLst/>
                <a:uLnTx/>
                <a:uFillTx/>
                <a:latin typeface="Arial" panose="020B0604020202020204" pitchFamily="34" charset="0"/>
              </a:rPr>
              <a:t>2</a:t>
            </a:r>
            <a:r>
              <a:rPr kumimoji="0" lang="en-GB" sz="1800" b="1" i="0" u="none" strike="noStrike" kern="1200" cap="none" spc="0" normalizeH="0" baseline="0" noProof="0">
                <a:ln>
                  <a:noFill/>
                </a:ln>
                <a:effectLst/>
                <a:uLnTx/>
                <a:uFillTx/>
                <a:latin typeface="Arial" panose="020B0604020202020204" pitchFamily="34" charset="0"/>
              </a:rPr>
              <a:t>)</a:t>
            </a:r>
          </a:p>
        </p:txBody>
      </p:sp>
      <p:cxnSp>
        <p:nvCxnSpPr>
          <p:cNvPr id="20" name="Straight Connector 19">
            <a:extLst>
              <a:ext uri="{FF2B5EF4-FFF2-40B4-BE49-F238E27FC236}">
                <a16:creationId xmlns:a16="http://schemas.microsoft.com/office/drawing/2014/main" id="{E852A307-2F19-4B3E-9CA7-2FF711248149}"/>
              </a:ext>
            </a:extLst>
          </p:cNvPr>
          <p:cNvCxnSpPr>
            <a:cxnSpLocks/>
          </p:cNvCxnSpPr>
          <p:nvPr/>
        </p:nvCxnSpPr>
        <p:spPr>
          <a:xfrm>
            <a:off x="1577011" y="3992413"/>
            <a:ext cx="9950499" cy="0"/>
          </a:xfrm>
          <a:prstGeom prst="line">
            <a:avLst/>
          </a:prstGeom>
          <a:ln w="19050">
            <a:solidFill>
              <a:srgbClr val="001965"/>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84">
            <a:extLst>
              <a:ext uri="{FF2B5EF4-FFF2-40B4-BE49-F238E27FC236}">
                <a16:creationId xmlns:a16="http://schemas.microsoft.com/office/drawing/2014/main" id="{9C458115-5A5A-4B05-BF45-DC634832A357}"/>
              </a:ext>
            </a:extLst>
          </p:cNvPr>
          <p:cNvSpPr txBox="1">
            <a:spLocks noChangeArrowheads="1"/>
          </p:cNvSpPr>
          <p:nvPr/>
        </p:nvSpPr>
        <p:spPr bwMode="auto">
          <a:xfrm>
            <a:off x="4744252" y="5736646"/>
            <a:ext cx="3207264"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ctr" defTabSz="1219080" rtl="0" eaLnBrk="1" fontAlgn="base" latinLnBrk="0" hangingPunct="1">
              <a:lnSpc>
                <a:spcPct val="100000"/>
              </a:lnSpc>
              <a:spcBef>
                <a:spcPct val="50000"/>
              </a:spcBef>
              <a:spcAft>
                <a:spcPct val="0"/>
              </a:spcAft>
              <a:buClrTx/>
              <a:buSzTx/>
              <a:buFontTx/>
              <a:buNone/>
              <a:tabLst/>
              <a:defRPr/>
            </a:pPr>
            <a:r>
              <a:rPr kumimoji="0" lang="en-GB" sz="1620" b="1" i="0" u="none" strike="noStrike" kern="1200" cap="none" spc="0" normalizeH="0" baseline="0" noProof="0">
                <a:ln>
                  <a:noFill/>
                </a:ln>
                <a:effectLst/>
                <a:uLnTx/>
                <a:uFillTx/>
                <a:latin typeface="Arial" panose="020B0604020202020204" pitchFamily="34" charset="0"/>
              </a:rPr>
              <a:t>Cancer site and type</a:t>
            </a:r>
          </a:p>
        </p:txBody>
      </p:sp>
      <p:sp>
        <p:nvSpPr>
          <p:cNvPr id="23" name="TextBox 1">
            <a:extLst>
              <a:ext uri="{FF2B5EF4-FFF2-40B4-BE49-F238E27FC236}">
                <a16:creationId xmlns:a16="http://schemas.microsoft.com/office/drawing/2014/main" id="{36B35550-0695-4C3D-9CE0-9BC07A9FC6F6}"/>
              </a:ext>
            </a:extLst>
          </p:cNvPr>
          <p:cNvSpPr txBox="1"/>
          <p:nvPr/>
        </p:nvSpPr>
        <p:spPr>
          <a:xfrm>
            <a:off x="1742571" y="4947045"/>
            <a:ext cx="1436975" cy="570028"/>
          </a:xfrm>
          <a:prstGeom prst="rect">
            <a:avLst/>
          </a:prstGeom>
          <a:noFill/>
        </p:spPr>
        <p:txBody>
          <a:bodyPr wrap="square" lIns="0" tIns="0" rIns="0" bIns="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base" latinLnBrk="0" hangingPunct="1">
              <a:lnSpc>
                <a:spcPct val="120000"/>
              </a:lnSpc>
              <a:spcBef>
                <a:spcPct val="50000"/>
              </a:spcBef>
              <a:spcAft>
                <a:spcPct val="0"/>
              </a:spcAft>
              <a:buClrTx/>
              <a:buSzTx/>
              <a:buFontTx/>
              <a:buNone/>
              <a:tabLst/>
              <a:defRPr/>
            </a:pPr>
            <a:r>
              <a:rPr lang="en-US" sz="1600" err="1">
                <a:latin typeface="Arial"/>
                <a:cs typeface="Arial"/>
              </a:rPr>
              <a:t>Adenoarcinoma</a:t>
            </a:r>
            <a:r>
              <a:rPr kumimoji="0" lang="en-US" sz="1600" b="0" i="0" u="none" strike="noStrike" kern="1200" cap="none" spc="0" normalizeH="0" baseline="0" noProof="0">
                <a:ln>
                  <a:noFill/>
                </a:ln>
                <a:effectLst/>
                <a:uLnTx/>
                <a:uFillTx/>
                <a:latin typeface="Arial"/>
                <a:cs typeface="Arial"/>
              </a:rPr>
              <a:t> of esophagus</a:t>
            </a:r>
            <a:endParaRPr kumimoji="0" lang="en-GB" sz="1600" b="0" i="0" u="none" strike="noStrike" kern="1200" cap="none" spc="0" normalizeH="0" baseline="0" noProof="0">
              <a:ln>
                <a:noFill/>
              </a:ln>
              <a:effectLst/>
              <a:uLnTx/>
              <a:uFillTx/>
              <a:latin typeface="Arial"/>
              <a:cs typeface="Arial"/>
            </a:endParaRPr>
          </a:p>
        </p:txBody>
      </p:sp>
      <p:sp>
        <p:nvSpPr>
          <p:cNvPr id="24" name="TextBox 2">
            <a:extLst>
              <a:ext uri="{FF2B5EF4-FFF2-40B4-BE49-F238E27FC236}">
                <a16:creationId xmlns:a16="http://schemas.microsoft.com/office/drawing/2014/main" id="{C579A776-D3C8-473D-9F95-119F3DD98F26}"/>
              </a:ext>
            </a:extLst>
          </p:cNvPr>
          <p:cNvSpPr txBox="1"/>
          <p:nvPr/>
        </p:nvSpPr>
        <p:spPr>
          <a:xfrm>
            <a:off x="3428533" y="4947045"/>
            <a:ext cx="1437076" cy="274562"/>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base" latinLnBrk="0" hangingPunct="1">
              <a:lnSpc>
                <a:spcPct val="120000"/>
              </a:lnSpc>
              <a:spcBef>
                <a:spcPct val="50000"/>
              </a:spcBef>
              <a:spcAft>
                <a:spcPct val="0"/>
              </a:spcAft>
              <a:buClrTx/>
              <a:buSzTx/>
              <a:buFontTx/>
              <a:buNone/>
              <a:tabLst/>
              <a:defRPr/>
            </a:pPr>
            <a:r>
              <a:rPr kumimoji="0" lang="en-US" sz="1600" b="0" i="0" u="none" strike="noStrike" kern="1200" cap="none" spc="0" normalizeH="0" baseline="0" noProof="0">
                <a:ln>
                  <a:noFill/>
                </a:ln>
                <a:effectLst/>
                <a:uLnTx/>
                <a:uFillTx/>
                <a:latin typeface="Arial" panose="020B0604020202020204" pitchFamily="34" charset="0"/>
                <a:cs typeface="Arial" panose="020B0604020202020204" pitchFamily="34" charset="0"/>
              </a:rPr>
              <a:t>Colorectal</a:t>
            </a:r>
            <a:endParaRPr kumimoji="0" lang="en-GB" sz="16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5" name="TextBox 3">
            <a:extLst>
              <a:ext uri="{FF2B5EF4-FFF2-40B4-BE49-F238E27FC236}">
                <a16:creationId xmlns:a16="http://schemas.microsoft.com/office/drawing/2014/main" id="{3FE67249-2468-4483-9093-3096EE1FC562}"/>
              </a:ext>
            </a:extLst>
          </p:cNvPr>
          <p:cNvSpPr txBox="1"/>
          <p:nvPr/>
        </p:nvSpPr>
        <p:spPr>
          <a:xfrm>
            <a:off x="5063982" y="4947045"/>
            <a:ext cx="1436976" cy="274562"/>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base" latinLnBrk="0" hangingPunct="1">
              <a:lnSpc>
                <a:spcPct val="120000"/>
              </a:lnSpc>
              <a:spcBef>
                <a:spcPct val="50000"/>
              </a:spcBef>
              <a:spcAft>
                <a:spcPct val="0"/>
              </a:spcAft>
              <a:buClrTx/>
              <a:buSzTx/>
              <a:buFontTx/>
              <a:buNone/>
              <a:tabLst/>
              <a:defRPr/>
            </a:pPr>
            <a:r>
              <a:rPr kumimoji="0" lang="en-US" sz="1600" b="0" i="0" u="none" strike="noStrike" kern="1200" cap="none" spc="0" normalizeH="0" baseline="0" noProof="0">
                <a:ln>
                  <a:noFill/>
                </a:ln>
                <a:effectLst/>
                <a:uLnTx/>
                <a:uFillTx/>
                <a:latin typeface="Arial" panose="020B0604020202020204" pitchFamily="34" charset="0"/>
                <a:cs typeface="Arial" panose="020B0604020202020204" pitchFamily="34" charset="0"/>
              </a:rPr>
              <a:t>Pancreas</a:t>
            </a:r>
            <a:endParaRPr kumimoji="0" lang="en-GB" sz="16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6" name="TextBox 4">
            <a:extLst>
              <a:ext uri="{FF2B5EF4-FFF2-40B4-BE49-F238E27FC236}">
                <a16:creationId xmlns:a16="http://schemas.microsoft.com/office/drawing/2014/main" id="{F80593E1-0973-4D2C-AA33-C54CC12DDAD8}"/>
              </a:ext>
            </a:extLst>
          </p:cNvPr>
          <p:cNvSpPr txBox="1"/>
          <p:nvPr/>
        </p:nvSpPr>
        <p:spPr>
          <a:xfrm>
            <a:off x="6719000" y="4947045"/>
            <a:ext cx="1436975" cy="274562"/>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base" latinLnBrk="0" hangingPunct="1">
              <a:lnSpc>
                <a:spcPct val="120000"/>
              </a:lnSpc>
              <a:spcBef>
                <a:spcPct val="50000"/>
              </a:spcBef>
              <a:spcAft>
                <a:spcPct val="0"/>
              </a:spcAft>
              <a:buClrTx/>
              <a:buSzTx/>
              <a:buFontTx/>
              <a:buNone/>
              <a:tabLst/>
              <a:defRPr/>
            </a:pPr>
            <a:r>
              <a:rPr kumimoji="0" lang="en-US" sz="1600" b="0" i="0" u="none" strike="noStrike" kern="1200" cap="none" spc="0" normalizeH="0" baseline="0" noProof="0">
                <a:ln>
                  <a:noFill/>
                </a:ln>
                <a:effectLst/>
                <a:uLnTx/>
                <a:uFillTx/>
                <a:latin typeface="Arial" panose="020B0604020202020204" pitchFamily="34" charset="0"/>
                <a:cs typeface="Arial" panose="020B0604020202020204" pitchFamily="34" charset="0"/>
              </a:rPr>
              <a:t>Kidney</a:t>
            </a:r>
            <a:endParaRPr kumimoji="0" lang="en-GB" sz="16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2E734C7-B577-4EF8-A9E7-108C54C5B0B6}"/>
              </a:ext>
            </a:extLst>
          </p:cNvPr>
          <p:cNvSpPr txBox="1"/>
          <p:nvPr/>
        </p:nvSpPr>
        <p:spPr>
          <a:xfrm>
            <a:off x="8111049" y="4947045"/>
            <a:ext cx="1897942" cy="570028"/>
          </a:xfrm>
          <a:prstGeom prst="rect">
            <a:avLst/>
          </a:prstGeom>
          <a:noFill/>
        </p:spPr>
        <p:txBody>
          <a:bodyPr wrap="square" lIns="0" tIns="0" rIns="0" bIns="0" rtlCol="0">
            <a:spAutoFit/>
          </a:bodyPr>
          <a:lstStyle/>
          <a:p>
            <a:pPr marL="0" marR="0" lvl="0" indent="0" algn="ctr" defTabSz="1219170" rtl="0" eaLnBrk="1" fontAlgn="base" latinLnBrk="0" hangingPunct="1">
              <a:lnSpc>
                <a:spcPct val="120000"/>
              </a:lnSpc>
              <a:spcBef>
                <a:spcPct val="50000"/>
              </a:spcBef>
              <a:spcAft>
                <a:spcPct val="0"/>
              </a:spcAft>
              <a:buClrTx/>
              <a:buSzTx/>
              <a:buFontTx/>
              <a:buNone/>
              <a:tabLst/>
              <a:defRPr/>
            </a:pPr>
            <a:r>
              <a:rPr kumimoji="0" lang="en-US" sz="1600" b="0" i="0" u="none" strike="noStrike" kern="1200" cap="none" spc="0" normalizeH="0" baseline="0" noProof="0">
                <a:ln>
                  <a:noFill/>
                </a:ln>
                <a:effectLst/>
                <a:uLnTx/>
                <a:uFillTx/>
                <a:latin typeface="Arial" panose="020B0604020202020204" pitchFamily="34" charset="0"/>
                <a:cs typeface="Arial" panose="020B0604020202020204" pitchFamily="34" charset="0"/>
              </a:rPr>
              <a:t>Post-menopausal breast</a:t>
            </a:r>
            <a:endParaRPr kumimoji="0" lang="en-GB" sz="16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D8012D3E-C2D6-444B-849C-DBC9E3195585}"/>
              </a:ext>
            </a:extLst>
          </p:cNvPr>
          <p:cNvSpPr txBox="1"/>
          <p:nvPr/>
        </p:nvSpPr>
        <p:spPr>
          <a:xfrm>
            <a:off x="9805047" y="4947045"/>
            <a:ext cx="1814424" cy="274562"/>
          </a:xfrm>
          <a:prstGeom prst="rect">
            <a:avLst/>
          </a:prstGeom>
          <a:noFill/>
        </p:spPr>
        <p:txBody>
          <a:bodyPr wrap="square" lIns="0" tIns="0" rIns="0" bIns="0" rtlCol="0">
            <a:spAutoFit/>
          </a:bodyPr>
          <a:lstStyle/>
          <a:p>
            <a:pPr marL="0" marR="0" lvl="0" indent="0" algn="ctr" defTabSz="1219170" rtl="0" eaLnBrk="1" fontAlgn="base" latinLnBrk="0" hangingPunct="1">
              <a:lnSpc>
                <a:spcPct val="120000"/>
              </a:lnSpc>
              <a:spcBef>
                <a:spcPct val="50000"/>
              </a:spcBef>
              <a:spcAft>
                <a:spcPct val="0"/>
              </a:spcAft>
              <a:buClrTx/>
              <a:buSzTx/>
              <a:buFontTx/>
              <a:buNone/>
              <a:tabLst/>
              <a:defRPr/>
            </a:pPr>
            <a:r>
              <a:rPr kumimoji="0" lang="en-US" sz="1600" b="0" i="0" u="none" strike="noStrike" kern="1200" cap="none" spc="0" normalizeH="0" baseline="0" noProof="0">
                <a:ln>
                  <a:noFill/>
                </a:ln>
                <a:effectLst/>
                <a:uLnTx/>
                <a:uFillTx/>
                <a:latin typeface="Arial" panose="020B0604020202020204" pitchFamily="34" charset="0"/>
                <a:cs typeface="Arial" panose="020B0604020202020204" pitchFamily="34" charset="0"/>
              </a:rPr>
              <a:t>Endometrial</a:t>
            </a:r>
            <a:endParaRPr kumimoji="0" lang="en-GB" sz="16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7479698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05E625A2-E8C6-4D14-A15A-897CFFBED0BC}"/>
              </a:ext>
            </a:extLst>
          </p:cNvPr>
          <p:cNvSpPr>
            <a:spLocks noGrp="1"/>
          </p:cNvSpPr>
          <p:nvPr>
            <p:ph type="title"/>
          </p:nvPr>
        </p:nvSpPr>
        <p:spPr/>
        <p:txBody>
          <a:bodyPr>
            <a:normAutofit/>
          </a:bodyPr>
          <a:lstStyle/>
          <a:p>
            <a:r>
              <a:rPr lang="en-US">
                <a:latin typeface="Arial"/>
                <a:cs typeface="Arial"/>
              </a:rPr>
              <a:t>Excess fat mass causes numerous metabolic complications</a:t>
            </a:r>
          </a:p>
        </p:txBody>
      </p:sp>
      <p:sp>
        <p:nvSpPr>
          <p:cNvPr id="6" name="Text Placeholder 5">
            <a:extLst>
              <a:ext uri="{FF2B5EF4-FFF2-40B4-BE49-F238E27FC236}">
                <a16:creationId xmlns:a16="http://schemas.microsoft.com/office/drawing/2014/main" id="{2F46A8ED-2D3E-4FFA-A9FB-21E4A2C32D06}"/>
              </a:ext>
            </a:extLst>
          </p:cNvPr>
          <p:cNvSpPr>
            <a:spLocks noGrp="1"/>
          </p:cNvSpPr>
          <p:nvPr>
            <p:ph type="body" sz="quarter" idx="13"/>
          </p:nvPr>
        </p:nvSpPr>
        <p:spPr/>
        <p:txBody>
          <a:bodyPr/>
          <a:lstStyle/>
          <a:p>
            <a:r>
              <a:rPr lang="en-US"/>
              <a:t>Martin S et al. </a:t>
            </a:r>
            <a:r>
              <a:rPr lang="en-US" err="1"/>
              <a:t>eLife</a:t>
            </a:r>
            <a:r>
              <a:rPr lang="en-US"/>
              <a:t> 2022;11:e72452.</a:t>
            </a:r>
          </a:p>
        </p:txBody>
      </p:sp>
      <p:sp>
        <p:nvSpPr>
          <p:cNvPr id="4" name="Rectangle 3">
            <a:extLst>
              <a:ext uri="{FF2B5EF4-FFF2-40B4-BE49-F238E27FC236}">
                <a16:creationId xmlns:a16="http://schemas.microsoft.com/office/drawing/2014/main" id="{6A8D54BC-0A9F-4CE2-B7D5-EC8F56281198}"/>
              </a:ext>
            </a:extLst>
          </p:cNvPr>
          <p:cNvSpPr/>
          <p:nvPr/>
        </p:nvSpPr>
        <p:spPr>
          <a:xfrm>
            <a:off x="648000" y="1780673"/>
            <a:ext cx="10084168" cy="4596376"/>
          </a:xfrm>
          <a:prstGeom prst="rect">
            <a:avLst/>
          </a:prstGeom>
          <a:solidFill>
            <a:srgbClr val="CCDEF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1"/>
            <a:r>
              <a:rPr lang="en-US" sz="2800">
                <a:solidFill>
                  <a:schemeClr val="tx1"/>
                </a:solidFill>
                <a:latin typeface="Arial" panose="020B0604020202020204" pitchFamily="34" charset="0"/>
                <a:cs typeface="Arial" panose="020B0604020202020204" pitchFamily="34" charset="0"/>
              </a:rPr>
              <a:t>Cardiovascular and metabolic conditions that may be linked to adverse metabolic effects:</a:t>
            </a:r>
          </a:p>
          <a:p>
            <a:pPr marL="742950" lvl="1" indent="-285750">
              <a:spcBef>
                <a:spcPts val="300"/>
              </a:spcBef>
              <a:buFont typeface="Arial" panose="020B0604020202020204" pitchFamily="34" charset="0"/>
              <a:buChar char="•"/>
            </a:pPr>
            <a:r>
              <a:rPr lang="en-US" sz="2000" b="0">
                <a:solidFill>
                  <a:schemeClr val="tx1"/>
                </a:solidFill>
                <a:latin typeface="Arial" panose="020B0604020202020204" pitchFamily="34" charset="0"/>
                <a:cs typeface="Arial" panose="020B0604020202020204" pitchFamily="34" charset="0"/>
              </a:rPr>
              <a:t>Coronary artery disease </a:t>
            </a:r>
          </a:p>
          <a:p>
            <a:pPr marL="742950" lvl="1" indent="-285750">
              <a:spcBef>
                <a:spcPts val="300"/>
              </a:spcBef>
              <a:buFont typeface="Arial" panose="020B0604020202020204" pitchFamily="34" charset="0"/>
              <a:buChar char="•"/>
            </a:pPr>
            <a:r>
              <a:rPr lang="en-US" sz="2000" b="0">
                <a:solidFill>
                  <a:schemeClr val="tx1"/>
                </a:solidFill>
                <a:latin typeface="Arial" panose="020B0604020202020204" pitchFamily="34" charset="0"/>
                <a:cs typeface="Arial" panose="020B0604020202020204" pitchFamily="34" charset="0"/>
              </a:rPr>
              <a:t>Peripheral artery disease </a:t>
            </a:r>
          </a:p>
          <a:p>
            <a:pPr marL="742950" lvl="1" indent="-285750">
              <a:spcBef>
                <a:spcPts val="300"/>
              </a:spcBef>
              <a:buFont typeface="Arial" panose="020B0604020202020204" pitchFamily="34" charset="0"/>
              <a:buChar char="•"/>
            </a:pPr>
            <a:r>
              <a:rPr lang="en-US" sz="2000" b="0">
                <a:solidFill>
                  <a:schemeClr val="tx1"/>
                </a:solidFill>
                <a:latin typeface="Arial" panose="020B0604020202020204" pitchFamily="34" charset="0"/>
                <a:cs typeface="Arial" panose="020B0604020202020204" pitchFamily="34" charset="0"/>
              </a:rPr>
              <a:t>Hypertension </a:t>
            </a:r>
          </a:p>
          <a:p>
            <a:pPr marL="742950" lvl="1" indent="-285750">
              <a:spcBef>
                <a:spcPts val="300"/>
              </a:spcBef>
              <a:buFont typeface="Arial" panose="020B0604020202020204" pitchFamily="34" charset="0"/>
              <a:buChar char="•"/>
            </a:pPr>
            <a:r>
              <a:rPr lang="en-US" sz="2000" b="0">
                <a:solidFill>
                  <a:schemeClr val="tx1"/>
                </a:solidFill>
                <a:latin typeface="Arial" panose="020B0604020202020204" pitchFamily="34" charset="0"/>
                <a:cs typeface="Arial" panose="020B0604020202020204" pitchFamily="34" charset="0"/>
              </a:rPr>
              <a:t>Stroke </a:t>
            </a:r>
          </a:p>
          <a:p>
            <a:pPr marL="742950" lvl="1" indent="-285750">
              <a:spcBef>
                <a:spcPts val="300"/>
              </a:spcBef>
              <a:buFont typeface="Arial" panose="020B0604020202020204" pitchFamily="34" charset="0"/>
              <a:buChar char="•"/>
            </a:pPr>
            <a:r>
              <a:rPr lang="en-US" sz="2000" b="0">
                <a:solidFill>
                  <a:schemeClr val="tx1"/>
                </a:solidFill>
                <a:latin typeface="Arial" panose="020B0604020202020204" pitchFamily="34" charset="0"/>
                <a:cs typeface="Arial" panose="020B0604020202020204" pitchFamily="34" charset="0"/>
              </a:rPr>
              <a:t>Type 2 diabetes </a:t>
            </a:r>
          </a:p>
          <a:p>
            <a:pPr marL="742950" lvl="1" indent="-285750">
              <a:spcBef>
                <a:spcPts val="300"/>
              </a:spcBef>
              <a:buFont typeface="Arial" panose="020B0604020202020204" pitchFamily="34" charset="0"/>
              <a:buChar char="•"/>
            </a:pPr>
            <a:r>
              <a:rPr lang="en-US" sz="2000" b="0">
                <a:solidFill>
                  <a:schemeClr val="tx1"/>
                </a:solidFill>
                <a:latin typeface="Arial" panose="020B0604020202020204" pitchFamily="34" charset="0"/>
                <a:cs typeface="Arial" panose="020B0604020202020204" pitchFamily="34" charset="0"/>
              </a:rPr>
              <a:t>Polycystic ovary syndrome </a:t>
            </a:r>
          </a:p>
          <a:p>
            <a:pPr marL="742950" lvl="1" indent="-285750">
              <a:spcBef>
                <a:spcPts val="300"/>
              </a:spcBef>
              <a:buFont typeface="Arial" panose="020B0604020202020204" pitchFamily="34" charset="0"/>
              <a:buChar char="•"/>
            </a:pPr>
            <a:r>
              <a:rPr lang="en-US" sz="2000" b="0">
                <a:solidFill>
                  <a:schemeClr val="tx1"/>
                </a:solidFill>
                <a:latin typeface="Arial" panose="020B0604020202020204" pitchFamily="34" charset="0"/>
                <a:cs typeface="Arial" panose="020B0604020202020204" pitchFamily="34" charset="0"/>
              </a:rPr>
              <a:t>Heart failure </a:t>
            </a:r>
          </a:p>
          <a:p>
            <a:pPr marL="742950" lvl="1" indent="-285750">
              <a:spcBef>
                <a:spcPts val="300"/>
              </a:spcBef>
              <a:buFont typeface="Arial" panose="020B0604020202020204" pitchFamily="34" charset="0"/>
              <a:buChar char="•"/>
            </a:pPr>
            <a:r>
              <a:rPr lang="en-US" sz="2000" b="0">
                <a:solidFill>
                  <a:schemeClr val="tx1"/>
                </a:solidFill>
                <a:latin typeface="Arial" panose="020B0604020202020204" pitchFamily="34" charset="0"/>
                <a:cs typeface="Arial" panose="020B0604020202020204" pitchFamily="34" charset="0"/>
              </a:rPr>
              <a:t>Atrial fibrillation </a:t>
            </a:r>
          </a:p>
          <a:p>
            <a:pPr marL="742950" lvl="1" indent="-285750">
              <a:spcBef>
                <a:spcPts val="300"/>
              </a:spcBef>
              <a:buFont typeface="Arial" panose="020B0604020202020204" pitchFamily="34" charset="0"/>
              <a:buChar char="•"/>
            </a:pPr>
            <a:r>
              <a:rPr lang="en-US" sz="2000" b="0">
                <a:solidFill>
                  <a:schemeClr val="tx1"/>
                </a:solidFill>
                <a:latin typeface="Arial" panose="020B0604020202020204" pitchFamily="34" charset="0"/>
                <a:cs typeface="Arial" panose="020B0604020202020204" pitchFamily="34" charset="0"/>
              </a:rPr>
              <a:t>Chronic kidney disease </a:t>
            </a:r>
          </a:p>
          <a:p>
            <a:pPr marL="742950" lvl="1" indent="-285750">
              <a:spcBef>
                <a:spcPts val="300"/>
              </a:spcBef>
              <a:buFont typeface="Arial" panose="020B0604020202020204" pitchFamily="34" charset="0"/>
              <a:buChar char="•"/>
            </a:pPr>
            <a:r>
              <a:rPr lang="en-US" sz="2000" b="0">
                <a:solidFill>
                  <a:schemeClr val="tx1"/>
                </a:solidFill>
                <a:latin typeface="Arial" panose="020B0604020202020204" pitchFamily="34" charset="0"/>
                <a:cs typeface="Arial" panose="020B0604020202020204" pitchFamily="34" charset="0"/>
              </a:rPr>
              <a:t>Renal cancer</a:t>
            </a:r>
          </a:p>
          <a:p>
            <a:pPr marL="742950" lvl="1" indent="-285750">
              <a:spcBef>
                <a:spcPts val="300"/>
              </a:spcBef>
              <a:buFont typeface="Arial" panose="020B0604020202020204" pitchFamily="34" charset="0"/>
              <a:buChar char="•"/>
            </a:pPr>
            <a:r>
              <a:rPr lang="en-US" sz="2000" b="0">
                <a:solidFill>
                  <a:schemeClr val="tx1"/>
                </a:solidFill>
                <a:latin typeface="Arial" panose="020B0604020202020204" pitchFamily="34" charset="0"/>
                <a:cs typeface="Arial" panose="020B0604020202020204" pitchFamily="34" charset="0"/>
              </a:rPr>
              <a:t>Gout</a:t>
            </a:r>
            <a:endParaRPr lang="en-US" sz="2000" noProof="0">
              <a:solidFill>
                <a:schemeClr val="tx1"/>
              </a:solidFill>
              <a:latin typeface="Arial" panose="020B0604020202020204" pitchFamily="34" charset="0"/>
              <a:cs typeface="Arial" panose="020B0604020202020204" pitchFamily="34" charset="0"/>
            </a:endParaRPr>
          </a:p>
        </p:txBody>
      </p:sp>
      <p:pic>
        <p:nvPicPr>
          <p:cNvPr id="11" name="Graphic 10" descr="Man outline">
            <a:extLst>
              <a:ext uri="{FF2B5EF4-FFF2-40B4-BE49-F238E27FC236}">
                <a16:creationId xmlns:a16="http://schemas.microsoft.com/office/drawing/2014/main" id="{055942C7-C3CD-4646-9DB1-6C714700A7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76375" y="2496804"/>
            <a:ext cx="3689132" cy="3689132"/>
          </a:xfrm>
          <a:prstGeom prst="rect">
            <a:avLst/>
          </a:prstGeom>
        </p:spPr>
      </p:pic>
    </p:spTree>
    <p:custDataLst>
      <p:tags r:id="rId1"/>
    </p:custDataLst>
    <p:extLst>
      <p:ext uri="{BB962C8B-B14F-4D97-AF65-F5344CB8AC3E}">
        <p14:creationId xmlns:p14="http://schemas.microsoft.com/office/powerpoint/2010/main" val="26355639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A3275-2BE0-46B4-A5AC-691AA9E03ABE}"/>
              </a:ext>
            </a:extLst>
          </p:cNvPr>
          <p:cNvSpPr>
            <a:spLocks noGrp="1"/>
          </p:cNvSpPr>
          <p:nvPr>
            <p:ph type="title"/>
          </p:nvPr>
        </p:nvSpPr>
        <p:spPr/>
        <p:txBody>
          <a:bodyPr/>
          <a:lstStyle/>
          <a:p>
            <a:r>
              <a:rPr lang="en-CA"/>
              <a:t>Key takeaways </a:t>
            </a:r>
          </a:p>
        </p:txBody>
      </p:sp>
      <p:sp>
        <p:nvSpPr>
          <p:cNvPr id="7" name="Content Placeholder 6">
            <a:extLst>
              <a:ext uri="{FF2B5EF4-FFF2-40B4-BE49-F238E27FC236}">
                <a16:creationId xmlns:a16="http://schemas.microsoft.com/office/drawing/2014/main" id="{91E4782E-BE38-4E3C-BE4D-0228AE2E0126}"/>
              </a:ext>
            </a:extLst>
          </p:cNvPr>
          <p:cNvSpPr>
            <a:spLocks noGrp="1"/>
          </p:cNvSpPr>
          <p:nvPr>
            <p:ph idx="1"/>
          </p:nvPr>
        </p:nvSpPr>
        <p:spPr/>
        <p:txBody>
          <a:bodyPr/>
          <a:lstStyle/>
          <a:p>
            <a:pPr marL="341313" indent="-341313"/>
            <a:r>
              <a:rPr lang="en-US" dirty="0"/>
              <a:t>Obesity is associated with a reduction in life expectancy compared to individuals of healthy weight</a:t>
            </a:r>
          </a:p>
          <a:p>
            <a:pPr marL="341313" indent="-341313"/>
            <a:r>
              <a:rPr lang="en-US" dirty="0"/>
              <a:t>Obesity increases the risk of serious metabolic, anatomic and mental complications </a:t>
            </a:r>
          </a:p>
        </p:txBody>
      </p:sp>
    </p:spTree>
    <p:extLst>
      <p:ext uri="{BB962C8B-B14F-4D97-AF65-F5344CB8AC3E}">
        <p14:creationId xmlns:p14="http://schemas.microsoft.com/office/powerpoint/2010/main" val="33254968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3894-D164-48EF-8E5B-71DE923BF1BA}"/>
              </a:ext>
            </a:extLst>
          </p:cNvPr>
          <p:cNvSpPr>
            <a:spLocks noGrp="1"/>
          </p:cNvSpPr>
          <p:nvPr>
            <p:ph type="title"/>
          </p:nvPr>
        </p:nvSpPr>
        <p:spPr/>
        <p:txBody>
          <a:bodyPr/>
          <a:lstStyle/>
          <a:p>
            <a:r>
              <a:rPr lang="en-US"/>
              <a:t>Assessments</a:t>
            </a:r>
            <a:endParaRPr lang="en-CA"/>
          </a:p>
        </p:txBody>
      </p:sp>
      <p:sp>
        <p:nvSpPr>
          <p:cNvPr id="5" name="Text Placeholder 4">
            <a:extLst>
              <a:ext uri="{FF2B5EF4-FFF2-40B4-BE49-F238E27FC236}">
                <a16:creationId xmlns:a16="http://schemas.microsoft.com/office/drawing/2014/main" id="{D788D861-0FA6-493A-B38E-7DA4E652CB23}"/>
              </a:ext>
            </a:extLst>
          </p:cNvPr>
          <p:cNvSpPr>
            <a:spLocks noGrp="1"/>
          </p:cNvSpPr>
          <p:nvPr>
            <p:ph type="body" sz="quarter" idx="13"/>
          </p:nvPr>
        </p:nvSpPr>
        <p:spPr/>
        <p:txBody>
          <a:bodyPr/>
          <a:lstStyle/>
          <a:p>
            <a:endParaRPr lang="en-CA"/>
          </a:p>
        </p:txBody>
      </p:sp>
      <p:sp>
        <p:nvSpPr>
          <p:cNvPr id="6" name="Content Placeholder 2">
            <a:extLst>
              <a:ext uri="{FF2B5EF4-FFF2-40B4-BE49-F238E27FC236}">
                <a16:creationId xmlns:a16="http://schemas.microsoft.com/office/drawing/2014/main" id="{2ECFB2DE-0923-470E-9D45-CA95D55105EB}"/>
              </a:ext>
            </a:extLst>
          </p:cNvPr>
          <p:cNvSpPr txBox="1">
            <a:spLocks/>
          </p:cNvSpPr>
          <p:nvPr/>
        </p:nvSpPr>
        <p:spPr>
          <a:xfrm>
            <a:off x="838200" y="1825625"/>
            <a:ext cx="10515600"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buFont typeface="+mj-lt"/>
              <a:buAutoNum type="arabicPeriod"/>
            </a:pPr>
            <a:r>
              <a:rPr lang="en-US" sz="2400" dirty="0">
                <a:effectLst/>
                <a:latin typeface="Arial"/>
                <a:ea typeface="Calibri" panose="020F0502020204030204" pitchFamily="34" charset="0"/>
                <a:cs typeface="Arial" panose="020B0604020202020204" pitchFamily="34" charset="0"/>
              </a:rPr>
              <a:t>Which one of the following regarding the relationship between life expectancy and BMI categories is </a:t>
            </a:r>
            <a:r>
              <a:rPr lang="en-US" sz="2400" dirty="0">
                <a:latin typeface="Arial"/>
                <a:ea typeface="Calibri" panose="020F0502020204030204" pitchFamily="34" charset="0"/>
                <a:cs typeface="Arial" panose="020B0604020202020204" pitchFamily="34" charset="0"/>
              </a:rPr>
              <a:t>correct?</a:t>
            </a:r>
            <a:endParaRPr lang="en-US" sz="2400" dirty="0">
              <a:latin typeface="Arial"/>
              <a:cs typeface="Arial" panose="020B0604020202020204" pitchFamily="34" charset="0"/>
            </a:endParaRPr>
          </a:p>
          <a:p>
            <a:pPr lvl="1">
              <a:lnSpc>
                <a:spcPct val="107000"/>
              </a:lnSpc>
              <a:spcBef>
                <a:spcPts val="0"/>
              </a:spcBef>
              <a:buFont typeface="+mj-lt"/>
              <a:buAutoNum type="alphaLcPeriod"/>
            </a:pPr>
            <a:r>
              <a:rPr lang="en-US" dirty="0">
                <a:effectLst/>
                <a:latin typeface="Arial"/>
                <a:ea typeface="Calibri" panose="020F0502020204030204" pitchFamily="34" charset="0"/>
                <a:cs typeface="Arial" panose="020B0604020202020204" pitchFamily="34" charset="0"/>
              </a:rPr>
              <a:t>For every 5-point increase in BMI above 25 </a:t>
            </a:r>
            <a:r>
              <a:rPr lang="en-US" dirty="0">
                <a:latin typeface="Arial"/>
                <a:ea typeface="Calibri" panose="020F0502020204030204" pitchFamily="34" charset="0"/>
                <a:cs typeface="Arial" panose="020B0604020202020204" pitchFamily="34" charset="0"/>
              </a:rPr>
              <a:t>kg/m2 there</a:t>
            </a:r>
            <a:r>
              <a:rPr lang="en-US" dirty="0">
                <a:effectLst/>
                <a:latin typeface="Arial"/>
                <a:ea typeface="Calibri" panose="020F0502020204030204" pitchFamily="34" charset="0"/>
                <a:cs typeface="Arial" panose="020B0604020202020204" pitchFamily="34" charset="0"/>
              </a:rPr>
              <a:t> is an estimated 30% reduction in life expectancy</a:t>
            </a:r>
            <a:r>
              <a:rPr lang="en-US" dirty="0">
                <a:latin typeface="Arial"/>
                <a:ea typeface="Calibri" panose="020F0502020204030204" pitchFamily="34" charset="0"/>
                <a:cs typeface="Arial" panose="020B0604020202020204" pitchFamily="34" charset="0"/>
              </a:rPr>
              <a:t> </a:t>
            </a:r>
            <a:endParaRPr lang="en-CA" dirty="0">
              <a:latin typeface="Arial" panose="020B0604020202020204" pitchFamily="34" charset="0"/>
              <a:ea typeface="Calibri" panose="020F0502020204030204" pitchFamily="34" charset="0"/>
              <a:cs typeface="Arial" panose="020B0604020202020204" pitchFamily="34" charset="0"/>
            </a:endParaRPr>
          </a:p>
          <a:p>
            <a:pPr lvl="1">
              <a:lnSpc>
                <a:spcPct val="107000"/>
              </a:lnSpc>
              <a:spcBef>
                <a:spcPts val="0"/>
              </a:spcBef>
              <a:buFont typeface="+mj-lt"/>
              <a:buAutoNum type="alphaLcPeriod"/>
            </a:pPr>
            <a:r>
              <a:rPr lang="en-US" dirty="0">
                <a:latin typeface="Arial"/>
                <a:ea typeface="Calibri" panose="020F0502020204030204" pitchFamily="34" charset="0"/>
                <a:cs typeface="Arial" panose="020B0604020202020204" pitchFamily="34" charset="0"/>
              </a:rPr>
              <a:t>Men with obesity are more likely to live longer than women with obesity </a:t>
            </a:r>
            <a:endParaRPr lang="en-CA" dirty="0">
              <a:latin typeface="Arial" panose="020B0604020202020204" pitchFamily="34" charset="0"/>
              <a:ea typeface="Calibri" panose="020F0502020204030204" pitchFamily="34" charset="0"/>
              <a:cs typeface="Arial" panose="020B0604020202020204" pitchFamily="34" charset="0"/>
            </a:endParaRPr>
          </a:p>
          <a:p>
            <a:pPr lvl="1">
              <a:lnSpc>
                <a:spcPct val="107000"/>
              </a:lnSpc>
              <a:spcBef>
                <a:spcPts val="0"/>
              </a:spcBef>
              <a:buFont typeface="+mj-lt"/>
              <a:buAutoNum type="alphaLcPeriod"/>
            </a:pPr>
            <a:r>
              <a:rPr lang="en-CA" dirty="0">
                <a:latin typeface="Arial"/>
                <a:ea typeface="Calibri" panose="020F0502020204030204" pitchFamily="34" charset="0"/>
                <a:cs typeface="Arial" panose="020B0604020202020204" pitchFamily="34" charset="0"/>
              </a:rPr>
              <a:t>Underweight has a greater increase in mortality in women versus men</a:t>
            </a:r>
            <a:endParaRPr lang="en-CA" dirty="0">
              <a:latin typeface="Arial" panose="020B0604020202020204" pitchFamily="34" charset="0"/>
              <a:ea typeface="Calibri" panose="020F0502020204030204" pitchFamily="34" charset="0"/>
              <a:cs typeface="Arial" panose="020B0604020202020204" pitchFamily="34" charset="0"/>
            </a:endParaRPr>
          </a:p>
          <a:p>
            <a:pPr lvl="1">
              <a:lnSpc>
                <a:spcPct val="107000"/>
              </a:lnSpc>
              <a:spcBef>
                <a:spcPts val="0"/>
              </a:spcBef>
              <a:buFont typeface="+mj-lt"/>
              <a:buAutoNum type="alphaLcPeriod"/>
            </a:pPr>
            <a:r>
              <a:rPr lang="en-CA" dirty="0">
                <a:latin typeface="Arial"/>
                <a:ea typeface="Calibri" panose="020F0502020204030204" pitchFamily="34" charset="0"/>
                <a:cs typeface="Arial" panose="020B0604020202020204" pitchFamily="34" charset="0"/>
              </a:rPr>
              <a:t>Underweight has a greater increase in mortality in older versus younger adults</a:t>
            </a:r>
            <a:endParaRPr lang="en-US" dirty="0">
              <a:latin typeface="Arial" panose="020B0604020202020204" pitchFamily="34" charset="0"/>
              <a:cs typeface="Arial" panose="020B0604020202020204" pitchFamily="34" charset="0"/>
            </a:endParaRPr>
          </a:p>
          <a:p>
            <a:pPr lvl="1">
              <a:lnSpc>
                <a:spcPct val="107000"/>
              </a:lnSpc>
              <a:spcBef>
                <a:spcPts val="0"/>
              </a:spcBef>
              <a:buFont typeface="+mj-lt"/>
              <a:buAutoNum type="alphaLcPeriod"/>
            </a:pPr>
            <a:endParaRPr lang="en-US" sz="1800" dirty="0">
              <a:latin typeface="Arial" panose="020B0604020202020204" pitchFamily="34" charset="0"/>
              <a:cs typeface="Arial" panose="020B0604020202020204" pitchFamily="34" charset="0"/>
            </a:endParaRPr>
          </a:p>
          <a:p>
            <a:pPr>
              <a:lnSpc>
                <a:spcPct val="107000"/>
              </a:lnSpc>
              <a:spcAft>
                <a:spcPts val="800"/>
              </a:spcAft>
              <a:buFont typeface="+mj-lt"/>
              <a:buAutoNum type="arabicPeriod"/>
            </a:pPr>
            <a:endParaRPr lang="en-CA"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86630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3">
            <a:extLst>
              <a:ext uri="{FF2B5EF4-FFF2-40B4-BE49-F238E27FC236}">
                <a16:creationId xmlns:a16="http://schemas.microsoft.com/office/drawing/2014/main" id="{D808619E-3413-4F1C-914A-4A80F1CED622}"/>
              </a:ext>
            </a:extLst>
          </p:cNvPr>
          <p:cNvSpPr txBox="1">
            <a:spLocks/>
          </p:cNvSpPr>
          <p:nvPr/>
        </p:nvSpPr>
        <p:spPr>
          <a:xfrm>
            <a:off x="1112169" y="1265188"/>
            <a:ext cx="7156223" cy="3993516"/>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8800" b="1" i="0" u="none" strike="noStrike" kern="1200" cap="none" spc="0" normalizeH="0" baseline="0" noProof="0" dirty="0">
                <a:ln>
                  <a:noFill/>
                </a:ln>
                <a:solidFill>
                  <a:srgbClr val="263C50"/>
                </a:solidFill>
                <a:effectLst/>
                <a:uLnTx/>
                <a:uFillTx/>
                <a:latin typeface="Arial Nova Light"/>
                <a:ea typeface="+mn-ea"/>
                <a:cs typeface="+mn-cs"/>
              </a:rPr>
              <a:t>Caring for Patients with Obesity</a:t>
            </a:r>
          </a:p>
        </p:txBody>
      </p:sp>
      <p:sp>
        <p:nvSpPr>
          <p:cNvPr id="3" name="Text Placeholder 13">
            <a:extLst>
              <a:ext uri="{FF2B5EF4-FFF2-40B4-BE49-F238E27FC236}">
                <a16:creationId xmlns:a16="http://schemas.microsoft.com/office/drawing/2014/main" id="{C2259403-55DC-446D-AFA5-2C132D59019D}"/>
              </a:ext>
            </a:extLst>
          </p:cNvPr>
          <p:cNvSpPr txBox="1">
            <a:spLocks/>
          </p:cNvSpPr>
          <p:nvPr/>
        </p:nvSpPr>
        <p:spPr>
          <a:xfrm>
            <a:off x="1146420" y="5338628"/>
            <a:ext cx="5546703" cy="592183"/>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CA" sz="4000" b="0" i="0" u="none" strike="noStrike" kern="1200" cap="none" spc="0" normalizeH="0" baseline="0" noProof="0">
                <a:ln>
                  <a:noFill/>
                </a:ln>
                <a:solidFill>
                  <a:srgbClr val="263C50"/>
                </a:solidFill>
                <a:effectLst/>
                <a:uLnTx/>
                <a:uFillTx/>
                <a:latin typeface="Arial Nova Light"/>
                <a:ea typeface="+mn-ea"/>
                <a:cs typeface="+mn-cs"/>
              </a:rPr>
              <a:t>Module 7</a:t>
            </a:r>
          </a:p>
        </p:txBody>
      </p:sp>
    </p:spTree>
    <p:extLst>
      <p:ext uri="{BB962C8B-B14F-4D97-AF65-F5344CB8AC3E}">
        <p14:creationId xmlns:p14="http://schemas.microsoft.com/office/powerpoint/2010/main" val="10083051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B977D-B43C-C7E1-8C83-7B5E073D4D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D8F309-2443-7B3C-0411-B71A6E2899A8}"/>
              </a:ext>
            </a:extLst>
          </p:cNvPr>
          <p:cNvSpPr>
            <a:spLocks noGrp="1"/>
          </p:cNvSpPr>
          <p:nvPr>
            <p:ph type="title"/>
          </p:nvPr>
        </p:nvSpPr>
        <p:spPr/>
        <p:txBody>
          <a:bodyPr/>
          <a:lstStyle/>
          <a:p>
            <a:r>
              <a:rPr lang="en-CA"/>
              <a:t>Assessment</a:t>
            </a:r>
          </a:p>
        </p:txBody>
      </p:sp>
      <p:sp>
        <p:nvSpPr>
          <p:cNvPr id="3" name="Text Placeholder 2">
            <a:extLst>
              <a:ext uri="{FF2B5EF4-FFF2-40B4-BE49-F238E27FC236}">
                <a16:creationId xmlns:a16="http://schemas.microsoft.com/office/drawing/2014/main" id="{6ACA815A-9662-1973-9EE3-393300C149FF}"/>
              </a:ext>
            </a:extLst>
          </p:cNvPr>
          <p:cNvSpPr>
            <a:spLocks noGrp="1"/>
          </p:cNvSpPr>
          <p:nvPr>
            <p:ph type="body" sz="quarter" idx="13"/>
          </p:nvPr>
        </p:nvSpPr>
        <p:spPr/>
        <p:txBody>
          <a:bodyPr/>
          <a:lstStyle/>
          <a:p>
            <a:endParaRPr lang="en-CA"/>
          </a:p>
        </p:txBody>
      </p:sp>
      <p:sp>
        <p:nvSpPr>
          <p:cNvPr id="4" name="Content Placeholder 2">
            <a:extLst>
              <a:ext uri="{FF2B5EF4-FFF2-40B4-BE49-F238E27FC236}">
                <a16:creationId xmlns:a16="http://schemas.microsoft.com/office/drawing/2014/main" id="{9B6C0E84-2F16-C320-2556-26810CE8E296}"/>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buFont typeface="+mj-lt"/>
              <a:buAutoNum type="arabicPeriod"/>
            </a:pPr>
            <a:r>
              <a:rPr lang="en-US" sz="2400" dirty="0">
                <a:latin typeface="Arial" panose="020B0604020202020204" pitchFamily="34" charset="0"/>
                <a:cs typeface="Times New Roman" panose="02020603050405020304" pitchFamily="18" charset="0"/>
              </a:rPr>
              <a:t>Dose adjustments in patients with obesity may be required due to the impact of obesity on drug distribution, metabolism, and excretion. Which of the following obesity-related factors is most likely to contribute to the need for dose adjustments?</a:t>
            </a:r>
          </a:p>
          <a:p>
            <a:pPr lvl="1">
              <a:lnSpc>
                <a:spcPct val="107000"/>
              </a:lnSpc>
              <a:spcBef>
                <a:spcPts val="0"/>
              </a:spcBef>
              <a:buFont typeface="+mj-lt"/>
              <a:buAutoNum type="alphaLcPeriod"/>
            </a:pPr>
            <a:r>
              <a:rPr lang="en-US" dirty="0">
                <a:latin typeface="Arial" panose="020B0604020202020204" pitchFamily="34" charset="0"/>
                <a:cs typeface="Times New Roman" panose="02020603050405020304" pitchFamily="18" charset="0"/>
              </a:rPr>
              <a:t>Lower body fat distribution</a:t>
            </a:r>
          </a:p>
          <a:p>
            <a:pPr lvl="1">
              <a:lnSpc>
                <a:spcPct val="107000"/>
              </a:lnSpc>
              <a:spcBef>
                <a:spcPts val="0"/>
              </a:spcBef>
              <a:buFont typeface="+mj-lt"/>
              <a:buAutoNum type="alphaLcPeriod"/>
            </a:pPr>
            <a:r>
              <a:rPr lang="en-US" dirty="0">
                <a:latin typeface="Arial" panose="020B0604020202020204" pitchFamily="34" charset="0"/>
                <a:cs typeface="Times New Roman" panose="02020603050405020304" pitchFamily="18" charset="0"/>
              </a:rPr>
              <a:t>Changes in reproductive functions</a:t>
            </a:r>
            <a:endParaRPr lang="en-US" strike="sngStrike" dirty="0">
              <a:latin typeface="Arial" panose="020B0604020202020204" pitchFamily="34" charset="0"/>
              <a:cs typeface="Times New Roman" panose="02020603050405020304" pitchFamily="18" charset="0"/>
            </a:endParaRPr>
          </a:p>
          <a:p>
            <a:pPr lvl="1">
              <a:lnSpc>
                <a:spcPct val="107000"/>
              </a:lnSpc>
              <a:spcBef>
                <a:spcPts val="0"/>
              </a:spcBef>
              <a:buFont typeface="+mj-lt"/>
              <a:buAutoNum type="alphaLcPeriod"/>
            </a:pPr>
            <a:r>
              <a:rPr lang="en-US" dirty="0">
                <a:latin typeface="Arial" panose="020B0604020202020204" pitchFamily="34" charset="0"/>
                <a:cs typeface="Times New Roman" panose="02020603050405020304" pitchFamily="18" charset="0"/>
              </a:rPr>
              <a:t>Changes in blood flow </a:t>
            </a:r>
          </a:p>
          <a:p>
            <a:pPr lvl="1">
              <a:lnSpc>
                <a:spcPct val="107000"/>
              </a:lnSpc>
              <a:spcBef>
                <a:spcPts val="0"/>
              </a:spcBef>
              <a:buFont typeface="+mj-lt"/>
              <a:buAutoNum type="alphaLcPeriod"/>
            </a:pPr>
            <a:r>
              <a:rPr lang="en-US" dirty="0">
                <a:latin typeface="Arial" panose="020B0604020202020204" pitchFamily="34" charset="0"/>
                <a:cs typeface="Times New Roman" panose="02020603050405020304" pitchFamily="18" charset="0"/>
              </a:rPr>
              <a:t>Hypercellular adiposity</a:t>
            </a:r>
          </a:p>
        </p:txBody>
      </p:sp>
    </p:spTree>
    <p:extLst>
      <p:ext uri="{BB962C8B-B14F-4D97-AF65-F5344CB8AC3E}">
        <p14:creationId xmlns:p14="http://schemas.microsoft.com/office/powerpoint/2010/main" val="37318873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4C712-99A9-4C7B-A1E9-EC38DE59F541}"/>
              </a:ext>
            </a:extLst>
          </p:cNvPr>
          <p:cNvSpPr>
            <a:spLocks noGrp="1"/>
          </p:cNvSpPr>
          <p:nvPr>
            <p:ph type="title"/>
          </p:nvPr>
        </p:nvSpPr>
        <p:spPr/>
        <p:txBody>
          <a:bodyPr/>
          <a:lstStyle/>
          <a:p>
            <a:r>
              <a:rPr lang="en-GB"/>
              <a:t>Obesity meets criteria of a disease</a:t>
            </a:r>
          </a:p>
        </p:txBody>
      </p:sp>
      <p:sp>
        <p:nvSpPr>
          <p:cNvPr id="4" name="Text Placeholder 3">
            <a:extLst>
              <a:ext uri="{FF2B5EF4-FFF2-40B4-BE49-F238E27FC236}">
                <a16:creationId xmlns:a16="http://schemas.microsoft.com/office/drawing/2014/main" id="{218AC2C2-ED44-4823-B86F-F8C155C5EA1A}"/>
              </a:ext>
            </a:extLst>
          </p:cNvPr>
          <p:cNvSpPr>
            <a:spLocks noGrp="1"/>
          </p:cNvSpPr>
          <p:nvPr>
            <p:ph type="body" sz="quarter" idx="13"/>
          </p:nvPr>
        </p:nvSpPr>
        <p:spPr>
          <a:xfrm>
            <a:off x="564655" y="6253115"/>
            <a:ext cx="10979645" cy="266497"/>
          </a:xfrm>
        </p:spPr>
        <p:txBody>
          <a:bodyPr>
            <a:noAutofit/>
          </a:bodyPr>
          <a:lstStyle/>
          <a:p>
            <a:r>
              <a:rPr lang="en-GB" sz="1000" i="0" dirty="0">
                <a:solidFill>
                  <a:schemeClr val="tx1"/>
                </a:solidFill>
                <a:latin typeface="Arial"/>
                <a:cs typeface="Arial"/>
              </a:rPr>
              <a:t>AMA, American Medical Association, MASLD, metabolic dysfunction-associated </a:t>
            </a:r>
            <a:r>
              <a:rPr lang="en-GB" sz="1000" i="0" dirty="0" err="1">
                <a:solidFill>
                  <a:schemeClr val="tx1"/>
                </a:solidFill>
                <a:latin typeface="Arial"/>
                <a:cs typeface="Arial"/>
              </a:rPr>
              <a:t>steatotic</a:t>
            </a:r>
            <a:r>
              <a:rPr lang="en-GB" sz="1000" i="0" dirty="0">
                <a:solidFill>
                  <a:schemeClr val="tx1"/>
                </a:solidFill>
                <a:latin typeface="Arial"/>
                <a:cs typeface="Arial"/>
              </a:rPr>
              <a:t> </a:t>
            </a:r>
            <a:r>
              <a:rPr lang="en-GB" sz="1000" i="0">
                <a:solidFill>
                  <a:schemeClr val="tx1"/>
                </a:solidFill>
                <a:latin typeface="Arial"/>
                <a:cs typeface="Arial"/>
              </a:rPr>
              <a:t>liver disease; </a:t>
            </a:r>
            <a:r>
              <a:rPr lang="en-GB" sz="1000" i="0" dirty="0">
                <a:solidFill>
                  <a:schemeClr val="tx1"/>
                </a:solidFill>
                <a:latin typeface="Arial"/>
                <a:cs typeface="Arial"/>
              </a:rPr>
              <a:t>T2D, type 2 diabetes.</a:t>
            </a:r>
            <a:br>
              <a:rPr lang="en-GB" sz="1000" i="0" dirty="0">
                <a:solidFill>
                  <a:schemeClr val="tx1"/>
                </a:solidFill>
                <a:latin typeface="Arial"/>
                <a:cs typeface="Arial"/>
              </a:rPr>
            </a:br>
            <a:r>
              <a:rPr lang="en-GB" sz="1000" i="0" dirty="0">
                <a:solidFill>
                  <a:schemeClr val="tx1"/>
                </a:solidFill>
                <a:latin typeface="Arial"/>
                <a:cs typeface="Arial"/>
              </a:rPr>
              <a:t>1. World Health Organization. Constitution of the World Health Organization as adopted by the International Health Conference, New York, 19–22 June 1946; </a:t>
            </a:r>
            <a:br>
              <a:rPr lang="en-GB" sz="1000" i="0" dirty="0">
                <a:solidFill>
                  <a:schemeClr val="tx1"/>
                </a:solidFill>
                <a:latin typeface="Arial"/>
                <a:cs typeface="Arial"/>
              </a:rPr>
            </a:br>
            <a:r>
              <a:rPr lang="en-GB" sz="1000" i="0" dirty="0">
                <a:solidFill>
                  <a:schemeClr val="tx1"/>
                </a:solidFill>
                <a:latin typeface="Arial"/>
                <a:cs typeface="Arial"/>
              </a:rPr>
              <a:t>2. </a:t>
            </a:r>
            <a:r>
              <a:rPr lang="en-GB" sz="1000" i="0" dirty="0" err="1">
                <a:solidFill>
                  <a:schemeClr val="tx1"/>
                </a:solidFill>
                <a:latin typeface="Arial"/>
                <a:cs typeface="Arial"/>
              </a:rPr>
              <a:t>Mechanick</a:t>
            </a:r>
            <a:r>
              <a:rPr lang="en-GB" sz="1000" i="0" dirty="0">
                <a:solidFill>
                  <a:schemeClr val="tx1"/>
                </a:solidFill>
                <a:latin typeface="Arial"/>
                <a:cs typeface="Arial"/>
              </a:rPr>
              <a:t> JI et al. </a:t>
            </a:r>
            <a:r>
              <a:rPr lang="en-GB" sz="1000" i="0" dirty="0" err="1">
                <a:solidFill>
                  <a:schemeClr val="tx1"/>
                </a:solidFill>
                <a:latin typeface="Arial"/>
                <a:cs typeface="Arial"/>
              </a:rPr>
              <a:t>Endocr</a:t>
            </a:r>
            <a:r>
              <a:rPr lang="en-GB" sz="1000" i="0" dirty="0">
                <a:solidFill>
                  <a:schemeClr val="tx1"/>
                </a:solidFill>
                <a:latin typeface="Arial"/>
                <a:cs typeface="Arial"/>
              </a:rPr>
              <a:t> </a:t>
            </a:r>
            <a:r>
              <a:rPr lang="en-GB" sz="1000" i="0" dirty="0" err="1">
                <a:solidFill>
                  <a:schemeClr val="tx1"/>
                </a:solidFill>
                <a:latin typeface="Arial"/>
                <a:cs typeface="Arial"/>
              </a:rPr>
              <a:t>Pract</a:t>
            </a:r>
            <a:r>
              <a:rPr lang="en-GB" sz="1000" i="0" dirty="0">
                <a:solidFill>
                  <a:schemeClr val="tx1"/>
                </a:solidFill>
                <a:latin typeface="Arial"/>
                <a:cs typeface="Arial"/>
              </a:rPr>
              <a:t> 2012;18(5):642–648.</a:t>
            </a:r>
          </a:p>
        </p:txBody>
      </p:sp>
      <p:sp>
        <p:nvSpPr>
          <p:cNvPr id="5" name="Rounded Rectangle 16">
            <a:extLst>
              <a:ext uri="{FF2B5EF4-FFF2-40B4-BE49-F238E27FC236}">
                <a16:creationId xmlns:a16="http://schemas.microsoft.com/office/drawing/2014/main" id="{7F6BAFBE-5F82-4C37-8CC5-A547972D44E6}"/>
              </a:ext>
            </a:extLst>
          </p:cNvPr>
          <p:cNvSpPr/>
          <p:nvPr/>
        </p:nvSpPr>
        <p:spPr>
          <a:xfrm>
            <a:off x="12418" y="1479685"/>
            <a:ext cx="12192000" cy="1101513"/>
          </a:xfrm>
          <a:prstGeom prst="rect">
            <a:avLst/>
          </a:prstGeom>
          <a:solidFill>
            <a:schemeClr val="accent3">
              <a:lumMod val="20000"/>
              <a:lumOff val="80000"/>
            </a:schemeClr>
          </a:solidFill>
          <a:ln>
            <a:noFill/>
          </a:ln>
        </p:spPr>
        <p:txBody>
          <a:bodyPr wrap="square" lIns="640080" tIns="96000" rIns="457200" bIns="96000" numCol="1" anchor="ctr" anchorCtr="0">
            <a:noAutofit/>
          </a:bodyPr>
          <a:lstStyle/>
          <a:p>
            <a:pPr>
              <a:spcAft>
                <a:spcPts val="267"/>
              </a:spcAft>
              <a:defRPr/>
            </a:pPr>
            <a:r>
              <a:rPr lang="en-GB" sz="2000" b="1" kern="0">
                <a:latin typeface="Arial" panose="020B0604020202020204" pitchFamily="34" charset="0"/>
                <a:cs typeface="Arial" panose="020B0604020202020204" pitchFamily="34" charset="0"/>
              </a:rPr>
              <a:t>Definition of Health</a:t>
            </a:r>
          </a:p>
          <a:p>
            <a:pPr defTabSz="1219170">
              <a:spcAft>
                <a:spcPts val="267"/>
              </a:spcAft>
              <a:defRPr/>
            </a:pPr>
            <a:r>
              <a:rPr lang="en-GB" sz="2000" kern="0">
                <a:latin typeface="Arial" panose="020B0604020202020204" pitchFamily="34" charset="0"/>
                <a:cs typeface="Arial" panose="020B0604020202020204" pitchFamily="34" charset="0"/>
              </a:rPr>
              <a:t>"a state of complete physical, mental and social </a:t>
            </a:r>
            <a:r>
              <a:rPr lang="en-GB" sz="2000" b="1" kern="0">
                <a:latin typeface="Arial" panose="020B0604020202020204" pitchFamily="34" charset="0"/>
                <a:cs typeface="Arial" panose="020B0604020202020204" pitchFamily="34" charset="0"/>
              </a:rPr>
              <a:t>well-being</a:t>
            </a:r>
            <a:r>
              <a:rPr lang="en-GB" sz="2000" kern="0">
                <a:latin typeface="Arial" panose="020B0604020202020204" pitchFamily="34" charset="0"/>
                <a:cs typeface="Arial" panose="020B0604020202020204" pitchFamily="34" charset="0"/>
              </a:rPr>
              <a:t> and </a:t>
            </a:r>
            <a:r>
              <a:rPr lang="en-GB" sz="2000" b="1" kern="0">
                <a:latin typeface="Arial" panose="020B0604020202020204" pitchFamily="34" charset="0"/>
                <a:cs typeface="Arial" panose="020B0604020202020204" pitchFamily="34" charset="0"/>
              </a:rPr>
              <a:t>not merely the absence </a:t>
            </a:r>
            <a:r>
              <a:rPr lang="en-GB" sz="2000" kern="0">
                <a:latin typeface="Arial" panose="020B0604020202020204" pitchFamily="34" charset="0"/>
                <a:cs typeface="Arial" panose="020B0604020202020204" pitchFamily="34" charset="0"/>
              </a:rPr>
              <a:t>of disease or infirmity“</a:t>
            </a:r>
            <a:r>
              <a:rPr lang="en-GB" sz="2000" kern="0" baseline="30000">
                <a:latin typeface="Arial" panose="020B0604020202020204" pitchFamily="34" charset="0"/>
                <a:cs typeface="Arial" panose="020B0604020202020204" pitchFamily="34" charset="0"/>
              </a:rPr>
              <a:t>1</a:t>
            </a:r>
          </a:p>
        </p:txBody>
      </p:sp>
      <p:sp>
        <p:nvSpPr>
          <p:cNvPr id="6" name="Rectangle 5">
            <a:extLst>
              <a:ext uri="{FF2B5EF4-FFF2-40B4-BE49-F238E27FC236}">
                <a16:creationId xmlns:a16="http://schemas.microsoft.com/office/drawing/2014/main" id="{E8555535-5440-4E7D-9D56-D195AB0AABC2}"/>
              </a:ext>
            </a:extLst>
          </p:cNvPr>
          <p:cNvSpPr/>
          <p:nvPr/>
        </p:nvSpPr>
        <p:spPr>
          <a:xfrm>
            <a:off x="3677933" y="2947780"/>
            <a:ext cx="7784293" cy="3005797"/>
          </a:xfrm>
          <a:prstGeom prst="rect">
            <a:avLst/>
          </a:prstGeom>
          <a:solidFill>
            <a:srgbClr val="FFFFFF"/>
          </a:solid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rtlCol="0" anchor="t"/>
          <a:lstStyle/>
          <a:p>
            <a:pPr algn="ctr">
              <a:spcAft>
                <a:spcPts val="533"/>
              </a:spcAft>
            </a:pPr>
            <a:r>
              <a:rPr lang="en-GB" sz="2133" b="1">
                <a:solidFill>
                  <a:schemeClr val="tx1"/>
                </a:solidFill>
                <a:latin typeface="Arial" panose="020B0604020202020204" pitchFamily="34" charset="0"/>
                <a:cs typeface="Arial" panose="020B0604020202020204" pitchFamily="34" charset="0"/>
              </a:rPr>
              <a:t>  </a:t>
            </a:r>
            <a:r>
              <a:rPr lang="en-GB" sz="2400" b="1" u="sng">
                <a:solidFill>
                  <a:schemeClr val="tx1"/>
                </a:solidFill>
                <a:latin typeface="Arial" panose="020B0604020202020204" pitchFamily="34" charset="0"/>
                <a:cs typeface="Arial" panose="020B0604020202020204" pitchFamily="34" charset="0"/>
              </a:rPr>
              <a:t>Obesity</a:t>
            </a:r>
          </a:p>
        </p:txBody>
      </p:sp>
      <p:sp>
        <p:nvSpPr>
          <p:cNvPr id="7" name="Rectangle 6">
            <a:extLst>
              <a:ext uri="{FF2B5EF4-FFF2-40B4-BE49-F238E27FC236}">
                <a16:creationId xmlns:a16="http://schemas.microsoft.com/office/drawing/2014/main" id="{60067902-D5F8-456F-B55B-8E1FD536FA33}"/>
              </a:ext>
            </a:extLst>
          </p:cNvPr>
          <p:cNvSpPr/>
          <p:nvPr/>
        </p:nvSpPr>
        <p:spPr>
          <a:xfrm>
            <a:off x="577638" y="2914258"/>
            <a:ext cx="2948940" cy="3005797"/>
          </a:xfrm>
          <a:prstGeom prst="rect">
            <a:avLst/>
          </a:prstGeom>
          <a:solidFill>
            <a:srgbClr val="B1D5F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44000" tIns="48000" rIns="144000" bIns="45720" rtlCol="0" anchor="ctr"/>
          <a:lstStyle/>
          <a:p>
            <a:pPr algn="ctr">
              <a:spcAft>
                <a:spcPts val="533"/>
              </a:spcAft>
            </a:pPr>
            <a:r>
              <a:rPr lang="en-GB" sz="2100" b="1">
                <a:solidFill>
                  <a:schemeClr val="tx1"/>
                </a:solidFill>
                <a:latin typeface="Arial"/>
                <a:cs typeface="Arial"/>
              </a:rPr>
              <a:t>AMA Defines a Disease as</a:t>
            </a:r>
            <a:r>
              <a:rPr lang="en-GB" sz="2100" b="1" baseline="30000">
                <a:solidFill>
                  <a:schemeClr val="tx1"/>
                </a:solidFill>
                <a:latin typeface="Arial"/>
                <a:cs typeface="Arial"/>
              </a:rPr>
              <a:t>2</a:t>
            </a:r>
            <a:r>
              <a:rPr lang="en-GB" sz="2100" b="1">
                <a:solidFill>
                  <a:schemeClr val="tx1"/>
                </a:solidFill>
                <a:latin typeface="Arial"/>
                <a:cs typeface="Arial"/>
              </a:rPr>
              <a:t>: </a:t>
            </a:r>
            <a:endParaRPr lang="en-GB" sz="2100" b="1" baseline="30000">
              <a:solidFill>
                <a:schemeClr val="tx1"/>
              </a:solidFill>
              <a:latin typeface="Arial"/>
              <a:cs typeface="Arial"/>
            </a:endParaRPr>
          </a:p>
          <a:p>
            <a:pPr marL="267970" indent="-267970">
              <a:spcAft>
                <a:spcPts val="533"/>
              </a:spcAft>
              <a:buSzPct val="125000"/>
              <a:buFont typeface="Arial" panose="020B0604020202020204" pitchFamily="34" charset="0"/>
              <a:buChar char="•"/>
              <a:defRPr/>
            </a:pPr>
            <a:r>
              <a:rPr lang="en-GB" sz="1600">
                <a:solidFill>
                  <a:schemeClr val="tx1"/>
                </a:solidFill>
                <a:latin typeface="Arial" panose="020B0604020202020204" pitchFamily="34" charset="0"/>
                <a:cs typeface="Arial" panose="020B0604020202020204" pitchFamily="34" charset="0"/>
              </a:rPr>
              <a:t>An impairment of the normal functioning of some aspect of the body</a:t>
            </a:r>
          </a:p>
          <a:p>
            <a:pPr marL="267970" indent="-267970">
              <a:spcAft>
                <a:spcPts val="533"/>
              </a:spcAft>
              <a:buSzPct val="125000"/>
              <a:buFont typeface="Arial" panose="020B0604020202020204" pitchFamily="34" charset="0"/>
              <a:buChar char="•"/>
              <a:defRPr/>
            </a:pPr>
            <a:r>
              <a:rPr lang="en-GB" sz="1600">
                <a:solidFill>
                  <a:schemeClr val="tx1"/>
                </a:solidFill>
                <a:latin typeface="Arial" panose="020B0604020202020204" pitchFamily="34" charset="0"/>
                <a:cs typeface="Arial" panose="020B0604020202020204" pitchFamily="34" charset="0"/>
              </a:rPr>
              <a:t>Characteristic signs or symptoms</a:t>
            </a:r>
          </a:p>
          <a:p>
            <a:pPr marL="267970" indent="-267970">
              <a:spcAft>
                <a:spcPts val="533"/>
              </a:spcAft>
              <a:buSzPct val="125000"/>
              <a:buFont typeface="Arial" panose="020B0604020202020204" pitchFamily="34" charset="0"/>
              <a:buChar char="•"/>
              <a:defRPr/>
            </a:pPr>
            <a:r>
              <a:rPr lang="en-GB" sz="1600">
                <a:solidFill>
                  <a:schemeClr val="tx1"/>
                </a:solidFill>
                <a:latin typeface="Arial" panose="020B0604020202020204" pitchFamily="34" charset="0"/>
                <a:cs typeface="Arial" panose="020B0604020202020204" pitchFamily="34" charset="0"/>
              </a:rPr>
              <a:t>Harm or morbidity</a:t>
            </a:r>
          </a:p>
        </p:txBody>
      </p:sp>
      <p:grpSp>
        <p:nvGrpSpPr>
          <p:cNvPr id="8" name="Group 7">
            <a:extLst>
              <a:ext uri="{FF2B5EF4-FFF2-40B4-BE49-F238E27FC236}">
                <a16:creationId xmlns:a16="http://schemas.microsoft.com/office/drawing/2014/main" id="{69E2424E-7D06-4491-80DD-C414F3BCBC43}"/>
              </a:ext>
            </a:extLst>
          </p:cNvPr>
          <p:cNvGrpSpPr/>
          <p:nvPr/>
        </p:nvGrpSpPr>
        <p:grpSpPr>
          <a:xfrm>
            <a:off x="3733800" y="3513815"/>
            <a:ext cx="2491835" cy="2140226"/>
            <a:chOff x="2800350" y="2635361"/>
            <a:chExt cx="1868876" cy="1605169"/>
          </a:xfrm>
        </p:grpSpPr>
        <p:grpSp>
          <p:nvGrpSpPr>
            <p:cNvPr id="9" name="Group 8">
              <a:extLst>
                <a:ext uri="{FF2B5EF4-FFF2-40B4-BE49-F238E27FC236}">
                  <a16:creationId xmlns:a16="http://schemas.microsoft.com/office/drawing/2014/main" id="{D24A1340-E578-472D-B1A6-CC8074BC19C6}"/>
                </a:ext>
              </a:extLst>
            </p:cNvPr>
            <p:cNvGrpSpPr/>
            <p:nvPr/>
          </p:nvGrpSpPr>
          <p:grpSpPr>
            <a:xfrm>
              <a:off x="3473517" y="2635361"/>
              <a:ext cx="443340" cy="386888"/>
              <a:chOff x="6112928" y="2877313"/>
              <a:chExt cx="729332" cy="636466"/>
            </a:xfrm>
            <a:solidFill>
              <a:srgbClr val="EAAB00"/>
            </a:solidFill>
          </p:grpSpPr>
          <p:sp>
            <p:nvSpPr>
              <p:cNvPr id="11" name="Freeform 54">
                <a:extLst>
                  <a:ext uri="{FF2B5EF4-FFF2-40B4-BE49-F238E27FC236}">
                    <a16:creationId xmlns:a16="http://schemas.microsoft.com/office/drawing/2014/main" id="{AD7CD453-9112-4736-BC49-71377F459D98}"/>
                  </a:ext>
                </a:extLst>
              </p:cNvPr>
              <p:cNvSpPr>
                <a:spLocks noEditPoints="1"/>
              </p:cNvSpPr>
              <p:nvPr/>
            </p:nvSpPr>
            <p:spPr bwMode="auto">
              <a:xfrm>
                <a:off x="6112928" y="2877313"/>
                <a:ext cx="381852" cy="378723"/>
              </a:xfrm>
              <a:custGeom>
                <a:avLst/>
                <a:gdLst>
                  <a:gd name="T0" fmla="*/ 74 w 98"/>
                  <a:gd name="T1" fmla="*/ 88 h 97"/>
                  <a:gd name="T2" fmla="*/ 65 w 98"/>
                  <a:gd name="T3" fmla="*/ 82 h 97"/>
                  <a:gd name="T4" fmla="*/ 60 w 98"/>
                  <a:gd name="T5" fmla="*/ 87 h 97"/>
                  <a:gd name="T6" fmla="*/ 56 w 98"/>
                  <a:gd name="T7" fmla="*/ 97 h 97"/>
                  <a:gd name="T8" fmla="*/ 40 w 98"/>
                  <a:gd name="T9" fmla="*/ 95 h 97"/>
                  <a:gd name="T10" fmla="*/ 37 w 98"/>
                  <a:gd name="T11" fmla="*/ 83 h 97"/>
                  <a:gd name="T12" fmla="*/ 30 w 98"/>
                  <a:gd name="T13" fmla="*/ 83 h 97"/>
                  <a:gd name="T14" fmla="*/ 20 w 98"/>
                  <a:gd name="T15" fmla="*/ 88 h 97"/>
                  <a:gd name="T16" fmla="*/ 10 w 98"/>
                  <a:gd name="T17" fmla="*/ 74 h 97"/>
                  <a:gd name="T18" fmla="*/ 16 w 98"/>
                  <a:gd name="T19" fmla="*/ 65 h 97"/>
                  <a:gd name="T20" fmla="*/ 13 w 98"/>
                  <a:gd name="T21" fmla="*/ 59 h 97"/>
                  <a:gd name="T22" fmla="*/ 0 w 98"/>
                  <a:gd name="T23" fmla="*/ 55 h 97"/>
                  <a:gd name="T24" fmla="*/ 3 w 98"/>
                  <a:gd name="T25" fmla="*/ 39 h 97"/>
                  <a:gd name="T26" fmla="*/ 14 w 98"/>
                  <a:gd name="T27" fmla="*/ 36 h 97"/>
                  <a:gd name="T28" fmla="*/ 16 w 98"/>
                  <a:gd name="T29" fmla="*/ 31 h 97"/>
                  <a:gd name="T30" fmla="*/ 10 w 98"/>
                  <a:gd name="T31" fmla="*/ 19 h 97"/>
                  <a:gd name="T32" fmla="*/ 24 w 98"/>
                  <a:gd name="T33" fmla="*/ 10 h 97"/>
                  <a:gd name="T34" fmla="*/ 33 w 98"/>
                  <a:gd name="T35" fmla="*/ 16 h 97"/>
                  <a:gd name="T36" fmla="*/ 38 w 98"/>
                  <a:gd name="T37" fmla="*/ 13 h 97"/>
                  <a:gd name="T38" fmla="*/ 43 w 98"/>
                  <a:gd name="T39" fmla="*/ 0 h 97"/>
                  <a:gd name="T40" fmla="*/ 59 w 98"/>
                  <a:gd name="T41" fmla="*/ 3 h 97"/>
                  <a:gd name="T42" fmla="*/ 61 w 98"/>
                  <a:gd name="T43" fmla="*/ 14 h 97"/>
                  <a:gd name="T44" fmla="*/ 67 w 98"/>
                  <a:gd name="T45" fmla="*/ 15 h 97"/>
                  <a:gd name="T46" fmla="*/ 78 w 98"/>
                  <a:gd name="T47" fmla="*/ 9 h 97"/>
                  <a:gd name="T48" fmla="*/ 88 w 98"/>
                  <a:gd name="T49" fmla="*/ 24 h 97"/>
                  <a:gd name="T50" fmla="*/ 82 w 98"/>
                  <a:gd name="T51" fmla="*/ 32 h 97"/>
                  <a:gd name="T52" fmla="*/ 87 w 98"/>
                  <a:gd name="T53" fmla="*/ 38 h 97"/>
                  <a:gd name="T54" fmla="*/ 98 w 98"/>
                  <a:gd name="T55" fmla="*/ 42 h 97"/>
                  <a:gd name="T56" fmla="*/ 95 w 98"/>
                  <a:gd name="T57" fmla="*/ 58 h 97"/>
                  <a:gd name="T58" fmla="*/ 84 w 98"/>
                  <a:gd name="T59" fmla="*/ 61 h 97"/>
                  <a:gd name="T60" fmla="*/ 83 w 98"/>
                  <a:gd name="T61" fmla="*/ 67 h 97"/>
                  <a:gd name="T62" fmla="*/ 88 w 98"/>
                  <a:gd name="T63" fmla="*/ 78 h 97"/>
                  <a:gd name="T64" fmla="*/ 76 w 98"/>
                  <a:gd name="T65" fmla="*/ 89 h 97"/>
                  <a:gd name="T66" fmla="*/ 68 w 98"/>
                  <a:gd name="T67" fmla="*/ 49 h 97"/>
                  <a:gd name="T68" fmla="*/ 30 w 98"/>
                  <a:gd name="T69"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7">
                    <a:moveTo>
                      <a:pt x="76" y="89"/>
                    </a:moveTo>
                    <a:cubicBezTo>
                      <a:pt x="76" y="89"/>
                      <a:pt x="75" y="88"/>
                      <a:pt x="74" y="88"/>
                    </a:cubicBezTo>
                    <a:cubicBezTo>
                      <a:pt x="72" y="86"/>
                      <a:pt x="70" y="84"/>
                      <a:pt x="67" y="82"/>
                    </a:cubicBezTo>
                    <a:cubicBezTo>
                      <a:pt x="66" y="82"/>
                      <a:pt x="66" y="82"/>
                      <a:pt x="65" y="82"/>
                    </a:cubicBezTo>
                    <a:cubicBezTo>
                      <a:pt x="64" y="82"/>
                      <a:pt x="63" y="82"/>
                      <a:pt x="63" y="83"/>
                    </a:cubicBezTo>
                    <a:cubicBezTo>
                      <a:pt x="61" y="84"/>
                      <a:pt x="60" y="85"/>
                      <a:pt x="60" y="87"/>
                    </a:cubicBezTo>
                    <a:cubicBezTo>
                      <a:pt x="60" y="90"/>
                      <a:pt x="59" y="92"/>
                      <a:pt x="59" y="95"/>
                    </a:cubicBezTo>
                    <a:cubicBezTo>
                      <a:pt x="58" y="97"/>
                      <a:pt x="58" y="97"/>
                      <a:pt x="56" y="97"/>
                    </a:cubicBezTo>
                    <a:cubicBezTo>
                      <a:pt x="51" y="97"/>
                      <a:pt x="47" y="97"/>
                      <a:pt x="43" y="97"/>
                    </a:cubicBezTo>
                    <a:cubicBezTo>
                      <a:pt x="41" y="97"/>
                      <a:pt x="40" y="97"/>
                      <a:pt x="40" y="95"/>
                    </a:cubicBezTo>
                    <a:cubicBezTo>
                      <a:pt x="39" y="91"/>
                      <a:pt x="39" y="88"/>
                      <a:pt x="38" y="85"/>
                    </a:cubicBezTo>
                    <a:cubicBezTo>
                      <a:pt x="38" y="84"/>
                      <a:pt x="38" y="84"/>
                      <a:pt x="37" y="83"/>
                    </a:cubicBezTo>
                    <a:cubicBezTo>
                      <a:pt x="36" y="83"/>
                      <a:pt x="35" y="83"/>
                      <a:pt x="34" y="82"/>
                    </a:cubicBezTo>
                    <a:cubicBezTo>
                      <a:pt x="33" y="81"/>
                      <a:pt x="32" y="82"/>
                      <a:pt x="30" y="83"/>
                    </a:cubicBezTo>
                    <a:cubicBezTo>
                      <a:pt x="28" y="85"/>
                      <a:pt x="26" y="86"/>
                      <a:pt x="23" y="88"/>
                    </a:cubicBezTo>
                    <a:cubicBezTo>
                      <a:pt x="22" y="89"/>
                      <a:pt x="21" y="89"/>
                      <a:pt x="20" y="88"/>
                    </a:cubicBezTo>
                    <a:cubicBezTo>
                      <a:pt x="17" y="85"/>
                      <a:pt x="13" y="82"/>
                      <a:pt x="10" y="78"/>
                    </a:cubicBezTo>
                    <a:cubicBezTo>
                      <a:pt x="9" y="76"/>
                      <a:pt x="9" y="76"/>
                      <a:pt x="10" y="74"/>
                    </a:cubicBezTo>
                    <a:cubicBezTo>
                      <a:pt x="12" y="71"/>
                      <a:pt x="14" y="69"/>
                      <a:pt x="16" y="67"/>
                    </a:cubicBezTo>
                    <a:cubicBezTo>
                      <a:pt x="16" y="66"/>
                      <a:pt x="16" y="66"/>
                      <a:pt x="16" y="65"/>
                    </a:cubicBezTo>
                    <a:cubicBezTo>
                      <a:pt x="15" y="64"/>
                      <a:pt x="15" y="62"/>
                      <a:pt x="14" y="61"/>
                    </a:cubicBezTo>
                    <a:cubicBezTo>
                      <a:pt x="14" y="60"/>
                      <a:pt x="13" y="60"/>
                      <a:pt x="13" y="59"/>
                    </a:cubicBezTo>
                    <a:cubicBezTo>
                      <a:pt x="9" y="59"/>
                      <a:pt x="6" y="58"/>
                      <a:pt x="3" y="58"/>
                    </a:cubicBezTo>
                    <a:cubicBezTo>
                      <a:pt x="1" y="58"/>
                      <a:pt x="0" y="57"/>
                      <a:pt x="0" y="55"/>
                    </a:cubicBezTo>
                    <a:cubicBezTo>
                      <a:pt x="0" y="51"/>
                      <a:pt x="0" y="46"/>
                      <a:pt x="0" y="42"/>
                    </a:cubicBezTo>
                    <a:cubicBezTo>
                      <a:pt x="0" y="40"/>
                      <a:pt x="1" y="39"/>
                      <a:pt x="3" y="39"/>
                    </a:cubicBezTo>
                    <a:cubicBezTo>
                      <a:pt x="6" y="39"/>
                      <a:pt x="9" y="38"/>
                      <a:pt x="13" y="38"/>
                    </a:cubicBezTo>
                    <a:cubicBezTo>
                      <a:pt x="14" y="38"/>
                      <a:pt x="14" y="37"/>
                      <a:pt x="14" y="36"/>
                    </a:cubicBezTo>
                    <a:cubicBezTo>
                      <a:pt x="15" y="35"/>
                      <a:pt x="15" y="34"/>
                      <a:pt x="16" y="33"/>
                    </a:cubicBezTo>
                    <a:cubicBezTo>
                      <a:pt x="16" y="32"/>
                      <a:pt x="16" y="31"/>
                      <a:pt x="16" y="31"/>
                    </a:cubicBezTo>
                    <a:cubicBezTo>
                      <a:pt x="14" y="28"/>
                      <a:pt x="12" y="26"/>
                      <a:pt x="10" y="24"/>
                    </a:cubicBezTo>
                    <a:cubicBezTo>
                      <a:pt x="9" y="22"/>
                      <a:pt x="9" y="21"/>
                      <a:pt x="10" y="19"/>
                    </a:cubicBezTo>
                    <a:cubicBezTo>
                      <a:pt x="13" y="16"/>
                      <a:pt x="16" y="13"/>
                      <a:pt x="20" y="10"/>
                    </a:cubicBezTo>
                    <a:cubicBezTo>
                      <a:pt x="22" y="8"/>
                      <a:pt x="22" y="8"/>
                      <a:pt x="24" y="10"/>
                    </a:cubicBezTo>
                    <a:cubicBezTo>
                      <a:pt x="26" y="12"/>
                      <a:pt x="29" y="13"/>
                      <a:pt x="31" y="15"/>
                    </a:cubicBezTo>
                    <a:cubicBezTo>
                      <a:pt x="32" y="16"/>
                      <a:pt x="32" y="16"/>
                      <a:pt x="33" y="16"/>
                    </a:cubicBezTo>
                    <a:cubicBezTo>
                      <a:pt x="34" y="15"/>
                      <a:pt x="36" y="14"/>
                      <a:pt x="37" y="14"/>
                    </a:cubicBezTo>
                    <a:cubicBezTo>
                      <a:pt x="38" y="14"/>
                      <a:pt x="38" y="13"/>
                      <a:pt x="38" y="13"/>
                    </a:cubicBezTo>
                    <a:cubicBezTo>
                      <a:pt x="38" y="9"/>
                      <a:pt x="39" y="6"/>
                      <a:pt x="40" y="3"/>
                    </a:cubicBezTo>
                    <a:cubicBezTo>
                      <a:pt x="40" y="1"/>
                      <a:pt x="41" y="0"/>
                      <a:pt x="43" y="0"/>
                    </a:cubicBezTo>
                    <a:cubicBezTo>
                      <a:pt x="47" y="0"/>
                      <a:pt x="51" y="0"/>
                      <a:pt x="55" y="0"/>
                    </a:cubicBezTo>
                    <a:cubicBezTo>
                      <a:pt x="57" y="0"/>
                      <a:pt x="58" y="1"/>
                      <a:pt x="59" y="3"/>
                    </a:cubicBezTo>
                    <a:cubicBezTo>
                      <a:pt x="59" y="6"/>
                      <a:pt x="60" y="9"/>
                      <a:pt x="60" y="13"/>
                    </a:cubicBezTo>
                    <a:cubicBezTo>
                      <a:pt x="60" y="13"/>
                      <a:pt x="60" y="14"/>
                      <a:pt x="61" y="14"/>
                    </a:cubicBezTo>
                    <a:cubicBezTo>
                      <a:pt x="62" y="14"/>
                      <a:pt x="64" y="15"/>
                      <a:pt x="65" y="16"/>
                    </a:cubicBezTo>
                    <a:cubicBezTo>
                      <a:pt x="66" y="16"/>
                      <a:pt x="66" y="16"/>
                      <a:pt x="67" y="15"/>
                    </a:cubicBezTo>
                    <a:cubicBezTo>
                      <a:pt x="69" y="13"/>
                      <a:pt x="72" y="11"/>
                      <a:pt x="75" y="9"/>
                    </a:cubicBezTo>
                    <a:cubicBezTo>
                      <a:pt x="76" y="8"/>
                      <a:pt x="77" y="8"/>
                      <a:pt x="78" y="9"/>
                    </a:cubicBezTo>
                    <a:cubicBezTo>
                      <a:pt x="81" y="12"/>
                      <a:pt x="85" y="16"/>
                      <a:pt x="88" y="19"/>
                    </a:cubicBezTo>
                    <a:cubicBezTo>
                      <a:pt x="89" y="21"/>
                      <a:pt x="89" y="22"/>
                      <a:pt x="88" y="24"/>
                    </a:cubicBezTo>
                    <a:cubicBezTo>
                      <a:pt x="86" y="26"/>
                      <a:pt x="84" y="28"/>
                      <a:pt x="82" y="31"/>
                    </a:cubicBezTo>
                    <a:cubicBezTo>
                      <a:pt x="82" y="31"/>
                      <a:pt x="82" y="32"/>
                      <a:pt x="82" y="32"/>
                    </a:cubicBezTo>
                    <a:cubicBezTo>
                      <a:pt x="83" y="33"/>
                      <a:pt x="83" y="34"/>
                      <a:pt x="83" y="36"/>
                    </a:cubicBezTo>
                    <a:cubicBezTo>
                      <a:pt x="84" y="37"/>
                      <a:pt x="85" y="38"/>
                      <a:pt x="87" y="38"/>
                    </a:cubicBezTo>
                    <a:cubicBezTo>
                      <a:pt x="90" y="38"/>
                      <a:pt x="92" y="39"/>
                      <a:pt x="95" y="39"/>
                    </a:cubicBezTo>
                    <a:cubicBezTo>
                      <a:pt x="97" y="40"/>
                      <a:pt x="98" y="40"/>
                      <a:pt x="98" y="42"/>
                    </a:cubicBezTo>
                    <a:cubicBezTo>
                      <a:pt x="98" y="47"/>
                      <a:pt x="98" y="51"/>
                      <a:pt x="98" y="55"/>
                    </a:cubicBezTo>
                    <a:cubicBezTo>
                      <a:pt x="98" y="57"/>
                      <a:pt x="97" y="58"/>
                      <a:pt x="95" y="58"/>
                    </a:cubicBezTo>
                    <a:cubicBezTo>
                      <a:pt x="92" y="59"/>
                      <a:pt x="88" y="59"/>
                      <a:pt x="85" y="60"/>
                    </a:cubicBezTo>
                    <a:cubicBezTo>
                      <a:pt x="84" y="60"/>
                      <a:pt x="84" y="60"/>
                      <a:pt x="84" y="61"/>
                    </a:cubicBezTo>
                    <a:cubicBezTo>
                      <a:pt x="83" y="62"/>
                      <a:pt x="83" y="63"/>
                      <a:pt x="83" y="64"/>
                    </a:cubicBezTo>
                    <a:cubicBezTo>
                      <a:pt x="82" y="65"/>
                      <a:pt x="82" y="66"/>
                      <a:pt x="83" y="67"/>
                    </a:cubicBezTo>
                    <a:cubicBezTo>
                      <a:pt x="85" y="70"/>
                      <a:pt x="86" y="72"/>
                      <a:pt x="88" y="74"/>
                    </a:cubicBezTo>
                    <a:cubicBezTo>
                      <a:pt x="89" y="76"/>
                      <a:pt x="89" y="76"/>
                      <a:pt x="88" y="78"/>
                    </a:cubicBezTo>
                    <a:cubicBezTo>
                      <a:pt x="85" y="81"/>
                      <a:pt x="82" y="85"/>
                      <a:pt x="79" y="88"/>
                    </a:cubicBezTo>
                    <a:cubicBezTo>
                      <a:pt x="78" y="88"/>
                      <a:pt x="77" y="89"/>
                      <a:pt x="76" y="89"/>
                    </a:cubicBezTo>
                    <a:close/>
                    <a:moveTo>
                      <a:pt x="49" y="68"/>
                    </a:moveTo>
                    <a:cubicBezTo>
                      <a:pt x="60" y="68"/>
                      <a:pt x="68" y="60"/>
                      <a:pt x="68" y="49"/>
                    </a:cubicBezTo>
                    <a:cubicBezTo>
                      <a:pt x="68" y="38"/>
                      <a:pt x="60" y="29"/>
                      <a:pt x="49" y="29"/>
                    </a:cubicBezTo>
                    <a:cubicBezTo>
                      <a:pt x="38" y="29"/>
                      <a:pt x="30" y="38"/>
                      <a:pt x="30" y="49"/>
                    </a:cubicBezTo>
                    <a:cubicBezTo>
                      <a:pt x="30" y="60"/>
                      <a:pt x="38" y="68"/>
                      <a:pt x="49" y="68"/>
                    </a:cubicBezTo>
                    <a:close/>
                  </a:path>
                </a:pathLst>
              </a:custGeom>
              <a:noFill/>
              <a:ln w="28575">
                <a:solidFill>
                  <a:schemeClr val="tx1"/>
                </a:solidFill>
                <a:round/>
                <a:headEnd/>
                <a:tailEnd/>
              </a:ln>
            </p:spPr>
            <p:txBody>
              <a:bodyPr vert="horz" wrap="square" lIns="121920" tIns="60960" rIns="121920" bIns="60960" numCol="1" anchor="t" anchorCtr="0" compatLnSpc="1">
                <a:prstTxWarp prst="textNoShape">
                  <a:avLst/>
                </a:prstTxWarp>
              </a:bodyPr>
              <a:lstStyle/>
              <a:p>
                <a:pPr defTabSz="1219170">
                  <a:defRPr/>
                </a:pPr>
                <a:endParaRPr lang="en-GB" sz="2400">
                  <a:latin typeface="Arial" panose="020B0604020202020204" pitchFamily="34" charset="0"/>
                  <a:cs typeface="Arial" panose="020B0604020202020204" pitchFamily="34" charset="0"/>
                </a:endParaRPr>
              </a:p>
            </p:txBody>
          </p:sp>
          <p:sp>
            <p:nvSpPr>
              <p:cNvPr id="12" name="Freeform 55">
                <a:extLst>
                  <a:ext uri="{FF2B5EF4-FFF2-40B4-BE49-F238E27FC236}">
                    <a16:creationId xmlns:a16="http://schemas.microsoft.com/office/drawing/2014/main" id="{996D0EB5-EC1A-47D9-A6F4-FA50B7B322C8}"/>
                  </a:ext>
                </a:extLst>
              </p:cNvPr>
              <p:cNvSpPr>
                <a:spLocks noEditPoints="1"/>
              </p:cNvSpPr>
              <p:nvPr/>
            </p:nvSpPr>
            <p:spPr bwMode="auto">
              <a:xfrm>
                <a:off x="6332048" y="3294685"/>
                <a:ext cx="228488" cy="219094"/>
              </a:xfrm>
              <a:custGeom>
                <a:avLst/>
                <a:gdLst>
                  <a:gd name="T0" fmla="*/ 27 w 58"/>
                  <a:gd name="T1" fmla="*/ 8 h 56"/>
                  <a:gd name="T2" fmla="*/ 33 w 58"/>
                  <a:gd name="T3" fmla="*/ 6 h 56"/>
                  <a:gd name="T4" fmla="*/ 38 w 58"/>
                  <a:gd name="T5" fmla="*/ 0 h 56"/>
                  <a:gd name="T6" fmla="*/ 40 w 58"/>
                  <a:gd name="T7" fmla="*/ 0 h 56"/>
                  <a:gd name="T8" fmla="*/ 48 w 58"/>
                  <a:gd name="T9" fmla="*/ 5 h 56"/>
                  <a:gd name="T10" fmla="*/ 49 w 58"/>
                  <a:gd name="T11" fmla="*/ 6 h 56"/>
                  <a:gd name="T12" fmla="*/ 47 w 58"/>
                  <a:gd name="T13" fmla="*/ 9 h 56"/>
                  <a:gd name="T14" fmla="*/ 45 w 58"/>
                  <a:gd name="T15" fmla="*/ 15 h 56"/>
                  <a:gd name="T16" fmla="*/ 45 w 58"/>
                  <a:gd name="T17" fmla="*/ 17 h 56"/>
                  <a:gd name="T18" fmla="*/ 51 w 58"/>
                  <a:gd name="T19" fmla="*/ 20 h 56"/>
                  <a:gd name="T20" fmla="*/ 57 w 58"/>
                  <a:gd name="T21" fmla="*/ 22 h 56"/>
                  <a:gd name="T22" fmla="*/ 58 w 58"/>
                  <a:gd name="T23" fmla="*/ 23 h 56"/>
                  <a:gd name="T24" fmla="*/ 58 w 58"/>
                  <a:gd name="T25" fmla="*/ 32 h 56"/>
                  <a:gd name="T26" fmla="*/ 57 w 58"/>
                  <a:gd name="T27" fmla="*/ 34 h 56"/>
                  <a:gd name="T28" fmla="*/ 48 w 58"/>
                  <a:gd name="T29" fmla="*/ 35 h 56"/>
                  <a:gd name="T30" fmla="*/ 47 w 58"/>
                  <a:gd name="T31" fmla="*/ 36 h 56"/>
                  <a:gd name="T32" fmla="*/ 46 w 58"/>
                  <a:gd name="T33" fmla="*/ 43 h 56"/>
                  <a:gd name="T34" fmla="*/ 48 w 58"/>
                  <a:gd name="T35" fmla="*/ 49 h 56"/>
                  <a:gd name="T36" fmla="*/ 47 w 58"/>
                  <a:gd name="T37" fmla="*/ 51 h 56"/>
                  <a:gd name="T38" fmla="*/ 40 w 58"/>
                  <a:gd name="T39" fmla="*/ 55 h 56"/>
                  <a:gd name="T40" fmla="*/ 38 w 58"/>
                  <a:gd name="T41" fmla="*/ 55 h 56"/>
                  <a:gd name="T42" fmla="*/ 32 w 58"/>
                  <a:gd name="T43" fmla="*/ 48 h 56"/>
                  <a:gd name="T44" fmla="*/ 29 w 58"/>
                  <a:gd name="T45" fmla="*/ 47 h 56"/>
                  <a:gd name="T46" fmla="*/ 29 w 58"/>
                  <a:gd name="T47" fmla="*/ 47 h 56"/>
                  <a:gd name="T48" fmla="*/ 25 w 58"/>
                  <a:gd name="T49" fmla="*/ 50 h 56"/>
                  <a:gd name="T50" fmla="*/ 20 w 58"/>
                  <a:gd name="T51" fmla="*/ 55 h 56"/>
                  <a:gd name="T52" fmla="*/ 19 w 58"/>
                  <a:gd name="T53" fmla="*/ 55 h 56"/>
                  <a:gd name="T54" fmla="*/ 11 w 58"/>
                  <a:gd name="T55" fmla="*/ 51 h 56"/>
                  <a:gd name="T56" fmla="*/ 10 w 58"/>
                  <a:gd name="T57" fmla="*/ 49 h 56"/>
                  <a:gd name="T58" fmla="*/ 13 w 58"/>
                  <a:gd name="T59" fmla="*/ 40 h 56"/>
                  <a:gd name="T60" fmla="*/ 13 w 58"/>
                  <a:gd name="T61" fmla="*/ 38 h 56"/>
                  <a:gd name="T62" fmla="*/ 8 w 58"/>
                  <a:gd name="T63" fmla="*/ 35 h 56"/>
                  <a:gd name="T64" fmla="*/ 2 w 58"/>
                  <a:gd name="T65" fmla="*/ 34 h 56"/>
                  <a:gd name="T66" fmla="*/ 0 w 58"/>
                  <a:gd name="T67" fmla="*/ 32 h 56"/>
                  <a:gd name="T68" fmla="*/ 0 w 58"/>
                  <a:gd name="T69" fmla="*/ 24 h 56"/>
                  <a:gd name="T70" fmla="*/ 2 w 58"/>
                  <a:gd name="T71" fmla="*/ 21 h 56"/>
                  <a:gd name="T72" fmla="*/ 9 w 58"/>
                  <a:gd name="T73" fmla="*/ 20 h 56"/>
                  <a:gd name="T74" fmla="*/ 12 w 58"/>
                  <a:gd name="T75" fmla="*/ 18 h 56"/>
                  <a:gd name="T76" fmla="*/ 12 w 58"/>
                  <a:gd name="T77" fmla="*/ 13 h 56"/>
                  <a:gd name="T78" fmla="*/ 10 w 58"/>
                  <a:gd name="T79" fmla="*/ 6 h 56"/>
                  <a:gd name="T80" fmla="*/ 11 w 58"/>
                  <a:gd name="T81" fmla="*/ 5 h 56"/>
                  <a:gd name="T82" fmla="*/ 19 w 58"/>
                  <a:gd name="T83" fmla="*/ 0 h 56"/>
                  <a:gd name="T84" fmla="*/ 20 w 58"/>
                  <a:gd name="T85" fmla="*/ 0 h 56"/>
                  <a:gd name="T86" fmla="*/ 26 w 58"/>
                  <a:gd name="T87" fmla="*/ 8 h 56"/>
                  <a:gd name="T88" fmla="*/ 27 w 58"/>
                  <a:gd name="T89" fmla="*/ 8 h 56"/>
                  <a:gd name="T90" fmla="*/ 29 w 58"/>
                  <a:gd name="T91" fmla="*/ 37 h 56"/>
                  <a:gd name="T92" fmla="*/ 39 w 58"/>
                  <a:gd name="T93" fmla="*/ 28 h 56"/>
                  <a:gd name="T94" fmla="*/ 29 w 58"/>
                  <a:gd name="T95" fmla="*/ 18 h 56"/>
                  <a:gd name="T96" fmla="*/ 19 w 58"/>
                  <a:gd name="T97" fmla="*/ 28 h 56"/>
                  <a:gd name="T98" fmla="*/ 29 w 58"/>
                  <a:gd name="T99"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8" h="56">
                    <a:moveTo>
                      <a:pt x="27" y="8"/>
                    </a:moveTo>
                    <a:cubicBezTo>
                      <a:pt x="29" y="9"/>
                      <a:pt x="31" y="9"/>
                      <a:pt x="33" y="6"/>
                    </a:cubicBezTo>
                    <a:cubicBezTo>
                      <a:pt x="35" y="4"/>
                      <a:pt x="36" y="2"/>
                      <a:pt x="38" y="0"/>
                    </a:cubicBezTo>
                    <a:cubicBezTo>
                      <a:pt x="38" y="0"/>
                      <a:pt x="39" y="0"/>
                      <a:pt x="40" y="0"/>
                    </a:cubicBezTo>
                    <a:cubicBezTo>
                      <a:pt x="42" y="2"/>
                      <a:pt x="45" y="3"/>
                      <a:pt x="48" y="5"/>
                    </a:cubicBezTo>
                    <a:cubicBezTo>
                      <a:pt x="48" y="5"/>
                      <a:pt x="49" y="5"/>
                      <a:pt x="49" y="6"/>
                    </a:cubicBezTo>
                    <a:cubicBezTo>
                      <a:pt x="48" y="7"/>
                      <a:pt x="48" y="8"/>
                      <a:pt x="47" y="9"/>
                    </a:cubicBezTo>
                    <a:cubicBezTo>
                      <a:pt x="47" y="11"/>
                      <a:pt x="46" y="13"/>
                      <a:pt x="45" y="15"/>
                    </a:cubicBezTo>
                    <a:cubicBezTo>
                      <a:pt x="45" y="16"/>
                      <a:pt x="45" y="16"/>
                      <a:pt x="45" y="17"/>
                    </a:cubicBezTo>
                    <a:cubicBezTo>
                      <a:pt x="46" y="20"/>
                      <a:pt x="49" y="20"/>
                      <a:pt x="51" y="20"/>
                    </a:cubicBezTo>
                    <a:cubicBezTo>
                      <a:pt x="53" y="21"/>
                      <a:pt x="55" y="21"/>
                      <a:pt x="57" y="22"/>
                    </a:cubicBezTo>
                    <a:cubicBezTo>
                      <a:pt x="58" y="22"/>
                      <a:pt x="58" y="22"/>
                      <a:pt x="58" y="23"/>
                    </a:cubicBezTo>
                    <a:cubicBezTo>
                      <a:pt x="58" y="26"/>
                      <a:pt x="58" y="29"/>
                      <a:pt x="58" y="32"/>
                    </a:cubicBezTo>
                    <a:cubicBezTo>
                      <a:pt x="58" y="33"/>
                      <a:pt x="58" y="34"/>
                      <a:pt x="57" y="34"/>
                    </a:cubicBezTo>
                    <a:cubicBezTo>
                      <a:pt x="54" y="35"/>
                      <a:pt x="51" y="35"/>
                      <a:pt x="48" y="35"/>
                    </a:cubicBezTo>
                    <a:cubicBezTo>
                      <a:pt x="47" y="35"/>
                      <a:pt x="47" y="36"/>
                      <a:pt x="47" y="36"/>
                    </a:cubicBezTo>
                    <a:cubicBezTo>
                      <a:pt x="45" y="38"/>
                      <a:pt x="45" y="40"/>
                      <a:pt x="46" y="43"/>
                    </a:cubicBezTo>
                    <a:cubicBezTo>
                      <a:pt x="47" y="45"/>
                      <a:pt x="48" y="47"/>
                      <a:pt x="48" y="49"/>
                    </a:cubicBezTo>
                    <a:cubicBezTo>
                      <a:pt x="49" y="50"/>
                      <a:pt x="49" y="50"/>
                      <a:pt x="47" y="51"/>
                    </a:cubicBezTo>
                    <a:cubicBezTo>
                      <a:pt x="45" y="52"/>
                      <a:pt x="42" y="54"/>
                      <a:pt x="40" y="55"/>
                    </a:cubicBezTo>
                    <a:cubicBezTo>
                      <a:pt x="39" y="56"/>
                      <a:pt x="38" y="56"/>
                      <a:pt x="38" y="55"/>
                    </a:cubicBezTo>
                    <a:cubicBezTo>
                      <a:pt x="36" y="53"/>
                      <a:pt x="34" y="50"/>
                      <a:pt x="32" y="48"/>
                    </a:cubicBezTo>
                    <a:cubicBezTo>
                      <a:pt x="32" y="47"/>
                      <a:pt x="30" y="47"/>
                      <a:pt x="29" y="47"/>
                    </a:cubicBezTo>
                    <a:cubicBezTo>
                      <a:pt x="29" y="47"/>
                      <a:pt x="29" y="47"/>
                      <a:pt x="29" y="47"/>
                    </a:cubicBezTo>
                    <a:cubicBezTo>
                      <a:pt x="27" y="47"/>
                      <a:pt x="26" y="48"/>
                      <a:pt x="25" y="50"/>
                    </a:cubicBezTo>
                    <a:cubicBezTo>
                      <a:pt x="23" y="52"/>
                      <a:pt x="22" y="53"/>
                      <a:pt x="20" y="55"/>
                    </a:cubicBezTo>
                    <a:cubicBezTo>
                      <a:pt x="20" y="56"/>
                      <a:pt x="19" y="56"/>
                      <a:pt x="19" y="55"/>
                    </a:cubicBezTo>
                    <a:cubicBezTo>
                      <a:pt x="16" y="54"/>
                      <a:pt x="13" y="52"/>
                      <a:pt x="11" y="51"/>
                    </a:cubicBezTo>
                    <a:cubicBezTo>
                      <a:pt x="10" y="50"/>
                      <a:pt x="10" y="50"/>
                      <a:pt x="10" y="49"/>
                    </a:cubicBezTo>
                    <a:cubicBezTo>
                      <a:pt x="11" y="46"/>
                      <a:pt x="12" y="43"/>
                      <a:pt x="13" y="40"/>
                    </a:cubicBezTo>
                    <a:cubicBezTo>
                      <a:pt x="13" y="40"/>
                      <a:pt x="13" y="39"/>
                      <a:pt x="13" y="38"/>
                    </a:cubicBezTo>
                    <a:cubicBezTo>
                      <a:pt x="12" y="36"/>
                      <a:pt x="10" y="35"/>
                      <a:pt x="8" y="35"/>
                    </a:cubicBezTo>
                    <a:cubicBezTo>
                      <a:pt x="6" y="35"/>
                      <a:pt x="4" y="34"/>
                      <a:pt x="2" y="34"/>
                    </a:cubicBezTo>
                    <a:cubicBezTo>
                      <a:pt x="0" y="34"/>
                      <a:pt x="0" y="33"/>
                      <a:pt x="0" y="32"/>
                    </a:cubicBezTo>
                    <a:cubicBezTo>
                      <a:pt x="0" y="29"/>
                      <a:pt x="0" y="26"/>
                      <a:pt x="0" y="24"/>
                    </a:cubicBezTo>
                    <a:cubicBezTo>
                      <a:pt x="0" y="22"/>
                      <a:pt x="0" y="22"/>
                      <a:pt x="2" y="21"/>
                    </a:cubicBezTo>
                    <a:cubicBezTo>
                      <a:pt x="4" y="21"/>
                      <a:pt x="7" y="20"/>
                      <a:pt x="9" y="20"/>
                    </a:cubicBezTo>
                    <a:cubicBezTo>
                      <a:pt x="11" y="20"/>
                      <a:pt x="11" y="20"/>
                      <a:pt x="12" y="18"/>
                    </a:cubicBezTo>
                    <a:cubicBezTo>
                      <a:pt x="14" y="16"/>
                      <a:pt x="13" y="15"/>
                      <a:pt x="12" y="13"/>
                    </a:cubicBezTo>
                    <a:cubicBezTo>
                      <a:pt x="11" y="11"/>
                      <a:pt x="10" y="9"/>
                      <a:pt x="10" y="6"/>
                    </a:cubicBezTo>
                    <a:cubicBezTo>
                      <a:pt x="10" y="6"/>
                      <a:pt x="10" y="5"/>
                      <a:pt x="11" y="5"/>
                    </a:cubicBezTo>
                    <a:cubicBezTo>
                      <a:pt x="13" y="3"/>
                      <a:pt x="16" y="2"/>
                      <a:pt x="19" y="0"/>
                    </a:cubicBezTo>
                    <a:cubicBezTo>
                      <a:pt x="19" y="0"/>
                      <a:pt x="20" y="0"/>
                      <a:pt x="20" y="0"/>
                    </a:cubicBezTo>
                    <a:cubicBezTo>
                      <a:pt x="23" y="3"/>
                      <a:pt x="24" y="5"/>
                      <a:pt x="26" y="8"/>
                    </a:cubicBezTo>
                    <a:cubicBezTo>
                      <a:pt x="27" y="8"/>
                      <a:pt x="26" y="8"/>
                      <a:pt x="27" y="8"/>
                    </a:cubicBezTo>
                    <a:moveTo>
                      <a:pt x="29" y="37"/>
                    </a:moveTo>
                    <a:cubicBezTo>
                      <a:pt x="35" y="37"/>
                      <a:pt x="39" y="33"/>
                      <a:pt x="39" y="28"/>
                    </a:cubicBezTo>
                    <a:cubicBezTo>
                      <a:pt x="39" y="22"/>
                      <a:pt x="34" y="18"/>
                      <a:pt x="29" y="18"/>
                    </a:cubicBezTo>
                    <a:cubicBezTo>
                      <a:pt x="24" y="18"/>
                      <a:pt x="19" y="22"/>
                      <a:pt x="19" y="28"/>
                    </a:cubicBezTo>
                    <a:cubicBezTo>
                      <a:pt x="19" y="33"/>
                      <a:pt x="24" y="37"/>
                      <a:pt x="29" y="37"/>
                    </a:cubicBezTo>
                    <a:close/>
                  </a:path>
                </a:pathLst>
              </a:custGeom>
              <a:noFill/>
              <a:ln w="28575">
                <a:solidFill>
                  <a:schemeClr val="tx1"/>
                </a:solidFill>
                <a:round/>
                <a:headEnd/>
                <a:tailEnd/>
              </a:ln>
            </p:spPr>
            <p:txBody>
              <a:bodyPr vert="horz" wrap="square" lIns="121920" tIns="60960" rIns="121920" bIns="60960" numCol="1" anchor="t" anchorCtr="0" compatLnSpc="1">
                <a:prstTxWarp prst="textNoShape">
                  <a:avLst/>
                </a:prstTxWarp>
              </a:bodyPr>
              <a:lstStyle/>
              <a:p>
                <a:pPr defTabSz="1219170">
                  <a:defRPr/>
                </a:pPr>
                <a:endParaRPr lang="en-GB" sz="2400">
                  <a:latin typeface="Arial" panose="020B0604020202020204" pitchFamily="34" charset="0"/>
                  <a:cs typeface="Arial" panose="020B0604020202020204" pitchFamily="34" charset="0"/>
                </a:endParaRPr>
              </a:p>
            </p:txBody>
          </p:sp>
          <p:sp>
            <p:nvSpPr>
              <p:cNvPr id="13" name="Freeform 56">
                <a:extLst>
                  <a:ext uri="{FF2B5EF4-FFF2-40B4-BE49-F238E27FC236}">
                    <a16:creationId xmlns:a16="http://schemas.microsoft.com/office/drawing/2014/main" id="{174020AD-F7BA-4701-9B72-D79E86EAC36B}"/>
                  </a:ext>
                </a:extLst>
              </p:cNvPr>
              <p:cNvSpPr>
                <a:spLocks noEditPoints="1"/>
              </p:cNvSpPr>
              <p:nvPr/>
            </p:nvSpPr>
            <p:spPr bwMode="auto">
              <a:xfrm>
                <a:off x="6544355" y="3066674"/>
                <a:ext cx="297905" cy="285658"/>
              </a:xfrm>
              <a:custGeom>
                <a:avLst/>
                <a:gdLst>
                  <a:gd name="T0" fmla="*/ 49 w 58"/>
                  <a:gd name="T1" fmla="*/ 6 h 56"/>
                  <a:gd name="T2" fmla="*/ 47 w 58"/>
                  <a:gd name="T3" fmla="*/ 10 h 56"/>
                  <a:gd name="T4" fmla="*/ 45 w 58"/>
                  <a:gd name="T5" fmla="*/ 15 h 56"/>
                  <a:gd name="T6" fmla="*/ 45 w 58"/>
                  <a:gd name="T7" fmla="*/ 17 h 56"/>
                  <a:gd name="T8" fmla="*/ 51 w 58"/>
                  <a:gd name="T9" fmla="*/ 21 h 56"/>
                  <a:gd name="T10" fmla="*/ 57 w 58"/>
                  <a:gd name="T11" fmla="*/ 22 h 56"/>
                  <a:gd name="T12" fmla="*/ 58 w 58"/>
                  <a:gd name="T13" fmla="*/ 23 h 56"/>
                  <a:gd name="T14" fmla="*/ 58 w 58"/>
                  <a:gd name="T15" fmla="*/ 32 h 56"/>
                  <a:gd name="T16" fmla="*/ 57 w 58"/>
                  <a:gd name="T17" fmla="*/ 34 h 56"/>
                  <a:gd name="T18" fmla="*/ 48 w 58"/>
                  <a:gd name="T19" fmla="*/ 35 h 56"/>
                  <a:gd name="T20" fmla="*/ 47 w 58"/>
                  <a:gd name="T21" fmla="*/ 36 h 56"/>
                  <a:gd name="T22" fmla="*/ 46 w 58"/>
                  <a:gd name="T23" fmla="*/ 43 h 56"/>
                  <a:gd name="T24" fmla="*/ 48 w 58"/>
                  <a:gd name="T25" fmla="*/ 49 h 56"/>
                  <a:gd name="T26" fmla="*/ 47 w 58"/>
                  <a:gd name="T27" fmla="*/ 51 h 56"/>
                  <a:gd name="T28" fmla="*/ 40 w 58"/>
                  <a:gd name="T29" fmla="*/ 55 h 56"/>
                  <a:gd name="T30" fmla="*/ 38 w 58"/>
                  <a:gd name="T31" fmla="*/ 55 h 56"/>
                  <a:gd name="T32" fmla="*/ 32 w 58"/>
                  <a:gd name="T33" fmla="*/ 48 h 56"/>
                  <a:gd name="T34" fmla="*/ 30 w 58"/>
                  <a:gd name="T35" fmla="*/ 47 h 56"/>
                  <a:gd name="T36" fmla="*/ 25 w 58"/>
                  <a:gd name="T37" fmla="*/ 50 h 56"/>
                  <a:gd name="T38" fmla="*/ 20 w 58"/>
                  <a:gd name="T39" fmla="*/ 55 h 56"/>
                  <a:gd name="T40" fmla="*/ 18 w 58"/>
                  <a:gd name="T41" fmla="*/ 55 h 56"/>
                  <a:gd name="T42" fmla="*/ 11 w 58"/>
                  <a:gd name="T43" fmla="*/ 51 h 56"/>
                  <a:gd name="T44" fmla="*/ 10 w 58"/>
                  <a:gd name="T45" fmla="*/ 49 h 56"/>
                  <a:gd name="T46" fmla="*/ 13 w 58"/>
                  <a:gd name="T47" fmla="*/ 41 h 56"/>
                  <a:gd name="T48" fmla="*/ 13 w 58"/>
                  <a:gd name="T49" fmla="*/ 38 h 56"/>
                  <a:gd name="T50" fmla="*/ 8 w 58"/>
                  <a:gd name="T51" fmla="*/ 35 h 56"/>
                  <a:gd name="T52" fmla="*/ 1 w 58"/>
                  <a:gd name="T53" fmla="*/ 34 h 56"/>
                  <a:gd name="T54" fmla="*/ 0 w 58"/>
                  <a:gd name="T55" fmla="*/ 32 h 56"/>
                  <a:gd name="T56" fmla="*/ 0 w 58"/>
                  <a:gd name="T57" fmla="*/ 23 h 56"/>
                  <a:gd name="T58" fmla="*/ 1 w 58"/>
                  <a:gd name="T59" fmla="*/ 22 h 56"/>
                  <a:gd name="T60" fmla="*/ 9 w 58"/>
                  <a:gd name="T61" fmla="*/ 20 h 56"/>
                  <a:gd name="T62" fmla="*/ 12 w 58"/>
                  <a:gd name="T63" fmla="*/ 19 h 56"/>
                  <a:gd name="T64" fmla="*/ 12 w 58"/>
                  <a:gd name="T65" fmla="*/ 13 h 56"/>
                  <a:gd name="T66" fmla="*/ 10 w 58"/>
                  <a:gd name="T67" fmla="*/ 7 h 56"/>
                  <a:gd name="T68" fmla="*/ 11 w 58"/>
                  <a:gd name="T69" fmla="*/ 5 h 56"/>
                  <a:gd name="T70" fmla="*/ 18 w 58"/>
                  <a:gd name="T71" fmla="*/ 0 h 56"/>
                  <a:gd name="T72" fmla="*/ 21 w 58"/>
                  <a:gd name="T73" fmla="*/ 1 h 56"/>
                  <a:gd name="T74" fmla="*/ 26 w 58"/>
                  <a:gd name="T75" fmla="*/ 8 h 56"/>
                  <a:gd name="T76" fmla="*/ 28 w 58"/>
                  <a:gd name="T77" fmla="*/ 8 h 56"/>
                  <a:gd name="T78" fmla="*/ 34 w 58"/>
                  <a:gd name="T79" fmla="*/ 5 h 56"/>
                  <a:gd name="T80" fmla="*/ 38 w 58"/>
                  <a:gd name="T81" fmla="*/ 1 h 56"/>
                  <a:gd name="T82" fmla="*/ 40 w 58"/>
                  <a:gd name="T83" fmla="*/ 0 h 56"/>
                  <a:gd name="T84" fmla="*/ 48 w 58"/>
                  <a:gd name="T85" fmla="*/ 5 h 56"/>
                  <a:gd name="T86" fmla="*/ 49 w 58"/>
                  <a:gd name="T87" fmla="*/ 6 h 56"/>
                  <a:gd name="T88" fmla="*/ 29 w 58"/>
                  <a:gd name="T89" fmla="*/ 37 h 56"/>
                  <a:gd name="T90" fmla="*/ 39 w 58"/>
                  <a:gd name="T91" fmla="*/ 28 h 56"/>
                  <a:gd name="T92" fmla="*/ 29 w 58"/>
                  <a:gd name="T93" fmla="*/ 18 h 56"/>
                  <a:gd name="T94" fmla="*/ 19 w 58"/>
                  <a:gd name="T95" fmla="*/ 28 h 56"/>
                  <a:gd name="T96" fmla="*/ 29 w 58"/>
                  <a:gd name="T97"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 h="56">
                    <a:moveTo>
                      <a:pt x="49" y="6"/>
                    </a:moveTo>
                    <a:cubicBezTo>
                      <a:pt x="48" y="7"/>
                      <a:pt x="48" y="8"/>
                      <a:pt x="47" y="10"/>
                    </a:cubicBezTo>
                    <a:cubicBezTo>
                      <a:pt x="47" y="11"/>
                      <a:pt x="46" y="13"/>
                      <a:pt x="45" y="15"/>
                    </a:cubicBezTo>
                    <a:cubicBezTo>
                      <a:pt x="45" y="16"/>
                      <a:pt x="45" y="16"/>
                      <a:pt x="45" y="17"/>
                    </a:cubicBezTo>
                    <a:cubicBezTo>
                      <a:pt x="46" y="20"/>
                      <a:pt x="48" y="21"/>
                      <a:pt x="51" y="21"/>
                    </a:cubicBezTo>
                    <a:cubicBezTo>
                      <a:pt x="53" y="21"/>
                      <a:pt x="55" y="21"/>
                      <a:pt x="57" y="22"/>
                    </a:cubicBezTo>
                    <a:cubicBezTo>
                      <a:pt x="58" y="22"/>
                      <a:pt x="58" y="22"/>
                      <a:pt x="58" y="23"/>
                    </a:cubicBezTo>
                    <a:cubicBezTo>
                      <a:pt x="58" y="26"/>
                      <a:pt x="58" y="29"/>
                      <a:pt x="58" y="32"/>
                    </a:cubicBezTo>
                    <a:cubicBezTo>
                      <a:pt x="58" y="33"/>
                      <a:pt x="58" y="34"/>
                      <a:pt x="57" y="34"/>
                    </a:cubicBezTo>
                    <a:cubicBezTo>
                      <a:pt x="54" y="35"/>
                      <a:pt x="51" y="35"/>
                      <a:pt x="48" y="35"/>
                    </a:cubicBezTo>
                    <a:cubicBezTo>
                      <a:pt x="47" y="35"/>
                      <a:pt x="47" y="36"/>
                      <a:pt x="47" y="36"/>
                    </a:cubicBezTo>
                    <a:cubicBezTo>
                      <a:pt x="45" y="39"/>
                      <a:pt x="45" y="41"/>
                      <a:pt x="46" y="43"/>
                    </a:cubicBezTo>
                    <a:cubicBezTo>
                      <a:pt x="47" y="45"/>
                      <a:pt x="48" y="47"/>
                      <a:pt x="48" y="49"/>
                    </a:cubicBezTo>
                    <a:cubicBezTo>
                      <a:pt x="49" y="50"/>
                      <a:pt x="49" y="50"/>
                      <a:pt x="47" y="51"/>
                    </a:cubicBezTo>
                    <a:cubicBezTo>
                      <a:pt x="45" y="52"/>
                      <a:pt x="42" y="54"/>
                      <a:pt x="40" y="55"/>
                    </a:cubicBezTo>
                    <a:cubicBezTo>
                      <a:pt x="39" y="56"/>
                      <a:pt x="38" y="56"/>
                      <a:pt x="38" y="55"/>
                    </a:cubicBezTo>
                    <a:cubicBezTo>
                      <a:pt x="36" y="53"/>
                      <a:pt x="34" y="51"/>
                      <a:pt x="32" y="48"/>
                    </a:cubicBezTo>
                    <a:cubicBezTo>
                      <a:pt x="32" y="47"/>
                      <a:pt x="31" y="47"/>
                      <a:pt x="30" y="47"/>
                    </a:cubicBezTo>
                    <a:cubicBezTo>
                      <a:pt x="28" y="47"/>
                      <a:pt x="26" y="48"/>
                      <a:pt x="25" y="50"/>
                    </a:cubicBezTo>
                    <a:cubicBezTo>
                      <a:pt x="23" y="52"/>
                      <a:pt x="22" y="54"/>
                      <a:pt x="20" y="55"/>
                    </a:cubicBezTo>
                    <a:cubicBezTo>
                      <a:pt x="20" y="56"/>
                      <a:pt x="19" y="56"/>
                      <a:pt x="18" y="55"/>
                    </a:cubicBezTo>
                    <a:cubicBezTo>
                      <a:pt x="16" y="54"/>
                      <a:pt x="13" y="52"/>
                      <a:pt x="11" y="51"/>
                    </a:cubicBezTo>
                    <a:cubicBezTo>
                      <a:pt x="10" y="50"/>
                      <a:pt x="10" y="50"/>
                      <a:pt x="10" y="49"/>
                    </a:cubicBezTo>
                    <a:cubicBezTo>
                      <a:pt x="11" y="46"/>
                      <a:pt x="12" y="43"/>
                      <a:pt x="13" y="41"/>
                    </a:cubicBezTo>
                    <a:cubicBezTo>
                      <a:pt x="13" y="40"/>
                      <a:pt x="13" y="39"/>
                      <a:pt x="13" y="38"/>
                    </a:cubicBezTo>
                    <a:cubicBezTo>
                      <a:pt x="12" y="36"/>
                      <a:pt x="10" y="35"/>
                      <a:pt x="8" y="35"/>
                    </a:cubicBezTo>
                    <a:cubicBezTo>
                      <a:pt x="5" y="35"/>
                      <a:pt x="3" y="35"/>
                      <a:pt x="1" y="34"/>
                    </a:cubicBezTo>
                    <a:cubicBezTo>
                      <a:pt x="0" y="34"/>
                      <a:pt x="0" y="33"/>
                      <a:pt x="0" y="32"/>
                    </a:cubicBezTo>
                    <a:cubicBezTo>
                      <a:pt x="0" y="29"/>
                      <a:pt x="0" y="26"/>
                      <a:pt x="0" y="23"/>
                    </a:cubicBezTo>
                    <a:cubicBezTo>
                      <a:pt x="0" y="22"/>
                      <a:pt x="0" y="22"/>
                      <a:pt x="1" y="22"/>
                    </a:cubicBezTo>
                    <a:cubicBezTo>
                      <a:pt x="4" y="21"/>
                      <a:pt x="7" y="21"/>
                      <a:pt x="9" y="20"/>
                    </a:cubicBezTo>
                    <a:cubicBezTo>
                      <a:pt x="11" y="20"/>
                      <a:pt x="11" y="20"/>
                      <a:pt x="12" y="19"/>
                    </a:cubicBezTo>
                    <a:cubicBezTo>
                      <a:pt x="14" y="17"/>
                      <a:pt x="13" y="15"/>
                      <a:pt x="12" y="13"/>
                    </a:cubicBezTo>
                    <a:cubicBezTo>
                      <a:pt x="11" y="11"/>
                      <a:pt x="10" y="9"/>
                      <a:pt x="10" y="7"/>
                    </a:cubicBezTo>
                    <a:cubicBezTo>
                      <a:pt x="10" y="6"/>
                      <a:pt x="10" y="5"/>
                      <a:pt x="11" y="5"/>
                    </a:cubicBezTo>
                    <a:cubicBezTo>
                      <a:pt x="13" y="3"/>
                      <a:pt x="16" y="2"/>
                      <a:pt x="18" y="0"/>
                    </a:cubicBezTo>
                    <a:cubicBezTo>
                      <a:pt x="19" y="0"/>
                      <a:pt x="20" y="0"/>
                      <a:pt x="21" y="1"/>
                    </a:cubicBezTo>
                    <a:cubicBezTo>
                      <a:pt x="23" y="3"/>
                      <a:pt x="24" y="5"/>
                      <a:pt x="26" y="8"/>
                    </a:cubicBezTo>
                    <a:cubicBezTo>
                      <a:pt x="27" y="8"/>
                      <a:pt x="27" y="8"/>
                      <a:pt x="28" y="8"/>
                    </a:cubicBezTo>
                    <a:cubicBezTo>
                      <a:pt x="31" y="9"/>
                      <a:pt x="32" y="8"/>
                      <a:pt x="34" y="5"/>
                    </a:cubicBezTo>
                    <a:cubicBezTo>
                      <a:pt x="35" y="4"/>
                      <a:pt x="36" y="2"/>
                      <a:pt x="38" y="1"/>
                    </a:cubicBezTo>
                    <a:cubicBezTo>
                      <a:pt x="38" y="0"/>
                      <a:pt x="39" y="0"/>
                      <a:pt x="40" y="0"/>
                    </a:cubicBezTo>
                    <a:cubicBezTo>
                      <a:pt x="42" y="2"/>
                      <a:pt x="45" y="3"/>
                      <a:pt x="48" y="5"/>
                    </a:cubicBezTo>
                    <a:cubicBezTo>
                      <a:pt x="48" y="5"/>
                      <a:pt x="49" y="5"/>
                      <a:pt x="49" y="6"/>
                    </a:cubicBezTo>
                    <a:close/>
                    <a:moveTo>
                      <a:pt x="29" y="37"/>
                    </a:moveTo>
                    <a:cubicBezTo>
                      <a:pt x="35" y="37"/>
                      <a:pt x="39" y="33"/>
                      <a:pt x="39" y="28"/>
                    </a:cubicBezTo>
                    <a:cubicBezTo>
                      <a:pt x="39" y="22"/>
                      <a:pt x="34" y="18"/>
                      <a:pt x="29" y="18"/>
                    </a:cubicBezTo>
                    <a:cubicBezTo>
                      <a:pt x="24" y="18"/>
                      <a:pt x="19" y="23"/>
                      <a:pt x="19" y="28"/>
                    </a:cubicBezTo>
                    <a:cubicBezTo>
                      <a:pt x="19" y="33"/>
                      <a:pt x="24" y="38"/>
                      <a:pt x="29" y="37"/>
                    </a:cubicBezTo>
                    <a:close/>
                  </a:path>
                </a:pathLst>
              </a:custGeom>
              <a:noFill/>
              <a:ln w="28575">
                <a:solidFill>
                  <a:schemeClr val="tx1"/>
                </a:solidFill>
                <a:round/>
                <a:headEnd/>
                <a:tailEnd/>
              </a:ln>
            </p:spPr>
            <p:txBody>
              <a:bodyPr vert="horz" wrap="square" lIns="121920" tIns="60960" rIns="121920" bIns="60960" numCol="1" anchor="t" anchorCtr="0" compatLnSpc="1">
                <a:prstTxWarp prst="textNoShape">
                  <a:avLst/>
                </a:prstTxWarp>
              </a:bodyPr>
              <a:lstStyle/>
              <a:p>
                <a:pPr defTabSz="1219170">
                  <a:defRPr/>
                </a:pPr>
                <a:endParaRPr lang="en-GB" sz="2400">
                  <a:latin typeface="Arial" panose="020B0604020202020204" pitchFamily="34" charset="0"/>
                  <a:cs typeface="Arial" panose="020B0604020202020204" pitchFamily="34" charset="0"/>
                </a:endParaRPr>
              </a:p>
            </p:txBody>
          </p:sp>
        </p:grpSp>
        <p:sp>
          <p:nvSpPr>
            <p:cNvPr id="10" name="Rounded Rectangle 35">
              <a:extLst>
                <a:ext uri="{FF2B5EF4-FFF2-40B4-BE49-F238E27FC236}">
                  <a16:creationId xmlns:a16="http://schemas.microsoft.com/office/drawing/2014/main" id="{46F24E27-2AAA-47FA-B787-7D86F15D5604}"/>
                </a:ext>
              </a:extLst>
            </p:cNvPr>
            <p:cNvSpPr/>
            <p:nvPr/>
          </p:nvSpPr>
          <p:spPr>
            <a:xfrm>
              <a:off x="2800350" y="3120390"/>
              <a:ext cx="1868876" cy="1120140"/>
            </a:xfrm>
            <a:prstGeom prst="rect">
              <a:avLst/>
            </a:prstGeom>
            <a:solidFill>
              <a:srgbClr val="E9EBED"/>
            </a:solidFill>
            <a:ln>
              <a:noFill/>
            </a:ln>
          </p:spPr>
          <p:style>
            <a:lnRef idx="2">
              <a:schemeClr val="accent5"/>
            </a:lnRef>
            <a:fillRef idx="1">
              <a:schemeClr val="lt1"/>
            </a:fillRef>
            <a:effectRef idx="0">
              <a:schemeClr val="accent5"/>
            </a:effectRef>
            <a:fontRef idx="minor">
              <a:schemeClr val="dk1"/>
            </a:fontRef>
          </p:style>
          <p:txBody>
            <a:bodyPr rtlCol="0" anchor="ctr"/>
            <a:lstStyle/>
            <a:p>
              <a:pPr marL="228594" indent="-228594" defTabSz="1219170">
                <a:buFont typeface="Arial" panose="020B0604020202020204" pitchFamily="34" charset="0"/>
                <a:buChar char="•"/>
                <a:defRPr/>
              </a:pPr>
              <a:r>
                <a:rPr lang="en-GB" sz="1200">
                  <a:solidFill>
                    <a:schemeClr val="tx1"/>
                  </a:solidFill>
                  <a:latin typeface="Arial" panose="020B0604020202020204" pitchFamily="34" charset="0"/>
                  <a:cs typeface="Arial" panose="020B0604020202020204" pitchFamily="34" charset="0"/>
                </a:rPr>
                <a:t>Appetite dysregulation (inappropriate hunger)</a:t>
              </a:r>
            </a:p>
            <a:p>
              <a:pPr marL="228594" indent="-228594" defTabSz="1219170">
                <a:buFont typeface="Arial" panose="020B0604020202020204" pitchFamily="34" charset="0"/>
                <a:buChar char="•"/>
                <a:defRPr/>
              </a:pPr>
              <a:r>
                <a:rPr lang="en-GB" sz="1200">
                  <a:solidFill>
                    <a:schemeClr val="tx1"/>
                  </a:solidFill>
                  <a:latin typeface="Arial" panose="020B0604020202020204" pitchFamily="34" charset="0"/>
                  <a:cs typeface="Arial" panose="020B0604020202020204" pitchFamily="34" charset="0"/>
                </a:rPr>
                <a:t>Abnormal energy balance (reduced metabolic rate)</a:t>
              </a:r>
            </a:p>
            <a:p>
              <a:pPr marL="228594" indent="-228594" defTabSz="1219170">
                <a:buFont typeface="Arial" panose="020B0604020202020204" pitchFamily="34" charset="0"/>
                <a:buChar char="•"/>
                <a:defRPr/>
              </a:pPr>
              <a:r>
                <a:rPr lang="en-GB" sz="1200">
                  <a:solidFill>
                    <a:schemeClr val="tx1"/>
                  </a:solidFill>
                  <a:latin typeface="Arial" panose="020B0604020202020204" pitchFamily="34" charset="0"/>
                  <a:cs typeface="Arial" panose="020B0604020202020204" pitchFamily="34" charset="0"/>
                </a:rPr>
                <a:t>Endocrine dysfunction</a:t>
              </a:r>
            </a:p>
          </p:txBody>
        </p:sp>
      </p:grpSp>
      <p:grpSp>
        <p:nvGrpSpPr>
          <p:cNvPr id="17" name="Group 16">
            <a:extLst>
              <a:ext uri="{FF2B5EF4-FFF2-40B4-BE49-F238E27FC236}">
                <a16:creationId xmlns:a16="http://schemas.microsoft.com/office/drawing/2014/main" id="{FC6196A9-E16E-4C57-B304-24A1221D4A08}"/>
              </a:ext>
            </a:extLst>
          </p:cNvPr>
          <p:cNvGrpSpPr/>
          <p:nvPr/>
        </p:nvGrpSpPr>
        <p:grpSpPr>
          <a:xfrm>
            <a:off x="8914527" y="3486880"/>
            <a:ext cx="2491835" cy="2167160"/>
            <a:chOff x="6886505" y="2615159"/>
            <a:chExt cx="1868876" cy="1625370"/>
          </a:xfrm>
        </p:grpSpPr>
        <p:sp>
          <p:nvSpPr>
            <p:cNvPr id="18" name="Rounded Rectangle 35">
              <a:extLst>
                <a:ext uri="{FF2B5EF4-FFF2-40B4-BE49-F238E27FC236}">
                  <a16:creationId xmlns:a16="http://schemas.microsoft.com/office/drawing/2014/main" id="{F0074402-CC66-424F-BC86-74FBD4EA4E74}"/>
                </a:ext>
              </a:extLst>
            </p:cNvPr>
            <p:cNvSpPr/>
            <p:nvPr/>
          </p:nvSpPr>
          <p:spPr>
            <a:xfrm>
              <a:off x="6886505" y="3120389"/>
              <a:ext cx="1868876" cy="1120140"/>
            </a:xfrm>
            <a:prstGeom prst="rect">
              <a:avLst/>
            </a:prstGeom>
            <a:solidFill>
              <a:srgbClr val="E9EBED"/>
            </a:solidFill>
            <a:ln>
              <a:no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marL="227965" indent="-227965">
                <a:buFont typeface="Arial" panose="020B0604020202020204" pitchFamily="34" charset="0"/>
                <a:buChar char="•"/>
                <a:defRPr/>
              </a:pPr>
              <a:r>
                <a:rPr lang="en-GB" sz="1200" dirty="0">
                  <a:solidFill>
                    <a:schemeClr val="tx1"/>
                  </a:solidFill>
                  <a:latin typeface="Arial" panose="020B0604020202020204" pitchFamily="34" charset="0"/>
                  <a:cs typeface="Arial" panose="020B0604020202020204" pitchFamily="34" charset="0"/>
                </a:rPr>
                <a:t>T2D</a:t>
              </a:r>
              <a:endParaRPr lang="en-US" dirty="0">
                <a:latin typeface="Arial" panose="020B0604020202020204" pitchFamily="34" charset="0"/>
              </a:endParaRPr>
            </a:p>
            <a:p>
              <a:pPr marL="227965" indent="-227965">
                <a:buFont typeface="Arial" panose="020B0604020202020204" pitchFamily="34" charset="0"/>
                <a:buChar char="•"/>
                <a:defRPr/>
              </a:pPr>
              <a:r>
                <a:rPr lang="en-GB" sz="1200" dirty="0">
                  <a:solidFill>
                    <a:schemeClr val="tx1"/>
                  </a:solidFill>
                  <a:latin typeface="Arial" panose="020B0604020202020204" pitchFamily="34" charset="0"/>
                  <a:cs typeface="Arial" panose="020B0604020202020204" pitchFamily="34" charset="0"/>
                </a:rPr>
                <a:t>Cardiovascular disease</a:t>
              </a:r>
            </a:p>
            <a:p>
              <a:pPr marL="227965" indent="-227965">
                <a:buFont typeface="Arial" panose="020B0604020202020204" pitchFamily="34" charset="0"/>
                <a:buChar char="•"/>
                <a:defRPr/>
              </a:pPr>
              <a:r>
                <a:rPr lang="en-GB" sz="1200" dirty="0">
                  <a:solidFill>
                    <a:schemeClr val="tx1"/>
                  </a:solidFill>
                  <a:latin typeface="Arial" panose="020B0604020202020204" pitchFamily="34" charset="0"/>
                  <a:cs typeface="Arial" panose="020B0604020202020204" pitchFamily="34" charset="0"/>
                </a:rPr>
                <a:t>Cancer</a:t>
              </a:r>
              <a:endParaRPr lang="en-GB" sz="1200" strike="sngStrike" dirty="0">
                <a:solidFill>
                  <a:schemeClr val="tx1"/>
                </a:solidFill>
                <a:latin typeface="Arial" panose="020B0604020202020204" pitchFamily="34" charset="0"/>
                <a:cs typeface="Arial" panose="020B0604020202020204" pitchFamily="34" charset="0"/>
              </a:endParaRPr>
            </a:p>
            <a:p>
              <a:pPr marL="227965" indent="-227965">
                <a:buFont typeface="Arial" panose="020B0604020202020204" pitchFamily="34" charset="0"/>
                <a:buChar char="•"/>
                <a:defRPr/>
              </a:pPr>
              <a:r>
                <a:rPr lang="en-GB" sz="1200" dirty="0">
                  <a:solidFill>
                    <a:schemeClr val="tx1"/>
                  </a:solidFill>
                  <a:latin typeface="Arial" panose="020B0604020202020204" pitchFamily="34" charset="0"/>
                  <a:cs typeface="Arial" panose="020B0604020202020204" pitchFamily="34" charset="0"/>
                </a:rPr>
                <a:t>Polycystic ovary syndrome</a:t>
              </a:r>
            </a:p>
            <a:p>
              <a:pPr marL="227965" indent="-227965" defTabSz="1219170">
                <a:buFont typeface="Arial" panose="020B0604020202020204" pitchFamily="34" charset="0"/>
                <a:buChar char="•"/>
                <a:defRPr/>
              </a:pPr>
              <a:r>
                <a:rPr lang="en-GB" sz="1200" dirty="0">
                  <a:solidFill>
                    <a:schemeClr val="tx1"/>
                  </a:solidFill>
                  <a:latin typeface="Arial" panose="020B0604020202020204" pitchFamily="34" charset="0"/>
                  <a:cs typeface="Arial" panose="020B0604020202020204" pitchFamily="34" charset="0"/>
                </a:rPr>
                <a:t>Infertility</a:t>
              </a:r>
            </a:p>
            <a:p>
              <a:pPr marL="227965" indent="-227965" defTabSz="1219170">
                <a:buFont typeface="Arial" panose="020B0604020202020204" pitchFamily="34" charset="0"/>
                <a:buChar char="•"/>
                <a:defRPr/>
              </a:pPr>
              <a:r>
                <a:rPr lang="en-GB" sz="1200" dirty="0">
                  <a:solidFill>
                    <a:schemeClr val="tx1"/>
                  </a:solidFill>
                  <a:latin typeface="Arial" panose="020B0604020202020204" pitchFamily="34" charset="0"/>
                  <a:cs typeface="Arial" panose="020B0604020202020204" pitchFamily="34" charset="0"/>
                </a:rPr>
                <a:t>MASLD</a:t>
              </a:r>
            </a:p>
            <a:p>
              <a:pPr marL="227965" indent="-227965" defTabSz="1219170">
                <a:buFont typeface="Arial" panose="020B0604020202020204" pitchFamily="34" charset="0"/>
                <a:buChar char="•"/>
                <a:defRPr/>
              </a:pPr>
              <a:r>
                <a:rPr lang="en-GB" sz="1200" dirty="0" err="1">
                  <a:solidFill>
                    <a:schemeClr val="tx1"/>
                  </a:solidFill>
                  <a:latin typeface="Arial"/>
                  <a:cs typeface="Arial"/>
                </a:rPr>
                <a:t>Dyslipidemia</a:t>
              </a:r>
              <a:endParaRPr lang="en-GB" sz="1200" dirty="0">
                <a:solidFill>
                  <a:schemeClr val="tx1"/>
                </a:solidFill>
                <a:latin typeface="Arial"/>
                <a:cs typeface="Arial"/>
              </a:endParaRPr>
            </a:p>
            <a:p>
              <a:pPr marL="227965" indent="-227965" defTabSz="1219170">
                <a:buFont typeface="Arial" panose="020B0604020202020204" pitchFamily="34" charset="0"/>
                <a:buChar char="•"/>
                <a:defRPr/>
              </a:pPr>
              <a:r>
                <a:rPr lang="en-GB" sz="1200" dirty="0">
                  <a:solidFill>
                    <a:schemeClr val="tx1"/>
                  </a:solidFill>
                  <a:latin typeface="Arial"/>
                  <a:cs typeface="Arial"/>
                </a:rPr>
                <a:t>Increased mortality</a:t>
              </a:r>
              <a:endParaRPr lang="en-GB" sz="1200" dirty="0">
                <a:solidFill>
                  <a:schemeClr val="tx1"/>
                </a:solidFill>
                <a:latin typeface="Arial" panose="020B0604020202020204" pitchFamily="34" charset="0"/>
                <a:cs typeface="Arial" panose="020B0604020202020204" pitchFamily="34" charset="0"/>
              </a:endParaRPr>
            </a:p>
          </p:txBody>
        </p:sp>
        <p:sp>
          <p:nvSpPr>
            <p:cNvPr id="19" name="Freeform 494">
              <a:extLst>
                <a:ext uri="{FF2B5EF4-FFF2-40B4-BE49-F238E27FC236}">
                  <a16:creationId xmlns:a16="http://schemas.microsoft.com/office/drawing/2014/main" id="{97AE9350-F1EF-4A2D-9777-33252BD58929}"/>
                </a:ext>
              </a:extLst>
            </p:cNvPr>
            <p:cNvSpPr>
              <a:spLocks noEditPoints="1"/>
            </p:cNvSpPr>
            <p:nvPr/>
          </p:nvSpPr>
          <p:spPr bwMode="auto">
            <a:xfrm>
              <a:off x="7591867" y="2615159"/>
              <a:ext cx="415483" cy="415482"/>
            </a:xfrm>
            <a:custGeom>
              <a:avLst/>
              <a:gdLst>
                <a:gd name="T0" fmla="*/ 1697 w 3395"/>
                <a:gd name="T1" fmla="*/ 0 h 3394"/>
                <a:gd name="T2" fmla="*/ 0 w 3395"/>
                <a:gd name="T3" fmla="*/ 1697 h 3394"/>
                <a:gd name="T4" fmla="*/ 1697 w 3395"/>
                <a:gd name="T5" fmla="*/ 3394 h 3394"/>
                <a:gd name="T6" fmla="*/ 3395 w 3395"/>
                <a:gd name="T7" fmla="*/ 1697 h 3394"/>
                <a:gd name="T8" fmla="*/ 1697 w 3395"/>
                <a:gd name="T9" fmla="*/ 0 h 3394"/>
                <a:gd name="T10" fmla="*/ 2810 w 3395"/>
                <a:gd name="T11" fmla="*/ 2032 h 3394"/>
                <a:gd name="T12" fmla="*/ 2032 w 3395"/>
                <a:gd name="T13" fmla="*/ 2032 h 3394"/>
                <a:gd name="T14" fmla="*/ 2032 w 3395"/>
                <a:gd name="T15" fmla="*/ 2810 h 3394"/>
                <a:gd name="T16" fmla="*/ 1363 w 3395"/>
                <a:gd name="T17" fmla="*/ 2810 h 3394"/>
                <a:gd name="T18" fmla="*/ 1363 w 3395"/>
                <a:gd name="T19" fmla="*/ 2032 h 3394"/>
                <a:gd name="T20" fmla="*/ 585 w 3395"/>
                <a:gd name="T21" fmla="*/ 2032 h 3394"/>
                <a:gd name="T22" fmla="*/ 585 w 3395"/>
                <a:gd name="T23" fmla="*/ 1363 h 3394"/>
                <a:gd name="T24" fmla="*/ 1363 w 3395"/>
                <a:gd name="T25" fmla="*/ 1363 h 3394"/>
                <a:gd name="T26" fmla="*/ 1363 w 3395"/>
                <a:gd name="T27" fmla="*/ 585 h 3394"/>
                <a:gd name="T28" fmla="*/ 2032 w 3395"/>
                <a:gd name="T29" fmla="*/ 585 h 3394"/>
                <a:gd name="T30" fmla="*/ 2032 w 3395"/>
                <a:gd name="T31" fmla="*/ 1363 h 3394"/>
                <a:gd name="T32" fmla="*/ 2810 w 3395"/>
                <a:gd name="T33" fmla="*/ 1363 h 3394"/>
                <a:gd name="T34" fmla="*/ 2810 w 3395"/>
                <a:gd name="T35" fmla="*/ 2032 h 3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95" h="3394">
                  <a:moveTo>
                    <a:pt x="1697" y="0"/>
                  </a:moveTo>
                  <a:cubicBezTo>
                    <a:pt x="760" y="0"/>
                    <a:pt x="0" y="760"/>
                    <a:pt x="0" y="1697"/>
                  </a:cubicBezTo>
                  <a:cubicBezTo>
                    <a:pt x="0" y="2635"/>
                    <a:pt x="760" y="3394"/>
                    <a:pt x="1697" y="3394"/>
                  </a:cubicBezTo>
                  <a:cubicBezTo>
                    <a:pt x="2635" y="3394"/>
                    <a:pt x="3395" y="2635"/>
                    <a:pt x="3395" y="1697"/>
                  </a:cubicBezTo>
                  <a:cubicBezTo>
                    <a:pt x="3395" y="760"/>
                    <a:pt x="2635" y="0"/>
                    <a:pt x="1697" y="0"/>
                  </a:cubicBezTo>
                  <a:close/>
                  <a:moveTo>
                    <a:pt x="2810" y="2032"/>
                  </a:moveTo>
                  <a:cubicBezTo>
                    <a:pt x="2032" y="2032"/>
                    <a:pt x="2032" y="2032"/>
                    <a:pt x="2032" y="2032"/>
                  </a:cubicBezTo>
                  <a:cubicBezTo>
                    <a:pt x="2032" y="2810"/>
                    <a:pt x="2032" y="2810"/>
                    <a:pt x="2032" y="2810"/>
                  </a:cubicBezTo>
                  <a:cubicBezTo>
                    <a:pt x="1363" y="2810"/>
                    <a:pt x="1363" y="2810"/>
                    <a:pt x="1363" y="2810"/>
                  </a:cubicBezTo>
                  <a:cubicBezTo>
                    <a:pt x="1363" y="2032"/>
                    <a:pt x="1363" y="2032"/>
                    <a:pt x="1363" y="2032"/>
                  </a:cubicBezTo>
                  <a:cubicBezTo>
                    <a:pt x="585" y="2032"/>
                    <a:pt x="585" y="2032"/>
                    <a:pt x="585" y="2032"/>
                  </a:cubicBezTo>
                  <a:cubicBezTo>
                    <a:pt x="585" y="1363"/>
                    <a:pt x="585" y="1363"/>
                    <a:pt x="585" y="1363"/>
                  </a:cubicBezTo>
                  <a:cubicBezTo>
                    <a:pt x="1363" y="1363"/>
                    <a:pt x="1363" y="1363"/>
                    <a:pt x="1363" y="1363"/>
                  </a:cubicBezTo>
                  <a:cubicBezTo>
                    <a:pt x="1363" y="585"/>
                    <a:pt x="1363" y="585"/>
                    <a:pt x="1363" y="585"/>
                  </a:cubicBezTo>
                  <a:cubicBezTo>
                    <a:pt x="2032" y="585"/>
                    <a:pt x="2032" y="585"/>
                    <a:pt x="2032" y="585"/>
                  </a:cubicBezTo>
                  <a:cubicBezTo>
                    <a:pt x="2032" y="1363"/>
                    <a:pt x="2032" y="1363"/>
                    <a:pt x="2032" y="1363"/>
                  </a:cubicBezTo>
                  <a:cubicBezTo>
                    <a:pt x="2810" y="1363"/>
                    <a:pt x="2810" y="1363"/>
                    <a:pt x="2810" y="1363"/>
                  </a:cubicBezTo>
                  <a:lnTo>
                    <a:pt x="2810" y="2032"/>
                  </a:lnTo>
                  <a:close/>
                </a:path>
              </a:pathLst>
            </a:custGeom>
            <a:noFill/>
            <a:ln w="38100">
              <a:solidFill>
                <a:schemeClr val="tx1"/>
              </a:solidFill>
            </a:ln>
          </p:spPr>
          <p:txBody>
            <a:bodyPr vert="horz" wrap="square" lIns="121920" tIns="60960" rIns="121920" bIns="60960" numCol="1" anchor="t" anchorCtr="0" compatLnSpc="1">
              <a:prstTxWarp prst="textNoShape">
                <a:avLst/>
              </a:prstTxWarp>
            </a:bodyPr>
            <a:lstStyle/>
            <a:p>
              <a:pPr defTabSz="1219170">
                <a:defRPr/>
              </a:pPr>
              <a:endParaRPr lang="en-GB" sz="2400">
                <a:latin typeface="Arial" panose="020B0604020202020204" pitchFamily="34" charset="0"/>
                <a:cs typeface="Arial" panose="020B0604020202020204" pitchFamily="34" charset="0"/>
              </a:endParaRPr>
            </a:p>
          </p:txBody>
        </p:sp>
      </p:grpSp>
      <p:grpSp>
        <p:nvGrpSpPr>
          <p:cNvPr id="25" name="Group 24">
            <a:extLst>
              <a:ext uri="{FF2B5EF4-FFF2-40B4-BE49-F238E27FC236}">
                <a16:creationId xmlns:a16="http://schemas.microsoft.com/office/drawing/2014/main" id="{1043924C-CB2C-4856-B2AA-D39C5B13AF2F}"/>
              </a:ext>
            </a:extLst>
          </p:cNvPr>
          <p:cNvGrpSpPr/>
          <p:nvPr/>
        </p:nvGrpSpPr>
        <p:grpSpPr>
          <a:xfrm>
            <a:off x="6324163" y="3486878"/>
            <a:ext cx="2491835" cy="2167162"/>
            <a:chOff x="6324163" y="3486878"/>
            <a:chExt cx="2491835" cy="2167162"/>
          </a:xfrm>
        </p:grpSpPr>
        <p:sp>
          <p:nvSpPr>
            <p:cNvPr id="15" name="Rounded Rectangle 35">
              <a:extLst>
                <a:ext uri="{FF2B5EF4-FFF2-40B4-BE49-F238E27FC236}">
                  <a16:creationId xmlns:a16="http://schemas.microsoft.com/office/drawing/2014/main" id="{2607754F-262A-4FA5-86A2-0A37C4CDE1B8}"/>
                </a:ext>
              </a:extLst>
            </p:cNvPr>
            <p:cNvSpPr/>
            <p:nvPr/>
          </p:nvSpPr>
          <p:spPr>
            <a:xfrm>
              <a:off x="6324163" y="4160520"/>
              <a:ext cx="2491835" cy="1493520"/>
            </a:xfrm>
            <a:prstGeom prst="rect">
              <a:avLst/>
            </a:prstGeom>
            <a:solidFill>
              <a:srgbClr val="E9EBED"/>
            </a:solidFill>
            <a:ln>
              <a:no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marL="228594" indent="-228594">
                <a:buFont typeface="Arial" panose="020B0604020202020204" pitchFamily="34" charset="0"/>
                <a:buChar char="•"/>
                <a:defRPr/>
              </a:pPr>
              <a:r>
                <a:rPr lang="en-GB" sz="1200">
                  <a:solidFill>
                    <a:schemeClr val="tx1"/>
                  </a:solidFill>
                  <a:latin typeface="Arial" panose="020B0604020202020204" pitchFamily="34" charset="0"/>
                  <a:cs typeface="Arial" panose="020B0604020202020204" pitchFamily="34" charset="0"/>
                </a:rPr>
                <a:t>Increased body fat</a:t>
              </a:r>
            </a:p>
            <a:p>
              <a:pPr marL="228594" indent="-228594">
                <a:buFont typeface="Arial" panose="020B0604020202020204" pitchFamily="34" charset="0"/>
                <a:buChar char="•"/>
                <a:defRPr/>
              </a:pPr>
              <a:r>
                <a:rPr lang="en-GB" sz="1200">
                  <a:solidFill>
                    <a:schemeClr val="tx1"/>
                  </a:solidFill>
                  <a:latin typeface="Arial" panose="020B0604020202020204" pitchFamily="34" charset="0"/>
                  <a:cs typeface="Arial" panose="020B0604020202020204" pitchFamily="34" charset="0"/>
                </a:rPr>
                <a:t>Symptoms associated with increased body fat including:</a:t>
              </a:r>
            </a:p>
            <a:p>
              <a:pPr marL="596885" lvl="1" indent="-241294">
                <a:buFont typeface="Arial" panose="020B0604020202020204" pitchFamily="34" charset="0"/>
                <a:buChar char="•"/>
                <a:defRPr/>
              </a:pPr>
              <a:r>
                <a:rPr lang="en-GB" sz="1200">
                  <a:solidFill>
                    <a:schemeClr val="tx1"/>
                  </a:solidFill>
                  <a:latin typeface="Arial" panose="020B0604020202020204" pitchFamily="34" charset="0"/>
                  <a:cs typeface="Arial" panose="020B0604020202020204" pitchFamily="34" charset="0"/>
                </a:rPr>
                <a:t>Joint pain</a:t>
              </a:r>
            </a:p>
            <a:p>
              <a:pPr marL="596885" lvl="1" indent="-241294">
                <a:buFont typeface="Arial" panose="020B0604020202020204" pitchFamily="34" charset="0"/>
                <a:buChar char="•"/>
                <a:defRPr/>
              </a:pPr>
              <a:r>
                <a:rPr lang="en-GB" sz="1200">
                  <a:solidFill>
                    <a:schemeClr val="tx1"/>
                  </a:solidFill>
                  <a:latin typeface="Arial" panose="020B0604020202020204" pitchFamily="34" charset="0"/>
                  <a:cs typeface="Arial" panose="020B0604020202020204" pitchFamily="34" charset="0"/>
                </a:rPr>
                <a:t>Altered metabolism</a:t>
              </a:r>
            </a:p>
            <a:p>
              <a:pPr marL="596265" lvl="1" indent="-240665">
                <a:buFont typeface="Arial" panose="020B0604020202020204" pitchFamily="34" charset="0"/>
                <a:buChar char="•"/>
                <a:defRPr/>
              </a:pPr>
              <a:r>
                <a:rPr lang="en-GB" sz="1200">
                  <a:solidFill>
                    <a:schemeClr val="tx1"/>
                  </a:solidFill>
                  <a:latin typeface="Arial"/>
                  <a:cs typeface="Arial"/>
                </a:rPr>
                <a:t>Sleep </a:t>
              </a:r>
              <a:r>
                <a:rPr lang="en-GB" sz="1200" err="1">
                  <a:solidFill>
                    <a:schemeClr val="tx1"/>
                  </a:solidFill>
                  <a:latin typeface="Arial"/>
                  <a:cs typeface="Arial"/>
                </a:rPr>
                <a:t>apnea</a:t>
              </a:r>
              <a:endParaRPr lang="en-GB" sz="1200">
                <a:solidFill>
                  <a:schemeClr val="tx1"/>
                </a:solidFill>
                <a:latin typeface="Arial" panose="020B0604020202020204" pitchFamily="34" charset="0"/>
                <a:cs typeface="Arial" panose="020B0604020202020204" pitchFamily="34" charset="0"/>
              </a:endParaRPr>
            </a:p>
          </p:txBody>
        </p:sp>
        <p:pic>
          <p:nvPicPr>
            <p:cNvPr id="23" name="Graphic 22">
              <a:extLst>
                <a:ext uri="{FF2B5EF4-FFF2-40B4-BE49-F238E27FC236}">
                  <a16:creationId xmlns:a16="http://schemas.microsoft.com/office/drawing/2014/main" id="{32C2E3EB-F60D-499D-9942-03CD8B05A5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71359" y="3486878"/>
              <a:ext cx="597443" cy="597443"/>
            </a:xfrm>
            <a:prstGeom prst="rect">
              <a:avLst/>
            </a:prstGeom>
          </p:spPr>
        </p:pic>
      </p:grpSp>
    </p:spTree>
    <p:extLst>
      <p:ext uri="{BB962C8B-B14F-4D97-AF65-F5344CB8AC3E}">
        <p14:creationId xmlns:p14="http://schemas.microsoft.com/office/powerpoint/2010/main" val="191222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8D11C-B5C7-4BDB-89B4-10517CD9EB0F}"/>
              </a:ext>
            </a:extLst>
          </p:cNvPr>
          <p:cNvSpPr>
            <a:spLocks noGrp="1"/>
          </p:cNvSpPr>
          <p:nvPr>
            <p:ph type="title"/>
          </p:nvPr>
        </p:nvSpPr>
        <p:spPr/>
        <p:txBody>
          <a:bodyPr>
            <a:normAutofit/>
          </a:bodyPr>
          <a:lstStyle/>
          <a:p>
            <a:r>
              <a:rPr lang="en-US" sz="4000"/>
              <a:t>Current landscape in obesity management</a:t>
            </a:r>
            <a:endParaRPr lang="en-CA" sz="4000"/>
          </a:p>
        </p:txBody>
      </p:sp>
      <p:sp>
        <p:nvSpPr>
          <p:cNvPr id="3" name="Text Placeholder 2">
            <a:extLst>
              <a:ext uri="{FF2B5EF4-FFF2-40B4-BE49-F238E27FC236}">
                <a16:creationId xmlns:a16="http://schemas.microsoft.com/office/drawing/2014/main" id="{DFB0046B-6913-4F84-BBC7-AFC847DD9FB5}"/>
              </a:ext>
            </a:extLst>
          </p:cNvPr>
          <p:cNvSpPr>
            <a:spLocks noGrp="1"/>
          </p:cNvSpPr>
          <p:nvPr>
            <p:ph type="body" sz="quarter" idx="13"/>
          </p:nvPr>
        </p:nvSpPr>
        <p:spPr/>
        <p:txBody>
          <a:bodyPr/>
          <a:lstStyle/>
          <a:p>
            <a:r>
              <a:rPr lang="en-CA" sz="1000">
                <a:latin typeface="Arial"/>
                <a:cs typeface="Arial"/>
              </a:rPr>
              <a:t>BMI, body mass index; LDL-C, low-density lipoprotein cholesterol.</a:t>
            </a:r>
            <a:br>
              <a:rPr lang="en-CA" sz="1000"/>
            </a:br>
            <a:r>
              <a:rPr lang="en-US" sz="1000">
                <a:latin typeface="Arial"/>
                <a:cs typeface="Arial"/>
              </a:rPr>
              <a:t>Kaplan LM et al. Obesity 2018;26:61–9</a:t>
            </a:r>
            <a:r>
              <a:rPr lang="en-CA" sz="1000">
                <a:latin typeface="Arial"/>
                <a:cs typeface="Arial"/>
              </a:rPr>
              <a:t>.</a:t>
            </a:r>
            <a:endParaRPr lang="en-GB" sz="1000">
              <a:latin typeface="Arial"/>
              <a:cs typeface="Arial"/>
            </a:endParaRPr>
          </a:p>
        </p:txBody>
      </p:sp>
      <p:sp>
        <p:nvSpPr>
          <p:cNvPr id="6" name="Rectangle 5">
            <a:extLst>
              <a:ext uri="{FF2B5EF4-FFF2-40B4-BE49-F238E27FC236}">
                <a16:creationId xmlns:a16="http://schemas.microsoft.com/office/drawing/2014/main" id="{7CECB191-A3EE-48A7-9F35-DF342B178EEE}"/>
              </a:ext>
            </a:extLst>
          </p:cNvPr>
          <p:cNvSpPr/>
          <p:nvPr/>
        </p:nvSpPr>
        <p:spPr>
          <a:xfrm>
            <a:off x="437050" y="1975850"/>
            <a:ext cx="11506429" cy="3876500"/>
          </a:xfrm>
          <a:prstGeom prst="rect">
            <a:avLst/>
          </a:prstGeom>
          <a:solidFill>
            <a:schemeClr val="accent5">
              <a:lumMod val="20000"/>
              <a:lumOff val="80000"/>
            </a:schemeClr>
          </a:solidFill>
          <a:ln w="9525" cap="flat" cmpd="sng" algn="ctr">
            <a:solidFill>
              <a:srgbClr val="EEF6FC"/>
            </a:solid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8D168EE3-EE04-4D05-A81C-5346D7741601}"/>
              </a:ext>
            </a:extLst>
          </p:cNvPr>
          <p:cNvSpPr txBox="1"/>
          <p:nvPr/>
        </p:nvSpPr>
        <p:spPr>
          <a:xfrm>
            <a:off x="1998302" y="1482791"/>
            <a:ext cx="8239073" cy="52322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a:ln>
                  <a:noFill/>
                </a:ln>
                <a:effectLst/>
                <a:uLnTx/>
                <a:uFillTx/>
                <a:latin typeface="Arial" panose="020B0604020202020204" pitchFamily="34" charset="0"/>
                <a:cs typeface="Arial" panose="020B0604020202020204" pitchFamily="34" charset="0"/>
              </a:rPr>
              <a:t>Obesity is not managed as a chronic disease</a:t>
            </a:r>
            <a:endParaRPr kumimoji="0" lang="en-GB" sz="2800" b="1"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88B306F-9FC5-40A6-9CB0-A7B14649A757}"/>
              </a:ext>
            </a:extLst>
          </p:cNvPr>
          <p:cNvSpPr txBox="1"/>
          <p:nvPr/>
        </p:nvSpPr>
        <p:spPr>
          <a:xfrm>
            <a:off x="819527" y="4601394"/>
            <a:ext cx="3438001" cy="1015663"/>
          </a:xfrm>
          <a:prstGeom prst="rect">
            <a:avLst/>
          </a:prstGeom>
          <a:noFill/>
          <a:effectLst/>
        </p:spPr>
        <p:txBody>
          <a:bodyPr wrap="square" lIns="91440" tIns="45720" rIns="91440" bIns="45720" rtlCol="0" anchor="t">
            <a:spAutoFit/>
          </a:bodyPr>
          <a:lstStyle/>
          <a:p>
            <a:pPr algn="ctr" defTabSz="914377">
              <a:defRPr/>
            </a:pPr>
            <a:r>
              <a:rPr lang="en-CA" sz="2400" b="1">
                <a:latin typeface="Arial"/>
                <a:cs typeface="Arial"/>
              </a:rPr>
              <a:t>Lifestyle counseling </a:t>
            </a:r>
            <a:br>
              <a:rPr lang="en-CA" sz="2400" b="1" i="0" u="none" strike="noStrike" kern="1200" cap="none" spc="0" normalizeH="0" baseline="0" noProof="0">
                <a:ln>
                  <a:noFill/>
                </a:ln>
                <a:effectLst>
                  <a:outerShdw blurRad="50800" dist="50800" dir="5400000" algn="ctr" rotWithShape="0">
                    <a:srgbClr val="E64A0E"/>
                  </a:outerShdw>
                </a:effectLst>
                <a:uLnTx/>
                <a:uFillTx/>
                <a:latin typeface="Arial" panose="020B0604020202020204" pitchFamily="34" charset="0"/>
                <a:cs typeface="Arial" panose="020B0604020202020204" pitchFamily="34" charset="0"/>
              </a:rPr>
            </a:br>
            <a:r>
              <a:rPr lang="en-CA">
                <a:latin typeface="Arial"/>
                <a:cs typeface="Arial"/>
              </a:rPr>
              <a:t>to eat less &amp; move more is</a:t>
            </a:r>
            <a:r>
              <a:rPr kumimoji="0" lang="en-CA" b="0" i="0" u="none" strike="noStrike" kern="1200" cap="none" spc="0" normalizeH="0" baseline="0" noProof="0">
                <a:ln>
                  <a:noFill/>
                </a:ln>
                <a:effectLst/>
                <a:uLnTx/>
                <a:uFillTx/>
                <a:latin typeface="Arial"/>
                <a:cs typeface="Arial"/>
              </a:rPr>
              <a:t> the singular intervention</a:t>
            </a:r>
            <a:endParaRPr lang="en-GB" b="0" i="0" u="none" strike="noStrike" kern="1200" cap="none" spc="0" normalizeH="0" baseline="0" noProof="0">
              <a:ln>
                <a:noFill/>
              </a:ln>
              <a:effectLst/>
              <a:uLnTx/>
              <a:uFillTx/>
              <a:latin typeface="Arial"/>
              <a:cs typeface="Arial"/>
            </a:endParaRPr>
          </a:p>
        </p:txBody>
      </p:sp>
      <p:grpSp>
        <p:nvGrpSpPr>
          <p:cNvPr id="12" name="Group 11">
            <a:extLst>
              <a:ext uri="{FF2B5EF4-FFF2-40B4-BE49-F238E27FC236}">
                <a16:creationId xmlns:a16="http://schemas.microsoft.com/office/drawing/2014/main" id="{61A9365D-5B3A-40C9-B0FA-33AA924C00F3}"/>
              </a:ext>
            </a:extLst>
          </p:cNvPr>
          <p:cNvGrpSpPr/>
          <p:nvPr/>
        </p:nvGrpSpPr>
        <p:grpSpPr>
          <a:xfrm>
            <a:off x="1924340" y="2793009"/>
            <a:ext cx="1228374" cy="1524744"/>
            <a:chOff x="735714" y="1624244"/>
            <a:chExt cx="449885" cy="558429"/>
          </a:xfrm>
        </p:grpSpPr>
        <p:grpSp>
          <p:nvGrpSpPr>
            <p:cNvPr id="13" name="Group 12">
              <a:extLst>
                <a:ext uri="{FF2B5EF4-FFF2-40B4-BE49-F238E27FC236}">
                  <a16:creationId xmlns:a16="http://schemas.microsoft.com/office/drawing/2014/main" id="{B40E4C21-1C2B-498F-BA2F-E810781F4475}"/>
                </a:ext>
              </a:extLst>
            </p:cNvPr>
            <p:cNvGrpSpPr/>
            <p:nvPr/>
          </p:nvGrpSpPr>
          <p:grpSpPr>
            <a:xfrm>
              <a:off x="735714" y="1753678"/>
              <a:ext cx="449885" cy="428995"/>
              <a:chOff x="469900" y="1378161"/>
              <a:chExt cx="1816091" cy="1992419"/>
            </a:xfrm>
          </p:grpSpPr>
          <p:sp>
            <p:nvSpPr>
              <p:cNvPr id="15" name="Rectangle: Rounded Corners 14">
                <a:extLst>
                  <a:ext uri="{FF2B5EF4-FFF2-40B4-BE49-F238E27FC236}">
                    <a16:creationId xmlns:a16="http://schemas.microsoft.com/office/drawing/2014/main" id="{553CB121-F75F-49ED-9D06-6B9E98198E92}"/>
                  </a:ext>
                </a:extLst>
              </p:cNvPr>
              <p:cNvSpPr/>
              <p:nvPr/>
            </p:nvSpPr>
            <p:spPr>
              <a:xfrm>
                <a:off x="469900" y="1520618"/>
                <a:ext cx="1816091" cy="1849962"/>
              </a:xfrm>
              <a:prstGeom prst="roundRect">
                <a:avLst/>
              </a:prstGeom>
              <a:solidFill>
                <a:schemeClr val="accent5"/>
              </a:solidFill>
              <a:ln w="9525"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16" name="Oval 15">
                <a:extLst>
                  <a:ext uri="{FF2B5EF4-FFF2-40B4-BE49-F238E27FC236}">
                    <a16:creationId xmlns:a16="http://schemas.microsoft.com/office/drawing/2014/main" id="{EB7FC0F8-FBF4-4601-BA26-E5B0C7B9B730}"/>
                  </a:ext>
                </a:extLst>
              </p:cNvPr>
              <p:cNvSpPr/>
              <p:nvPr/>
            </p:nvSpPr>
            <p:spPr>
              <a:xfrm>
                <a:off x="786810" y="1378161"/>
                <a:ext cx="1177206" cy="1129881"/>
              </a:xfrm>
              <a:prstGeom prst="ellipse">
                <a:avLst/>
              </a:prstGeom>
              <a:solidFill>
                <a:srgbClr val="D8EAF8"/>
              </a:solidFill>
              <a:ln w="19050" cap="flat" cmpd="sng" algn="ctr">
                <a:solidFill>
                  <a:srgbClr val="001965"/>
                </a:solid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2AC82D37-49BB-45C7-965B-E6F3480922E9}"/>
                  </a:ext>
                </a:extLst>
              </p:cNvPr>
              <p:cNvGrpSpPr/>
              <p:nvPr/>
            </p:nvGrpSpPr>
            <p:grpSpPr>
              <a:xfrm>
                <a:off x="930477" y="1468415"/>
                <a:ext cx="864931" cy="338276"/>
                <a:chOff x="930477" y="1468415"/>
                <a:chExt cx="864931" cy="338276"/>
              </a:xfrm>
            </p:grpSpPr>
            <p:sp>
              <p:nvSpPr>
                <p:cNvPr id="30" name="Oval 29">
                  <a:extLst>
                    <a:ext uri="{FF2B5EF4-FFF2-40B4-BE49-F238E27FC236}">
                      <a16:creationId xmlns:a16="http://schemas.microsoft.com/office/drawing/2014/main" id="{50554C3D-8B15-4879-B0CA-5365A61EB60C}"/>
                    </a:ext>
                  </a:extLst>
                </p:cNvPr>
                <p:cNvSpPr/>
                <p:nvPr/>
              </p:nvSpPr>
              <p:spPr>
                <a:xfrm>
                  <a:off x="1358196" y="1468415"/>
                  <a:ext cx="42591" cy="47346"/>
                </a:xfrm>
                <a:prstGeom prst="ellipse">
                  <a:avLst/>
                </a:prstGeom>
                <a:solidFill>
                  <a:srgbClr val="FFFFFF"/>
                </a:solidFill>
                <a:ln w="9525"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31" name="Oval 30">
                  <a:extLst>
                    <a:ext uri="{FF2B5EF4-FFF2-40B4-BE49-F238E27FC236}">
                      <a16:creationId xmlns:a16="http://schemas.microsoft.com/office/drawing/2014/main" id="{B384265B-7661-4DDC-88F9-5E7095399895}"/>
                    </a:ext>
                  </a:extLst>
                </p:cNvPr>
                <p:cNvSpPr/>
                <p:nvPr/>
              </p:nvSpPr>
              <p:spPr>
                <a:xfrm>
                  <a:off x="1135460" y="1517044"/>
                  <a:ext cx="42591" cy="47346"/>
                </a:xfrm>
                <a:prstGeom prst="ellipse">
                  <a:avLst/>
                </a:prstGeom>
                <a:solidFill>
                  <a:srgbClr val="FFFFFF"/>
                </a:solidFill>
                <a:ln w="9525"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27CE4FF1-0073-4AEA-B9EA-9CF11B74116E}"/>
                    </a:ext>
                  </a:extLst>
                </p:cNvPr>
                <p:cNvSpPr/>
                <p:nvPr/>
              </p:nvSpPr>
              <p:spPr>
                <a:xfrm rot="1453173">
                  <a:off x="930477" y="1665524"/>
                  <a:ext cx="59301" cy="141167"/>
                </a:xfrm>
                <a:prstGeom prst="ellipse">
                  <a:avLst/>
                </a:prstGeom>
                <a:solidFill>
                  <a:srgbClr val="FFFFFF"/>
                </a:solidFill>
                <a:ln w="9525"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33" name="Oval 32">
                  <a:extLst>
                    <a:ext uri="{FF2B5EF4-FFF2-40B4-BE49-F238E27FC236}">
                      <a16:creationId xmlns:a16="http://schemas.microsoft.com/office/drawing/2014/main" id="{5926845A-A8BC-40F7-A6DD-C68D47F286E9}"/>
                    </a:ext>
                  </a:extLst>
                </p:cNvPr>
                <p:cNvSpPr/>
                <p:nvPr/>
              </p:nvSpPr>
              <p:spPr>
                <a:xfrm>
                  <a:off x="1574743" y="1533473"/>
                  <a:ext cx="42591" cy="47346"/>
                </a:xfrm>
                <a:prstGeom prst="ellipse">
                  <a:avLst/>
                </a:prstGeom>
                <a:solidFill>
                  <a:srgbClr val="FFFFFF"/>
                </a:solidFill>
                <a:ln w="9525"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34" name="Oval 33">
                  <a:extLst>
                    <a:ext uri="{FF2B5EF4-FFF2-40B4-BE49-F238E27FC236}">
                      <a16:creationId xmlns:a16="http://schemas.microsoft.com/office/drawing/2014/main" id="{CC00A021-ABE0-437B-809C-8904765D1D42}"/>
                    </a:ext>
                  </a:extLst>
                </p:cNvPr>
                <p:cNvSpPr/>
                <p:nvPr/>
              </p:nvSpPr>
              <p:spPr>
                <a:xfrm rot="19683051">
                  <a:off x="1721239" y="1631724"/>
                  <a:ext cx="74169" cy="151333"/>
                </a:xfrm>
                <a:prstGeom prst="ellipse">
                  <a:avLst/>
                </a:prstGeom>
                <a:solidFill>
                  <a:srgbClr val="FFFFFF"/>
                </a:solidFill>
                <a:ln w="9525"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grpSp>
          <p:sp>
            <p:nvSpPr>
              <p:cNvPr id="18" name="Freeform: Shape 17">
                <a:extLst>
                  <a:ext uri="{FF2B5EF4-FFF2-40B4-BE49-F238E27FC236}">
                    <a16:creationId xmlns:a16="http://schemas.microsoft.com/office/drawing/2014/main" id="{48FB2C58-D1B3-4055-A9F5-97FE7133CE53}"/>
                  </a:ext>
                </a:extLst>
              </p:cNvPr>
              <p:cNvSpPr/>
              <p:nvPr/>
            </p:nvSpPr>
            <p:spPr>
              <a:xfrm>
                <a:off x="603637" y="1826442"/>
                <a:ext cx="1682354" cy="1544138"/>
              </a:xfrm>
              <a:custGeom>
                <a:avLst/>
                <a:gdLst>
                  <a:gd name="connsiteX0" fmla="*/ 1620456 w 1805892"/>
                  <a:gd name="connsiteY0" fmla="*/ 0 h 1657527"/>
                  <a:gd name="connsiteX1" fmla="*/ 1805892 w 1805892"/>
                  <a:gd name="connsiteY1" fmla="*/ 189799 h 1657527"/>
                  <a:gd name="connsiteX2" fmla="*/ 1805892 w 1805892"/>
                  <a:gd name="connsiteY2" fmla="*/ 1332612 h 1657527"/>
                  <a:gd name="connsiteX3" fmla="*/ 1480977 w 1805892"/>
                  <a:gd name="connsiteY3" fmla="*/ 1657527 h 1657527"/>
                  <a:gd name="connsiteX4" fmla="*/ 335960 w 1805892"/>
                  <a:gd name="connsiteY4" fmla="*/ 1657527 h 1657527"/>
                  <a:gd name="connsiteX5" fmla="*/ 92598 w 1805892"/>
                  <a:gd name="connsiteY5" fmla="*/ 1522071 h 1657527"/>
                  <a:gd name="connsiteX6" fmla="*/ 46299 w 1805892"/>
                  <a:gd name="connsiteY6" fmla="*/ 1423686 h 1657527"/>
                  <a:gd name="connsiteX7" fmla="*/ 0 w 1805892"/>
                  <a:gd name="connsiteY7" fmla="*/ 1365813 h 1657527"/>
                  <a:gd name="connsiteX8" fmla="*/ 520861 w 1805892"/>
                  <a:gd name="connsiteY8" fmla="*/ 445625 h 165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5892" h="1657527">
                    <a:moveTo>
                      <a:pt x="1620456" y="0"/>
                    </a:moveTo>
                    <a:lnTo>
                      <a:pt x="1805892" y="189799"/>
                    </a:lnTo>
                    <a:lnTo>
                      <a:pt x="1805892" y="1332612"/>
                    </a:lnTo>
                    <a:cubicBezTo>
                      <a:pt x="1805892" y="1512058"/>
                      <a:pt x="1660423" y="1657527"/>
                      <a:pt x="1480977" y="1657527"/>
                    </a:cubicBezTo>
                    <a:lnTo>
                      <a:pt x="335960" y="1657527"/>
                    </a:lnTo>
                    <a:lnTo>
                      <a:pt x="92598" y="1522071"/>
                    </a:lnTo>
                    <a:lnTo>
                      <a:pt x="46299" y="1423686"/>
                    </a:lnTo>
                    <a:lnTo>
                      <a:pt x="0" y="1365813"/>
                    </a:lnTo>
                    <a:lnTo>
                      <a:pt x="520861" y="445625"/>
                    </a:lnTo>
                    <a:close/>
                  </a:path>
                </a:pathLst>
              </a:custGeom>
              <a:solidFill>
                <a:schemeClr val="accent5">
                  <a:alpha val="24000"/>
                </a:schemeClr>
              </a:solidFill>
              <a:ln w="9525"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270A98FE-B03D-4E7E-922D-688CAAEB0E65}"/>
                  </a:ext>
                </a:extLst>
              </p:cNvPr>
              <p:cNvGrpSpPr/>
              <p:nvPr/>
            </p:nvGrpSpPr>
            <p:grpSpPr>
              <a:xfrm>
                <a:off x="942618" y="1425502"/>
                <a:ext cx="855613" cy="258537"/>
                <a:chOff x="977330" y="1282677"/>
                <a:chExt cx="918443" cy="277523"/>
              </a:xfrm>
            </p:grpSpPr>
            <p:cxnSp>
              <p:nvCxnSpPr>
                <p:cNvPr id="23" name="Straight Connector 22">
                  <a:extLst>
                    <a:ext uri="{FF2B5EF4-FFF2-40B4-BE49-F238E27FC236}">
                      <a16:creationId xmlns:a16="http://schemas.microsoft.com/office/drawing/2014/main" id="{2FAB1564-D5D3-451C-A075-0D9628E1D6E0}"/>
                    </a:ext>
                  </a:extLst>
                </p:cNvPr>
                <p:cNvCxnSpPr/>
                <p:nvPr/>
              </p:nvCxnSpPr>
              <p:spPr>
                <a:xfrm>
                  <a:off x="1439525" y="1282677"/>
                  <a:ext cx="0" cy="101645"/>
                </a:xfrm>
                <a:prstGeom prst="line">
                  <a:avLst/>
                </a:prstGeom>
                <a:noFill/>
                <a:ln w="12700" cap="rnd" cmpd="sng" algn="ctr">
                  <a:solidFill>
                    <a:srgbClr val="001423"/>
                  </a:solidFill>
                  <a:prstDash val="solid"/>
                </a:ln>
                <a:effectLst/>
              </p:spPr>
            </p:cxnSp>
            <p:grpSp>
              <p:nvGrpSpPr>
                <p:cNvPr id="24" name="Group 23">
                  <a:extLst>
                    <a:ext uri="{FF2B5EF4-FFF2-40B4-BE49-F238E27FC236}">
                      <a16:creationId xmlns:a16="http://schemas.microsoft.com/office/drawing/2014/main" id="{A8565E48-42D6-4D47-B895-CDB228AE1761}"/>
                    </a:ext>
                  </a:extLst>
                </p:cNvPr>
                <p:cNvGrpSpPr/>
                <p:nvPr/>
              </p:nvGrpSpPr>
              <p:grpSpPr>
                <a:xfrm>
                  <a:off x="977330" y="1363194"/>
                  <a:ext cx="228122" cy="197006"/>
                  <a:chOff x="977330" y="1363194"/>
                  <a:chExt cx="228122" cy="197006"/>
                </a:xfrm>
              </p:grpSpPr>
              <p:cxnSp>
                <p:nvCxnSpPr>
                  <p:cNvPr id="28" name="Straight Connector 27">
                    <a:extLst>
                      <a:ext uri="{FF2B5EF4-FFF2-40B4-BE49-F238E27FC236}">
                        <a16:creationId xmlns:a16="http://schemas.microsoft.com/office/drawing/2014/main" id="{216D44F6-1A1E-4028-9CA9-CFAEA5A94A49}"/>
                      </a:ext>
                    </a:extLst>
                  </p:cNvPr>
                  <p:cNvCxnSpPr/>
                  <p:nvPr/>
                </p:nvCxnSpPr>
                <p:spPr>
                  <a:xfrm rot="19588122">
                    <a:off x="1205452" y="1363194"/>
                    <a:ext cx="0" cy="101645"/>
                  </a:xfrm>
                  <a:prstGeom prst="line">
                    <a:avLst/>
                  </a:prstGeom>
                  <a:noFill/>
                  <a:ln w="12700" cap="rnd" cmpd="sng" algn="ctr">
                    <a:solidFill>
                      <a:srgbClr val="001423"/>
                    </a:solidFill>
                    <a:prstDash val="solid"/>
                  </a:ln>
                  <a:effectLst/>
                </p:spPr>
              </p:cxnSp>
              <p:cxnSp>
                <p:nvCxnSpPr>
                  <p:cNvPr id="29" name="Straight Connector 28">
                    <a:extLst>
                      <a:ext uri="{FF2B5EF4-FFF2-40B4-BE49-F238E27FC236}">
                        <a16:creationId xmlns:a16="http://schemas.microsoft.com/office/drawing/2014/main" id="{18B081EB-3375-43E3-930C-54267A40AFE6}"/>
                      </a:ext>
                    </a:extLst>
                  </p:cNvPr>
                  <p:cNvCxnSpPr/>
                  <p:nvPr/>
                </p:nvCxnSpPr>
                <p:spPr>
                  <a:xfrm rot="18838178">
                    <a:off x="1028152" y="1509378"/>
                    <a:ext cx="0" cy="101644"/>
                  </a:xfrm>
                  <a:prstGeom prst="line">
                    <a:avLst/>
                  </a:prstGeom>
                  <a:noFill/>
                  <a:ln w="12700" cap="rnd" cmpd="sng" algn="ctr">
                    <a:solidFill>
                      <a:srgbClr val="001423"/>
                    </a:solidFill>
                    <a:prstDash val="solid"/>
                  </a:ln>
                  <a:effectLst/>
                </p:spPr>
              </p:cxnSp>
            </p:grpSp>
            <p:grpSp>
              <p:nvGrpSpPr>
                <p:cNvPr id="25" name="Group 24">
                  <a:extLst>
                    <a:ext uri="{FF2B5EF4-FFF2-40B4-BE49-F238E27FC236}">
                      <a16:creationId xmlns:a16="http://schemas.microsoft.com/office/drawing/2014/main" id="{8C045C43-E55A-40AA-BF22-25EADC882F32}"/>
                    </a:ext>
                  </a:extLst>
                </p:cNvPr>
                <p:cNvGrpSpPr/>
                <p:nvPr/>
              </p:nvGrpSpPr>
              <p:grpSpPr>
                <a:xfrm flipH="1">
                  <a:off x="1677874" y="1363194"/>
                  <a:ext cx="217899" cy="186783"/>
                  <a:chOff x="992665" y="1363194"/>
                  <a:chExt cx="217899" cy="186783"/>
                </a:xfrm>
              </p:grpSpPr>
              <p:cxnSp>
                <p:nvCxnSpPr>
                  <p:cNvPr id="26" name="Straight Connector 25">
                    <a:extLst>
                      <a:ext uri="{FF2B5EF4-FFF2-40B4-BE49-F238E27FC236}">
                        <a16:creationId xmlns:a16="http://schemas.microsoft.com/office/drawing/2014/main" id="{A40BA4E1-144F-4E0C-8CAE-2028B2C382E4}"/>
                      </a:ext>
                    </a:extLst>
                  </p:cNvPr>
                  <p:cNvCxnSpPr/>
                  <p:nvPr/>
                </p:nvCxnSpPr>
                <p:spPr>
                  <a:xfrm rot="19588122">
                    <a:off x="1210564" y="1363194"/>
                    <a:ext cx="0" cy="101645"/>
                  </a:xfrm>
                  <a:prstGeom prst="line">
                    <a:avLst/>
                  </a:prstGeom>
                  <a:noFill/>
                  <a:ln w="12700" cap="rnd" cmpd="sng" algn="ctr">
                    <a:solidFill>
                      <a:srgbClr val="001423"/>
                    </a:solidFill>
                    <a:prstDash val="solid"/>
                  </a:ln>
                  <a:effectLst/>
                </p:spPr>
              </p:cxnSp>
              <p:cxnSp>
                <p:nvCxnSpPr>
                  <p:cNvPr id="27" name="Straight Connector 26">
                    <a:extLst>
                      <a:ext uri="{FF2B5EF4-FFF2-40B4-BE49-F238E27FC236}">
                        <a16:creationId xmlns:a16="http://schemas.microsoft.com/office/drawing/2014/main" id="{4B32EBDD-13B4-4510-B454-1CE134304DE6}"/>
                      </a:ext>
                    </a:extLst>
                  </p:cNvPr>
                  <p:cNvCxnSpPr/>
                  <p:nvPr/>
                </p:nvCxnSpPr>
                <p:spPr>
                  <a:xfrm rot="18838178">
                    <a:off x="1043488" y="1499154"/>
                    <a:ext cx="0" cy="101645"/>
                  </a:xfrm>
                  <a:prstGeom prst="line">
                    <a:avLst/>
                  </a:prstGeom>
                  <a:noFill/>
                  <a:ln w="12700" cap="rnd" cmpd="sng" algn="ctr">
                    <a:solidFill>
                      <a:srgbClr val="001423"/>
                    </a:solidFill>
                    <a:prstDash val="solid"/>
                  </a:ln>
                  <a:effectLst/>
                </p:spPr>
              </p:cxnSp>
            </p:grpSp>
          </p:grpSp>
          <p:sp>
            <p:nvSpPr>
              <p:cNvPr id="20" name="Freeform: Shape 19">
                <a:extLst>
                  <a:ext uri="{FF2B5EF4-FFF2-40B4-BE49-F238E27FC236}">
                    <a16:creationId xmlns:a16="http://schemas.microsoft.com/office/drawing/2014/main" id="{BCABBB80-47D9-4EE5-A898-0B923A8FCEFF}"/>
                  </a:ext>
                </a:extLst>
              </p:cNvPr>
              <p:cNvSpPr/>
              <p:nvPr/>
            </p:nvSpPr>
            <p:spPr>
              <a:xfrm>
                <a:off x="1357241" y="1558628"/>
                <a:ext cx="343105" cy="428881"/>
              </a:xfrm>
              <a:custGeom>
                <a:avLst/>
                <a:gdLst>
                  <a:gd name="connsiteX0" fmla="*/ 0 w 368300"/>
                  <a:gd name="connsiteY0" fmla="*/ 368300 h 431800"/>
                  <a:gd name="connsiteX1" fmla="*/ 19050 w 368300"/>
                  <a:gd name="connsiteY1" fmla="*/ 0 h 431800"/>
                  <a:gd name="connsiteX2" fmla="*/ 368300 w 368300"/>
                  <a:gd name="connsiteY2" fmla="*/ 254000 h 431800"/>
                  <a:gd name="connsiteX3" fmla="*/ 38100 w 368300"/>
                  <a:gd name="connsiteY3" fmla="*/ 431800 h 431800"/>
                  <a:gd name="connsiteX4" fmla="*/ 0 w 368300"/>
                  <a:gd name="connsiteY4" fmla="*/ 368300 h 431800"/>
                  <a:gd name="connsiteX0" fmla="*/ 0 w 368300"/>
                  <a:gd name="connsiteY0" fmla="*/ 396875 h 460375"/>
                  <a:gd name="connsiteX1" fmla="*/ 21431 w 368300"/>
                  <a:gd name="connsiteY1" fmla="*/ 0 h 460375"/>
                  <a:gd name="connsiteX2" fmla="*/ 368300 w 368300"/>
                  <a:gd name="connsiteY2" fmla="*/ 282575 h 460375"/>
                  <a:gd name="connsiteX3" fmla="*/ 38100 w 368300"/>
                  <a:gd name="connsiteY3" fmla="*/ 460375 h 460375"/>
                  <a:gd name="connsiteX4" fmla="*/ 0 w 368300"/>
                  <a:gd name="connsiteY4" fmla="*/ 396875 h 460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300" h="460375">
                    <a:moveTo>
                      <a:pt x="0" y="396875"/>
                    </a:moveTo>
                    <a:lnTo>
                      <a:pt x="21431" y="0"/>
                    </a:lnTo>
                    <a:lnTo>
                      <a:pt x="368300" y="282575"/>
                    </a:lnTo>
                    <a:lnTo>
                      <a:pt x="38100" y="460375"/>
                    </a:lnTo>
                    <a:lnTo>
                      <a:pt x="0" y="396875"/>
                    </a:lnTo>
                    <a:close/>
                  </a:path>
                </a:pathLst>
              </a:custGeom>
              <a:solidFill>
                <a:srgbClr val="001423">
                  <a:alpha val="24000"/>
                </a:srgbClr>
              </a:solidFill>
              <a:ln w="9525"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21" name="Isosceles Triangle 20">
                <a:extLst>
                  <a:ext uri="{FF2B5EF4-FFF2-40B4-BE49-F238E27FC236}">
                    <a16:creationId xmlns:a16="http://schemas.microsoft.com/office/drawing/2014/main" id="{C879E21D-2DCD-4D61-962D-F20C8FCBB2DA}"/>
                  </a:ext>
                </a:extLst>
              </p:cNvPr>
              <p:cNvSpPr/>
              <p:nvPr/>
            </p:nvSpPr>
            <p:spPr>
              <a:xfrm>
                <a:off x="1328300" y="1544823"/>
                <a:ext cx="94225" cy="364636"/>
              </a:xfrm>
              <a:prstGeom prst="triangle">
                <a:avLst/>
              </a:prstGeom>
              <a:solidFill>
                <a:schemeClr val="accent4"/>
              </a:solidFill>
              <a:ln w="9525"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22" name="Freeform: Shape 21">
                <a:extLst>
                  <a:ext uri="{FF2B5EF4-FFF2-40B4-BE49-F238E27FC236}">
                    <a16:creationId xmlns:a16="http://schemas.microsoft.com/office/drawing/2014/main" id="{553D6C8F-0EB1-4EBF-BAAF-241A227C9A7D}"/>
                  </a:ext>
                </a:extLst>
              </p:cNvPr>
              <p:cNvSpPr/>
              <p:nvPr/>
            </p:nvSpPr>
            <p:spPr>
              <a:xfrm>
                <a:off x="561168" y="1747167"/>
                <a:ext cx="1633555" cy="1561801"/>
              </a:xfrm>
              <a:custGeom>
                <a:avLst/>
                <a:gdLst>
                  <a:gd name="connsiteX0" fmla="*/ 279420 w 1753512"/>
                  <a:gd name="connsiteY0" fmla="*/ 0 h 1676489"/>
                  <a:gd name="connsiteX1" fmla="*/ 489552 w 1753512"/>
                  <a:gd name="connsiteY1" fmla="*/ 0 h 1676489"/>
                  <a:gd name="connsiteX2" fmla="*/ 876748 w 1753512"/>
                  <a:gd name="connsiteY2" fmla="*/ 171539 h 1676489"/>
                  <a:gd name="connsiteX3" fmla="*/ 1263959 w 1753512"/>
                  <a:gd name="connsiteY3" fmla="*/ 0 h 1676489"/>
                  <a:gd name="connsiteX4" fmla="*/ 1474092 w 1753512"/>
                  <a:gd name="connsiteY4" fmla="*/ 0 h 1676489"/>
                  <a:gd name="connsiteX5" fmla="*/ 1753512 w 1753512"/>
                  <a:gd name="connsiteY5" fmla="*/ 279420 h 1676489"/>
                  <a:gd name="connsiteX6" fmla="*/ 1753512 w 1753512"/>
                  <a:gd name="connsiteY6" fmla="*/ 1397069 h 1676489"/>
                  <a:gd name="connsiteX7" fmla="*/ 1474092 w 1753512"/>
                  <a:gd name="connsiteY7" fmla="*/ 1676489 h 1676489"/>
                  <a:gd name="connsiteX8" fmla="*/ 279420 w 1753512"/>
                  <a:gd name="connsiteY8" fmla="*/ 1676489 h 1676489"/>
                  <a:gd name="connsiteX9" fmla="*/ 0 w 1753512"/>
                  <a:gd name="connsiteY9" fmla="*/ 1397069 h 1676489"/>
                  <a:gd name="connsiteX10" fmla="*/ 0 w 1753512"/>
                  <a:gd name="connsiteY10" fmla="*/ 279420 h 1676489"/>
                  <a:gd name="connsiteX11" fmla="*/ 279420 w 1753512"/>
                  <a:gd name="connsiteY11" fmla="*/ 0 h 167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3512" h="1676489">
                    <a:moveTo>
                      <a:pt x="279420" y="0"/>
                    </a:moveTo>
                    <a:lnTo>
                      <a:pt x="489552" y="0"/>
                    </a:lnTo>
                    <a:lnTo>
                      <a:pt x="876748" y="171539"/>
                    </a:lnTo>
                    <a:lnTo>
                      <a:pt x="1263959" y="0"/>
                    </a:lnTo>
                    <a:lnTo>
                      <a:pt x="1474092" y="0"/>
                    </a:lnTo>
                    <a:cubicBezTo>
                      <a:pt x="1628411" y="0"/>
                      <a:pt x="1753512" y="125101"/>
                      <a:pt x="1753512" y="279420"/>
                    </a:cubicBezTo>
                    <a:lnTo>
                      <a:pt x="1753512" y="1397069"/>
                    </a:lnTo>
                    <a:cubicBezTo>
                      <a:pt x="1753512" y="1551388"/>
                      <a:pt x="1628411" y="1676489"/>
                      <a:pt x="1474092" y="1676489"/>
                    </a:cubicBezTo>
                    <a:lnTo>
                      <a:pt x="279420" y="1676489"/>
                    </a:lnTo>
                    <a:cubicBezTo>
                      <a:pt x="125101" y="1676489"/>
                      <a:pt x="0" y="1551388"/>
                      <a:pt x="0" y="1397069"/>
                    </a:cubicBezTo>
                    <a:lnTo>
                      <a:pt x="0" y="279420"/>
                    </a:lnTo>
                    <a:cubicBezTo>
                      <a:pt x="0" y="125101"/>
                      <a:pt x="125101" y="0"/>
                      <a:pt x="279420" y="0"/>
                    </a:cubicBezTo>
                    <a:close/>
                  </a:path>
                </a:pathLst>
              </a:custGeom>
              <a:solidFill>
                <a:schemeClr val="accent5">
                  <a:lumMod val="75000"/>
                </a:schemeClr>
              </a:solidFill>
              <a:ln w="9525"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grpSp>
        <p:sp>
          <p:nvSpPr>
            <p:cNvPr id="14" name="Freeform: Shape 13">
              <a:extLst>
                <a:ext uri="{FF2B5EF4-FFF2-40B4-BE49-F238E27FC236}">
                  <a16:creationId xmlns:a16="http://schemas.microsoft.com/office/drawing/2014/main" id="{5A0E674A-E763-4057-8D36-3031C0734F14}"/>
                </a:ext>
              </a:extLst>
            </p:cNvPr>
            <p:cNvSpPr/>
            <p:nvPr/>
          </p:nvSpPr>
          <p:spPr>
            <a:xfrm rot="13391653" flipH="1">
              <a:off x="739093" y="1624244"/>
              <a:ext cx="393703" cy="268845"/>
            </a:xfrm>
            <a:custGeom>
              <a:avLst/>
              <a:gdLst>
                <a:gd name="connsiteX0" fmla="*/ 1522337 w 1598455"/>
                <a:gd name="connsiteY0" fmla="*/ 1066312 h 1116902"/>
                <a:gd name="connsiteX1" fmla="*/ 1598455 w 1598455"/>
                <a:gd name="connsiteY1" fmla="*/ 1029704 h 1116902"/>
                <a:gd name="connsiteX2" fmla="*/ 1571049 w 1598455"/>
                <a:gd name="connsiteY2" fmla="*/ 1034701 h 1116902"/>
                <a:gd name="connsiteX3" fmla="*/ 901145 w 1598455"/>
                <a:gd name="connsiteY3" fmla="*/ 879636 h 1116902"/>
                <a:gd name="connsiteX4" fmla="*/ 455241 w 1598455"/>
                <a:gd name="connsiteY4" fmla="*/ 432817 h 1116902"/>
                <a:gd name="connsiteX5" fmla="*/ 449268 w 1598455"/>
                <a:gd name="connsiteY5" fmla="*/ 418878 h 1116902"/>
                <a:gd name="connsiteX6" fmla="*/ 573995 w 1598455"/>
                <a:gd name="connsiteY6" fmla="*/ 418878 h 1116902"/>
                <a:gd name="connsiteX7" fmla="*/ 287303 w 1598455"/>
                <a:gd name="connsiteY7" fmla="*/ 0 h 1116902"/>
                <a:gd name="connsiteX8" fmla="*/ 232809 w 1598455"/>
                <a:gd name="connsiteY8" fmla="*/ 78728 h 1116902"/>
                <a:gd name="connsiteX9" fmla="*/ 127371 w 1598455"/>
                <a:gd name="connsiteY9" fmla="*/ 232781 h 1116902"/>
                <a:gd name="connsiteX10" fmla="*/ 126118 w 1598455"/>
                <a:gd name="connsiteY10" fmla="*/ 232867 h 1116902"/>
                <a:gd name="connsiteX11" fmla="*/ 117593 w 1598455"/>
                <a:gd name="connsiteY11" fmla="*/ 245182 h 1116902"/>
                <a:gd name="connsiteX12" fmla="*/ 117440 w 1598455"/>
                <a:gd name="connsiteY12" fmla="*/ 247289 h 1116902"/>
                <a:gd name="connsiteX13" fmla="*/ 0 w 1598455"/>
                <a:gd name="connsiteY13" fmla="*/ 418878 h 1116902"/>
                <a:gd name="connsiteX14" fmla="*/ 142268 w 1598455"/>
                <a:gd name="connsiteY14" fmla="*/ 418878 h 1116902"/>
                <a:gd name="connsiteX15" fmla="*/ 163443 w 1598455"/>
                <a:gd name="connsiteY15" fmla="*/ 483044 h 1116902"/>
                <a:gd name="connsiteX16" fmla="*/ 694280 w 1598455"/>
                <a:gd name="connsiteY16" fmla="*/ 996583 h 1116902"/>
                <a:gd name="connsiteX17" fmla="*/ 1522337 w 1598455"/>
                <a:gd name="connsiteY17" fmla="*/ 1066312 h 111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455" h="1116902">
                  <a:moveTo>
                    <a:pt x="1522337" y="1066312"/>
                  </a:moveTo>
                  <a:lnTo>
                    <a:pt x="1598455" y="1029704"/>
                  </a:lnTo>
                  <a:lnTo>
                    <a:pt x="1571049" y="1034701"/>
                  </a:lnTo>
                  <a:cubicBezTo>
                    <a:pt x="1361972" y="1053972"/>
                    <a:pt x="1122151" y="1003805"/>
                    <a:pt x="901145" y="879636"/>
                  </a:cubicBezTo>
                  <a:cubicBezTo>
                    <a:pt x="693950" y="763226"/>
                    <a:pt x="540069" y="602437"/>
                    <a:pt x="455241" y="432817"/>
                  </a:cubicBezTo>
                  <a:lnTo>
                    <a:pt x="449268" y="418878"/>
                  </a:lnTo>
                  <a:lnTo>
                    <a:pt x="573995" y="418878"/>
                  </a:lnTo>
                  <a:lnTo>
                    <a:pt x="287303" y="0"/>
                  </a:lnTo>
                  <a:lnTo>
                    <a:pt x="232809" y="78728"/>
                  </a:lnTo>
                  <a:lnTo>
                    <a:pt x="127371" y="232781"/>
                  </a:lnTo>
                  <a:lnTo>
                    <a:pt x="126118" y="232867"/>
                  </a:lnTo>
                  <a:lnTo>
                    <a:pt x="117593" y="245182"/>
                  </a:lnTo>
                  <a:lnTo>
                    <a:pt x="117440" y="247289"/>
                  </a:lnTo>
                  <a:lnTo>
                    <a:pt x="0" y="418878"/>
                  </a:lnTo>
                  <a:lnTo>
                    <a:pt x="142268" y="418878"/>
                  </a:lnTo>
                  <a:lnTo>
                    <a:pt x="163443" y="483044"/>
                  </a:lnTo>
                  <a:cubicBezTo>
                    <a:pt x="247582" y="683775"/>
                    <a:pt x="435201" y="874737"/>
                    <a:pt x="694280" y="996583"/>
                  </a:cubicBezTo>
                  <a:cubicBezTo>
                    <a:pt x="982144" y="1131966"/>
                    <a:pt x="1290099" y="1149979"/>
                    <a:pt x="1522337" y="1066312"/>
                  </a:cubicBezTo>
                  <a:close/>
                </a:path>
              </a:pathLst>
            </a:custGeom>
            <a:solidFill>
              <a:schemeClr val="accent5"/>
            </a:solidFill>
            <a:ln w="9525"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grpSp>
      <p:sp>
        <p:nvSpPr>
          <p:cNvPr id="4" name="TextBox 3">
            <a:extLst>
              <a:ext uri="{FF2B5EF4-FFF2-40B4-BE49-F238E27FC236}">
                <a16:creationId xmlns:a16="http://schemas.microsoft.com/office/drawing/2014/main" id="{A13C2FD0-67C0-0B41-6081-AAF96CD44452}"/>
              </a:ext>
            </a:extLst>
          </p:cNvPr>
          <p:cNvSpPr txBox="1"/>
          <p:nvPr/>
        </p:nvSpPr>
        <p:spPr>
          <a:xfrm>
            <a:off x="7776574" y="2977034"/>
            <a:ext cx="3997482" cy="1631216"/>
          </a:xfrm>
          <a:prstGeom prst="rect">
            <a:avLst/>
          </a:prstGeom>
          <a:noFill/>
        </p:spPr>
        <p:txBody>
          <a:bodyPr wrap="square" rtlCol="0">
            <a:spAutoFit/>
          </a:bodyPr>
          <a:lstStyle/>
          <a:p>
            <a:pPr marL="233363" indent="-233363">
              <a:buFont typeface="Arial" panose="020B0604020202020204" pitchFamily="34" charset="0"/>
              <a:buChar char="•"/>
            </a:pPr>
            <a:r>
              <a:rPr lang="en-US" sz="2000">
                <a:latin typeface="Arial" panose="020B0604020202020204" pitchFamily="34" charset="0"/>
                <a:cs typeface="Arial" panose="020B0604020202020204" pitchFamily="34" charset="0"/>
              </a:rPr>
              <a:t>A chronic disease </a:t>
            </a:r>
          </a:p>
          <a:p>
            <a:pPr marL="233363" indent="-233363">
              <a:buFont typeface="Arial" panose="020B0604020202020204" pitchFamily="34" charset="0"/>
              <a:buChar char="•"/>
            </a:pPr>
            <a:r>
              <a:rPr lang="en-US" sz="2000">
                <a:latin typeface="Arial" panose="020B0604020202020204" pitchFamily="34" charset="0"/>
                <a:cs typeface="Arial" panose="020B0604020202020204" pitchFamily="34" charset="0"/>
              </a:rPr>
              <a:t>Using BMI or other metric as a target to treat, like other chronic diseases (e.g., hypertension, dyslipidemia and diabetes)</a:t>
            </a:r>
          </a:p>
        </p:txBody>
      </p:sp>
      <p:sp>
        <p:nvSpPr>
          <p:cNvPr id="7" name="TextBox 6">
            <a:extLst>
              <a:ext uri="{FF2B5EF4-FFF2-40B4-BE49-F238E27FC236}">
                <a16:creationId xmlns:a16="http://schemas.microsoft.com/office/drawing/2014/main" id="{7AFE7A93-1D29-15D1-DBCA-308445643347}"/>
              </a:ext>
            </a:extLst>
          </p:cNvPr>
          <p:cNvSpPr txBox="1"/>
          <p:nvPr/>
        </p:nvSpPr>
        <p:spPr>
          <a:xfrm>
            <a:off x="819527" y="2172191"/>
            <a:ext cx="3438001" cy="461665"/>
          </a:xfrm>
          <a:prstGeom prst="rect">
            <a:avLst/>
          </a:prstGeom>
          <a:noFill/>
          <a:effectLst/>
        </p:spPr>
        <p:txBody>
          <a:bodyPr wrap="square" lIns="91440" tIns="45720" rIns="91440" bIns="45720" rtlCol="0" anchor="t">
            <a:spAutoFit/>
          </a:bodyPr>
          <a:lstStyle/>
          <a:p>
            <a:pPr algn="ctr" defTabSz="914377">
              <a:defRPr/>
            </a:pPr>
            <a:r>
              <a:rPr lang="en-CA" sz="2400" b="1">
                <a:latin typeface="Arial"/>
                <a:cs typeface="Arial"/>
              </a:rPr>
              <a:t>Current treatment</a:t>
            </a:r>
            <a:endParaRPr kumimoji="0" lang="en-GB" b="0" i="0" u="none" strike="noStrike" kern="1200" cap="none" spc="0" normalizeH="0" baseline="0" noProof="0">
              <a:ln>
                <a:noFill/>
              </a:ln>
              <a:effectLst/>
              <a:uLnTx/>
              <a:uFillTx/>
              <a:latin typeface="Arial"/>
              <a:cs typeface="Arial"/>
            </a:endParaRPr>
          </a:p>
        </p:txBody>
      </p:sp>
      <p:sp>
        <p:nvSpPr>
          <p:cNvPr id="8" name="TextBox 7">
            <a:extLst>
              <a:ext uri="{FF2B5EF4-FFF2-40B4-BE49-F238E27FC236}">
                <a16:creationId xmlns:a16="http://schemas.microsoft.com/office/drawing/2014/main" id="{83D5A886-8EF1-D425-2235-A8905BE2575E}"/>
              </a:ext>
            </a:extLst>
          </p:cNvPr>
          <p:cNvSpPr txBox="1"/>
          <p:nvPr/>
        </p:nvSpPr>
        <p:spPr>
          <a:xfrm>
            <a:off x="7776574" y="2172191"/>
            <a:ext cx="3438001" cy="461665"/>
          </a:xfrm>
          <a:prstGeom prst="rect">
            <a:avLst/>
          </a:prstGeom>
          <a:noFill/>
          <a:effectLst/>
        </p:spPr>
        <p:txBody>
          <a:bodyPr wrap="square" lIns="91440" tIns="45720" rIns="91440" bIns="45720" rtlCol="0" anchor="t">
            <a:spAutoFit/>
          </a:bodyPr>
          <a:lstStyle/>
          <a:p>
            <a:pPr algn="ctr" defTabSz="914377">
              <a:defRPr/>
            </a:pPr>
            <a:r>
              <a:rPr lang="en-CA" sz="2400" b="1">
                <a:latin typeface="Arial"/>
                <a:cs typeface="Arial"/>
              </a:rPr>
              <a:t>Should be treated as:</a:t>
            </a:r>
            <a:endParaRPr kumimoji="0" lang="en-GB" b="0" i="0" u="none" strike="noStrike" kern="1200" cap="none" spc="0" normalizeH="0" baseline="0" noProof="0">
              <a:ln>
                <a:noFill/>
              </a:ln>
              <a:effectLst/>
              <a:uLnTx/>
              <a:uFillTx/>
              <a:latin typeface="Arial"/>
              <a:cs typeface="Arial"/>
            </a:endParaRPr>
          </a:p>
        </p:txBody>
      </p:sp>
      <p:grpSp>
        <p:nvGrpSpPr>
          <p:cNvPr id="69" name="Group 68">
            <a:extLst>
              <a:ext uri="{FF2B5EF4-FFF2-40B4-BE49-F238E27FC236}">
                <a16:creationId xmlns:a16="http://schemas.microsoft.com/office/drawing/2014/main" id="{85E392A9-C6F1-9F2B-F145-B6D25411E1B7}"/>
              </a:ext>
            </a:extLst>
          </p:cNvPr>
          <p:cNvGrpSpPr/>
          <p:nvPr/>
        </p:nvGrpSpPr>
        <p:grpSpPr>
          <a:xfrm>
            <a:off x="4563970" y="2352038"/>
            <a:ext cx="3064060" cy="3124124"/>
            <a:chOff x="8289739" y="2755113"/>
            <a:chExt cx="3064060" cy="3124124"/>
          </a:xfrm>
        </p:grpSpPr>
        <p:grpSp>
          <p:nvGrpSpPr>
            <p:cNvPr id="65" name="Group 64">
              <a:extLst>
                <a:ext uri="{FF2B5EF4-FFF2-40B4-BE49-F238E27FC236}">
                  <a16:creationId xmlns:a16="http://schemas.microsoft.com/office/drawing/2014/main" id="{48B6A0DF-63CB-FEF6-D642-79E834FC9B43}"/>
                </a:ext>
              </a:extLst>
            </p:cNvPr>
            <p:cNvGrpSpPr/>
            <p:nvPr/>
          </p:nvGrpSpPr>
          <p:grpSpPr>
            <a:xfrm>
              <a:off x="8746975" y="2755113"/>
              <a:ext cx="2149588" cy="2037693"/>
              <a:chOff x="-3205767" y="2530079"/>
              <a:chExt cx="2149588" cy="2037693"/>
            </a:xfrm>
          </p:grpSpPr>
          <p:sp>
            <p:nvSpPr>
              <p:cNvPr id="9" name="Freeform 5">
                <a:extLst>
                  <a:ext uri="{FF2B5EF4-FFF2-40B4-BE49-F238E27FC236}">
                    <a16:creationId xmlns:a16="http://schemas.microsoft.com/office/drawing/2014/main" id="{69FB54CC-1A8E-A275-45BC-5D5D94D3CDFF}"/>
                  </a:ext>
                </a:extLst>
              </p:cNvPr>
              <p:cNvSpPr>
                <a:spLocks/>
              </p:cNvSpPr>
              <p:nvPr/>
            </p:nvSpPr>
            <p:spPr bwMode="auto">
              <a:xfrm>
                <a:off x="-2595319" y="2582868"/>
                <a:ext cx="947798" cy="1984904"/>
              </a:xfrm>
              <a:custGeom>
                <a:avLst/>
                <a:gdLst>
                  <a:gd name="T0" fmla="*/ 846 w 874"/>
                  <a:gd name="T1" fmla="*/ 650 h 1828"/>
                  <a:gd name="T2" fmla="*/ 614 w 874"/>
                  <a:gd name="T3" fmla="*/ 296 h 1828"/>
                  <a:gd name="T4" fmla="*/ 601 w 874"/>
                  <a:gd name="T5" fmla="*/ 292 h 1828"/>
                  <a:gd name="T6" fmla="*/ 588 w 874"/>
                  <a:gd name="T7" fmla="*/ 287 h 1828"/>
                  <a:gd name="T8" fmla="*/ 532 w 874"/>
                  <a:gd name="T9" fmla="*/ 256 h 1828"/>
                  <a:gd name="T10" fmla="*/ 541 w 874"/>
                  <a:gd name="T11" fmla="*/ 154 h 1828"/>
                  <a:gd name="T12" fmla="*/ 550 w 874"/>
                  <a:gd name="T13" fmla="*/ 74 h 1828"/>
                  <a:gd name="T14" fmla="*/ 511 w 874"/>
                  <a:gd name="T15" fmla="*/ 17 h 1828"/>
                  <a:gd name="T16" fmla="*/ 385 w 874"/>
                  <a:gd name="T17" fmla="*/ 6 h 1828"/>
                  <a:gd name="T18" fmla="*/ 325 w 874"/>
                  <a:gd name="T19" fmla="*/ 54 h 1828"/>
                  <a:gd name="T20" fmla="*/ 328 w 874"/>
                  <a:gd name="T21" fmla="*/ 132 h 1828"/>
                  <a:gd name="T22" fmla="*/ 362 w 874"/>
                  <a:gd name="T23" fmla="*/ 224 h 1828"/>
                  <a:gd name="T24" fmla="*/ 279 w 874"/>
                  <a:gd name="T25" fmla="*/ 289 h 1828"/>
                  <a:gd name="T26" fmla="*/ 266 w 874"/>
                  <a:gd name="T27" fmla="*/ 294 h 1828"/>
                  <a:gd name="T28" fmla="*/ 254 w 874"/>
                  <a:gd name="T29" fmla="*/ 298 h 1828"/>
                  <a:gd name="T30" fmla="*/ 10 w 874"/>
                  <a:gd name="T31" fmla="*/ 835 h 1828"/>
                  <a:gd name="T32" fmla="*/ 84 w 874"/>
                  <a:gd name="T33" fmla="*/ 1017 h 1828"/>
                  <a:gd name="T34" fmla="*/ 114 w 874"/>
                  <a:gd name="T35" fmla="*/ 966 h 1828"/>
                  <a:gd name="T36" fmla="*/ 86 w 874"/>
                  <a:gd name="T37" fmla="*/ 855 h 1828"/>
                  <a:gd name="T38" fmla="*/ 188 w 874"/>
                  <a:gd name="T39" fmla="*/ 564 h 1828"/>
                  <a:gd name="T40" fmla="*/ 188 w 874"/>
                  <a:gd name="T41" fmla="*/ 568 h 1828"/>
                  <a:gd name="T42" fmla="*/ 188 w 874"/>
                  <a:gd name="T43" fmla="*/ 571 h 1828"/>
                  <a:gd name="T44" fmla="*/ 187 w 874"/>
                  <a:gd name="T45" fmla="*/ 575 h 1828"/>
                  <a:gd name="T46" fmla="*/ 186 w 874"/>
                  <a:gd name="T47" fmla="*/ 579 h 1828"/>
                  <a:gd name="T48" fmla="*/ 185 w 874"/>
                  <a:gd name="T49" fmla="*/ 584 h 1828"/>
                  <a:gd name="T50" fmla="*/ 182 w 874"/>
                  <a:gd name="T51" fmla="*/ 595 h 1828"/>
                  <a:gd name="T52" fmla="*/ 139 w 874"/>
                  <a:gd name="T53" fmla="*/ 805 h 1828"/>
                  <a:gd name="T54" fmla="*/ 138 w 874"/>
                  <a:gd name="T55" fmla="*/ 841 h 1828"/>
                  <a:gd name="T56" fmla="*/ 140 w 874"/>
                  <a:gd name="T57" fmla="*/ 882 h 1828"/>
                  <a:gd name="T58" fmla="*/ 210 w 874"/>
                  <a:gd name="T59" fmla="*/ 1188 h 1828"/>
                  <a:gd name="T60" fmla="*/ 313 w 874"/>
                  <a:gd name="T61" fmla="*/ 1738 h 1828"/>
                  <a:gd name="T62" fmla="*/ 411 w 874"/>
                  <a:gd name="T63" fmla="*/ 1741 h 1828"/>
                  <a:gd name="T64" fmla="*/ 419 w 874"/>
                  <a:gd name="T65" fmla="*/ 1210 h 1828"/>
                  <a:gd name="T66" fmla="*/ 437 w 874"/>
                  <a:gd name="T67" fmla="*/ 972 h 1828"/>
                  <a:gd name="T68" fmla="*/ 468 w 874"/>
                  <a:gd name="T69" fmla="*/ 1686 h 1828"/>
                  <a:gd name="T70" fmla="*/ 581 w 874"/>
                  <a:gd name="T71" fmla="*/ 1788 h 1828"/>
                  <a:gd name="T72" fmla="*/ 617 w 874"/>
                  <a:gd name="T73" fmla="*/ 1303 h 1828"/>
                  <a:gd name="T74" fmla="*/ 733 w 874"/>
                  <a:gd name="T75" fmla="*/ 887 h 1828"/>
                  <a:gd name="T76" fmla="*/ 735 w 874"/>
                  <a:gd name="T77" fmla="*/ 856 h 1828"/>
                  <a:gd name="T78" fmla="*/ 735 w 874"/>
                  <a:gd name="T79" fmla="*/ 805 h 1828"/>
                  <a:gd name="T80" fmla="*/ 691 w 874"/>
                  <a:gd name="T81" fmla="*/ 595 h 1828"/>
                  <a:gd name="T82" fmla="*/ 688 w 874"/>
                  <a:gd name="T83" fmla="*/ 584 h 1828"/>
                  <a:gd name="T84" fmla="*/ 687 w 874"/>
                  <a:gd name="T85" fmla="*/ 579 h 1828"/>
                  <a:gd name="T86" fmla="*/ 686 w 874"/>
                  <a:gd name="T87" fmla="*/ 574 h 1828"/>
                  <a:gd name="T88" fmla="*/ 685 w 874"/>
                  <a:gd name="T89" fmla="*/ 570 h 1828"/>
                  <a:gd name="T90" fmla="*/ 685 w 874"/>
                  <a:gd name="T91" fmla="*/ 567 h 1828"/>
                  <a:gd name="T92" fmla="*/ 734 w 874"/>
                  <a:gd name="T93" fmla="*/ 645 h 1828"/>
                  <a:gd name="T94" fmla="*/ 791 w 874"/>
                  <a:gd name="T95" fmla="*/ 876 h 1828"/>
                  <a:gd name="T96" fmla="*/ 807 w 874"/>
                  <a:gd name="T97" fmla="*/ 916 h 1828"/>
                  <a:gd name="T98" fmla="*/ 865 w 874"/>
                  <a:gd name="T99" fmla="*/ 867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4" h="1828">
                    <a:moveTo>
                      <a:pt x="865" y="867"/>
                    </a:moveTo>
                    <a:cubicBezTo>
                      <a:pt x="865" y="866"/>
                      <a:pt x="865" y="866"/>
                      <a:pt x="865" y="865"/>
                    </a:cubicBezTo>
                    <a:cubicBezTo>
                      <a:pt x="865" y="856"/>
                      <a:pt x="863" y="846"/>
                      <a:pt x="863" y="835"/>
                    </a:cubicBezTo>
                    <a:cubicBezTo>
                      <a:pt x="864" y="741"/>
                      <a:pt x="863" y="690"/>
                      <a:pt x="846" y="650"/>
                    </a:cubicBezTo>
                    <a:cubicBezTo>
                      <a:pt x="846" y="648"/>
                      <a:pt x="845" y="645"/>
                      <a:pt x="845" y="644"/>
                    </a:cubicBezTo>
                    <a:cubicBezTo>
                      <a:pt x="840" y="441"/>
                      <a:pt x="729" y="319"/>
                      <a:pt x="621" y="298"/>
                    </a:cubicBezTo>
                    <a:cubicBezTo>
                      <a:pt x="621" y="298"/>
                      <a:pt x="620" y="298"/>
                      <a:pt x="620" y="298"/>
                    </a:cubicBezTo>
                    <a:cubicBezTo>
                      <a:pt x="618" y="297"/>
                      <a:pt x="616" y="297"/>
                      <a:pt x="614" y="296"/>
                    </a:cubicBezTo>
                    <a:cubicBezTo>
                      <a:pt x="614" y="296"/>
                      <a:pt x="614" y="296"/>
                      <a:pt x="613" y="296"/>
                    </a:cubicBezTo>
                    <a:cubicBezTo>
                      <a:pt x="612" y="295"/>
                      <a:pt x="610" y="295"/>
                      <a:pt x="608" y="294"/>
                    </a:cubicBezTo>
                    <a:cubicBezTo>
                      <a:pt x="607" y="294"/>
                      <a:pt x="607" y="294"/>
                      <a:pt x="607" y="294"/>
                    </a:cubicBezTo>
                    <a:cubicBezTo>
                      <a:pt x="605" y="293"/>
                      <a:pt x="603" y="292"/>
                      <a:pt x="601" y="292"/>
                    </a:cubicBezTo>
                    <a:cubicBezTo>
                      <a:pt x="601" y="292"/>
                      <a:pt x="601" y="292"/>
                      <a:pt x="601" y="292"/>
                    </a:cubicBezTo>
                    <a:cubicBezTo>
                      <a:pt x="599" y="291"/>
                      <a:pt x="597" y="290"/>
                      <a:pt x="594" y="289"/>
                    </a:cubicBezTo>
                    <a:cubicBezTo>
                      <a:pt x="594" y="289"/>
                      <a:pt x="594" y="289"/>
                      <a:pt x="594" y="289"/>
                    </a:cubicBezTo>
                    <a:cubicBezTo>
                      <a:pt x="592" y="288"/>
                      <a:pt x="590" y="288"/>
                      <a:pt x="588" y="287"/>
                    </a:cubicBezTo>
                    <a:cubicBezTo>
                      <a:pt x="588" y="287"/>
                      <a:pt x="588" y="287"/>
                      <a:pt x="588" y="287"/>
                    </a:cubicBezTo>
                    <a:cubicBezTo>
                      <a:pt x="581" y="284"/>
                      <a:pt x="574" y="281"/>
                      <a:pt x="567" y="278"/>
                    </a:cubicBezTo>
                    <a:cubicBezTo>
                      <a:pt x="567" y="278"/>
                      <a:pt x="567" y="278"/>
                      <a:pt x="567" y="278"/>
                    </a:cubicBezTo>
                    <a:cubicBezTo>
                      <a:pt x="552" y="271"/>
                      <a:pt x="538" y="263"/>
                      <a:pt x="532" y="256"/>
                    </a:cubicBezTo>
                    <a:cubicBezTo>
                      <a:pt x="521" y="245"/>
                      <a:pt x="515" y="234"/>
                      <a:pt x="512" y="224"/>
                    </a:cubicBezTo>
                    <a:cubicBezTo>
                      <a:pt x="516" y="218"/>
                      <a:pt x="519" y="212"/>
                      <a:pt x="521" y="207"/>
                    </a:cubicBezTo>
                    <a:cubicBezTo>
                      <a:pt x="524" y="196"/>
                      <a:pt x="528" y="187"/>
                      <a:pt x="530" y="175"/>
                    </a:cubicBezTo>
                    <a:cubicBezTo>
                      <a:pt x="535" y="169"/>
                      <a:pt x="538" y="162"/>
                      <a:pt x="541" y="154"/>
                    </a:cubicBezTo>
                    <a:cubicBezTo>
                      <a:pt x="545" y="145"/>
                      <a:pt x="541" y="141"/>
                      <a:pt x="546" y="132"/>
                    </a:cubicBezTo>
                    <a:cubicBezTo>
                      <a:pt x="550" y="126"/>
                      <a:pt x="552" y="118"/>
                      <a:pt x="550" y="112"/>
                    </a:cubicBezTo>
                    <a:cubicBezTo>
                      <a:pt x="549" y="105"/>
                      <a:pt x="553" y="99"/>
                      <a:pt x="554" y="93"/>
                    </a:cubicBezTo>
                    <a:cubicBezTo>
                      <a:pt x="555" y="86"/>
                      <a:pt x="551" y="80"/>
                      <a:pt x="550" y="74"/>
                    </a:cubicBezTo>
                    <a:cubicBezTo>
                      <a:pt x="549" y="67"/>
                      <a:pt x="551" y="61"/>
                      <a:pt x="548" y="54"/>
                    </a:cubicBezTo>
                    <a:cubicBezTo>
                      <a:pt x="546" y="50"/>
                      <a:pt x="540" y="46"/>
                      <a:pt x="537" y="42"/>
                    </a:cubicBezTo>
                    <a:cubicBezTo>
                      <a:pt x="534" y="36"/>
                      <a:pt x="532" y="32"/>
                      <a:pt x="528" y="27"/>
                    </a:cubicBezTo>
                    <a:cubicBezTo>
                      <a:pt x="523" y="21"/>
                      <a:pt x="517" y="20"/>
                      <a:pt x="511" y="17"/>
                    </a:cubicBezTo>
                    <a:cubicBezTo>
                      <a:pt x="502" y="13"/>
                      <a:pt x="498" y="8"/>
                      <a:pt x="488" y="6"/>
                    </a:cubicBezTo>
                    <a:cubicBezTo>
                      <a:pt x="471" y="3"/>
                      <a:pt x="455" y="0"/>
                      <a:pt x="437" y="0"/>
                    </a:cubicBezTo>
                    <a:cubicBezTo>
                      <a:pt x="436" y="0"/>
                      <a:pt x="436" y="0"/>
                      <a:pt x="436" y="0"/>
                    </a:cubicBezTo>
                    <a:cubicBezTo>
                      <a:pt x="418" y="0"/>
                      <a:pt x="403" y="3"/>
                      <a:pt x="385" y="6"/>
                    </a:cubicBezTo>
                    <a:cubicBezTo>
                      <a:pt x="375" y="8"/>
                      <a:pt x="372" y="13"/>
                      <a:pt x="363" y="17"/>
                    </a:cubicBezTo>
                    <a:cubicBezTo>
                      <a:pt x="356" y="20"/>
                      <a:pt x="350" y="21"/>
                      <a:pt x="346" y="27"/>
                    </a:cubicBezTo>
                    <a:cubicBezTo>
                      <a:pt x="341" y="32"/>
                      <a:pt x="340" y="36"/>
                      <a:pt x="336" y="42"/>
                    </a:cubicBezTo>
                    <a:cubicBezTo>
                      <a:pt x="333" y="46"/>
                      <a:pt x="327" y="50"/>
                      <a:pt x="325" y="54"/>
                    </a:cubicBezTo>
                    <a:cubicBezTo>
                      <a:pt x="323" y="61"/>
                      <a:pt x="325" y="67"/>
                      <a:pt x="324" y="74"/>
                    </a:cubicBezTo>
                    <a:cubicBezTo>
                      <a:pt x="322" y="80"/>
                      <a:pt x="319" y="86"/>
                      <a:pt x="319" y="93"/>
                    </a:cubicBezTo>
                    <a:cubicBezTo>
                      <a:pt x="320" y="99"/>
                      <a:pt x="324" y="105"/>
                      <a:pt x="323" y="112"/>
                    </a:cubicBezTo>
                    <a:cubicBezTo>
                      <a:pt x="322" y="118"/>
                      <a:pt x="324" y="126"/>
                      <a:pt x="328" y="132"/>
                    </a:cubicBezTo>
                    <a:cubicBezTo>
                      <a:pt x="333" y="141"/>
                      <a:pt x="329" y="145"/>
                      <a:pt x="332" y="154"/>
                    </a:cubicBezTo>
                    <a:cubicBezTo>
                      <a:pt x="335" y="162"/>
                      <a:pt x="339" y="169"/>
                      <a:pt x="343" y="175"/>
                    </a:cubicBezTo>
                    <a:cubicBezTo>
                      <a:pt x="345" y="187"/>
                      <a:pt x="350" y="196"/>
                      <a:pt x="353" y="207"/>
                    </a:cubicBezTo>
                    <a:cubicBezTo>
                      <a:pt x="355" y="212"/>
                      <a:pt x="358" y="218"/>
                      <a:pt x="362" y="224"/>
                    </a:cubicBezTo>
                    <a:cubicBezTo>
                      <a:pt x="358" y="234"/>
                      <a:pt x="352" y="245"/>
                      <a:pt x="342" y="256"/>
                    </a:cubicBezTo>
                    <a:cubicBezTo>
                      <a:pt x="335" y="263"/>
                      <a:pt x="321" y="271"/>
                      <a:pt x="306" y="278"/>
                    </a:cubicBezTo>
                    <a:cubicBezTo>
                      <a:pt x="306" y="278"/>
                      <a:pt x="306" y="278"/>
                      <a:pt x="306" y="278"/>
                    </a:cubicBezTo>
                    <a:cubicBezTo>
                      <a:pt x="297" y="282"/>
                      <a:pt x="288" y="286"/>
                      <a:pt x="279" y="289"/>
                    </a:cubicBezTo>
                    <a:cubicBezTo>
                      <a:pt x="279" y="289"/>
                      <a:pt x="279" y="289"/>
                      <a:pt x="279" y="289"/>
                    </a:cubicBezTo>
                    <a:cubicBezTo>
                      <a:pt x="277" y="290"/>
                      <a:pt x="275" y="291"/>
                      <a:pt x="273" y="292"/>
                    </a:cubicBezTo>
                    <a:cubicBezTo>
                      <a:pt x="273" y="292"/>
                      <a:pt x="273" y="292"/>
                      <a:pt x="272" y="292"/>
                    </a:cubicBezTo>
                    <a:cubicBezTo>
                      <a:pt x="270" y="292"/>
                      <a:pt x="268" y="293"/>
                      <a:pt x="266" y="294"/>
                    </a:cubicBezTo>
                    <a:cubicBezTo>
                      <a:pt x="266" y="294"/>
                      <a:pt x="266" y="294"/>
                      <a:pt x="266" y="294"/>
                    </a:cubicBezTo>
                    <a:cubicBezTo>
                      <a:pt x="264" y="295"/>
                      <a:pt x="262" y="295"/>
                      <a:pt x="260" y="296"/>
                    </a:cubicBezTo>
                    <a:cubicBezTo>
                      <a:pt x="260" y="296"/>
                      <a:pt x="260" y="296"/>
                      <a:pt x="260" y="296"/>
                    </a:cubicBezTo>
                    <a:cubicBezTo>
                      <a:pt x="258" y="297"/>
                      <a:pt x="256" y="297"/>
                      <a:pt x="254" y="298"/>
                    </a:cubicBezTo>
                    <a:cubicBezTo>
                      <a:pt x="253" y="298"/>
                      <a:pt x="253" y="298"/>
                      <a:pt x="252" y="298"/>
                    </a:cubicBezTo>
                    <a:cubicBezTo>
                      <a:pt x="145" y="319"/>
                      <a:pt x="33" y="441"/>
                      <a:pt x="28" y="644"/>
                    </a:cubicBezTo>
                    <a:cubicBezTo>
                      <a:pt x="28" y="645"/>
                      <a:pt x="28" y="648"/>
                      <a:pt x="28" y="650"/>
                    </a:cubicBezTo>
                    <a:cubicBezTo>
                      <a:pt x="10" y="690"/>
                      <a:pt x="9" y="741"/>
                      <a:pt x="10" y="835"/>
                    </a:cubicBezTo>
                    <a:cubicBezTo>
                      <a:pt x="10" y="846"/>
                      <a:pt x="8" y="856"/>
                      <a:pt x="8" y="865"/>
                    </a:cubicBezTo>
                    <a:cubicBezTo>
                      <a:pt x="8" y="866"/>
                      <a:pt x="8" y="866"/>
                      <a:pt x="9" y="867"/>
                    </a:cubicBezTo>
                    <a:cubicBezTo>
                      <a:pt x="0" y="892"/>
                      <a:pt x="5" y="920"/>
                      <a:pt x="14" y="943"/>
                    </a:cubicBezTo>
                    <a:cubicBezTo>
                      <a:pt x="34" y="999"/>
                      <a:pt x="76" y="1025"/>
                      <a:pt x="84" y="1017"/>
                    </a:cubicBezTo>
                    <a:cubicBezTo>
                      <a:pt x="93" y="1008"/>
                      <a:pt x="80" y="997"/>
                      <a:pt x="71" y="977"/>
                    </a:cubicBezTo>
                    <a:cubicBezTo>
                      <a:pt x="56" y="946"/>
                      <a:pt x="68" y="929"/>
                      <a:pt x="67" y="916"/>
                    </a:cubicBezTo>
                    <a:cubicBezTo>
                      <a:pt x="73" y="926"/>
                      <a:pt x="78" y="921"/>
                      <a:pt x="88" y="952"/>
                    </a:cubicBezTo>
                    <a:cubicBezTo>
                      <a:pt x="93" y="964"/>
                      <a:pt x="114" y="967"/>
                      <a:pt x="114" y="966"/>
                    </a:cubicBezTo>
                    <a:cubicBezTo>
                      <a:pt x="112" y="954"/>
                      <a:pt x="109" y="941"/>
                      <a:pt x="107" y="928"/>
                    </a:cubicBezTo>
                    <a:cubicBezTo>
                      <a:pt x="100" y="893"/>
                      <a:pt x="90" y="884"/>
                      <a:pt x="83" y="876"/>
                    </a:cubicBezTo>
                    <a:cubicBezTo>
                      <a:pt x="83" y="875"/>
                      <a:pt x="84" y="874"/>
                      <a:pt x="84" y="873"/>
                    </a:cubicBezTo>
                    <a:cubicBezTo>
                      <a:pt x="84" y="873"/>
                      <a:pt x="84" y="863"/>
                      <a:pt x="86" y="855"/>
                    </a:cubicBezTo>
                    <a:cubicBezTo>
                      <a:pt x="99" y="807"/>
                      <a:pt x="141" y="758"/>
                      <a:pt x="142" y="686"/>
                    </a:cubicBezTo>
                    <a:cubicBezTo>
                      <a:pt x="142" y="669"/>
                      <a:pt x="141" y="656"/>
                      <a:pt x="140" y="645"/>
                    </a:cubicBezTo>
                    <a:cubicBezTo>
                      <a:pt x="154" y="625"/>
                      <a:pt x="172" y="596"/>
                      <a:pt x="188" y="564"/>
                    </a:cubicBezTo>
                    <a:cubicBezTo>
                      <a:pt x="188" y="564"/>
                      <a:pt x="188" y="564"/>
                      <a:pt x="188" y="564"/>
                    </a:cubicBezTo>
                    <a:cubicBezTo>
                      <a:pt x="188" y="565"/>
                      <a:pt x="188" y="566"/>
                      <a:pt x="188" y="567"/>
                    </a:cubicBezTo>
                    <a:cubicBezTo>
                      <a:pt x="188" y="567"/>
                      <a:pt x="188" y="567"/>
                      <a:pt x="188" y="567"/>
                    </a:cubicBezTo>
                    <a:cubicBezTo>
                      <a:pt x="188" y="567"/>
                      <a:pt x="188" y="568"/>
                      <a:pt x="188" y="568"/>
                    </a:cubicBezTo>
                    <a:cubicBezTo>
                      <a:pt x="188" y="568"/>
                      <a:pt x="188" y="568"/>
                      <a:pt x="188" y="568"/>
                    </a:cubicBezTo>
                    <a:cubicBezTo>
                      <a:pt x="188" y="569"/>
                      <a:pt x="188" y="569"/>
                      <a:pt x="188" y="570"/>
                    </a:cubicBezTo>
                    <a:cubicBezTo>
                      <a:pt x="188" y="570"/>
                      <a:pt x="188" y="570"/>
                      <a:pt x="188" y="570"/>
                    </a:cubicBezTo>
                    <a:cubicBezTo>
                      <a:pt x="188" y="570"/>
                      <a:pt x="188" y="571"/>
                      <a:pt x="188" y="571"/>
                    </a:cubicBezTo>
                    <a:cubicBezTo>
                      <a:pt x="188" y="571"/>
                      <a:pt x="188" y="571"/>
                      <a:pt x="188" y="571"/>
                    </a:cubicBezTo>
                    <a:cubicBezTo>
                      <a:pt x="188" y="572"/>
                      <a:pt x="188" y="573"/>
                      <a:pt x="188" y="573"/>
                    </a:cubicBezTo>
                    <a:cubicBezTo>
                      <a:pt x="188" y="574"/>
                      <a:pt x="188" y="574"/>
                      <a:pt x="188" y="574"/>
                    </a:cubicBezTo>
                    <a:cubicBezTo>
                      <a:pt x="188" y="574"/>
                      <a:pt x="188" y="574"/>
                      <a:pt x="187" y="575"/>
                    </a:cubicBezTo>
                    <a:cubicBezTo>
                      <a:pt x="187" y="575"/>
                      <a:pt x="187" y="575"/>
                      <a:pt x="187" y="575"/>
                    </a:cubicBezTo>
                    <a:cubicBezTo>
                      <a:pt x="187" y="576"/>
                      <a:pt x="187" y="577"/>
                      <a:pt x="187" y="578"/>
                    </a:cubicBezTo>
                    <a:cubicBezTo>
                      <a:pt x="187" y="578"/>
                      <a:pt x="187" y="578"/>
                      <a:pt x="187" y="578"/>
                    </a:cubicBezTo>
                    <a:cubicBezTo>
                      <a:pt x="187" y="578"/>
                      <a:pt x="187" y="579"/>
                      <a:pt x="186" y="579"/>
                    </a:cubicBezTo>
                    <a:cubicBezTo>
                      <a:pt x="186" y="579"/>
                      <a:pt x="186" y="579"/>
                      <a:pt x="186" y="579"/>
                    </a:cubicBezTo>
                    <a:cubicBezTo>
                      <a:pt x="186" y="580"/>
                      <a:pt x="186" y="582"/>
                      <a:pt x="186" y="583"/>
                    </a:cubicBezTo>
                    <a:cubicBezTo>
                      <a:pt x="186" y="583"/>
                      <a:pt x="186" y="583"/>
                      <a:pt x="186" y="583"/>
                    </a:cubicBezTo>
                    <a:cubicBezTo>
                      <a:pt x="186" y="583"/>
                      <a:pt x="185" y="583"/>
                      <a:pt x="185" y="584"/>
                    </a:cubicBezTo>
                    <a:cubicBezTo>
                      <a:pt x="185" y="584"/>
                      <a:pt x="185" y="584"/>
                      <a:pt x="185" y="584"/>
                    </a:cubicBezTo>
                    <a:cubicBezTo>
                      <a:pt x="185" y="585"/>
                      <a:pt x="185" y="586"/>
                      <a:pt x="184" y="587"/>
                    </a:cubicBezTo>
                    <a:cubicBezTo>
                      <a:pt x="184" y="588"/>
                      <a:pt x="184" y="589"/>
                      <a:pt x="184" y="590"/>
                    </a:cubicBezTo>
                    <a:cubicBezTo>
                      <a:pt x="184" y="590"/>
                      <a:pt x="184" y="590"/>
                      <a:pt x="183" y="590"/>
                    </a:cubicBezTo>
                    <a:cubicBezTo>
                      <a:pt x="183" y="592"/>
                      <a:pt x="183" y="593"/>
                      <a:pt x="182" y="595"/>
                    </a:cubicBezTo>
                    <a:cubicBezTo>
                      <a:pt x="182" y="595"/>
                      <a:pt x="182" y="595"/>
                      <a:pt x="182" y="595"/>
                    </a:cubicBezTo>
                    <a:cubicBezTo>
                      <a:pt x="181" y="597"/>
                      <a:pt x="181" y="600"/>
                      <a:pt x="180" y="602"/>
                    </a:cubicBezTo>
                    <a:cubicBezTo>
                      <a:pt x="166" y="645"/>
                      <a:pt x="141" y="718"/>
                      <a:pt x="139" y="805"/>
                    </a:cubicBezTo>
                    <a:cubicBezTo>
                      <a:pt x="139" y="805"/>
                      <a:pt x="139" y="805"/>
                      <a:pt x="139" y="805"/>
                    </a:cubicBezTo>
                    <a:cubicBezTo>
                      <a:pt x="139" y="805"/>
                      <a:pt x="139" y="805"/>
                      <a:pt x="139" y="805"/>
                    </a:cubicBezTo>
                    <a:cubicBezTo>
                      <a:pt x="139" y="805"/>
                      <a:pt x="139" y="805"/>
                      <a:pt x="139" y="805"/>
                    </a:cubicBezTo>
                    <a:cubicBezTo>
                      <a:pt x="138" y="816"/>
                      <a:pt x="138" y="828"/>
                      <a:pt x="138" y="840"/>
                    </a:cubicBezTo>
                    <a:cubicBezTo>
                      <a:pt x="138" y="840"/>
                      <a:pt x="138" y="841"/>
                      <a:pt x="138" y="841"/>
                    </a:cubicBezTo>
                    <a:cubicBezTo>
                      <a:pt x="138" y="846"/>
                      <a:pt x="139" y="851"/>
                      <a:pt x="139" y="856"/>
                    </a:cubicBezTo>
                    <a:cubicBezTo>
                      <a:pt x="139" y="858"/>
                      <a:pt x="139" y="859"/>
                      <a:pt x="139" y="861"/>
                    </a:cubicBezTo>
                    <a:cubicBezTo>
                      <a:pt x="139" y="865"/>
                      <a:pt x="139" y="869"/>
                      <a:pt x="140" y="873"/>
                    </a:cubicBezTo>
                    <a:cubicBezTo>
                      <a:pt x="140" y="876"/>
                      <a:pt x="140" y="879"/>
                      <a:pt x="140" y="882"/>
                    </a:cubicBezTo>
                    <a:cubicBezTo>
                      <a:pt x="141" y="884"/>
                      <a:pt x="141" y="886"/>
                      <a:pt x="141" y="888"/>
                    </a:cubicBezTo>
                    <a:cubicBezTo>
                      <a:pt x="143" y="909"/>
                      <a:pt x="145" y="931"/>
                      <a:pt x="149" y="953"/>
                    </a:cubicBezTo>
                    <a:cubicBezTo>
                      <a:pt x="149" y="953"/>
                      <a:pt x="149" y="953"/>
                      <a:pt x="149" y="953"/>
                    </a:cubicBezTo>
                    <a:cubicBezTo>
                      <a:pt x="164" y="1054"/>
                      <a:pt x="193" y="1152"/>
                      <a:pt x="210" y="1188"/>
                    </a:cubicBezTo>
                    <a:cubicBezTo>
                      <a:pt x="230" y="1229"/>
                      <a:pt x="249" y="1251"/>
                      <a:pt x="257" y="1303"/>
                    </a:cubicBezTo>
                    <a:cubicBezTo>
                      <a:pt x="261" y="1334"/>
                      <a:pt x="254" y="1376"/>
                      <a:pt x="254" y="1425"/>
                    </a:cubicBezTo>
                    <a:cubicBezTo>
                      <a:pt x="255" y="1500"/>
                      <a:pt x="300" y="1616"/>
                      <a:pt x="327" y="1691"/>
                    </a:cubicBezTo>
                    <a:cubicBezTo>
                      <a:pt x="329" y="1698"/>
                      <a:pt x="314" y="1726"/>
                      <a:pt x="313" y="1738"/>
                    </a:cubicBezTo>
                    <a:cubicBezTo>
                      <a:pt x="310" y="1761"/>
                      <a:pt x="295" y="1775"/>
                      <a:pt x="293" y="1788"/>
                    </a:cubicBezTo>
                    <a:cubicBezTo>
                      <a:pt x="289" y="1809"/>
                      <a:pt x="342" y="1815"/>
                      <a:pt x="357" y="1816"/>
                    </a:cubicBezTo>
                    <a:cubicBezTo>
                      <a:pt x="368" y="1817"/>
                      <a:pt x="422" y="1828"/>
                      <a:pt x="423" y="1801"/>
                    </a:cubicBezTo>
                    <a:cubicBezTo>
                      <a:pt x="423" y="1792"/>
                      <a:pt x="413" y="1767"/>
                      <a:pt x="411" y="1741"/>
                    </a:cubicBezTo>
                    <a:cubicBezTo>
                      <a:pt x="408" y="1714"/>
                      <a:pt x="407" y="1700"/>
                      <a:pt x="406" y="1686"/>
                    </a:cubicBezTo>
                    <a:cubicBezTo>
                      <a:pt x="403" y="1630"/>
                      <a:pt x="426" y="1531"/>
                      <a:pt x="429" y="1446"/>
                    </a:cubicBezTo>
                    <a:cubicBezTo>
                      <a:pt x="432" y="1380"/>
                      <a:pt x="419" y="1349"/>
                      <a:pt x="417" y="1314"/>
                    </a:cubicBezTo>
                    <a:cubicBezTo>
                      <a:pt x="415" y="1286"/>
                      <a:pt x="427" y="1272"/>
                      <a:pt x="419" y="1210"/>
                    </a:cubicBezTo>
                    <a:cubicBezTo>
                      <a:pt x="417" y="1197"/>
                      <a:pt x="434" y="1085"/>
                      <a:pt x="437" y="972"/>
                    </a:cubicBezTo>
                    <a:cubicBezTo>
                      <a:pt x="437" y="972"/>
                      <a:pt x="437" y="972"/>
                      <a:pt x="437" y="972"/>
                    </a:cubicBezTo>
                    <a:cubicBezTo>
                      <a:pt x="437" y="965"/>
                      <a:pt x="437" y="965"/>
                      <a:pt x="437" y="972"/>
                    </a:cubicBezTo>
                    <a:cubicBezTo>
                      <a:pt x="437" y="972"/>
                      <a:pt x="437" y="972"/>
                      <a:pt x="437" y="972"/>
                    </a:cubicBezTo>
                    <a:cubicBezTo>
                      <a:pt x="439" y="1085"/>
                      <a:pt x="457" y="1197"/>
                      <a:pt x="455" y="1210"/>
                    </a:cubicBezTo>
                    <a:cubicBezTo>
                      <a:pt x="447" y="1272"/>
                      <a:pt x="458" y="1286"/>
                      <a:pt x="457" y="1314"/>
                    </a:cubicBezTo>
                    <a:cubicBezTo>
                      <a:pt x="454" y="1349"/>
                      <a:pt x="442" y="1380"/>
                      <a:pt x="444" y="1446"/>
                    </a:cubicBezTo>
                    <a:cubicBezTo>
                      <a:pt x="448" y="1531"/>
                      <a:pt x="471" y="1630"/>
                      <a:pt x="468" y="1686"/>
                    </a:cubicBezTo>
                    <a:cubicBezTo>
                      <a:pt x="467" y="1700"/>
                      <a:pt x="465" y="1714"/>
                      <a:pt x="463" y="1741"/>
                    </a:cubicBezTo>
                    <a:cubicBezTo>
                      <a:pt x="460" y="1767"/>
                      <a:pt x="450" y="1792"/>
                      <a:pt x="450" y="1801"/>
                    </a:cubicBezTo>
                    <a:cubicBezTo>
                      <a:pt x="451" y="1828"/>
                      <a:pt x="505" y="1817"/>
                      <a:pt x="517" y="1816"/>
                    </a:cubicBezTo>
                    <a:cubicBezTo>
                      <a:pt x="531" y="1815"/>
                      <a:pt x="585" y="1809"/>
                      <a:pt x="581" y="1788"/>
                    </a:cubicBezTo>
                    <a:cubicBezTo>
                      <a:pt x="578" y="1775"/>
                      <a:pt x="564" y="1761"/>
                      <a:pt x="561" y="1738"/>
                    </a:cubicBezTo>
                    <a:cubicBezTo>
                      <a:pt x="559" y="1726"/>
                      <a:pt x="544" y="1698"/>
                      <a:pt x="546" y="1691"/>
                    </a:cubicBezTo>
                    <a:cubicBezTo>
                      <a:pt x="574" y="1616"/>
                      <a:pt x="618" y="1500"/>
                      <a:pt x="619" y="1425"/>
                    </a:cubicBezTo>
                    <a:cubicBezTo>
                      <a:pt x="620" y="1376"/>
                      <a:pt x="612" y="1334"/>
                      <a:pt x="617" y="1303"/>
                    </a:cubicBezTo>
                    <a:cubicBezTo>
                      <a:pt x="625" y="1251"/>
                      <a:pt x="643" y="1229"/>
                      <a:pt x="664" y="1188"/>
                    </a:cubicBezTo>
                    <a:cubicBezTo>
                      <a:pt x="681" y="1152"/>
                      <a:pt x="709" y="1054"/>
                      <a:pt x="725" y="953"/>
                    </a:cubicBezTo>
                    <a:cubicBezTo>
                      <a:pt x="725" y="953"/>
                      <a:pt x="725" y="953"/>
                      <a:pt x="725" y="953"/>
                    </a:cubicBezTo>
                    <a:cubicBezTo>
                      <a:pt x="728" y="931"/>
                      <a:pt x="731" y="909"/>
                      <a:pt x="733" y="887"/>
                    </a:cubicBezTo>
                    <a:cubicBezTo>
                      <a:pt x="733" y="886"/>
                      <a:pt x="733" y="884"/>
                      <a:pt x="733" y="883"/>
                    </a:cubicBezTo>
                    <a:cubicBezTo>
                      <a:pt x="733" y="879"/>
                      <a:pt x="734" y="876"/>
                      <a:pt x="734" y="872"/>
                    </a:cubicBezTo>
                    <a:cubicBezTo>
                      <a:pt x="734" y="869"/>
                      <a:pt x="734" y="865"/>
                      <a:pt x="735" y="861"/>
                    </a:cubicBezTo>
                    <a:cubicBezTo>
                      <a:pt x="735" y="859"/>
                      <a:pt x="735" y="858"/>
                      <a:pt x="735" y="856"/>
                    </a:cubicBezTo>
                    <a:cubicBezTo>
                      <a:pt x="735" y="851"/>
                      <a:pt x="735" y="846"/>
                      <a:pt x="735" y="841"/>
                    </a:cubicBezTo>
                    <a:cubicBezTo>
                      <a:pt x="735" y="841"/>
                      <a:pt x="735" y="840"/>
                      <a:pt x="735" y="840"/>
                    </a:cubicBezTo>
                    <a:cubicBezTo>
                      <a:pt x="736" y="828"/>
                      <a:pt x="735" y="816"/>
                      <a:pt x="735" y="805"/>
                    </a:cubicBezTo>
                    <a:cubicBezTo>
                      <a:pt x="735" y="805"/>
                      <a:pt x="735" y="805"/>
                      <a:pt x="735" y="805"/>
                    </a:cubicBezTo>
                    <a:cubicBezTo>
                      <a:pt x="735" y="805"/>
                      <a:pt x="735" y="805"/>
                      <a:pt x="735" y="805"/>
                    </a:cubicBezTo>
                    <a:cubicBezTo>
                      <a:pt x="735" y="805"/>
                      <a:pt x="735" y="805"/>
                      <a:pt x="735" y="805"/>
                    </a:cubicBezTo>
                    <a:cubicBezTo>
                      <a:pt x="733" y="718"/>
                      <a:pt x="707" y="645"/>
                      <a:pt x="694" y="602"/>
                    </a:cubicBezTo>
                    <a:cubicBezTo>
                      <a:pt x="693" y="600"/>
                      <a:pt x="692" y="597"/>
                      <a:pt x="691" y="595"/>
                    </a:cubicBezTo>
                    <a:cubicBezTo>
                      <a:pt x="691" y="595"/>
                      <a:pt x="691" y="595"/>
                      <a:pt x="691" y="595"/>
                    </a:cubicBezTo>
                    <a:cubicBezTo>
                      <a:pt x="691" y="593"/>
                      <a:pt x="690" y="591"/>
                      <a:pt x="690" y="589"/>
                    </a:cubicBezTo>
                    <a:cubicBezTo>
                      <a:pt x="690" y="589"/>
                      <a:pt x="689" y="588"/>
                      <a:pt x="689" y="587"/>
                    </a:cubicBezTo>
                    <a:cubicBezTo>
                      <a:pt x="689" y="586"/>
                      <a:pt x="688" y="585"/>
                      <a:pt x="688" y="584"/>
                    </a:cubicBezTo>
                    <a:cubicBezTo>
                      <a:pt x="688" y="584"/>
                      <a:pt x="688" y="584"/>
                      <a:pt x="688" y="584"/>
                    </a:cubicBezTo>
                    <a:cubicBezTo>
                      <a:pt x="688" y="583"/>
                      <a:pt x="688" y="583"/>
                      <a:pt x="688" y="583"/>
                    </a:cubicBezTo>
                    <a:cubicBezTo>
                      <a:pt x="688" y="582"/>
                      <a:pt x="687" y="580"/>
                      <a:pt x="687" y="579"/>
                    </a:cubicBezTo>
                    <a:cubicBezTo>
                      <a:pt x="687" y="579"/>
                      <a:pt x="687" y="579"/>
                      <a:pt x="687" y="579"/>
                    </a:cubicBezTo>
                    <a:cubicBezTo>
                      <a:pt x="687" y="579"/>
                      <a:pt x="687" y="578"/>
                      <a:pt x="687" y="578"/>
                    </a:cubicBezTo>
                    <a:cubicBezTo>
                      <a:pt x="686" y="577"/>
                      <a:pt x="686" y="576"/>
                      <a:pt x="686" y="575"/>
                    </a:cubicBezTo>
                    <a:cubicBezTo>
                      <a:pt x="686" y="575"/>
                      <a:pt x="686" y="575"/>
                      <a:pt x="686" y="575"/>
                    </a:cubicBezTo>
                    <a:cubicBezTo>
                      <a:pt x="686" y="574"/>
                      <a:pt x="686" y="574"/>
                      <a:pt x="686" y="574"/>
                    </a:cubicBezTo>
                    <a:cubicBezTo>
                      <a:pt x="686" y="574"/>
                      <a:pt x="686" y="574"/>
                      <a:pt x="686" y="574"/>
                    </a:cubicBezTo>
                    <a:cubicBezTo>
                      <a:pt x="686" y="573"/>
                      <a:pt x="686" y="572"/>
                      <a:pt x="685" y="571"/>
                    </a:cubicBezTo>
                    <a:cubicBezTo>
                      <a:pt x="685" y="571"/>
                      <a:pt x="685" y="571"/>
                      <a:pt x="685" y="571"/>
                    </a:cubicBezTo>
                    <a:cubicBezTo>
                      <a:pt x="685" y="571"/>
                      <a:pt x="685" y="570"/>
                      <a:pt x="685" y="570"/>
                    </a:cubicBezTo>
                    <a:cubicBezTo>
                      <a:pt x="685" y="570"/>
                      <a:pt x="685" y="570"/>
                      <a:pt x="685" y="570"/>
                    </a:cubicBezTo>
                    <a:cubicBezTo>
                      <a:pt x="685" y="569"/>
                      <a:pt x="685" y="569"/>
                      <a:pt x="685" y="568"/>
                    </a:cubicBezTo>
                    <a:cubicBezTo>
                      <a:pt x="685" y="568"/>
                      <a:pt x="685" y="568"/>
                      <a:pt x="685" y="568"/>
                    </a:cubicBezTo>
                    <a:cubicBezTo>
                      <a:pt x="685" y="568"/>
                      <a:pt x="685" y="567"/>
                      <a:pt x="685" y="567"/>
                    </a:cubicBezTo>
                    <a:cubicBezTo>
                      <a:pt x="685" y="567"/>
                      <a:pt x="685" y="567"/>
                      <a:pt x="685" y="567"/>
                    </a:cubicBezTo>
                    <a:cubicBezTo>
                      <a:pt x="685" y="566"/>
                      <a:pt x="685" y="565"/>
                      <a:pt x="685" y="564"/>
                    </a:cubicBezTo>
                    <a:cubicBezTo>
                      <a:pt x="685" y="564"/>
                      <a:pt x="685" y="564"/>
                      <a:pt x="685" y="564"/>
                    </a:cubicBezTo>
                    <a:cubicBezTo>
                      <a:pt x="702" y="596"/>
                      <a:pt x="719" y="625"/>
                      <a:pt x="734" y="645"/>
                    </a:cubicBezTo>
                    <a:cubicBezTo>
                      <a:pt x="732" y="656"/>
                      <a:pt x="732" y="669"/>
                      <a:pt x="732" y="686"/>
                    </a:cubicBezTo>
                    <a:cubicBezTo>
                      <a:pt x="732" y="758"/>
                      <a:pt x="775" y="807"/>
                      <a:pt x="787" y="855"/>
                    </a:cubicBezTo>
                    <a:cubicBezTo>
                      <a:pt x="789" y="863"/>
                      <a:pt x="790" y="873"/>
                      <a:pt x="790" y="873"/>
                    </a:cubicBezTo>
                    <a:cubicBezTo>
                      <a:pt x="790" y="874"/>
                      <a:pt x="790" y="875"/>
                      <a:pt x="791" y="876"/>
                    </a:cubicBezTo>
                    <a:cubicBezTo>
                      <a:pt x="783" y="884"/>
                      <a:pt x="773" y="893"/>
                      <a:pt x="767" y="928"/>
                    </a:cubicBezTo>
                    <a:cubicBezTo>
                      <a:pt x="764" y="941"/>
                      <a:pt x="761" y="954"/>
                      <a:pt x="760" y="966"/>
                    </a:cubicBezTo>
                    <a:cubicBezTo>
                      <a:pt x="760" y="967"/>
                      <a:pt x="781" y="964"/>
                      <a:pt x="785" y="952"/>
                    </a:cubicBezTo>
                    <a:cubicBezTo>
                      <a:pt x="796" y="921"/>
                      <a:pt x="800" y="926"/>
                      <a:pt x="807" y="916"/>
                    </a:cubicBezTo>
                    <a:cubicBezTo>
                      <a:pt x="806" y="929"/>
                      <a:pt x="817" y="946"/>
                      <a:pt x="803" y="977"/>
                    </a:cubicBezTo>
                    <a:cubicBezTo>
                      <a:pt x="793" y="997"/>
                      <a:pt x="780" y="1008"/>
                      <a:pt x="789" y="1017"/>
                    </a:cubicBezTo>
                    <a:cubicBezTo>
                      <a:pt x="798" y="1025"/>
                      <a:pt x="839" y="999"/>
                      <a:pt x="860" y="943"/>
                    </a:cubicBezTo>
                    <a:cubicBezTo>
                      <a:pt x="868" y="920"/>
                      <a:pt x="874" y="892"/>
                      <a:pt x="865" y="867"/>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4" name="Group 43">
                <a:extLst>
                  <a:ext uri="{FF2B5EF4-FFF2-40B4-BE49-F238E27FC236}">
                    <a16:creationId xmlns:a16="http://schemas.microsoft.com/office/drawing/2014/main" id="{D9AD92DE-9D0C-9586-98A3-7C9A05AC64A2}"/>
                  </a:ext>
                </a:extLst>
              </p:cNvPr>
              <p:cNvGrpSpPr/>
              <p:nvPr/>
            </p:nvGrpSpPr>
            <p:grpSpPr>
              <a:xfrm>
                <a:off x="-2036482" y="4295206"/>
                <a:ext cx="964330" cy="228600"/>
                <a:chOff x="-2036482" y="4295206"/>
                <a:chExt cx="964330" cy="228600"/>
              </a:xfrm>
            </p:grpSpPr>
            <p:cxnSp>
              <p:nvCxnSpPr>
                <p:cNvPr id="38" name="Straight Connector 37">
                  <a:extLst>
                    <a:ext uri="{FF2B5EF4-FFF2-40B4-BE49-F238E27FC236}">
                      <a16:creationId xmlns:a16="http://schemas.microsoft.com/office/drawing/2014/main" id="{CC1C9444-BD27-00B6-BB2F-6FB13D25677F}"/>
                    </a:ext>
                  </a:extLst>
                </p:cNvPr>
                <p:cNvCxnSpPr/>
                <p:nvPr/>
              </p:nvCxnSpPr>
              <p:spPr>
                <a:xfrm>
                  <a:off x="-2036482" y="4409506"/>
                  <a:ext cx="77792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84D72201-EDD5-7A8C-B0D2-1BB0DCEE24CC}"/>
                    </a:ext>
                  </a:extLst>
                </p:cNvPr>
                <p:cNvGrpSpPr/>
                <p:nvPr/>
              </p:nvGrpSpPr>
              <p:grpSpPr>
                <a:xfrm>
                  <a:off x="-1300752" y="4295206"/>
                  <a:ext cx="228600" cy="228600"/>
                  <a:chOff x="-915934" y="4284130"/>
                  <a:chExt cx="228600" cy="228600"/>
                </a:xfrm>
              </p:grpSpPr>
              <p:sp>
                <p:nvSpPr>
                  <p:cNvPr id="42" name="Oval 41">
                    <a:extLst>
                      <a:ext uri="{FF2B5EF4-FFF2-40B4-BE49-F238E27FC236}">
                        <a16:creationId xmlns:a16="http://schemas.microsoft.com/office/drawing/2014/main" id="{9E0D90AC-9452-89D7-F5DC-B008E5EEA011}"/>
                      </a:ext>
                    </a:extLst>
                  </p:cNvPr>
                  <p:cNvSpPr/>
                  <p:nvPr/>
                </p:nvSpPr>
                <p:spPr>
                  <a:xfrm>
                    <a:off x="-915934" y="4284130"/>
                    <a:ext cx="228600" cy="228600"/>
                  </a:xfrm>
                  <a:prstGeom prst="ellipse">
                    <a:avLst/>
                  </a:prstGeom>
                  <a:solidFill>
                    <a:schemeClr val="accent5">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149">
                    <a:extLst>
                      <a:ext uri="{FF2B5EF4-FFF2-40B4-BE49-F238E27FC236}">
                        <a16:creationId xmlns:a16="http://schemas.microsoft.com/office/drawing/2014/main" id="{35F901A0-A3D6-8F38-231C-8898165CA70D}"/>
                      </a:ext>
                    </a:extLst>
                  </p:cNvPr>
                  <p:cNvSpPr>
                    <a:spLocks noChangeArrowheads="1"/>
                  </p:cNvSpPr>
                  <p:nvPr/>
                </p:nvSpPr>
                <p:spPr bwMode="auto">
                  <a:xfrm>
                    <a:off x="-848781" y="4351283"/>
                    <a:ext cx="94294" cy="94294"/>
                  </a:xfrm>
                  <a:prstGeom prst="ellipse">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grpSp>
          </p:grpSp>
          <p:grpSp>
            <p:nvGrpSpPr>
              <p:cNvPr id="45" name="Group 44">
                <a:extLst>
                  <a:ext uri="{FF2B5EF4-FFF2-40B4-BE49-F238E27FC236}">
                    <a16:creationId xmlns:a16="http://schemas.microsoft.com/office/drawing/2014/main" id="{A6684CAB-C37D-3DF7-465D-1D234D3F3167}"/>
                  </a:ext>
                </a:extLst>
              </p:cNvPr>
              <p:cNvGrpSpPr/>
              <p:nvPr/>
            </p:nvGrpSpPr>
            <p:grpSpPr>
              <a:xfrm>
                <a:off x="-2102390" y="2530079"/>
                <a:ext cx="964330" cy="228600"/>
                <a:chOff x="-2036482" y="4295206"/>
                <a:chExt cx="964330" cy="228600"/>
              </a:xfrm>
            </p:grpSpPr>
            <p:cxnSp>
              <p:nvCxnSpPr>
                <p:cNvPr id="46" name="Straight Connector 45">
                  <a:extLst>
                    <a:ext uri="{FF2B5EF4-FFF2-40B4-BE49-F238E27FC236}">
                      <a16:creationId xmlns:a16="http://schemas.microsoft.com/office/drawing/2014/main" id="{060BC8F7-AD36-AA4C-15E7-368A909945A6}"/>
                    </a:ext>
                  </a:extLst>
                </p:cNvPr>
                <p:cNvCxnSpPr/>
                <p:nvPr/>
              </p:nvCxnSpPr>
              <p:spPr>
                <a:xfrm>
                  <a:off x="-2036482" y="4409506"/>
                  <a:ext cx="77792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6F71802C-8852-DD3E-2E43-32A328E42272}"/>
                    </a:ext>
                  </a:extLst>
                </p:cNvPr>
                <p:cNvGrpSpPr/>
                <p:nvPr/>
              </p:nvGrpSpPr>
              <p:grpSpPr>
                <a:xfrm>
                  <a:off x="-1300752" y="4295206"/>
                  <a:ext cx="228600" cy="228600"/>
                  <a:chOff x="-915934" y="4284130"/>
                  <a:chExt cx="228600" cy="228600"/>
                </a:xfrm>
              </p:grpSpPr>
              <p:sp>
                <p:nvSpPr>
                  <p:cNvPr id="48" name="Oval 47">
                    <a:extLst>
                      <a:ext uri="{FF2B5EF4-FFF2-40B4-BE49-F238E27FC236}">
                        <a16:creationId xmlns:a16="http://schemas.microsoft.com/office/drawing/2014/main" id="{7C2BB5E5-1521-CBED-1ECB-3EA0820B7D56}"/>
                      </a:ext>
                    </a:extLst>
                  </p:cNvPr>
                  <p:cNvSpPr/>
                  <p:nvPr/>
                </p:nvSpPr>
                <p:spPr>
                  <a:xfrm>
                    <a:off x="-915934" y="4284130"/>
                    <a:ext cx="228600" cy="228600"/>
                  </a:xfrm>
                  <a:prstGeom prst="ellipse">
                    <a:avLst/>
                  </a:prstGeom>
                  <a:solidFill>
                    <a:schemeClr val="accent5">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149">
                    <a:extLst>
                      <a:ext uri="{FF2B5EF4-FFF2-40B4-BE49-F238E27FC236}">
                        <a16:creationId xmlns:a16="http://schemas.microsoft.com/office/drawing/2014/main" id="{65B6136F-61AD-D7BD-2E5C-2C553A27F678}"/>
                      </a:ext>
                    </a:extLst>
                  </p:cNvPr>
                  <p:cNvSpPr>
                    <a:spLocks noChangeArrowheads="1"/>
                  </p:cNvSpPr>
                  <p:nvPr/>
                </p:nvSpPr>
                <p:spPr bwMode="auto">
                  <a:xfrm>
                    <a:off x="-848781" y="4351283"/>
                    <a:ext cx="94294" cy="94294"/>
                  </a:xfrm>
                  <a:prstGeom prst="ellipse">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grpSp>
          </p:grpSp>
          <p:grpSp>
            <p:nvGrpSpPr>
              <p:cNvPr id="50" name="Group 49">
                <a:extLst>
                  <a:ext uri="{FF2B5EF4-FFF2-40B4-BE49-F238E27FC236}">
                    <a16:creationId xmlns:a16="http://schemas.microsoft.com/office/drawing/2014/main" id="{536467CF-9446-E243-06DC-FF8EF7192464}"/>
                  </a:ext>
                </a:extLst>
              </p:cNvPr>
              <p:cNvGrpSpPr/>
              <p:nvPr/>
            </p:nvGrpSpPr>
            <p:grpSpPr>
              <a:xfrm>
                <a:off x="-2020509" y="2975502"/>
                <a:ext cx="964330" cy="228600"/>
                <a:chOff x="-2036482" y="4295206"/>
                <a:chExt cx="964330" cy="228600"/>
              </a:xfrm>
            </p:grpSpPr>
            <p:cxnSp>
              <p:nvCxnSpPr>
                <p:cNvPr id="51" name="Straight Connector 50">
                  <a:extLst>
                    <a:ext uri="{FF2B5EF4-FFF2-40B4-BE49-F238E27FC236}">
                      <a16:creationId xmlns:a16="http://schemas.microsoft.com/office/drawing/2014/main" id="{23142994-3313-CD79-2E9C-2BC9EF5DDFCD}"/>
                    </a:ext>
                  </a:extLst>
                </p:cNvPr>
                <p:cNvCxnSpPr/>
                <p:nvPr/>
              </p:nvCxnSpPr>
              <p:spPr>
                <a:xfrm>
                  <a:off x="-2036482" y="4409506"/>
                  <a:ext cx="77792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54DCD362-A875-B964-ABFA-623892EC9259}"/>
                    </a:ext>
                  </a:extLst>
                </p:cNvPr>
                <p:cNvGrpSpPr/>
                <p:nvPr/>
              </p:nvGrpSpPr>
              <p:grpSpPr>
                <a:xfrm>
                  <a:off x="-1300752" y="4295206"/>
                  <a:ext cx="228600" cy="228600"/>
                  <a:chOff x="-915934" y="4284130"/>
                  <a:chExt cx="228600" cy="228600"/>
                </a:xfrm>
              </p:grpSpPr>
              <p:sp>
                <p:nvSpPr>
                  <p:cNvPr id="53" name="Oval 52">
                    <a:extLst>
                      <a:ext uri="{FF2B5EF4-FFF2-40B4-BE49-F238E27FC236}">
                        <a16:creationId xmlns:a16="http://schemas.microsoft.com/office/drawing/2014/main" id="{B8AE1B8B-B110-0D21-CB8F-B0ABD3049D66}"/>
                      </a:ext>
                    </a:extLst>
                  </p:cNvPr>
                  <p:cNvSpPr/>
                  <p:nvPr/>
                </p:nvSpPr>
                <p:spPr>
                  <a:xfrm>
                    <a:off x="-915934" y="4284130"/>
                    <a:ext cx="228600" cy="228600"/>
                  </a:xfrm>
                  <a:prstGeom prst="ellipse">
                    <a:avLst/>
                  </a:prstGeom>
                  <a:solidFill>
                    <a:schemeClr val="accent5">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149">
                    <a:extLst>
                      <a:ext uri="{FF2B5EF4-FFF2-40B4-BE49-F238E27FC236}">
                        <a16:creationId xmlns:a16="http://schemas.microsoft.com/office/drawing/2014/main" id="{BE22B667-BE85-AEAD-6472-2BC16B3A7EC0}"/>
                      </a:ext>
                    </a:extLst>
                  </p:cNvPr>
                  <p:cNvSpPr>
                    <a:spLocks noChangeArrowheads="1"/>
                  </p:cNvSpPr>
                  <p:nvPr/>
                </p:nvSpPr>
                <p:spPr bwMode="auto">
                  <a:xfrm>
                    <a:off x="-848781" y="4351283"/>
                    <a:ext cx="94294" cy="94294"/>
                  </a:xfrm>
                  <a:prstGeom prst="ellipse">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grpSp>
          </p:grpSp>
          <p:grpSp>
            <p:nvGrpSpPr>
              <p:cNvPr id="55" name="Group 54">
                <a:extLst>
                  <a:ext uri="{FF2B5EF4-FFF2-40B4-BE49-F238E27FC236}">
                    <a16:creationId xmlns:a16="http://schemas.microsoft.com/office/drawing/2014/main" id="{B2A70A6D-EB01-35BB-4840-F2BF2529CBC3}"/>
                  </a:ext>
                </a:extLst>
              </p:cNvPr>
              <p:cNvGrpSpPr/>
              <p:nvPr/>
            </p:nvGrpSpPr>
            <p:grpSpPr>
              <a:xfrm flipH="1">
                <a:off x="-3164823" y="3213665"/>
                <a:ext cx="964330" cy="228600"/>
                <a:chOff x="-2036482" y="4295206"/>
                <a:chExt cx="964330" cy="228600"/>
              </a:xfrm>
            </p:grpSpPr>
            <p:cxnSp>
              <p:nvCxnSpPr>
                <p:cNvPr id="56" name="Straight Connector 55">
                  <a:extLst>
                    <a:ext uri="{FF2B5EF4-FFF2-40B4-BE49-F238E27FC236}">
                      <a16:creationId xmlns:a16="http://schemas.microsoft.com/office/drawing/2014/main" id="{48C7771C-1820-0E4E-0B6B-DC73715A8315}"/>
                    </a:ext>
                  </a:extLst>
                </p:cNvPr>
                <p:cNvCxnSpPr/>
                <p:nvPr/>
              </p:nvCxnSpPr>
              <p:spPr>
                <a:xfrm>
                  <a:off x="-2036482" y="4409506"/>
                  <a:ext cx="77792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713DFE7-0818-487E-7041-BB855F778C17}"/>
                    </a:ext>
                  </a:extLst>
                </p:cNvPr>
                <p:cNvGrpSpPr/>
                <p:nvPr/>
              </p:nvGrpSpPr>
              <p:grpSpPr>
                <a:xfrm>
                  <a:off x="-1300752" y="4295206"/>
                  <a:ext cx="228600" cy="228600"/>
                  <a:chOff x="-915934" y="4284130"/>
                  <a:chExt cx="228600" cy="228600"/>
                </a:xfrm>
              </p:grpSpPr>
              <p:sp>
                <p:nvSpPr>
                  <p:cNvPr id="58" name="Oval 57">
                    <a:extLst>
                      <a:ext uri="{FF2B5EF4-FFF2-40B4-BE49-F238E27FC236}">
                        <a16:creationId xmlns:a16="http://schemas.microsoft.com/office/drawing/2014/main" id="{7D962F24-4E96-D643-BFF9-8C13A0008E0C}"/>
                      </a:ext>
                    </a:extLst>
                  </p:cNvPr>
                  <p:cNvSpPr/>
                  <p:nvPr/>
                </p:nvSpPr>
                <p:spPr>
                  <a:xfrm>
                    <a:off x="-915934" y="4284130"/>
                    <a:ext cx="228600" cy="228600"/>
                  </a:xfrm>
                  <a:prstGeom prst="ellipse">
                    <a:avLst/>
                  </a:prstGeom>
                  <a:solidFill>
                    <a:schemeClr val="accent5">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149">
                    <a:extLst>
                      <a:ext uri="{FF2B5EF4-FFF2-40B4-BE49-F238E27FC236}">
                        <a16:creationId xmlns:a16="http://schemas.microsoft.com/office/drawing/2014/main" id="{0F2AFB04-50E4-91D0-9AFB-BFF84AFC4477}"/>
                      </a:ext>
                    </a:extLst>
                  </p:cNvPr>
                  <p:cNvSpPr>
                    <a:spLocks noChangeArrowheads="1"/>
                  </p:cNvSpPr>
                  <p:nvPr/>
                </p:nvSpPr>
                <p:spPr bwMode="auto">
                  <a:xfrm>
                    <a:off x="-848781" y="4351283"/>
                    <a:ext cx="94294" cy="94294"/>
                  </a:xfrm>
                  <a:prstGeom prst="ellipse">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grpSp>
          </p:grpSp>
          <p:grpSp>
            <p:nvGrpSpPr>
              <p:cNvPr id="60" name="Group 59">
                <a:extLst>
                  <a:ext uri="{FF2B5EF4-FFF2-40B4-BE49-F238E27FC236}">
                    <a16:creationId xmlns:a16="http://schemas.microsoft.com/office/drawing/2014/main" id="{E8525166-64C7-0FF6-9161-75BF882E6522}"/>
                  </a:ext>
                </a:extLst>
              </p:cNvPr>
              <p:cNvGrpSpPr/>
              <p:nvPr/>
            </p:nvGrpSpPr>
            <p:grpSpPr>
              <a:xfrm flipH="1">
                <a:off x="-3205767" y="3874228"/>
                <a:ext cx="964330" cy="228600"/>
                <a:chOff x="-2036482" y="4295206"/>
                <a:chExt cx="964330" cy="228600"/>
              </a:xfrm>
            </p:grpSpPr>
            <p:cxnSp>
              <p:nvCxnSpPr>
                <p:cNvPr id="61" name="Straight Connector 60">
                  <a:extLst>
                    <a:ext uri="{FF2B5EF4-FFF2-40B4-BE49-F238E27FC236}">
                      <a16:creationId xmlns:a16="http://schemas.microsoft.com/office/drawing/2014/main" id="{C4D29823-0567-6E84-30C1-5BDFD794F0F5}"/>
                    </a:ext>
                  </a:extLst>
                </p:cNvPr>
                <p:cNvCxnSpPr/>
                <p:nvPr/>
              </p:nvCxnSpPr>
              <p:spPr>
                <a:xfrm>
                  <a:off x="-2036482" y="4409506"/>
                  <a:ext cx="77792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EC888397-6975-F707-523F-6382A48EDAC9}"/>
                    </a:ext>
                  </a:extLst>
                </p:cNvPr>
                <p:cNvGrpSpPr/>
                <p:nvPr/>
              </p:nvGrpSpPr>
              <p:grpSpPr>
                <a:xfrm>
                  <a:off x="-1300752" y="4295206"/>
                  <a:ext cx="228600" cy="228600"/>
                  <a:chOff x="-915934" y="4284130"/>
                  <a:chExt cx="228600" cy="228600"/>
                </a:xfrm>
              </p:grpSpPr>
              <p:sp>
                <p:nvSpPr>
                  <p:cNvPr id="63" name="Oval 62">
                    <a:extLst>
                      <a:ext uri="{FF2B5EF4-FFF2-40B4-BE49-F238E27FC236}">
                        <a16:creationId xmlns:a16="http://schemas.microsoft.com/office/drawing/2014/main" id="{161DC2B3-32E2-C03E-E927-6FF4703240E3}"/>
                      </a:ext>
                    </a:extLst>
                  </p:cNvPr>
                  <p:cNvSpPr/>
                  <p:nvPr/>
                </p:nvSpPr>
                <p:spPr>
                  <a:xfrm>
                    <a:off x="-915934" y="4284130"/>
                    <a:ext cx="228600" cy="228600"/>
                  </a:xfrm>
                  <a:prstGeom prst="ellipse">
                    <a:avLst/>
                  </a:prstGeom>
                  <a:solidFill>
                    <a:schemeClr val="accent5">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149">
                    <a:extLst>
                      <a:ext uri="{FF2B5EF4-FFF2-40B4-BE49-F238E27FC236}">
                        <a16:creationId xmlns:a16="http://schemas.microsoft.com/office/drawing/2014/main" id="{E31D07C6-34B1-5BEB-DA8C-920A8CBD5077}"/>
                      </a:ext>
                    </a:extLst>
                  </p:cNvPr>
                  <p:cNvSpPr>
                    <a:spLocks noChangeArrowheads="1"/>
                  </p:cNvSpPr>
                  <p:nvPr/>
                </p:nvSpPr>
                <p:spPr bwMode="auto">
                  <a:xfrm>
                    <a:off x="-848781" y="4351283"/>
                    <a:ext cx="94294" cy="94294"/>
                  </a:xfrm>
                  <a:prstGeom prst="ellipse">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grpSp>
          </p:grpSp>
        </p:grpSp>
        <p:sp>
          <p:nvSpPr>
            <p:cNvPr id="67" name="TextBox 66">
              <a:extLst>
                <a:ext uri="{FF2B5EF4-FFF2-40B4-BE49-F238E27FC236}">
                  <a16:creationId xmlns:a16="http://schemas.microsoft.com/office/drawing/2014/main" id="{B9565E1A-1DE6-02C2-A59D-35A25A7F5746}"/>
                </a:ext>
              </a:extLst>
            </p:cNvPr>
            <p:cNvSpPr txBox="1"/>
            <p:nvPr/>
          </p:nvSpPr>
          <p:spPr>
            <a:xfrm>
              <a:off x="8289739" y="4955907"/>
              <a:ext cx="3064060" cy="923330"/>
            </a:xfrm>
            <a:prstGeom prst="rect">
              <a:avLst/>
            </a:prstGeom>
            <a:noFill/>
          </p:spPr>
          <p:txBody>
            <a:bodyPr wrap="square">
              <a:spAutoFit/>
            </a:bodyPr>
            <a:lstStyle/>
            <a:p>
              <a:pPr algn="ctr"/>
              <a:r>
                <a:rPr lang="en-US" sz="1800">
                  <a:latin typeface="Arial" panose="020B0604020202020204" pitchFamily="34" charset="0"/>
                  <a:cs typeface="Arial" panose="020B0604020202020204" pitchFamily="34" charset="0"/>
                </a:rPr>
                <a:t>Treating the weight-related complications, but not the disease itself</a:t>
              </a:r>
            </a:p>
          </p:txBody>
        </p:sp>
      </p:grpSp>
    </p:spTree>
    <p:extLst>
      <p:ext uri="{BB962C8B-B14F-4D97-AF65-F5344CB8AC3E}">
        <p14:creationId xmlns:p14="http://schemas.microsoft.com/office/powerpoint/2010/main" val="37264693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CE0A1-60C5-4A58-923B-6E49D8939AF2}"/>
              </a:ext>
            </a:extLst>
          </p:cNvPr>
          <p:cNvSpPr>
            <a:spLocks noGrp="1"/>
          </p:cNvSpPr>
          <p:nvPr>
            <p:ph type="title"/>
          </p:nvPr>
        </p:nvSpPr>
        <p:spPr/>
        <p:txBody>
          <a:bodyPr/>
          <a:lstStyle/>
          <a:p>
            <a:r>
              <a:rPr lang="en-US"/>
              <a:t>Current approaches to obesity care</a:t>
            </a:r>
            <a:endParaRPr lang="en-CA"/>
          </a:p>
        </p:txBody>
      </p:sp>
      <p:sp>
        <p:nvSpPr>
          <p:cNvPr id="3" name="Text Placeholder 2">
            <a:extLst>
              <a:ext uri="{FF2B5EF4-FFF2-40B4-BE49-F238E27FC236}">
                <a16:creationId xmlns:a16="http://schemas.microsoft.com/office/drawing/2014/main" id="{86C32EAD-DEDC-4825-A148-691CAE9DA92F}"/>
              </a:ext>
            </a:extLst>
          </p:cNvPr>
          <p:cNvSpPr>
            <a:spLocks noGrp="1"/>
          </p:cNvSpPr>
          <p:nvPr>
            <p:ph type="body" sz="quarter" idx="13"/>
          </p:nvPr>
        </p:nvSpPr>
        <p:spPr/>
        <p:txBody>
          <a:bodyPr/>
          <a:lstStyle/>
          <a:p>
            <a:r>
              <a:rPr lang="en-CA" sz="900" dirty="0"/>
              <a:t>*Calorie deficit of 500–1000 calories/day; </a:t>
            </a:r>
            <a:r>
              <a:rPr lang="en-CA" sz="900" kern="0" dirty="0">
                <a:ea typeface="Apis For Office" panose="020B0504010101010104" pitchFamily="34" charset="0"/>
              </a:rPr>
              <a:t>†Behavioral intervention should be tailored to a patient’s ethnic, cultural, socioeconomic and educational background; </a:t>
            </a:r>
            <a:r>
              <a:rPr kumimoji="0" lang="en-CA" sz="900" b="0" i="0" u="none" strike="noStrike" kern="0" cap="none" spc="0" normalizeH="0" noProof="0" dirty="0">
                <a:ln>
                  <a:noFill/>
                </a:ln>
                <a:effectLst/>
                <a:uLnTx/>
                <a:uFillTx/>
                <a:ea typeface="Apis For Office" panose="020B0504010101010104" pitchFamily="34" charset="0"/>
              </a:rPr>
              <a:t>‡Whenever possible, minimize medications for comorbid conditions that are associated with weight gain.</a:t>
            </a:r>
            <a:r>
              <a:rPr lang="en-CA" sz="900" kern="0" dirty="0">
                <a:ea typeface="Apis For Office" panose="020B0504010101010104" pitchFamily="34" charset="0"/>
              </a:rPr>
              <a:t>.</a:t>
            </a:r>
            <a:br>
              <a:rPr lang="en-CA" sz="900" dirty="0"/>
            </a:br>
            <a:r>
              <a:rPr lang="en-CA" sz="900" dirty="0"/>
              <a:t>AOMs, anti-obesity medications; BMI, body mass index; HCP, healthcare professional.</a:t>
            </a:r>
            <a:br>
              <a:rPr lang="en-CA" sz="900" dirty="0"/>
            </a:br>
            <a:r>
              <a:rPr lang="en-CA" sz="900" dirty="0"/>
              <a:t>1. Garvey WT et al. </a:t>
            </a:r>
            <a:r>
              <a:rPr lang="en-CA" sz="900" dirty="0" err="1"/>
              <a:t>Endocr</a:t>
            </a:r>
            <a:r>
              <a:rPr lang="en-CA" sz="900" dirty="0"/>
              <a:t> </a:t>
            </a:r>
            <a:r>
              <a:rPr lang="en-CA" sz="900" dirty="0" err="1"/>
              <a:t>Pract</a:t>
            </a:r>
            <a:r>
              <a:rPr lang="en-CA" sz="900" dirty="0"/>
              <a:t>. 2016;22:1–203; 2. </a:t>
            </a:r>
            <a:r>
              <a:rPr lang="en-CA" sz="900" dirty="0" err="1"/>
              <a:t>ElSayed</a:t>
            </a:r>
            <a:r>
              <a:rPr lang="en-CA" sz="900" dirty="0"/>
              <a:t> NA et al. Diabetes Care. 2023;46:S128–S139; 3. </a:t>
            </a:r>
            <a:r>
              <a:rPr lang="en-CA" sz="900" dirty="0" err="1"/>
              <a:t>Petrin</a:t>
            </a:r>
            <a:r>
              <a:rPr lang="en-CA" sz="900" dirty="0"/>
              <a:t> C et al. Obesity Sci </a:t>
            </a:r>
            <a:r>
              <a:rPr lang="en-CA" sz="900" dirty="0" err="1"/>
              <a:t>Pract</a:t>
            </a:r>
            <a:r>
              <a:rPr lang="en-CA" sz="900" dirty="0"/>
              <a:t> 2016;2:266–271; 4. ASMBS. After 30 years – New guidelines for weight-loss surgery. Available at: </a:t>
            </a:r>
            <a:r>
              <a:rPr lang="en-CA" sz="900" dirty="0">
                <a:hlinkClick r:id="rId3"/>
              </a:rPr>
              <a:t>https://asmbs.org/articles/after-30-years-new-guidelines-for-weight-loss-surgery</a:t>
            </a:r>
            <a:r>
              <a:rPr lang="en-CA" sz="900" dirty="0"/>
              <a:t>. Accessed August 2023; 5. Turner M et al. Obesity. 2018;26:665–671. </a:t>
            </a:r>
          </a:p>
        </p:txBody>
      </p:sp>
      <p:sp>
        <p:nvSpPr>
          <p:cNvPr id="4" name="TextBox 3">
            <a:extLst>
              <a:ext uri="{FF2B5EF4-FFF2-40B4-BE49-F238E27FC236}">
                <a16:creationId xmlns:a16="http://schemas.microsoft.com/office/drawing/2014/main" id="{3C87F646-7D2A-4D2D-BDBB-61031DBA19DC}"/>
              </a:ext>
            </a:extLst>
          </p:cNvPr>
          <p:cNvSpPr txBox="1"/>
          <p:nvPr/>
        </p:nvSpPr>
        <p:spPr>
          <a:xfrm>
            <a:off x="1910651" y="2117304"/>
            <a:ext cx="1856515"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Physical activity</a:t>
            </a:r>
            <a:endParaRPr kumimoji="0" lang="en-US" sz="1400" b="1" i="0" u="none" strike="noStrike" kern="120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5" name="TextBox 4">
            <a:extLst>
              <a:ext uri="{FF2B5EF4-FFF2-40B4-BE49-F238E27FC236}">
                <a16:creationId xmlns:a16="http://schemas.microsoft.com/office/drawing/2014/main" id="{3E795B84-AB20-4223-A068-D173CD8C9ACA}"/>
              </a:ext>
            </a:extLst>
          </p:cNvPr>
          <p:cNvSpPr txBox="1"/>
          <p:nvPr/>
        </p:nvSpPr>
        <p:spPr>
          <a:xfrm>
            <a:off x="10135547" y="2117304"/>
            <a:ext cx="1003633"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Surgery</a:t>
            </a:r>
            <a:endParaRPr kumimoji="0" lang="en-US" sz="1400" b="1" i="0" u="none" strike="noStrike" kern="120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6" name="TextBox 5">
            <a:extLst>
              <a:ext uri="{FF2B5EF4-FFF2-40B4-BE49-F238E27FC236}">
                <a16:creationId xmlns:a16="http://schemas.microsoft.com/office/drawing/2014/main" id="{BBD620E6-1A41-4DFD-8199-304E3BB11994}"/>
              </a:ext>
            </a:extLst>
          </p:cNvPr>
          <p:cNvSpPr txBox="1"/>
          <p:nvPr/>
        </p:nvSpPr>
        <p:spPr>
          <a:xfrm>
            <a:off x="4300337" y="2117305"/>
            <a:ext cx="912974"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Diet</a:t>
            </a:r>
            <a:endParaRPr kumimoji="0" lang="en-US" sz="1400" b="1" i="0" u="none" strike="noStrike" kern="120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7" name="TextBox 6">
            <a:extLst>
              <a:ext uri="{FF2B5EF4-FFF2-40B4-BE49-F238E27FC236}">
                <a16:creationId xmlns:a16="http://schemas.microsoft.com/office/drawing/2014/main" id="{F09D8475-D9AB-49EC-BD22-7B643AF61524}"/>
              </a:ext>
            </a:extLst>
          </p:cNvPr>
          <p:cNvSpPr txBox="1"/>
          <p:nvPr/>
        </p:nvSpPr>
        <p:spPr>
          <a:xfrm>
            <a:off x="7627513" y="2117304"/>
            <a:ext cx="2089356"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AOMs</a:t>
            </a:r>
            <a:endParaRPr kumimoji="0" lang="en-US" sz="1400" b="1" i="0" u="none" strike="noStrike" kern="120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8" name="TextBox 7">
            <a:extLst>
              <a:ext uri="{FF2B5EF4-FFF2-40B4-BE49-F238E27FC236}">
                <a16:creationId xmlns:a16="http://schemas.microsoft.com/office/drawing/2014/main" id="{D4ABE16A-A63D-4C2A-A08C-E3B3770C21E7}"/>
              </a:ext>
            </a:extLst>
          </p:cNvPr>
          <p:cNvSpPr txBox="1"/>
          <p:nvPr/>
        </p:nvSpPr>
        <p:spPr>
          <a:xfrm>
            <a:off x="5698054" y="2117304"/>
            <a:ext cx="2089356"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Behavioral therapy</a:t>
            </a:r>
            <a:endParaRPr kumimoji="0" lang="en-US" sz="1400" b="1" i="0" u="none" strike="noStrike" kern="120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9" name="Rectangle 8">
            <a:extLst>
              <a:ext uri="{FF2B5EF4-FFF2-40B4-BE49-F238E27FC236}">
                <a16:creationId xmlns:a16="http://schemas.microsoft.com/office/drawing/2014/main" id="{0743BCDE-82C1-4059-9B86-BC47FA45B058}"/>
              </a:ext>
            </a:extLst>
          </p:cNvPr>
          <p:cNvSpPr/>
          <p:nvPr/>
        </p:nvSpPr>
        <p:spPr>
          <a:xfrm>
            <a:off x="647700" y="5539365"/>
            <a:ext cx="11114978" cy="324001"/>
          </a:xfrm>
          <a:prstGeom prst="rect">
            <a:avLst/>
          </a:prstGeom>
          <a:solidFill>
            <a:schemeClr val="bg2">
              <a:lumMod val="25000"/>
            </a:schemeClr>
          </a:solidFill>
          <a:ln w="9525"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133" b="0" i="0" u="none" strike="noStrike" kern="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84%</a:t>
            </a:r>
            <a:r>
              <a:rPr kumimoji="0" lang="en-US" sz="1867" b="0" i="0" u="none" strike="noStrike" kern="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 </a:t>
            </a:r>
            <a:r>
              <a:rPr kumimoji="0" lang="en-US" sz="1600" b="0" i="0" u="none" strike="noStrike" kern="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of HCPs failed to identify practices consistent with evidence-based obesity treatment guidelines</a:t>
            </a:r>
            <a:r>
              <a:rPr kumimoji="0" lang="en-US" sz="1600" b="0" i="0" u="none" strike="noStrike" kern="0" cap="none" spc="0" normalizeH="0" baseline="3000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4</a:t>
            </a:r>
            <a:endParaRPr kumimoji="0" lang="en-GB" sz="1467" b="0" i="0" u="none" strike="noStrike" kern="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10" name="Rectangle 9">
            <a:extLst>
              <a:ext uri="{FF2B5EF4-FFF2-40B4-BE49-F238E27FC236}">
                <a16:creationId xmlns:a16="http://schemas.microsoft.com/office/drawing/2014/main" id="{7DF4EF2B-99E8-415E-A35C-D2157C199723}"/>
              </a:ext>
            </a:extLst>
          </p:cNvPr>
          <p:cNvSpPr/>
          <p:nvPr/>
        </p:nvSpPr>
        <p:spPr>
          <a:xfrm>
            <a:off x="647700" y="2404908"/>
            <a:ext cx="11114978" cy="1111497"/>
          </a:xfrm>
          <a:prstGeom prst="rect">
            <a:avLst/>
          </a:prstGeom>
          <a:solidFill>
            <a:srgbClr val="EEF6FC">
              <a:alpha val="78000"/>
            </a:srgbClr>
          </a:solidFill>
          <a:ln w="9525"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11" name="TextBox 10">
            <a:extLst>
              <a:ext uri="{FF2B5EF4-FFF2-40B4-BE49-F238E27FC236}">
                <a16:creationId xmlns:a16="http://schemas.microsoft.com/office/drawing/2014/main" id="{FFBDCD3E-6F2E-4CAC-849D-192D47B54D9B}"/>
              </a:ext>
            </a:extLst>
          </p:cNvPr>
          <p:cNvSpPr txBox="1"/>
          <p:nvPr/>
        </p:nvSpPr>
        <p:spPr>
          <a:xfrm>
            <a:off x="647701" y="2751968"/>
            <a:ext cx="1560761"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Treatment </a:t>
            </a:r>
            <a:br>
              <a:rPr kumimoji="0" lang="en-US" sz="1600" b="0" i="0" u="none" strike="noStrike" kern="120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br>
            <a:r>
              <a:rPr kumimoji="0" lang="en-US" sz="1600" b="0" i="0" u="none" strike="noStrike" kern="120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guidelines</a:t>
            </a:r>
            <a:endParaRPr kumimoji="0" lang="en-GB" sz="1600" b="0" i="0" u="none" strike="noStrike" kern="120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9CE0B82C-3432-424E-9097-FD9F426F8781}"/>
              </a:ext>
            </a:extLst>
          </p:cNvPr>
          <p:cNvSpPr/>
          <p:nvPr/>
        </p:nvSpPr>
        <p:spPr>
          <a:xfrm>
            <a:off x="1910651" y="2404908"/>
            <a:ext cx="1778396" cy="1111497"/>
          </a:xfrm>
          <a:prstGeom prst="rect">
            <a:avLst/>
          </a:prstGeom>
          <a:solidFill>
            <a:srgbClr val="B1D5F2"/>
          </a:solidFill>
          <a:ln w="9525" cap="flat" cmpd="sng" algn="ctr">
            <a:noFill/>
            <a:prstDash val="solid"/>
          </a:ln>
          <a:effectLst/>
        </p:spPr>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≥150 min </a:t>
            </a:r>
            <a:br>
              <a:rPr kumimoji="0" lang="en-CA" sz="1200" b="0" i="0" u="none" strike="noStrike" kern="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br>
            <a:r>
              <a:rPr kumimoji="0" lang="en-CA" sz="1200" b="0" i="0" u="none" strike="noStrike" kern="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prescriptive moderate physical activity/week</a:t>
            </a:r>
            <a:r>
              <a:rPr kumimoji="0" lang="en-CA" sz="1200" b="0" i="0" u="none" strike="noStrike" kern="0" cap="none" spc="0" normalizeH="0" baseline="30000" noProof="0">
                <a:ln>
                  <a:noFill/>
                </a:ln>
                <a:effectLst/>
                <a:uLnTx/>
                <a:uFillTx/>
                <a:latin typeface="Arial" panose="020B0604020202020204" pitchFamily="34" charset="0"/>
                <a:ea typeface="Apis For Office" panose="020B0504010101010104" pitchFamily="34" charset="0"/>
                <a:cs typeface="Arial" panose="020B0604020202020204" pitchFamily="34" charset="0"/>
              </a:rPr>
              <a:t>1</a:t>
            </a:r>
          </a:p>
        </p:txBody>
      </p:sp>
      <p:sp>
        <p:nvSpPr>
          <p:cNvPr id="13" name="Rectangle 12">
            <a:extLst>
              <a:ext uri="{FF2B5EF4-FFF2-40B4-BE49-F238E27FC236}">
                <a16:creationId xmlns:a16="http://schemas.microsoft.com/office/drawing/2014/main" id="{E021CCD7-B7B9-41A8-BBA9-1283549C1933}"/>
              </a:ext>
            </a:extLst>
          </p:cNvPr>
          <p:cNvSpPr/>
          <p:nvPr/>
        </p:nvSpPr>
        <p:spPr>
          <a:xfrm>
            <a:off x="3867454" y="2404908"/>
            <a:ext cx="1778396" cy="1111497"/>
          </a:xfrm>
          <a:prstGeom prst="rect">
            <a:avLst/>
          </a:prstGeom>
          <a:solidFill>
            <a:srgbClr val="B1D5F2"/>
          </a:solidFill>
          <a:ln w="9525" cap="flat" cmpd="sng" algn="ctr">
            <a:noFill/>
            <a:prstDash val="solid"/>
          </a:ln>
          <a:effectLst/>
        </p:spPr>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Reduced-calorie healthy meal plan</a:t>
            </a:r>
            <a:r>
              <a:rPr kumimoji="0" lang="en-CA" sz="1200" b="0" i="0" u="none" strike="noStrike" kern="0" cap="none" spc="0" normalizeH="0" baseline="30000" noProof="0">
                <a:ln>
                  <a:noFill/>
                </a:ln>
                <a:effectLst/>
                <a:uLnTx/>
                <a:uFillTx/>
                <a:latin typeface="Arial" panose="020B0604020202020204" pitchFamily="34" charset="0"/>
                <a:ea typeface="Apis For Office" panose="020B0504010101010104" pitchFamily="34" charset="0"/>
                <a:cs typeface="Arial" panose="020B0604020202020204" pitchFamily="34" charset="0"/>
              </a:rPr>
              <a:t>*,1</a:t>
            </a:r>
          </a:p>
        </p:txBody>
      </p:sp>
      <p:sp>
        <p:nvSpPr>
          <p:cNvPr id="14" name="Rectangle 13">
            <a:extLst>
              <a:ext uri="{FF2B5EF4-FFF2-40B4-BE49-F238E27FC236}">
                <a16:creationId xmlns:a16="http://schemas.microsoft.com/office/drawing/2014/main" id="{61C00EF6-6CDE-44A7-BB7F-98C1757D6948}"/>
              </a:ext>
            </a:extLst>
          </p:cNvPr>
          <p:cNvSpPr/>
          <p:nvPr/>
        </p:nvSpPr>
        <p:spPr>
          <a:xfrm>
            <a:off x="5820181" y="2404908"/>
            <a:ext cx="1778396" cy="1111497"/>
          </a:xfrm>
          <a:prstGeom prst="rect">
            <a:avLst/>
          </a:prstGeom>
          <a:solidFill>
            <a:srgbClr val="B1D5F2"/>
          </a:solidFill>
          <a:ln w="38100" cap="flat" cmpd="sng" algn="ctr">
            <a:solidFill>
              <a:srgbClr val="0070C0"/>
            </a:solidFill>
            <a:prstDash val="solid"/>
          </a:ln>
          <a:effectLst/>
        </p:spPr>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effectLst/>
                <a:uLnTx/>
                <a:uFillTx/>
                <a:latin typeface="Arial" panose="020B0604020202020204" pitchFamily="34" charset="0"/>
                <a:ea typeface="Apis For Office" panose="020B0504010101010104" pitchFamily="34" charset="0"/>
                <a:cs typeface="Arial" panose="020B0604020202020204" pitchFamily="34" charset="0"/>
              </a:rPr>
              <a:t>High frequency of </a:t>
            </a:r>
            <a:br>
              <a:rPr kumimoji="0" lang="en-CA" sz="1200" b="0" i="0" u="none" strike="noStrike" kern="0" cap="none" spc="0" normalizeH="0" baseline="0" noProof="0" dirty="0">
                <a:ln>
                  <a:noFill/>
                </a:ln>
                <a:effectLst/>
                <a:uLnTx/>
                <a:uFillTx/>
                <a:latin typeface="Arial" panose="020B0604020202020204" pitchFamily="34" charset="0"/>
                <a:ea typeface="Apis For Office" panose="020B0504010101010104" pitchFamily="34" charset="0"/>
                <a:cs typeface="Arial" panose="020B0604020202020204" pitchFamily="34" charset="0"/>
              </a:rPr>
            </a:br>
            <a:r>
              <a:rPr kumimoji="0" lang="en-CA" sz="1200" b="0" i="0" u="none" strike="noStrike" kern="0" cap="none" spc="0" normalizeH="0" baseline="0" noProof="0" dirty="0">
                <a:ln>
                  <a:noFill/>
                </a:ln>
                <a:effectLst/>
                <a:uLnTx/>
                <a:uFillTx/>
                <a:latin typeface="Arial" panose="020B0604020202020204" pitchFamily="34" charset="0"/>
                <a:ea typeface="Apis For Office" panose="020B0504010101010104" pitchFamily="34" charset="0"/>
                <a:cs typeface="Arial" panose="020B0604020202020204" pitchFamily="34" charset="0"/>
              </a:rPr>
              <a:t>lifestyle counseling </a:t>
            </a:r>
            <a:br>
              <a:rPr kumimoji="0" lang="en-CA" sz="1200" b="0" i="0" u="none" strike="noStrike" kern="0" cap="none" spc="0" normalizeH="0" baseline="0" noProof="0" dirty="0">
                <a:ln>
                  <a:noFill/>
                </a:ln>
                <a:effectLst/>
                <a:uLnTx/>
                <a:uFillTx/>
                <a:latin typeface="Arial" panose="020B0604020202020204" pitchFamily="34" charset="0"/>
                <a:ea typeface="Apis For Office" panose="020B0504010101010104" pitchFamily="34" charset="0"/>
                <a:cs typeface="Arial" panose="020B0604020202020204" pitchFamily="34" charset="0"/>
              </a:rPr>
            </a:br>
            <a:r>
              <a:rPr kumimoji="0" lang="en-CA" sz="1200" b="0" i="0" u="none" strike="noStrike" kern="0" cap="none" spc="0" normalizeH="0" baseline="0" noProof="0" dirty="0">
                <a:ln>
                  <a:noFill/>
                </a:ln>
                <a:effectLst/>
                <a:uLnTx/>
                <a:uFillTx/>
                <a:latin typeface="Arial" panose="020B0604020202020204" pitchFamily="34" charset="0"/>
                <a:ea typeface="Apis For Office" panose="020B0504010101010104" pitchFamily="34" charset="0"/>
                <a:cs typeface="Arial" panose="020B0604020202020204" pitchFamily="34" charset="0"/>
              </a:rPr>
              <a:t>(≥16 sessions in </a:t>
            </a:r>
            <a:br>
              <a:rPr kumimoji="0" lang="en-CA" sz="1200" b="0" i="0" u="none" strike="noStrike" kern="0" cap="none" spc="0" normalizeH="0" baseline="0" noProof="0" dirty="0">
                <a:ln>
                  <a:noFill/>
                </a:ln>
                <a:effectLst/>
                <a:uLnTx/>
                <a:uFillTx/>
                <a:latin typeface="Arial" panose="020B0604020202020204" pitchFamily="34" charset="0"/>
                <a:ea typeface="Apis For Office" panose="020B0504010101010104" pitchFamily="34" charset="0"/>
                <a:cs typeface="Arial" panose="020B0604020202020204" pitchFamily="34" charset="0"/>
              </a:rPr>
            </a:br>
            <a:r>
              <a:rPr kumimoji="0" lang="en-CA" sz="1200" b="0" i="0" u="none" strike="noStrike" kern="0" cap="none" spc="0" normalizeH="0" baseline="0" noProof="0" dirty="0">
                <a:ln>
                  <a:noFill/>
                </a:ln>
                <a:effectLst/>
                <a:uLnTx/>
                <a:uFillTx/>
                <a:latin typeface="Arial" panose="020B0604020202020204" pitchFamily="34" charset="0"/>
                <a:ea typeface="Apis For Office" panose="020B0504010101010104" pitchFamily="34" charset="0"/>
                <a:cs typeface="Arial" panose="020B0604020202020204" pitchFamily="34" charset="0"/>
              </a:rPr>
              <a:t>6 months)</a:t>
            </a:r>
            <a:r>
              <a:rPr lang="en-CA" sz="1200" kern="0" baseline="30000" dirty="0">
                <a:latin typeface="Arial" panose="020B0604020202020204" pitchFamily="34" charset="0"/>
                <a:ea typeface="Apis For Office" panose="020B0504010101010104" pitchFamily="34" charset="0"/>
                <a:cs typeface="Arial" panose="020B0604020202020204" pitchFamily="34" charset="0"/>
              </a:rPr>
              <a:t>†,2</a:t>
            </a:r>
            <a:endParaRPr kumimoji="0" lang="en-CA" sz="1200" b="0" i="0" u="none" strike="noStrike" kern="0" cap="none" spc="0" normalizeH="0" baseline="30000" noProof="0" dirty="0">
              <a:ln>
                <a:noFill/>
              </a:ln>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52454753-F30E-4294-BAE4-0EE622B830F4}"/>
              </a:ext>
            </a:extLst>
          </p:cNvPr>
          <p:cNvSpPr/>
          <p:nvPr/>
        </p:nvSpPr>
        <p:spPr>
          <a:xfrm>
            <a:off x="7781061" y="2404908"/>
            <a:ext cx="1778396" cy="1111497"/>
          </a:xfrm>
          <a:prstGeom prst="rect">
            <a:avLst/>
          </a:prstGeom>
          <a:solidFill>
            <a:srgbClr val="B1D5F2"/>
          </a:solidFill>
          <a:ln w="9525" cap="flat" cmpd="sng" algn="ctr">
            <a:noFill/>
            <a:prstDash val="solid"/>
          </a:ln>
          <a:effectLst/>
        </p:spPr>
        <p:txBody>
          <a:bodyPr lIns="0" rIns="0" rtlCol="0" anchor="ctr"/>
          <a:lstStyle/>
          <a:p>
            <a:pPr algn="ctr" defTabSz="914377">
              <a:defRPr/>
            </a:pPr>
            <a:r>
              <a:rPr lang="en-CA" sz="1200" kern="0" dirty="0">
                <a:latin typeface="Arial" panose="020B0604020202020204" pitchFamily="34" charset="0"/>
                <a:ea typeface="Apis For Office" panose="020B0504010101010104" pitchFamily="34" charset="0"/>
                <a:cs typeface="Arial" panose="020B0604020202020204" pitchFamily="34" charset="0"/>
              </a:rPr>
              <a:t>BMI ≥30 kg/m</a:t>
            </a:r>
            <a:r>
              <a:rPr lang="en-CA" sz="1200" kern="0" baseline="30000" dirty="0">
                <a:latin typeface="Arial" panose="020B0604020202020204" pitchFamily="34" charset="0"/>
                <a:ea typeface="Apis For Office" panose="020B0504010101010104" pitchFamily="34" charset="0"/>
                <a:cs typeface="Arial" panose="020B0604020202020204" pitchFamily="34" charset="0"/>
              </a:rPr>
              <a:t>2 </a:t>
            </a:r>
            <a:r>
              <a:rPr kumimoji="0" lang="en-CA" sz="1200" b="0" i="0" u="none" strike="noStrike" kern="0" cap="none" spc="0" normalizeH="0" baseline="0" noProof="0" dirty="0">
                <a:ln>
                  <a:noFill/>
                </a:ln>
                <a:effectLst/>
                <a:uLnTx/>
                <a:uFillTx/>
                <a:latin typeface="Arial" panose="020B0604020202020204" pitchFamily="34" charset="0"/>
                <a:ea typeface="Apis For Office" panose="020B0504010101010104" pitchFamily="34" charset="0"/>
                <a:cs typeface="Arial" panose="020B0604020202020204" pitchFamily="34" charset="0"/>
              </a:rPr>
              <a:t>OR</a:t>
            </a:r>
          </a:p>
          <a:p>
            <a:pPr lvl="0" algn="ctr" defTabSz="914377">
              <a:defRPr/>
            </a:pPr>
            <a:r>
              <a:rPr kumimoji="0" lang="en-CA" sz="1200" b="0" i="0" u="none" strike="noStrike" kern="0" cap="none" spc="0" normalizeH="0" baseline="0" noProof="0" dirty="0">
                <a:ln>
                  <a:noFill/>
                </a:ln>
                <a:effectLst/>
                <a:uLnTx/>
                <a:uFillTx/>
                <a:latin typeface="Arial" panose="020B0604020202020204" pitchFamily="34" charset="0"/>
                <a:ea typeface="Apis For Office" panose="020B0504010101010104" pitchFamily="34" charset="0"/>
                <a:cs typeface="Arial" panose="020B0604020202020204" pitchFamily="34" charset="0"/>
              </a:rPr>
              <a:t>BMI ≥27 kg/m</a:t>
            </a:r>
            <a:r>
              <a:rPr kumimoji="0" lang="en-CA" sz="1200" b="0" i="0" u="none" strike="noStrike" kern="0" cap="none" spc="0" normalizeH="0" baseline="30000" noProof="0" dirty="0">
                <a:ln>
                  <a:noFill/>
                </a:ln>
                <a:effectLst/>
                <a:uLnTx/>
                <a:uFillTx/>
                <a:latin typeface="Arial" panose="020B0604020202020204" pitchFamily="34" charset="0"/>
                <a:ea typeface="Apis For Office" panose="020B0504010101010104" pitchFamily="34" charset="0"/>
                <a:cs typeface="Arial" panose="020B0604020202020204" pitchFamily="34" charset="0"/>
              </a:rPr>
              <a:t>2 </a:t>
            </a:r>
            <a:r>
              <a:rPr kumimoji="0" lang="en-CA" sz="1200" b="0" i="0" u="none" strike="noStrike" kern="0" cap="none" spc="0" normalizeH="0" baseline="0" noProof="0" dirty="0">
                <a:ln>
                  <a:noFill/>
                </a:ln>
                <a:effectLst/>
                <a:uLnTx/>
                <a:uFillTx/>
                <a:latin typeface="Arial" panose="020B0604020202020204" pitchFamily="34" charset="0"/>
                <a:ea typeface="Apis For Office" panose="020B0504010101010104" pitchFamily="34" charset="0"/>
                <a:cs typeface="Arial" panose="020B0604020202020204" pitchFamily="34" charset="0"/>
              </a:rPr>
              <a:t>with significant comorbidity</a:t>
            </a:r>
            <a:r>
              <a:rPr kumimoji="0" lang="en-CA" sz="1200" b="0" i="0" u="none" strike="noStrike" kern="0" cap="none" spc="0" normalizeH="0" baseline="30000" noProof="0" dirty="0">
                <a:ln>
                  <a:noFill/>
                </a:ln>
                <a:effectLst/>
                <a:uLnTx/>
                <a:uFillTx/>
                <a:latin typeface="Arial" panose="020B0604020202020204" pitchFamily="34" charset="0"/>
                <a:ea typeface="Apis For Office" panose="020B0504010101010104" pitchFamily="34" charset="0"/>
                <a:cs typeface="Arial" panose="020B0604020202020204" pitchFamily="34" charset="0"/>
              </a:rPr>
              <a:t>‡,1,3</a:t>
            </a:r>
            <a:endParaRPr kumimoji="0" lang="en-CA" sz="1200" b="0" i="0" u="none" strike="noStrike" kern="0" cap="none" spc="0" normalizeH="0" baseline="0" noProof="0" dirty="0">
              <a:ln>
                <a:noFill/>
              </a:ln>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B8983C3B-35FF-4DE8-B3A2-BB53831B7DF5}"/>
              </a:ext>
            </a:extLst>
          </p:cNvPr>
          <p:cNvSpPr/>
          <p:nvPr/>
        </p:nvSpPr>
        <p:spPr>
          <a:xfrm>
            <a:off x="9738245" y="2404908"/>
            <a:ext cx="1778396" cy="1111497"/>
          </a:xfrm>
          <a:prstGeom prst="rect">
            <a:avLst/>
          </a:prstGeom>
          <a:solidFill>
            <a:srgbClr val="B1D5F2"/>
          </a:solidFill>
          <a:ln w="9525" cap="flat" cmpd="sng" algn="ctr">
            <a:noFill/>
            <a:prstDash val="solid"/>
          </a:ln>
          <a:effectLst/>
        </p:spPr>
        <p:txBody>
          <a:bodyPr lIns="0" rIns="0" rtlCol="0" anchor="ctr"/>
          <a:lstStyle/>
          <a:p>
            <a:pPr algn="ctr" defTabSz="914377">
              <a:defRPr/>
            </a:pPr>
            <a:r>
              <a:rPr lang="en-CA" sz="1200" kern="0" dirty="0">
                <a:latin typeface="Arial" panose="020B0604020202020204" pitchFamily="34" charset="0"/>
                <a:ea typeface="Apis For Office" panose="020B0504010101010104" pitchFamily="34" charset="0"/>
                <a:cs typeface="Arial" panose="020B0604020202020204" pitchFamily="34" charset="0"/>
              </a:rPr>
              <a:t>BMI ≥35 kg/m</a:t>
            </a:r>
            <a:r>
              <a:rPr lang="en-CA" sz="1200" kern="0" baseline="30000" dirty="0">
                <a:latin typeface="Arial" panose="020B0604020202020204" pitchFamily="34" charset="0"/>
                <a:ea typeface="Apis For Office" panose="020B0504010101010104" pitchFamily="34" charset="0"/>
                <a:cs typeface="Arial" panose="020B0604020202020204" pitchFamily="34" charset="0"/>
              </a:rPr>
              <a:t>2</a:t>
            </a:r>
            <a:endParaRPr lang="en-CA" sz="1200" kern="0" dirty="0">
              <a:latin typeface="Arial" panose="020B0604020202020204" pitchFamily="34" charset="0"/>
              <a:ea typeface="Apis For Office" panose="020B0504010101010104" pitchFamily="34" charset="0"/>
              <a:cs typeface="Arial" panose="020B0604020202020204" pitchFamily="34"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effectLst/>
                <a:uLnTx/>
                <a:uFillTx/>
                <a:latin typeface="Arial" panose="020B0604020202020204" pitchFamily="34" charset="0"/>
                <a:ea typeface="Apis For Office" panose="020B0504010101010104" pitchFamily="34" charset="0"/>
                <a:cs typeface="Arial" panose="020B0604020202020204" pitchFamily="34" charset="0"/>
              </a:rPr>
              <a:t>OR BMI ≥30 kg/m</a:t>
            </a:r>
            <a:r>
              <a:rPr kumimoji="0" lang="en-CA" sz="1200" b="0" i="0" u="none" strike="noStrike" kern="0" cap="none" spc="0" normalizeH="0" baseline="30000" noProof="0" dirty="0">
                <a:ln>
                  <a:noFill/>
                </a:ln>
                <a:effectLst/>
                <a:uLnTx/>
                <a:uFillTx/>
                <a:latin typeface="Arial" panose="020B0604020202020204" pitchFamily="34" charset="0"/>
                <a:ea typeface="Apis For Office" panose="020B0504010101010104" pitchFamily="34" charset="0"/>
                <a:cs typeface="Arial" panose="020B0604020202020204" pitchFamily="34" charset="0"/>
              </a:rPr>
              <a:t>2 </a:t>
            </a:r>
            <a:r>
              <a:rPr kumimoji="0" lang="en-CA" sz="1200" b="0" i="0" u="none" strike="noStrike" kern="0" cap="none" spc="0" normalizeH="0" baseline="0" noProof="0" dirty="0">
                <a:ln>
                  <a:noFill/>
                </a:ln>
                <a:effectLst/>
                <a:uLnTx/>
                <a:uFillTx/>
                <a:latin typeface="Arial" panose="020B0604020202020204" pitchFamily="34" charset="0"/>
                <a:ea typeface="Apis For Office" panose="020B0504010101010104" pitchFamily="34" charset="0"/>
                <a:cs typeface="Arial" panose="020B0604020202020204" pitchFamily="34" charset="0"/>
              </a:rPr>
              <a:t>and metabolic disease and in “appropriately selected children and adolescents”</a:t>
            </a:r>
            <a:r>
              <a:rPr kumimoji="0" lang="en-CA" sz="1200" b="0" i="0" u="none" strike="noStrike" kern="0" cap="none" spc="0" normalizeH="0" baseline="30000" noProof="0" dirty="0">
                <a:ln>
                  <a:noFill/>
                </a:ln>
                <a:effectLst/>
                <a:uLnTx/>
                <a:uFillTx/>
                <a:latin typeface="Arial" panose="020B0604020202020204" pitchFamily="34" charset="0"/>
                <a:ea typeface="Apis For Office" panose="020B0504010101010104" pitchFamily="34" charset="0"/>
                <a:cs typeface="Arial" panose="020B0604020202020204" pitchFamily="34" charset="0"/>
              </a:rPr>
              <a:t>4</a:t>
            </a:r>
          </a:p>
        </p:txBody>
      </p:sp>
      <p:sp>
        <p:nvSpPr>
          <p:cNvPr id="17" name="Rectangle 16">
            <a:extLst>
              <a:ext uri="{FF2B5EF4-FFF2-40B4-BE49-F238E27FC236}">
                <a16:creationId xmlns:a16="http://schemas.microsoft.com/office/drawing/2014/main" id="{4B41A84E-DB50-4C13-B9D5-13F483BE88BE}"/>
              </a:ext>
            </a:extLst>
          </p:cNvPr>
          <p:cNvSpPr/>
          <p:nvPr/>
        </p:nvSpPr>
        <p:spPr>
          <a:xfrm>
            <a:off x="647700" y="3564049"/>
            <a:ext cx="11114978" cy="1938969"/>
          </a:xfrm>
          <a:prstGeom prst="rect">
            <a:avLst/>
          </a:prstGeom>
          <a:solidFill>
            <a:srgbClr val="D8EAF8"/>
          </a:solidFill>
          <a:ln w="9525"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3FD201C9-C4ED-4437-9C47-8D54B9946A5B}"/>
              </a:ext>
            </a:extLst>
          </p:cNvPr>
          <p:cNvSpPr/>
          <p:nvPr/>
        </p:nvSpPr>
        <p:spPr>
          <a:xfrm>
            <a:off x="1893966" y="3561442"/>
            <a:ext cx="1778396" cy="1939869"/>
          </a:xfrm>
          <a:prstGeom prst="rect">
            <a:avLst/>
          </a:prstGeom>
          <a:solidFill>
            <a:schemeClr val="accent5"/>
          </a:solidFill>
          <a:ln w="9525"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~50% </a:t>
            </a:r>
            <a:br>
              <a:rPr kumimoji="0" lang="en-US" sz="2000" b="1" i="0" u="none" strike="noStrike" kern="0" cap="none" spc="0" normalizeH="0" baseline="0" noProof="0" dirty="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br>
            <a:r>
              <a:rPr kumimoji="0" lang="en-US" sz="1200" b="0" i="0" u="none" strike="noStrike" kern="0" cap="none" spc="0" normalizeH="0" baseline="0" noProof="0" dirty="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recommend guideline levels</a:t>
            </a:r>
            <a:r>
              <a:rPr kumimoji="0" lang="en-US" sz="1200" b="0" i="0" u="none" strike="noStrike" kern="0" cap="none" spc="0" normalizeH="0" baseline="30000" noProof="0" dirty="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5</a:t>
            </a:r>
            <a:endParaRPr kumimoji="0" lang="en-GB" sz="1467" b="0" i="0" u="none" strike="noStrike" kern="0" cap="none" spc="0" normalizeH="0" baseline="0" noProof="0" dirty="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19" name="TextBox 18">
            <a:extLst>
              <a:ext uri="{FF2B5EF4-FFF2-40B4-BE49-F238E27FC236}">
                <a16:creationId xmlns:a16="http://schemas.microsoft.com/office/drawing/2014/main" id="{A18E5178-EAD7-488E-8745-AB81E337BEE9}"/>
              </a:ext>
            </a:extLst>
          </p:cNvPr>
          <p:cNvSpPr txBox="1"/>
          <p:nvPr/>
        </p:nvSpPr>
        <p:spPr>
          <a:xfrm>
            <a:off x="680395" y="4066223"/>
            <a:ext cx="1396056"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HCP adherence</a:t>
            </a:r>
            <a:endParaRPr kumimoji="0" lang="en-GB" sz="1600" b="0" i="0" u="none" strike="noStrike" kern="120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B44F09A5-E12B-4175-9CC8-473B17D3EC43}"/>
              </a:ext>
            </a:extLst>
          </p:cNvPr>
          <p:cNvSpPr/>
          <p:nvPr/>
        </p:nvSpPr>
        <p:spPr>
          <a:xfrm>
            <a:off x="3867454" y="3561442"/>
            <a:ext cx="1765979" cy="1939869"/>
          </a:xfrm>
          <a:prstGeom prst="rect">
            <a:avLst/>
          </a:prstGeom>
          <a:solidFill>
            <a:schemeClr val="accent5"/>
          </a:solidFill>
          <a:ln w="9525"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33%</a:t>
            </a:r>
            <a:r>
              <a:rPr kumimoji="0" lang="en-US" sz="2000" b="0" i="0" u="none" strike="noStrike" kern="0" cap="none" spc="0" normalizeH="0" baseline="0" noProof="0" dirty="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 </a:t>
            </a:r>
            <a:br>
              <a:rPr kumimoji="0" lang="en-US" sz="1467" b="0" i="0" u="none" strike="noStrike" kern="0" cap="none" spc="0" normalizeH="0" baseline="0" noProof="0" dirty="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br>
            <a:r>
              <a:rPr kumimoji="0" lang="en-US" sz="1200" b="0" i="0" u="none" strike="noStrike" kern="0" cap="none" spc="0" normalizeH="0" baseline="0" noProof="0" dirty="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identified correct eating guidelines</a:t>
            </a:r>
            <a:r>
              <a:rPr kumimoji="0" lang="en-US" sz="1200" b="0" i="0" u="none" strike="noStrike" kern="0" cap="none" spc="0" normalizeH="0" baseline="30000" noProof="0" dirty="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5</a:t>
            </a:r>
            <a:endParaRPr kumimoji="0" lang="en-GB" sz="1400" b="0" i="0" u="none" strike="noStrike" kern="0" cap="none" spc="0" normalizeH="0" baseline="0" noProof="0" dirty="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6884A687-5593-450F-9435-31F7147C4886}"/>
              </a:ext>
            </a:extLst>
          </p:cNvPr>
          <p:cNvSpPr/>
          <p:nvPr/>
        </p:nvSpPr>
        <p:spPr>
          <a:xfrm>
            <a:off x="5820181" y="3552126"/>
            <a:ext cx="1778396" cy="1952377"/>
          </a:xfrm>
          <a:prstGeom prst="rect">
            <a:avLst/>
          </a:prstGeom>
          <a:solidFill>
            <a:schemeClr val="accent5"/>
          </a:solidFill>
          <a:ln w="9525"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&lt;20% </a:t>
            </a:r>
            <a:r>
              <a:rPr kumimoji="0" lang="en-US" sz="1200" b="0" i="0" u="none" strike="noStrike" kern="0" cap="none" spc="0" normalizeH="0" baseline="0" noProof="0" dirty="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recommend counseling for people</a:t>
            </a:r>
            <a:br>
              <a:rPr kumimoji="0" lang="en-US" sz="1200" b="0" i="0" u="none" strike="noStrike" kern="0" cap="none" spc="0" normalizeH="0" baseline="0" noProof="0" dirty="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br>
            <a:r>
              <a:rPr kumimoji="0" lang="en-US" sz="1200" b="0" i="0" u="none" strike="noStrike" kern="0" cap="none" spc="0" normalizeH="0" baseline="0" noProof="0" dirty="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 with obesity</a:t>
            </a:r>
            <a:r>
              <a:rPr kumimoji="0" lang="en-US" sz="1200" b="0" i="0" u="none" strike="noStrike" kern="0" cap="none" spc="0" normalizeH="0" baseline="30000" noProof="0" dirty="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5</a:t>
            </a:r>
            <a:endParaRPr kumimoji="0" lang="en-GB" sz="1400" b="0" i="0" u="none" strike="noStrike" kern="0" cap="none" spc="0" normalizeH="0" baseline="0" noProof="0" dirty="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8A8AF409-3804-49A5-AB34-FE96A64FC979}"/>
              </a:ext>
            </a:extLst>
          </p:cNvPr>
          <p:cNvSpPr/>
          <p:nvPr/>
        </p:nvSpPr>
        <p:spPr>
          <a:xfrm>
            <a:off x="7777177" y="3561442"/>
            <a:ext cx="1778396" cy="1939869"/>
          </a:xfrm>
          <a:prstGeom prst="rect">
            <a:avLst/>
          </a:prstGeom>
          <a:solidFill>
            <a:schemeClr val="accent5"/>
          </a:solidFill>
          <a:ln w="9525" cap="flat" cmpd="sng" algn="ctr">
            <a:noFill/>
            <a:prstDash val="solid"/>
          </a:ln>
          <a:effectLst/>
        </p:spPr>
        <p:txBody>
          <a:bodyPr lIns="91440" tIns="45720" rIns="91440" bIns="4572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40% </a:t>
            </a:r>
            <a:br>
              <a:rPr kumimoji="0" lang="en-US" sz="1467" b="0" i="0" u="none" strike="noStrike" kern="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br>
            <a:r>
              <a:rPr kumimoji="0" lang="en-US" sz="1200" b="0" i="0" u="none" strike="noStrike" kern="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prescribe at the defined BMI threshold</a:t>
            </a:r>
            <a:r>
              <a:rPr kumimoji="0" lang="en-US" sz="1200" b="0" i="0" u="none" strike="noStrike" kern="0" cap="none" spc="0" normalizeH="0" baseline="3000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3</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31% </a:t>
            </a:r>
            <a:br>
              <a:rPr kumimoji="0" lang="en-US" sz="1467" b="0" i="0" u="none" strike="noStrike" kern="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br>
            <a:r>
              <a:rPr kumimoji="0" lang="en-US" sz="1200" b="0" i="0" u="none" strike="noStrike" kern="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do not prescribe</a:t>
            </a:r>
            <a:r>
              <a:rPr kumimoji="0" lang="en-GB" sz="1200" b="0" i="0" u="none" strike="noStrike" kern="0" cap="none" spc="0" normalizeH="0" baseline="3000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3</a:t>
            </a:r>
            <a:endParaRPr kumimoji="0" lang="en-GB" sz="1400" b="0" i="0" u="none" strike="noStrike" kern="0" cap="none" spc="0" normalizeH="0" baseline="3000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r>
              <a:rPr lang="en-GB" b="1" kern="0">
                <a:solidFill>
                  <a:srgbClr val="FFFFFF"/>
                </a:solidFill>
                <a:latin typeface="Arial"/>
                <a:ea typeface="Apis For Office" panose="020B0504010101010104" pitchFamily="34" charset="0"/>
                <a:cs typeface="Arial"/>
              </a:rPr>
              <a:t>0.7</a:t>
            </a:r>
            <a:r>
              <a:rPr lang="en-GB" b="1" kern="0">
                <a:solidFill>
                  <a:schemeClr val="bg1"/>
                </a:solidFill>
                <a:latin typeface="Arial"/>
                <a:ea typeface="Apis For Office" panose="020B0504010101010104" pitchFamily="34" charset="0"/>
                <a:cs typeface="Arial"/>
              </a:rPr>
              <a:t>–</a:t>
            </a:r>
            <a:r>
              <a:rPr lang="en-GB" b="1" kern="0">
                <a:solidFill>
                  <a:srgbClr val="FFFFFF"/>
                </a:solidFill>
                <a:latin typeface="Arial"/>
                <a:ea typeface="Apis For Office" panose="020B0504010101010104" pitchFamily="34" charset="0"/>
                <a:cs typeface="Arial"/>
              </a:rPr>
              <a:t>2% </a:t>
            </a:r>
            <a:br>
              <a:rPr lang="en-GB" sz="1200" kern="0">
                <a:latin typeface="Arial" panose="020B0604020202020204" pitchFamily="34" charset="0"/>
                <a:ea typeface="Apis For Office" panose="020B0504010101010104" pitchFamily="34" charset="0"/>
                <a:cs typeface="Arial" panose="020B0604020202020204" pitchFamily="34" charset="0"/>
              </a:rPr>
            </a:br>
            <a:r>
              <a:rPr lang="en-GB" sz="1200" kern="0">
                <a:solidFill>
                  <a:srgbClr val="FFFFFF"/>
                </a:solidFill>
                <a:latin typeface="Arial"/>
                <a:ea typeface="Apis For Office" panose="020B0504010101010104" pitchFamily="34" charset="0"/>
                <a:cs typeface="Arial"/>
              </a:rPr>
              <a:t>of eligible patients receive AOMs</a:t>
            </a:r>
            <a:r>
              <a:rPr lang="en-GB" sz="1200" kern="0" baseline="30000">
                <a:solidFill>
                  <a:srgbClr val="FFFFFF"/>
                </a:solidFill>
                <a:latin typeface="Arial"/>
                <a:ea typeface="Apis For Office" panose="020B0504010101010104" pitchFamily="34" charset="0"/>
                <a:cs typeface="Arial"/>
              </a:rPr>
              <a:t>3</a:t>
            </a:r>
            <a:endParaRPr kumimoji="0" lang="en-US" sz="1200" b="0" i="0" u="none" strike="noStrike" kern="0" cap="none" spc="0" normalizeH="0" baseline="30000" noProof="0">
              <a:ln>
                <a:noFill/>
              </a:ln>
              <a:solidFill>
                <a:srgbClr val="FFFFFF"/>
              </a:solidFill>
              <a:effectLst/>
              <a:uLnTx/>
              <a:uFillTx/>
              <a:latin typeface="Arial"/>
              <a:ea typeface="Apis For Office" panose="020B0504010101010104" pitchFamily="34" charset="0"/>
              <a:cs typeface="Arial"/>
            </a:endParaRPr>
          </a:p>
        </p:txBody>
      </p:sp>
      <p:sp>
        <p:nvSpPr>
          <p:cNvPr id="23" name="Rectangle 22">
            <a:extLst>
              <a:ext uri="{FF2B5EF4-FFF2-40B4-BE49-F238E27FC236}">
                <a16:creationId xmlns:a16="http://schemas.microsoft.com/office/drawing/2014/main" id="{F7863A0F-7EB1-4457-AC8C-7C8F719C2E67}"/>
              </a:ext>
            </a:extLst>
          </p:cNvPr>
          <p:cNvSpPr/>
          <p:nvPr/>
        </p:nvSpPr>
        <p:spPr>
          <a:xfrm>
            <a:off x="9738247" y="3561443"/>
            <a:ext cx="1778396" cy="1938969"/>
          </a:xfrm>
          <a:prstGeom prst="rect">
            <a:avLst/>
          </a:prstGeom>
          <a:solidFill>
            <a:schemeClr val="accent5"/>
          </a:solidFill>
          <a:ln w="9525"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&lt;33%</a:t>
            </a:r>
            <a:r>
              <a:rPr kumimoji="0" lang="en-US" sz="2000" b="0" i="0" u="none" strike="noStrike" kern="0" cap="none" spc="0" normalizeH="0" baseline="0" noProof="0" dirty="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 </a:t>
            </a:r>
            <a:br>
              <a:rPr kumimoji="0" lang="en-US" sz="2130" b="0" i="0" u="none" strike="noStrike" kern="0" cap="none" spc="0" normalizeH="0" baseline="0" noProof="0" dirty="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br>
            <a:r>
              <a:rPr kumimoji="0" lang="en-US" sz="1200" b="0" i="0" u="none" strike="noStrike" kern="0" cap="none" spc="0" normalizeH="0" baseline="0" noProof="0" dirty="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refer people with obesity at the defined BMI threshold</a:t>
            </a:r>
            <a:r>
              <a:rPr kumimoji="0" lang="en-US" sz="1200" b="0" i="0" u="none" strike="noStrike" kern="0" cap="none" spc="0" normalizeH="0" baseline="30000" noProof="0" dirty="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3</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11%</a:t>
            </a:r>
            <a:br>
              <a:rPr kumimoji="0" lang="en-US" sz="2130" b="1" i="0" u="none" strike="noStrike" kern="0" cap="none" spc="0" normalizeH="0" baseline="0" noProof="0" dirty="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br>
            <a:r>
              <a:rPr kumimoji="0" lang="en-US" sz="1200" b="0" i="0" u="none" strike="noStrike" kern="0" cap="none" spc="0" normalizeH="0" baseline="0" noProof="0" dirty="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do not propose surgery</a:t>
            </a:r>
            <a:r>
              <a:rPr kumimoji="0" lang="en-GB" sz="1200" b="0" i="0" u="none" strike="noStrike" kern="0" cap="none" spc="0" normalizeH="0" baseline="30000" noProof="0" dirty="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3</a:t>
            </a:r>
            <a:endParaRPr kumimoji="0" lang="en-US" sz="1400" b="0" i="0" u="none" strike="noStrike" kern="0" cap="none" spc="0" normalizeH="0" baseline="0" noProof="0" dirty="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24" name="Oval 23">
            <a:extLst>
              <a:ext uri="{FF2B5EF4-FFF2-40B4-BE49-F238E27FC236}">
                <a16:creationId xmlns:a16="http://schemas.microsoft.com/office/drawing/2014/main" id="{6CA49D25-8B70-4DD9-B454-B188EA6103CF}"/>
              </a:ext>
            </a:extLst>
          </p:cNvPr>
          <p:cNvSpPr/>
          <p:nvPr/>
        </p:nvSpPr>
        <p:spPr>
          <a:xfrm>
            <a:off x="2416878" y="1299379"/>
            <a:ext cx="844059" cy="844059"/>
          </a:xfrm>
          <a:prstGeom prst="ellipse">
            <a:avLst/>
          </a:prstGeom>
          <a:noFill/>
          <a:ln w="2857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25" name="Oval 24">
            <a:extLst>
              <a:ext uri="{FF2B5EF4-FFF2-40B4-BE49-F238E27FC236}">
                <a16:creationId xmlns:a16="http://schemas.microsoft.com/office/drawing/2014/main" id="{2796EEEE-5EF5-46BD-99E4-6E37E3C351B8}"/>
              </a:ext>
            </a:extLst>
          </p:cNvPr>
          <p:cNvSpPr/>
          <p:nvPr/>
        </p:nvSpPr>
        <p:spPr>
          <a:xfrm>
            <a:off x="4366492" y="1299379"/>
            <a:ext cx="844059" cy="844059"/>
          </a:xfrm>
          <a:prstGeom prst="ellipse">
            <a:avLst/>
          </a:prstGeom>
          <a:noFill/>
          <a:ln w="2857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26" name="Oval 25">
            <a:extLst>
              <a:ext uri="{FF2B5EF4-FFF2-40B4-BE49-F238E27FC236}">
                <a16:creationId xmlns:a16="http://schemas.microsoft.com/office/drawing/2014/main" id="{B058EC10-DCE1-4219-BB91-27C02ED05B1F}"/>
              </a:ext>
            </a:extLst>
          </p:cNvPr>
          <p:cNvSpPr/>
          <p:nvPr/>
        </p:nvSpPr>
        <p:spPr>
          <a:xfrm>
            <a:off x="6316106" y="1299379"/>
            <a:ext cx="844059" cy="844059"/>
          </a:xfrm>
          <a:prstGeom prst="ellipse">
            <a:avLst/>
          </a:prstGeom>
          <a:noFill/>
          <a:ln w="2857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27" name="Oval 26">
            <a:extLst>
              <a:ext uri="{FF2B5EF4-FFF2-40B4-BE49-F238E27FC236}">
                <a16:creationId xmlns:a16="http://schemas.microsoft.com/office/drawing/2014/main" id="{CF648C67-E4A6-40BF-B5BE-30AF94B9F5D1}"/>
              </a:ext>
            </a:extLst>
          </p:cNvPr>
          <p:cNvSpPr/>
          <p:nvPr/>
        </p:nvSpPr>
        <p:spPr>
          <a:xfrm>
            <a:off x="8265720" y="1299379"/>
            <a:ext cx="844059" cy="844059"/>
          </a:xfrm>
          <a:prstGeom prst="ellipse">
            <a:avLst/>
          </a:prstGeom>
          <a:noFill/>
          <a:ln w="2857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28" name="Oval 27">
            <a:extLst>
              <a:ext uri="{FF2B5EF4-FFF2-40B4-BE49-F238E27FC236}">
                <a16:creationId xmlns:a16="http://schemas.microsoft.com/office/drawing/2014/main" id="{6DEEA0D0-E322-4D6F-AB7C-3E0250252100}"/>
              </a:ext>
            </a:extLst>
          </p:cNvPr>
          <p:cNvSpPr/>
          <p:nvPr/>
        </p:nvSpPr>
        <p:spPr>
          <a:xfrm>
            <a:off x="10215333" y="1299379"/>
            <a:ext cx="844059" cy="844059"/>
          </a:xfrm>
          <a:prstGeom prst="ellipse">
            <a:avLst/>
          </a:prstGeom>
          <a:noFill/>
          <a:ln w="2857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29" name="Freeform 5">
            <a:extLst>
              <a:ext uri="{FF2B5EF4-FFF2-40B4-BE49-F238E27FC236}">
                <a16:creationId xmlns:a16="http://schemas.microsoft.com/office/drawing/2014/main" id="{948B14AF-8D4D-4E32-A62E-0901EA17D036}"/>
              </a:ext>
            </a:extLst>
          </p:cNvPr>
          <p:cNvSpPr>
            <a:spLocks noEditPoints="1"/>
          </p:cNvSpPr>
          <p:nvPr/>
        </p:nvSpPr>
        <p:spPr bwMode="auto">
          <a:xfrm>
            <a:off x="6469994" y="1464940"/>
            <a:ext cx="491379" cy="516977"/>
          </a:xfrm>
          <a:custGeom>
            <a:avLst/>
            <a:gdLst>
              <a:gd name="T0" fmla="*/ 243 w 3218"/>
              <a:gd name="T1" fmla="*/ 2271 h 3386"/>
              <a:gd name="T2" fmla="*/ 241 w 3218"/>
              <a:gd name="T3" fmla="*/ 2037 h 3386"/>
              <a:gd name="T4" fmla="*/ 33 w 3218"/>
              <a:gd name="T5" fmla="*/ 1782 h 3386"/>
              <a:gd name="T6" fmla="*/ 376 w 3218"/>
              <a:gd name="T7" fmla="*/ 1210 h 3386"/>
              <a:gd name="T8" fmla="*/ 1157 w 3218"/>
              <a:gd name="T9" fmla="*/ 126 h 3386"/>
              <a:gd name="T10" fmla="*/ 2896 w 3218"/>
              <a:gd name="T11" fmla="*/ 495 h 3386"/>
              <a:gd name="T12" fmla="*/ 2759 w 3218"/>
              <a:gd name="T13" fmla="*/ 2218 h 3386"/>
              <a:gd name="T14" fmla="*/ 2879 w 3218"/>
              <a:gd name="T15" fmla="*/ 3258 h 3386"/>
              <a:gd name="T16" fmla="*/ 2258 w 3218"/>
              <a:gd name="T17" fmla="*/ 3327 h 3386"/>
              <a:gd name="T18" fmla="*/ 1282 w 3218"/>
              <a:gd name="T19" fmla="*/ 2989 h 3386"/>
              <a:gd name="T20" fmla="*/ 682 w 3218"/>
              <a:gd name="T21" fmla="*/ 2972 h 3386"/>
              <a:gd name="T22" fmla="*/ 316 w 3218"/>
              <a:gd name="T23" fmla="*/ 2787 h 3386"/>
              <a:gd name="T24" fmla="*/ 314 w 3218"/>
              <a:gd name="T25" fmla="*/ 2454 h 3386"/>
              <a:gd name="T26" fmla="*/ 312 w 3218"/>
              <a:gd name="T27" fmla="*/ 2306 h 3386"/>
              <a:gd name="T28" fmla="*/ 2513 w 3218"/>
              <a:gd name="T29" fmla="*/ 1959 h 3386"/>
              <a:gd name="T30" fmla="*/ 2787 w 3218"/>
              <a:gd name="T31" fmla="*/ 1594 h 3386"/>
              <a:gd name="T32" fmla="*/ 2826 w 3218"/>
              <a:gd name="T33" fmla="*/ 1142 h 3386"/>
              <a:gd name="T34" fmla="*/ 2612 w 3218"/>
              <a:gd name="T35" fmla="*/ 702 h 3386"/>
              <a:gd name="T36" fmla="*/ 2116 w 3218"/>
              <a:gd name="T37" fmla="*/ 446 h 3386"/>
              <a:gd name="T38" fmla="*/ 1652 w 3218"/>
              <a:gd name="T39" fmla="*/ 441 h 3386"/>
              <a:gd name="T40" fmla="*/ 1193 w 3218"/>
              <a:gd name="T41" fmla="*/ 540 h 3386"/>
              <a:gd name="T42" fmla="*/ 796 w 3218"/>
              <a:gd name="T43" fmla="*/ 838 h 3386"/>
              <a:gd name="T44" fmla="*/ 804 w 3218"/>
              <a:gd name="T45" fmla="*/ 1506 h 3386"/>
              <a:gd name="T46" fmla="*/ 1547 w 3218"/>
              <a:gd name="T47" fmla="*/ 1555 h 3386"/>
              <a:gd name="T48" fmla="*/ 1839 w 3218"/>
              <a:gd name="T49" fmla="*/ 1666 h 3386"/>
              <a:gd name="T50" fmla="*/ 1918 w 3218"/>
              <a:gd name="T51" fmla="*/ 2316 h 3386"/>
              <a:gd name="T52" fmla="*/ 2065 w 3218"/>
              <a:gd name="T53" fmla="*/ 1889 h 3386"/>
              <a:gd name="T54" fmla="*/ 2278 w 3218"/>
              <a:gd name="T55" fmla="*/ 1577 h 3386"/>
              <a:gd name="T56" fmla="*/ 2194 w 3218"/>
              <a:gd name="T57" fmla="*/ 1084 h 3386"/>
              <a:gd name="T58" fmla="*/ 1866 w 3218"/>
              <a:gd name="T59" fmla="*/ 1191 h 3386"/>
              <a:gd name="T60" fmla="*/ 1846 w 3218"/>
              <a:gd name="T61" fmla="*/ 1422 h 3386"/>
              <a:gd name="T62" fmla="*/ 1741 w 3218"/>
              <a:gd name="T63" fmla="*/ 1231 h 3386"/>
              <a:gd name="T64" fmla="*/ 1569 w 3218"/>
              <a:gd name="T65" fmla="*/ 1191 h 3386"/>
              <a:gd name="T66" fmla="*/ 1859 w 3218"/>
              <a:gd name="T67" fmla="*/ 1012 h 3386"/>
              <a:gd name="T68" fmla="*/ 1644 w 3218"/>
              <a:gd name="T69" fmla="*/ 904 h 3386"/>
              <a:gd name="T70" fmla="*/ 1266 w 3218"/>
              <a:gd name="T71" fmla="*/ 1191 h 3386"/>
              <a:gd name="T72" fmla="*/ 1009 w 3218"/>
              <a:gd name="T73" fmla="*/ 1249 h 3386"/>
              <a:gd name="T74" fmla="*/ 819 w 3218"/>
              <a:gd name="T75" fmla="*/ 1314 h 3386"/>
              <a:gd name="T76" fmla="*/ 1118 w 3218"/>
              <a:gd name="T77" fmla="*/ 1166 h 3386"/>
              <a:gd name="T78" fmla="*/ 1007 w 3218"/>
              <a:gd name="T79" fmla="*/ 1015 h 3386"/>
              <a:gd name="T80" fmla="*/ 1283 w 3218"/>
              <a:gd name="T81" fmla="*/ 1087 h 3386"/>
              <a:gd name="T82" fmla="*/ 1280 w 3218"/>
              <a:gd name="T83" fmla="*/ 792 h 3386"/>
              <a:gd name="T84" fmla="*/ 1498 w 3218"/>
              <a:gd name="T85" fmla="*/ 847 h 3386"/>
              <a:gd name="T86" fmla="*/ 1742 w 3218"/>
              <a:gd name="T87" fmla="*/ 786 h 3386"/>
              <a:gd name="T88" fmla="*/ 1875 w 3218"/>
              <a:gd name="T89" fmla="*/ 684 h 3386"/>
              <a:gd name="T90" fmla="*/ 1946 w 3218"/>
              <a:gd name="T91" fmla="*/ 951 h 3386"/>
              <a:gd name="T92" fmla="*/ 2100 w 3218"/>
              <a:gd name="T93" fmla="*/ 862 h 3386"/>
              <a:gd name="T94" fmla="*/ 2211 w 3218"/>
              <a:gd name="T95" fmla="*/ 871 h 3386"/>
              <a:gd name="T96" fmla="*/ 2241 w 3218"/>
              <a:gd name="T97" fmla="*/ 1003 h 3386"/>
              <a:gd name="T98" fmla="*/ 2556 w 3218"/>
              <a:gd name="T99" fmla="*/ 1128 h 3386"/>
              <a:gd name="T100" fmla="*/ 2683 w 3218"/>
              <a:gd name="T101" fmla="*/ 1130 h 3386"/>
              <a:gd name="T102" fmla="*/ 2461 w 3218"/>
              <a:gd name="T103" fmla="*/ 1289 h 3386"/>
              <a:gd name="T104" fmla="*/ 2500 w 3218"/>
              <a:gd name="T105" fmla="*/ 1577 h 3386"/>
              <a:gd name="T106" fmla="*/ 2507 w 3218"/>
              <a:gd name="T107" fmla="*/ 1724 h 3386"/>
              <a:gd name="T108" fmla="*/ 2357 w 3218"/>
              <a:gd name="T109" fmla="*/ 1626 h 3386"/>
              <a:gd name="T110" fmla="*/ 2147 w 3218"/>
              <a:gd name="T111" fmla="*/ 2291 h 3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18" h="3386">
                <a:moveTo>
                  <a:pt x="312" y="2306"/>
                </a:moveTo>
                <a:cubicBezTo>
                  <a:pt x="292" y="2296"/>
                  <a:pt x="273" y="2287"/>
                  <a:pt x="255" y="2278"/>
                </a:cubicBezTo>
                <a:cubicBezTo>
                  <a:pt x="251" y="2276"/>
                  <a:pt x="247" y="2274"/>
                  <a:pt x="243" y="2271"/>
                </a:cubicBezTo>
                <a:cubicBezTo>
                  <a:pt x="193" y="2240"/>
                  <a:pt x="188" y="2218"/>
                  <a:pt x="222" y="2169"/>
                </a:cubicBezTo>
                <a:cubicBezTo>
                  <a:pt x="229" y="2157"/>
                  <a:pt x="238" y="2146"/>
                  <a:pt x="246" y="2134"/>
                </a:cubicBezTo>
                <a:cubicBezTo>
                  <a:pt x="270" y="2099"/>
                  <a:pt x="271" y="2066"/>
                  <a:pt x="241" y="2037"/>
                </a:cubicBezTo>
                <a:cubicBezTo>
                  <a:pt x="212" y="2009"/>
                  <a:pt x="178" y="1986"/>
                  <a:pt x="145" y="1963"/>
                </a:cubicBezTo>
                <a:cubicBezTo>
                  <a:pt x="123" y="1948"/>
                  <a:pt x="98" y="1938"/>
                  <a:pt x="75" y="1925"/>
                </a:cubicBezTo>
                <a:cubicBezTo>
                  <a:pt x="14" y="1891"/>
                  <a:pt x="0" y="1842"/>
                  <a:pt x="33" y="1782"/>
                </a:cubicBezTo>
                <a:cubicBezTo>
                  <a:pt x="60" y="1733"/>
                  <a:pt x="101" y="1699"/>
                  <a:pt x="141" y="1662"/>
                </a:cubicBezTo>
                <a:cubicBezTo>
                  <a:pt x="248" y="1565"/>
                  <a:pt x="332" y="1453"/>
                  <a:pt x="367" y="1309"/>
                </a:cubicBezTo>
                <a:cubicBezTo>
                  <a:pt x="375" y="1277"/>
                  <a:pt x="375" y="1243"/>
                  <a:pt x="376" y="1210"/>
                </a:cubicBezTo>
                <a:cubicBezTo>
                  <a:pt x="377" y="1123"/>
                  <a:pt x="371" y="1036"/>
                  <a:pt x="378" y="950"/>
                </a:cubicBezTo>
                <a:cubicBezTo>
                  <a:pt x="395" y="731"/>
                  <a:pt x="494" y="553"/>
                  <a:pt x="660" y="410"/>
                </a:cubicBezTo>
                <a:cubicBezTo>
                  <a:pt x="807" y="283"/>
                  <a:pt x="977" y="195"/>
                  <a:pt x="1157" y="126"/>
                </a:cubicBezTo>
                <a:cubicBezTo>
                  <a:pt x="1388" y="37"/>
                  <a:pt x="1627" y="0"/>
                  <a:pt x="1875" y="22"/>
                </a:cubicBezTo>
                <a:cubicBezTo>
                  <a:pt x="2089" y="42"/>
                  <a:pt x="2291" y="104"/>
                  <a:pt x="2483" y="200"/>
                </a:cubicBezTo>
                <a:cubicBezTo>
                  <a:pt x="2636" y="277"/>
                  <a:pt x="2779" y="368"/>
                  <a:pt x="2896" y="495"/>
                </a:cubicBezTo>
                <a:cubicBezTo>
                  <a:pt x="3110" y="724"/>
                  <a:pt x="3218" y="995"/>
                  <a:pt x="3206" y="1309"/>
                </a:cubicBezTo>
                <a:cubicBezTo>
                  <a:pt x="3195" y="1572"/>
                  <a:pt x="3097" y="1802"/>
                  <a:pt x="2930" y="2002"/>
                </a:cubicBezTo>
                <a:cubicBezTo>
                  <a:pt x="2871" y="2073"/>
                  <a:pt x="2808" y="2140"/>
                  <a:pt x="2759" y="2218"/>
                </a:cubicBezTo>
                <a:cubicBezTo>
                  <a:pt x="2692" y="2324"/>
                  <a:pt x="2648" y="2437"/>
                  <a:pt x="2651" y="2564"/>
                </a:cubicBezTo>
                <a:cubicBezTo>
                  <a:pt x="2654" y="2663"/>
                  <a:pt x="2681" y="2756"/>
                  <a:pt x="2716" y="2847"/>
                </a:cubicBezTo>
                <a:cubicBezTo>
                  <a:pt x="2769" y="2985"/>
                  <a:pt x="2825" y="3121"/>
                  <a:pt x="2879" y="3258"/>
                </a:cubicBezTo>
                <a:cubicBezTo>
                  <a:pt x="2882" y="3265"/>
                  <a:pt x="2885" y="3273"/>
                  <a:pt x="2888" y="3282"/>
                </a:cubicBezTo>
                <a:cubicBezTo>
                  <a:pt x="2882" y="3284"/>
                  <a:pt x="2877" y="3285"/>
                  <a:pt x="2872" y="3286"/>
                </a:cubicBezTo>
                <a:cubicBezTo>
                  <a:pt x="2668" y="3300"/>
                  <a:pt x="2463" y="3313"/>
                  <a:pt x="2258" y="3327"/>
                </a:cubicBezTo>
                <a:cubicBezTo>
                  <a:pt x="1975" y="3346"/>
                  <a:pt x="1693" y="3365"/>
                  <a:pt x="1410" y="3385"/>
                </a:cubicBezTo>
                <a:cubicBezTo>
                  <a:pt x="1397" y="3386"/>
                  <a:pt x="1391" y="3383"/>
                  <a:pt x="1387" y="3370"/>
                </a:cubicBezTo>
                <a:cubicBezTo>
                  <a:pt x="1348" y="3244"/>
                  <a:pt x="1305" y="3119"/>
                  <a:pt x="1282" y="2989"/>
                </a:cubicBezTo>
                <a:cubicBezTo>
                  <a:pt x="1276" y="2950"/>
                  <a:pt x="1247" y="2932"/>
                  <a:pt x="1213" y="2923"/>
                </a:cubicBezTo>
                <a:cubicBezTo>
                  <a:pt x="1162" y="2909"/>
                  <a:pt x="1111" y="2910"/>
                  <a:pt x="1060" y="2917"/>
                </a:cubicBezTo>
                <a:cubicBezTo>
                  <a:pt x="934" y="2934"/>
                  <a:pt x="808" y="2955"/>
                  <a:pt x="682" y="2972"/>
                </a:cubicBezTo>
                <a:cubicBezTo>
                  <a:pt x="602" y="2982"/>
                  <a:pt x="522" y="2982"/>
                  <a:pt x="445" y="2954"/>
                </a:cubicBezTo>
                <a:cubicBezTo>
                  <a:pt x="407" y="2940"/>
                  <a:pt x="373" y="2922"/>
                  <a:pt x="347" y="2891"/>
                </a:cubicBezTo>
                <a:cubicBezTo>
                  <a:pt x="321" y="2861"/>
                  <a:pt x="310" y="2826"/>
                  <a:pt x="316" y="2787"/>
                </a:cubicBezTo>
                <a:cubicBezTo>
                  <a:pt x="327" y="2723"/>
                  <a:pt x="339" y="2660"/>
                  <a:pt x="347" y="2596"/>
                </a:cubicBezTo>
                <a:cubicBezTo>
                  <a:pt x="351" y="2565"/>
                  <a:pt x="348" y="2533"/>
                  <a:pt x="346" y="2502"/>
                </a:cubicBezTo>
                <a:cubicBezTo>
                  <a:pt x="344" y="2482"/>
                  <a:pt x="332" y="2466"/>
                  <a:pt x="314" y="2454"/>
                </a:cubicBezTo>
                <a:cubicBezTo>
                  <a:pt x="299" y="2444"/>
                  <a:pt x="285" y="2432"/>
                  <a:pt x="274" y="2418"/>
                </a:cubicBezTo>
                <a:cubicBezTo>
                  <a:pt x="248" y="2387"/>
                  <a:pt x="252" y="2353"/>
                  <a:pt x="283" y="2327"/>
                </a:cubicBezTo>
                <a:cubicBezTo>
                  <a:pt x="292" y="2320"/>
                  <a:pt x="301" y="2314"/>
                  <a:pt x="312" y="2306"/>
                </a:cubicBezTo>
                <a:close/>
                <a:moveTo>
                  <a:pt x="2309" y="2313"/>
                </a:moveTo>
                <a:cubicBezTo>
                  <a:pt x="2311" y="2287"/>
                  <a:pt x="2312" y="2263"/>
                  <a:pt x="2316" y="2240"/>
                </a:cubicBezTo>
                <a:cubicBezTo>
                  <a:pt x="2338" y="2116"/>
                  <a:pt x="2407" y="2025"/>
                  <a:pt x="2513" y="1959"/>
                </a:cubicBezTo>
                <a:cubicBezTo>
                  <a:pt x="2548" y="1938"/>
                  <a:pt x="2584" y="1916"/>
                  <a:pt x="2616" y="1891"/>
                </a:cubicBezTo>
                <a:cubicBezTo>
                  <a:pt x="2702" y="1820"/>
                  <a:pt x="2758" y="1732"/>
                  <a:pt x="2773" y="1619"/>
                </a:cubicBezTo>
                <a:cubicBezTo>
                  <a:pt x="2774" y="1610"/>
                  <a:pt x="2781" y="1601"/>
                  <a:pt x="2787" y="1594"/>
                </a:cubicBezTo>
                <a:cubicBezTo>
                  <a:pt x="2827" y="1545"/>
                  <a:pt x="2859" y="1492"/>
                  <a:pt x="2879" y="1431"/>
                </a:cubicBezTo>
                <a:cubicBezTo>
                  <a:pt x="2910" y="1336"/>
                  <a:pt x="2898" y="1247"/>
                  <a:pt x="2835" y="1167"/>
                </a:cubicBezTo>
                <a:cubicBezTo>
                  <a:pt x="2830" y="1160"/>
                  <a:pt x="2827" y="1150"/>
                  <a:pt x="2826" y="1142"/>
                </a:cubicBezTo>
                <a:cubicBezTo>
                  <a:pt x="2823" y="1095"/>
                  <a:pt x="2823" y="1049"/>
                  <a:pt x="2818" y="1002"/>
                </a:cubicBezTo>
                <a:cubicBezTo>
                  <a:pt x="2810" y="932"/>
                  <a:pt x="2794" y="864"/>
                  <a:pt x="2759" y="802"/>
                </a:cubicBezTo>
                <a:cubicBezTo>
                  <a:pt x="2726" y="745"/>
                  <a:pt x="2680" y="708"/>
                  <a:pt x="2612" y="702"/>
                </a:cubicBezTo>
                <a:cubicBezTo>
                  <a:pt x="2606" y="702"/>
                  <a:pt x="2598" y="695"/>
                  <a:pt x="2595" y="689"/>
                </a:cubicBezTo>
                <a:cubicBezTo>
                  <a:pt x="2509" y="507"/>
                  <a:pt x="2356" y="424"/>
                  <a:pt x="2157" y="455"/>
                </a:cubicBezTo>
                <a:cubicBezTo>
                  <a:pt x="2141" y="458"/>
                  <a:pt x="2129" y="455"/>
                  <a:pt x="2116" y="446"/>
                </a:cubicBezTo>
                <a:cubicBezTo>
                  <a:pt x="2055" y="406"/>
                  <a:pt x="1990" y="375"/>
                  <a:pt x="1917" y="361"/>
                </a:cubicBezTo>
                <a:cubicBezTo>
                  <a:pt x="1822" y="342"/>
                  <a:pt x="1739" y="360"/>
                  <a:pt x="1673" y="438"/>
                </a:cubicBezTo>
                <a:cubicBezTo>
                  <a:pt x="1670" y="442"/>
                  <a:pt x="1658" y="443"/>
                  <a:pt x="1652" y="441"/>
                </a:cubicBezTo>
                <a:cubicBezTo>
                  <a:pt x="1576" y="413"/>
                  <a:pt x="1497" y="395"/>
                  <a:pt x="1415" y="403"/>
                </a:cubicBezTo>
                <a:cubicBezTo>
                  <a:pt x="1331" y="411"/>
                  <a:pt x="1264" y="449"/>
                  <a:pt x="1222" y="524"/>
                </a:cubicBezTo>
                <a:cubicBezTo>
                  <a:pt x="1215" y="537"/>
                  <a:pt x="1207" y="541"/>
                  <a:pt x="1193" y="540"/>
                </a:cubicBezTo>
                <a:cubicBezTo>
                  <a:pt x="1139" y="537"/>
                  <a:pt x="1086" y="543"/>
                  <a:pt x="1035" y="559"/>
                </a:cubicBezTo>
                <a:cubicBezTo>
                  <a:pt x="911" y="597"/>
                  <a:pt x="839" y="681"/>
                  <a:pt x="819" y="808"/>
                </a:cubicBezTo>
                <a:cubicBezTo>
                  <a:pt x="816" y="824"/>
                  <a:pt x="810" y="831"/>
                  <a:pt x="796" y="838"/>
                </a:cubicBezTo>
                <a:cubicBezTo>
                  <a:pt x="775" y="847"/>
                  <a:pt x="754" y="857"/>
                  <a:pt x="737" y="872"/>
                </a:cubicBezTo>
                <a:cubicBezTo>
                  <a:pt x="607" y="978"/>
                  <a:pt x="574" y="1121"/>
                  <a:pt x="598" y="1278"/>
                </a:cubicBezTo>
                <a:cubicBezTo>
                  <a:pt x="616" y="1396"/>
                  <a:pt x="699" y="1464"/>
                  <a:pt x="804" y="1506"/>
                </a:cubicBezTo>
                <a:cubicBezTo>
                  <a:pt x="925" y="1555"/>
                  <a:pt x="1049" y="1551"/>
                  <a:pt x="1172" y="1521"/>
                </a:cubicBezTo>
                <a:cubicBezTo>
                  <a:pt x="1212" y="1512"/>
                  <a:pt x="1243" y="1512"/>
                  <a:pt x="1281" y="1533"/>
                </a:cubicBezTo>
                <a:cubicBezTo>
                  <a:pt x="1365" y="1578"/>
                  <a:pt x="1457" y="1580"/>
                  <a:pt x="1547" y="1555"/>
                </a:cubicBezTo>
                <a:cubicBezTo>
                  <a:pt x="1594" y="1543"/>
                  <a:pt x="1634" y="1547"/>
                  <a:pt x="1675" y="1568"/>
                </a:cubicBezTo>
                <a:cubicBezTo>
                  <a:pt x="1694" y="1577"/>
                  <a:pt x="1715" y="1584"/>
                  <a:pt x="1733" y="1595"/>
                </a:cubicBezTo>
                <a:cubicBezTo>
                  <a:pt x="1769" y="1617"/>
                  <a:pt x="1806" y="1639"/>
                  <a:pt x="1839" y="1666"/>
                </a:cubicBezTo>
                <a:cubicBezTo>
                  <a:pt x="1893" y="1709"/>
                  <a:pt x="1920" y="1765"/>
                  <a:pt x="1919" y="1836"/>
                </a:cubicBezTo>
                <a:cubicBezTo>
                  <a:pt x="1916" y="1988"/>
                  <a:pt x="1918" y="2140"/>
                  <a:pt x="1918" y="2292"/>
                </a:cubicBezTo>
                <a:cubicBezTo>
                  <a:pt x="1918" y="2300"/>
                  <a:pt x="1918" y="2308"/>
                  <a:pt x="1918" y="2316"/>
                </a:cubicBezTo>
                <a:cubicBezTo>
                  <a:pt x="1969" y="2316"/>
                  <a:pt x="2017" y="2316"/>
                  <a:pt x="2067" y="2316"/>
                </a:cubicBezTo>
                <a:cubicBezTo>
                  <a:pt x="2067" y="2307"/>
                  <a:pt x="2067" y="2299"/>
                  <a:pt x="2067" y="2291"/>
                </a:cubicBezTo>
                <a:cubicBezTo>
                  <a:pt x="2066" y="2157"/>
                  <a:pt x="2064" y="2023"/>
                  <a:pt x="2065" y="1889"/>
                </a:cubicBezTo>
                <a:cubicBezTo>
                  <a:pt x="2065" y="1856"/>
                  <a:pt x="2071" y="1821"/>
                  <a:pt x="2080" y="1789"/>
                </a:cubicBezTo>
                <a:cubicBezTo>
                  <a:pt x="2096" y="1736"/>
                  <a:pt x="2137" y="1701"/>
                  <a:pt x="2179" y="1666"/>
                </a:cubicBezTo>
                <a:cubicBezTo>
                  <a:pt x="2213" y="1638"/>
                  <a:pt x="2250" y="1611"/>
                  <a:pt x="2278" y="1577"/>
                </a:cubicBezTo>
                <a:cubicBezTo>
                  <a:pt x="2357" y="1483"/>
                  <a:pt x="2378" y="1370"/>
                  <a:pt x="2368" y="1251"/>
                </a:cubicBezTo>
                <a:cubicBezTo>
                  <a:pt x="2363" y="1186"/>
                  <a:pt x="2325" y="1140"/>
                  <a:pt x="2267" y="1112"/>
                </a:cubicBezTo>
                <a:cubicBezTo>
                  <a:pt x="2243" y="1101"/>
                  <a:pt x="2219" y="1092"/>
                  <a:pt x="2194" y="1084"/>
                </a:cubicBezTo>
                <a:cubicBezTo>
                  <a:pt x="2125" y="1062"/>
                  <a:pt x="2054" y="1044"/>
                  <a:pt x="1981" y="1046"/>
                </a:cubicBezTo>
                <a:cubicBezTo>
                  <a:pt x="1945" y="1047"/>
                  <a:pt x="1918" y="1062"/>
                  <a:pt x="1899" y="1092"/>
                </a:cubicBezTo>
                <a:cubicBezTo>
                  <a:pt x="1879" y="1122"/>
                  <a:pt x="1869" y="1155"/>
                  <a:pt x="1866" y="1191"/>
                </a:cubicBezTo>
                <a:cubicBezTo>
                  <a:pt x="1863" y="1250"/>
                  <a:pt x="1880" y="1303"/>
                  <a:pt x="1906" y="1354"/>
                </a:cubicBezTo>
                <a:cubicBezTo>
                  <a:pt x="1909" y="1360"/>
                  <a:pt x="1911" y="1371"/>
                  <a:pt x="1908" y="1373"/>
                </a:cubicBezTo>
                <a:cubicBezTo>
                  <a:pt x="1889" y="1390"/>
                  <a:pt x="1868" y="1405"/>
                  <a:pt x="1846" y="1422"/>
                </a:cubicBezTo>
                <a:cubicBezTo>
                  <a:pt x="1813" y="1369"/>
                  <a:pt x="1790" y="1317"/>
                  <a:pt x="1783" y="1258"/>
                </a:cubicBezTo>
                <a:cubicBezTo>
                  <a:pt x="1780" y="1238"/>
                  <a:pt x="1772" y="1231"/>
                  <a:pt x="1753" y="1231"/>
                </a:cubicBezTo>
                <a:cubicBezTo>
                  <a:pt x="1749" y="1232"/>
                  <a:pt x="1745" y="1231"/>
                  <a:pt x="1741" y="1231"/>
                </a:cubicBezTo>
                <a:cubicBezTo>
                  <a:pt x="1677" y="1230"/>
                  <a:pt x="1618" y="1245"/>
                  <a:pt x="1572" y="1294"/>
                </a:cubicBezTo>
                <a:cubicBezTo>
                  <a:pt x="1548" y="1280"/>
                  <a:pt x="1526" y="1267"/>
                  <a:pt x="1497" y="1251"/>
                </a:cubicBezTo>
                <a:cubicBezTo>
                  <a:pt x="1524" y="1229"/>
                  <a:pt x="1545" y="1207"/>
                  <a:pt x="1569" y="1191"/>
                </a:cubicBezTo>
                <a:cubicBezTo>
                  <a:pt x="1631" y="1151"/>
                  <a:pt x="1700" y="1140"/>
                  <a:pt x="1772" y="1143"/>
                </a:cubicBezTo>
                <a:cubicBezTo>
                  <a:pt x="1785" y="1144"/>
                  <a:pt x="1791" y="1141"/>
                  <a:pt x="1795" y="1128"/>
                </a:cubicBezTo>
                <a:cubicBezTo>
                  <a:pt x="1807" y="1084"/>
                  <a:pt x="1830" y="1046"/>
                  <a:pt x="1859" y="1012"/>
                </a:cubicBezTo>
                <a:cubicBezTo>
                  <a:pt x="1863" y="1007"/>
                  <a:pt x="1867" y="1000"/>
                  <a:pt x="1866" y="995"/>
                </a:cubicBezTo>
                <a:cubicBezTo>
                  <a:pt x="1851" y="925"/>
                  <a:pt x="1775" y="874"/>
                  <a:pt x="1705" y="887"/>
                </a:cubicBezTo>
                <a:cubicBezTo>
                  <a:pt x="1685" y="891"/>
                  <a:pt x="1663" y="895"/>
                  <a:pt x="1644" y="904"/>
                </a:cubicBezTo>
                <a:cubicBezTo>
                  <a:pt x="1600" y="924"/>
                  <a:pt x="1555" y="934"/>
                  <a:pt x="1507" y="938"/>
                </a:cubicBezTo>
                <a:cubicBezTo>
                  <a:pt x="1501" y="939"/>
                  <a:pt x="1493" y="946"/>
                  <a:pt x="1491" y="951"/>
                </a:cubicBezTo>
                <a:cubicBezTo>
                  <a:pt x="1454" y="1067"/>
                  <a:pt x="1376" y="1144"/>
                  <a:pt x="1266" y="1191"/>
                </a:cubicBezTo>
                <a:cubicBezTo>
                  <a:pt x="1259" y="1194"/>
                  <a:pt x="1251" y="1197"/>
                  <a:pt x="1245" y="1202"/>
                </a:cubicBezTo>
                <a:cubicBezTo>
                  <a:pt x="1212" y="1229"/>
                  <a:pt x="1174" y="1247"/>
                  <a:pt x="1133" y="1250"/>
                </a:cubicBezTo>
                <a:cubicBezTo>
                  <a:pt x="1092" y="1253"/>
                  <a:pt x="1050" y="1251"/>
                  <a:pt x="1009" y="1249"/>
                </a:cubicBezTo>
                <a:cubicBezTo>
                  <a:pt x="945" y="1247"/>
                  <a:pt x="914" y="1270"/>
                  <a:pt x="901" y="1330"/>
                </a:cubicBezTo>
                <a:cubicBezTo>
                  <a:pt x="901" y="1331"/>
                  <a:pt x="900" y="1332"/>
                  <a:pt x="897" y="1335"/>
                </a:cubicBezTo>
                <a:cubicBezTo>
                  <a:pt x="871" y="1328"/>
                  <a:pt x="845" y="1321"/>
                  <a:pt x="819" y="1314"/>
                </a:cubicBezTo>
                <a:cubicBezTo>
                  <a:pt x="818" y="1311"/>
                  <a:pt x="817" y="1309"/>
                  <a:pt x="817" y="1308"/>
                </a:cubicBezTo>
                <a:cubicBezTo>
                  <a:pt x="848" y="1203"/>
                  <a:pt x="902" y="1156"/>
                  <a:pt x="998" y="1164"/>
                </a:cubicBezTo>
                <a:cubicBezTo>
                  <a:pt x="1038" y="1167"/>
                  <a:pt x="1078" y="1167"/>
                  <a:pt x="1118" y="1166"/>
                </a:cubicBezTo>
                <a:cubicBezTo>
                  <a:pt x="1134" y="1166"/>
                  <a:pt x="1150" y="1158"/>
                  <a:pt x="1169" y="1153"/>
                </a:cubicBezTo>
                <a:cubicBezTo>
                  <a:pt x="1136" y="1085"/>
                  <a:pt x="1094" y="1035"/>
                  <a:pt x="1019" y="1022"/>
                </a:cubicBezTo>
                <a:cubicBezTo>
                  <a:pt x="1015" y="1021"/>
                  <a:pt x="1007" y="1018"/>
                  <a:pt x="1007" y="1015"/>
                </a:cubicBezTo>
                <a:cubicBezTo>
                  <a:pt x="1005" y="989"/>
                  <a:pt x="1004" y="962"/>
                  <a:pt x="1003" y="934"/>
                </a:cubicBezTo>
                <a:cubicBezTo>
                  <a:pt x="1120" y="943"/>
                  <a:pt x="1194" y="1006"/>
                  <a:pt x="1248" y="1104"/>
                </a:cubicBezTo>
                <a:cubicBezTo>
                  <a:pt x="1260" y="1098"/>
                  <a:pt x="1272" y="1093"/>
                  <a:pt x="1283" y="1087"/>
                </a:cubicBezTo>
                <a:cubicBezTo>
                  <a:pt x="1347" y="1050"/>
                  <a:pt x="1386" y="994"/>
                  <a:pt x="1410" y="926"/>
                </a:cubicBezTo>
                <a:cubicBezTo>
                  <a:pt x="1415" y="913"/>
                  <a:pt x="1413" y="904"/>
                  <a:pt x="1405" y="893"/>
                </a:cubicBezTo>
                <a:cubicBezTo>
                  <a:pt x="1372" y="849"/>
                  <a:pt x="1332" y="816"/>
                  <a:pt x="1280" y="792"/>
                </a:cubicBezTo>
                <a:cubicBezTo>
                  <a:pt x="1289" y="764"/>
                  <a:pt x="1298" y="738"/>
                  <a:pt x="1307" y="709"/>
                </a:cubicBezTo>
                <a:cubicBezTo>
                  <a:pt x="1376" y="736"/>
                  <a:pt x="1431" y="775"/>
                  <a:pt x="1470" y="834"/>
                </a:cubicBezTo>
                <a:cubicBezTo>
                  <a:pt x="1477" y="845"/>
                  <a:pt x="1485" y="850"/>
                  <a:pt x="1498" y="847"/>
                </a:cubicBezTo>
                <a:cubicBezTo>
                  <a:pt x="1537" y="838"/>
                  <a:pt x="1576" y="829"/>
                  <a:pt x="1616" y="820"/>
                </a:cubicBezTo>
                <a:cubicBezTo>
                  <a:pt x="1648" y="814"/>
                  <a:pt x="1680" y="807"/>
                  <a:pt x="1712" y="803"/>
                </a:cubicBezTo>
                <a:cubicBezTo>
                  <a:pt x="1726" y="802"/>
                  <a:pt x="1735" y="798"/>
                  <a:pt x="1742" y="786"/>
                </a:cubicBezTo>
                <a:cubicBezTo>
                  <a:pt x="1764" y="745"/>
                  <a:pt x="1779" y="702"/>
                  <a:pt x="1784" y="654"/>
                </a:cubicBezTo>
                <a:cubicBezTo>
                  <a:pt x="1811" y="658"/>
                  <a:pt x="1836" y="663"/>
                  <a:pt x="1862" y="666"/>
                </a:cubicBezTo>
                <a:cubicBezTo>
                  <a:pt x="1875" y="667"/>
                  <a:pt x="1878" y="674"/>
                  <a:pt x="1875" y="684"/>
                </a:cubicBezTo>
                <a:cubicBezTo>
                  <a:pt x="1864" y="719"/>
                  <a:pt x="1853" y="754"/>
                  <a:pt x="1842" y="789"/>
                </a:cubicBezTo>
                <a:cubicBezTo>
                  <a:pt x="1838" y="799"/>
                  <a:pt x="1831" y="808"/>
                  <a:pt x="1826" y="818"/>
                </a:cubicBezTo>
                <a:cubicBezTo>
                  <a:pt x="1899" y="864"/>
                  <a:pt x="1907" y="874"/>
                  <a:pt x="1946" y="951"/>
                </a:cubicBezTo>
                <a:cubicBezTo>
                  <a:pt x="1947" y="955"/>
                  <a:pt x="1953" y="960"/>
                  <a:pt x="1957" y="960"/>
                </a:cubicBezTo>
                <a:cubicBezTo>
                  <a:pt x="1998" y="961"/>
                  <a:pt x="2039" y="960"/>
                  <a:pt x="2077" y="960"/>
                </a:cubicBezTo>
                <a:cubicBezTo>
                  <a:pt x="2084" y="930"/>
                  <a:pt x="2089" y="895"/>
                  <a:pt x="2100" y="862"/>
                </a:cubicBezTo>
                <a:cubicBezTo>
                  <a:pt x="2113" y="828"/>
                  <a:pt x="2139" y="803"/>
                  <a:pt x="2173" y="785"/>
                </a:cubicBezTo>
                <a:cubicBezTo>
                  <a:pt x="2190" y="811"/>
                  <a:pt x="2205" y="835"/>
                  <a:pt x="2221" y="859"/>
                </a:cubicBezTo>
                <a:cubicBezTo>
                  <a:pt x="2217" y="864"/>
                  <a:pt x="2214" y="867"/>
                  <a:pt x="2211" y="871"/>
                </a:cubicBezTo>
                <a:cubicBezTo>
                  <a:pt x="2187" y="898"/>
                  <a:pt x="2171" y="929"/>
                  <a:pt x="2175" y="967"/>
                </a:cubicBezTo>
                <a:cubicBezTo>
                  <a:pt x="2177" y="980"/>
                  <a:pt x="2181" y="989"/>
                  <a:pt x="2197" y="991"/>
                </a:cubicBezTo>
                <a:cubicBezTo>
                  <a:pt x="2212" y="993"/>
                  <a:pt x="2226" y="998"/>
                  <a:pt x="2241" y="1003"/>
                </a:cubicBezTo>
                <a:cubicBezTo>
                  <a:pt x="2326" y="1034"/>
                  <a:pt x="2399" y="1079"/>
                  <a:pt x="2440" y="1166"/>
                </a:cubicBezTo>
                <a:cubicBezTo>
                  <a:pt x="2442" y="1170"/>
                  <a:pt x="2453" y="1174"/>
                  <a:pt x="2459" y="1173"/>
                </a:cubicBezTo>
                <a:cubicBezTo>
                  <a:pt x="2496" y="1167"/>
                  <a:pt x="2528" y="1152"/>
                  <a:pt x="2556" y="1128"/>
                </a:cubicBezTo>
                <a:cubicBezTo>
                  <a:pt x="2576" y="1112"/>
                  <a:pt x="2594" y="1093"/>
                  <a:pt x="2614" y="1075"/>
                </a:cubicBezTo>
                <a:cubicBezTo>
                  <a:pt x="2637" y="1091"/>
                  <a:pt x="2661" y="1108"/>
                  <a:pt x="2684" y="1124"/>
                </a:cubicBezTo>
                <a:cubicBezTo>
                  <a:pt x="2683" y="1128"/>
                  <a:pt x="2683" y="1129"/>
                  <a:pt x="2683" y="1130"/>
                </a:cubicBezTo>
                <a:cubicBezTo>
                  <a:pt x="2680" y="1134"/>
                  <a:pt x="2676" y="1139"/>
                  <a:pt x="2673" y="1143"/>
                </a:cubicBezTo>
                <a:cubicBezTo>
                  <a:pt x="2620" y="1200"/>
                  <a:pt x="2557" y="1240"/>
                  <a:pt x="2482" y="1262"/>
                </a:cubicBezTo>
                <a:cubicBezTo>
                  <a:pt x="2466" y="1267"/>
                  <a:pt x="2462" y="1273"/>
                  <a:pt x="2461" y="1289"/>
                </a:cubicBezTo>
                <a:cubicBezTo>
                  <a:pt x="2458" y="1333"/>
                  <a:pt x="2454" y="1377"/>
                  <a:pt x="2447" y="1420"/>
                </a:cubicBezTo>
                <a:cubicBezTo>
                  <a:pt x="2441" y="1455"/>
                  <a:pt x="2429" y="1488"/>
                  <a:pt x="2420" y="1521"/>
                </a:cubicBezTo>
                <a:cubicBezTo>
                  <a:pt x="2447" y="1540"/>
                  <a:pt x="2475" y="1557"/>
                  <a:pt x="2500" y="1577"/>
                </a:cubicBezTo>
                <a:cubicBezTo>
                  <a:pt x="2535" y="1606"/>
                  <a:pt x="2561" y="1642"/>
                  <a:pt x="2571" y="1688"/>
                </a:cubicBezTo>
                <a:cubicBezTo>
                  <a:pt x="2574" y="1699"/>
                  <a:pt x="2572" y="1705"/>
                  <a:pt x="2560" y="1707"/>
                </a:cubicBezTo>
                <a:cubicBezTo>
                  <a:pt x="2542" y="1712"/>
                  <a:pt x="2524" y="1717"/>
                  <a:pt x="2507" y="1724"/>
                </a:cubicBezTo>
                <a:cubicBezTo>
                  <a:pt x="2492" y="1729"/>
                  <a:pt x="2486" y="1725"/>
                  <a:pt x="2480" y="1711"/>
                </a:cubicBezTo>
                <a:cubicBezTo>
                  <a:pt x="2462" y="1671"/>
                  <a:pt x="2436" y="1639"/>
                  <a:pt x="2394" y="1620"/>
                </a:cubicBezTo>
                <a:cubicBezTo>
                  <a:pt x="2380" y="1613"/>
                  <a:pt x="2370" y="1614"/>
                  <a:pt x="2357" y="1626"/>
                </a:cubicBezTo>
                <a:cubicBezTo>
                  <a:pt x="2316" y="1664"/>
                  <a:pt x="2276" y="1704"/>
                  <a:pt x="2231" y="1737"/>
                </a:cubicBezTo>
                <a:cubicBezTo>
                  <a:pt x="2173" y="1780"/>
                  <a:pt x="2152" y="1838"/>
                  <a:pt x="2151" y="1907"/>
                </a:cubicBezTo>
                <a:cubicBezTo>
                  <a:pt x="2149" y="2035"/>
                  <a:pt x="2148" y="2163"/>
                  <a:pt x="2147" y="2291"/>
                </a:cubicBezTo>
                <a:cubicBezTo>
                  <a:pt x="2147" y="2298"/>
                  <a:pt x="2147" y="2305"/>
                  <a:pt x="2148" y="2313"/>
                </a:cubicBezTo>
                <a:cubicBezTo>
                  <a:pt x="2202" y="2313"/>
                  <a:pt x="2255" y="2313"/>
                  <a:pt x="2309" y="231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Arial" panose="020B0604020202020204" pitchFamily="34" charset="0"/>
              <a:ea typeface="+mn-ea"/>
              <a:cs typeface="+mn-cs"/>
            </a:endParaRPr>
          </a:p>
        </p:txBody>
      </p:sp>
      <p:grpSp>
        <p:nvGrpSpPr>
          <p:cNvPr id="30" name="Group 4">
            <a:extLst>
              <a:ext uri="{FF2B5EF4-FFF2-40B4-BE49-F238E27FC236}">
                <a16:creationId xmlns:a16="http://schemas.microsoft.com/office/drawing/2014/main" id="{CD5B9ACC-688A-4A81-9F1D-3344A6A6E10B}"/>
              </a:ext>
            </a:extLst>
          </p:cNvPr>
          <p:cNvGrpSpPr>
            <a:grpSpLocks noChangeAspect="1"/>
          </p:cNvGrpSpPr>
          <p:nvPr/>
        </p:nvGrpSpPr>
        <p:grpSpPr bwMode="auto">
          <a:xfrm>
            <a:off x="2573291" y="1488382"/>
            <a:ext cx="453116" cy="516272"/>
            <a:chOff x="1960" y="45"/>
            <a:chExt cx="3738" cy="4259"/>
          </a:xfrm>
          <a:solidFill>
            <a:schemeClr val="accent1"/>
          </a:solidFill>
        </p:grpSpPr>
        <p:sp>
          <p:nvSpPr>
            <p:cNvPr id="31" name="Freeform 5">
              <a:extLst>
                <a:ext uri="{FF2B5EF4-FFF2-40B4-BE49-F238E27FC236}">
                  <a16:creationId xmlns:a16="http://schemas.microsoft.com/office/drawing/2014/main" id="{6E733C65-0BA6-4B32-B578-715398DD9A4D}"/>
                </a:ext>
              </a:extLst>
            </p:cNvPr>
            <p:cNvSpPr>
              <a:spLocks/>
            </p:cNvSpPr>
            <p:nvPr/>
          </p:nvSpPr>
          <p:spPr bwMode="auto">
            <a:xfrm>
              <a:off x="1960" y="600"/>
              <a:ext cx="3738" cy="3704"/>
            </a:xfrm>
            <a:custGeom>
              <a:avLst/>
              <a:gdLst>
                <a:gd name="T0" fmla="*/ 1137 w 1574"/>
                <a:gd name="T1" fmla="*/ 457 h 1560"/>
                <a:gd name="T2" fmla="*/ 957 w 1574"/>
                <a:gd name="T3" fmla="*/ 823 h 1560"/>
                <a:gd name="T4" fmla="*/ 1044 w 1574"/>
                <a:gd name="T5" fmla="*/ 897 h 1560"/>
                <a:gd name="T6" fmla="*/ 1177 w 1574"/>
                <a:gd name="T7" fmla="*/ 1011 h 1560"/>
                <a:gd name="T8" fmla="*/ 1179 w 1574"/>
                <a:gd name="T9" fmla="*/ 1157 h 1560"/>
                <a:gd name="T10" fmla="*/ 870 w 1574"/>
                <a:gd name="T11" fmla="*/ 1505 h 1560"/>
                <a:gd name="T12" fmla="*/ 719 w 1574"/>
                <a:gd name="T13" fmla="*/ 1516 h 1560"/>
                <a:gd name="T14" fmla="*/ 715 w 1574"/>
                <a:gd name="T15" fmla="*/ 1386 h 1560"/>
                <a:gd name="T16" fmla="*/ 873 w 1574"/>
                <a:gd name="T17" fmla="*/ 1208 h 1560"/>
                <a:gd name="T18" fmla="*/ 974 w 1574"/>
                <a:gd name="T19" fmla="*/ 1094 h 1560"/>
                <a:gd name="T20" fmla="*/ 734 w 1574"/>
                <a:gd name="T21" fmla="*/ 889 h 1560"/>
                <a:gd name="T22" fmla="*/ 684 w 1574"/>
                <a:gd name="T23" fmla="*/ 971 h 1560"/>
                <a:gd name="T24" fmla="*/ 574 w 1574"/>
                <a:gd name="T25" fmla="*/ 1144 h 1560"/>
                <a:gd name="T26" fmla="*/ 543 w 1574"/>
                <a:gd name="T27" fmla="*/ 1168 h 1560"/>
                <a:gd name="T28" fmla="*/ 179 w 1574"/>
                <a:gd name="T29" fmla="*/ 1294 h 1560"/>
                <a:gd name="T30" fmla="*/ 158 w 1574"/>
                <a:gd name="T31" fmla="*/ 1304 h 1560"/>
                <a:gd name="T32" fmla="*/ 30 w 1574"/>
                <a:gd name="T33" fmla="*/ 1277 h 1560"/>
                <a:gd name="T34" fmla="*/ 46 w 1574"/>
                <a:gd name="T35" fmla="*/ 1147 h 1560"/>
                <a:gd name="T36" fmla="*/ 99 w 1574"/>
                <a:gd name="T37" fmla="*/ 1126 h 1560"/>
                <a:gd name="T38" fmla="*/ 403 w 1574"/>
                <a:gd name="T39" fmla="*/ 1024 h 1560"/>
                <a:gd name="T40" fmla="*/ 447 w 1574"/>
                <a:gd name="T41" fmla="*/ 990 h 1560"/>
                <a:gd name="T42" fmla="*/ 654 w 1574"/>
                <a:gd name="T43" fmla="*/ 639 h 1560"/>
                <a:gd name="T44" fmla="*/ 720 w 1574"/>
                <a:gd name="T45" fmla="*/ 496 h 1560"/>
                <a:gd name="T46" fmla="*/ 861 w 1574"/>
                <a:gd name="T47" fmla="*/ 191 h 1560"/>
                <a:gd name="T48" fmla="*/ 826 w 1574"/>
                <a:gd name="T49" fmla="*/ 180 h 1560"/>
                <a:gd name="T50" fmla="*/ 735 w 1574"/>
                <a:gd name="T51" fmla="*/ 154 h 1560"/>
                <a:gd name="T52" fmla="*/ 710 w 1574"/>
                <a:gd name="T53" fmla="*/ 167 h 1560"/>
                <a:gd name="T54" fmla="*/ 617 w 1574"/>
                <a:gd name="T55" fmla="*/ 407 h 1560"/>
                <a:gd name="T56" fmla="*/ 532 w 1574"/>
                <a:gd name="T57" fmla="*/ 451 h 1560"/>
                <a:gd name="T58" fmla="*/ 493 w 1574"/>
                <a:gd name="T59" fmla="*/ 363 h 1560"/>
                <a:gd name="T60" fmla="*/ 612 w 1574"/>
                <a:gd name="T61" fmla="*/ 58 h 1560"/>
                <a:gd name="T62" fmla="*/ 707 w 1574"/>
                <a:gd name="T63" fmla="*/ 11 h 1560"/>
                <a:gd name="T64" fmla="*/ 1011 w 1574"/>
                <a:gd name="T65" fmla="*/ 95 h 1560"/>
                <a:gd name="T66" fmla="*/ 1107 w 1574"/>
                <a:gd name="T67" fmla="*/ 131 h 1560"/>
                <a:gd name="T68" fmla="*/ 1167 w 1574"/>
                <a:gd name="T69" fmla="*/ 190 h 1560"/>
                <a:gd name="T70" fmla="*/ 1272 w 1574"/>
                <a:gd name="T71" fmla="*/ 425 h 1560"/>
                <a:gd name="T72" fmla="*/ 1277 w 1574"/>
                <a:gd name="T73" fmla="*/ 437 h 1560"/>
                <a:gd name="T74" fmla="*/ 1387 w 1574"/>
                <a:gd name="T75" fmla="*/ 345 h 1560"/>
                <a:gd name="T76" fmla="*/ 1454 w 1574"/>
                <a:gd name="T77" fmla="*/ 288 h 1560"/>
                <a:gd name="T78" fmla="*/ 1532 w 1574"/>
                <a:gd name="T79" fmla="*/ 278 h 1560"/>
                <a:gd name="T80" fmla="*/ 1574 w 1574"/>
                <a:gd name="T81" fmla="*/ 352 h 1560"/>
                <a:gd name="T82" fmla="*/ 1552 w 1574"/>
                <a:gd name="T83" fmla="*/ 391 h 1560"/>
                <a:gd name="T84" fmla="*/ 1297 w 1574"/>
                <a:gd name="T85" fmla="*/ 609 h 1560"/>
                <a:gd name="T86" fmla="*/ 1183 w 1574"/>
                <a:gd name="T87" fmla="*/ 578 h 1560"/>
                <a:gd name="T88" fmla="*/ 1137 w 1574"/>
                <a:gd name="T89" fmla="*/ 457 h 1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74" h="1560">
                  <a:moveTo>
                    <a:pt x="1137" y="457"/>
                  </a:moveTo>
                  <a:cubicBezTo>
                    <a:pt x="1072" y="579"/>
                    <a:pt x="1030" y="707"/>
                    <a:pt x="957" y="823"/>
                  </a:cubicBezTo>
                  <a:cubicBezTo>
                    <a:pt x="984" y="846"/>
                    <a:pt x="1014" y="872"/>
                    <a:pt x="1044" y="897"/>
                  </a:cubicBezTo>
                  <a:cubicBezTo>
                    <a:pt x="1088" y="935"/>
                    <a:pt x="1133" y="972"/>
                    <a:pt x="1177" y="1011"/>
                  </a:cubicBezTo>
                  <a:cubicBezTo>
                    <a:pt x="1219" y="1048"/>
                    <a:pt x="1219" y="1112"/>
                    <a:pt x="1179" y="1157"/>
                  </a:cubicBezTo>
                  <a:cubicBezTo>
                    <a:pt x="1076" y="1273"/>
                    <a:pt x="973" y="1389"/>
                    <a:pt x="870" y="1505"/>
                  </a:cubicBezTo>
                  <a:cubicBezTo>
                    <a:pt x="825" y="1556"/>
                    <a:pt x="765" y="1560"/>
                    <a:pt x="719" y="1516"/>
                  </a:cubicBezTo>
                  <a:cubicBezTo>
                    <a:pt x="685" y="1482"/>
                    <a:pt x="683" y="1424"/>
                    <a:pt x="715" y="1386"/>
                  </a:cubicBezTo>
                  <a:cubicBezTo>
                    <a:pt x="767" y="1326"/>
                    <a:pt x="820" y="1268"/>
                    <a:pt x="873" y="1208"/>
                  </a:cubicBezTo>
                  <a:cubicBezTo>
                    <a:pt x="906" y="1171"/>
                    <a:pt x="939" y="1134"/>
                    <a:pt x="974" y="1094"/>
                  </a:cubicBezTo>
                  <a:cubicBezTo>
                    <a:pt x="894" y="1026"/>
                    <a:pt x="815" y="958"/>
                    <a:pt x="734" y="889"/>
                  </a:cubicBezTo>
                  <a:cubicBezTo>
                    <a:pt x="716" y="918"/>
                    <a:pt x="701" y="944"/>
                    <a:pt x="684" y="971"/>
                  </a:cubicBezTo>
                  <a:cubicBezTo>
                    <a:pt x="648" y="1029"/>
                    <a:pt x="612" y="1087"/>
                    <a:pt x="574" y="1144"/>
                  </a:cubicBezTo>
                  <a:cubicBezTo>
                    <a:pt x="567" y="1154"/>
                    <a:pt x="555" y="1164"/>
                    <a:pt x="543" y="1168"/>
                  </a:cubicBezTo>
                  <a:cubicBezTo>
                    <a:pt x="422" y="1210"/>
                    <a:pt x="301" y="1252"/>
                    <a:pt x="179" y="1294"/>
                  </a:cubicBezTo>
                  <a:cubicBezTo>
                    <a:pt x="172" y="1296"/>
                    <a:pt x="164" y="1300"/>
                    <a:pt x="158" y="1304"/>
                  </a:cubicBezTo>
                  <a:cubicBezTo>
                    <a:pt x="114" y="1329"/>
                    <a:pt x="59" y="1318"/>
                    <a:pt x="30" y="1277"/>
                  </a:cubicBezTo>
                  <a:cubicBezTo>
                    <a:pt x="0" y="1237"/>
                    <a:pt x="6" y="1178"/>
                    <a:pt x="46" y="1147"/>
                  </a:cubicBezTo>
                  <a:cubicBezTo>
                    <a:pt x="60" y="1136"/>
                    <a:pt x="80" y="1132"/>
                    <a:pt x="99" y="1126"/>
                  </a:cubicBezTo>
                  <a:cubicBezTo>
                    <a:pt x="200" y="1092"/>
                    <a:pt x="302" y="1058"/>
                    <a:pt x="403" y="1024"/>
                  </a:cubicBezTo>
                  <a:cubicBezTo>
                    <a:pt x="423" y="1018"/>
                    <a:pt x="436" y="1008"/>
                    <a:pt x="447" y="990"/>
                  </a:cubicBezTo>
                  <a:cubicBezTo>
                    <a:pt x="515" y="873"/>
                    <a:pt x="587" y="757"/>
                    <a:pt x="654" y="639"/>
                  </a:cubicBezTo>
                  <a:cubicBezTo>
                    <a:pt x="680" y="594"/>
                    <a:pt x="698" y="544"/>
                    <a:pt x="720" y="496"/>
                  </a:cubicBezTo>
                  <a:cubicBezTo>
                    <a:pt x="767" y="395"/>
                    <a:pt x="813" y="294"/>
                    <a:pt x="861" y="191"/>
                  </a:cubicBezTo>
                  <a:cubicBezTo>
                    <a:pt x="849" y="187"/>
                    <a:pt x="837" y="183"/>
                    <a:pt x="826" y="180"/>
                  </a:cubicBezTo>
                  <a:cubicBezTo>
                    <a:pt x="796" y="171"/>
                    <a:pt x="765" y="163"/>
                    <a:pt x="735" y="154"/>
                  </a:cubicBezTo>
                  <a:cubicBezTo>
                    <a:pt x="722" y="151"/>
                    <a:pt x="715" y="153"/>
                    <a:pt x="710" y="167"/>
                  </a:cubicBezTo>
                  <a:cubicBezTo>
                    <a:pt x="679" y="247"/>
                    <a:pt x="648" y="327"/>
                    <a:pt x="617" y="407"/>
                  </a:cubicBezTo>
                  <a:cubicBezTo>
                    <a:pt x="603" y="444"/>
                    <a:pt x="566" y="463"/>
                    <a:pt x="532" y="451"/>
                  </a:cubicBezTo>
                  <a:cubicBezTo>
                    <a:pt x="496" y="438"/>
                    <a:pt x="479" y="400"/>
                    <a:pt x="493" y="363"/>
                  </a:cubicBezTo>
                  <a:cubicBezTo>
                    <a:pt x="532" y="261"/>
                    <a:pt x="572" y="159"/>
                    <a:pt x="612" y="58"/>
                  </a:cubicBezTo>
                  <a:cubicBezTo>
                    <a:pt x="627" y="20"/>
                    <a:pt x="667" y="0"/>
                    <a:pt x="707" y="11"/>
                  </a:cubicBezTo>
                  <a:cubicBezTo>
                    <a:pt x="808" y="39"/>
                    <a:pt x="910" y="66"/>
                    <a:pt x="1011" y="95"/>
                  </a:cubicBezTo>
                  <a:cubicBezTo>
                    <a:pt x="1044" y="105"/>
                    <a:pt x="1078" y="114"/>
                    <a:pt x="1107" y="131"/>
                  </a:cubicBezTo>
                  <a:cubicBezTo>
                    <a:pt x="1131" y="145"/>
                    <a:pt x="1155" y="166"/>
                    <a:pt x="1167" y="190"/>
                  </a:cubicBezTo>
                  <a:cubicBezTo>
                    <a:pt x="1205" y="267"/>
                    <a:pt x="1237" y="346"/>
                    <a:pt x="1272" y="425"/>
                  </a:cubicBezTo>
                  <a:cubicBezTo>
                    <a:pt x="1273" y="428"/>
                    <a:pt x="1275" y="432"/>
                    <a:pt x="1277" y="437"/>
                  </a:cubicBezTo>
                  <a:cubicBezTo>
                    <a:pt x="1315" y="406"/>
                    <a:pt x="1351" y="376"/>
                    <a:pt x="1387" y="345"/>
                  </a:cubicBezTo>
                  <a:cubicBezTo>
                    <a:pt x="1409" y="326"/>
                    <a:pt x="1431" y="307"/>
                    <a:pt x="1454" y="288"/>
                  </a:cubicBezTo>
                  <a:cubicBezTo>
                    <a:pt x="1479" y="268"/>
                    <a:pt x="1507" y="263"/>
                    <a:pt x="1532" y="278"/>
                  </a:cubicBezTo>
                  <a:cubicBezTo>
                    <a:pt x="1560" y="294"/>
                    <a:pt x="1574" y="321"/>
                    <a:pt x="1574" y="352"/>
                  </a:cubicBezTo>
                  <a:cubicBezTo>
                    <a:pt x="1574" y="365"/>
                    <a:pt x="1563" y="381"/>
                    <a:pt x="1552" y="391"/>
                  </a:cubicBezTo>
                  <a:cubicBezTo>
                    <a:pt x="1468" y="464"/>
                    <a:pt x="1382" y="536"/>
                    <a:pt x="1297" y="609"/>
                  </a:cubicBezTo>
                  <a:cubicBezTo>
                    <a:pt x="1253" y="646"/>
                    <a:pt x="1202" y="633"/>
                    <a:pt x="1183" y="578"/>
                  </a:cubicBezTo>
                  <a:cubicBezTo>
                    <a:pt x="1169" y="539"/>
                    <a:pt x="1153" y="500"/>
                    <a:pt x="1137"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Arial" panose="020B0604020202020204" pitchFamily="34" charset="0"/>
                <a:ea typeface="+mn-ea"/>
                <a:cs typeface="+mn-cs"/>
              </a:endParaRPr>
            </a:p>
          </p:txBody>
        </p:sp>
        <p:sp>
          <p:nvSpPr>
            <p:cNvPr id="32" name="Freeform 6">
              <a:extLst>
                <a:ext uri="{FF2B5EF4-FFF2-40B4-BE49-F238E27FC236}">
                  <a16:creationId xmlns:a16="http://schemas.microsoft.com/office/drawing/2014/main" id="{A5E440F3-9A64-461D-B634-F060D2FD7C7A}"/>
                </a:ext>
              </a:extLst>
            </p:cNvPr>
            <p:cNvSpPr>
              <a:spLocks/>
            </p:cNvSpPr>
            <p:nvPr/>
          </p:nvSpPr>
          <p:spPr bwMode="auto">
            <a:xfrm>
              <a:off x="4421" y="45"/>
              <a:ext cx="876" cy="874"/>
            </a:xfrm>
            <a:custGeom>
              <a:avLst/>
              <a:gdLst>
                <a:gd name="T0" fmla="*/ 186 w 369"/>
                <a:gd name="T1" fmla="*/ 368 h 368"/>
                <a:gd name="T2" fmla="*/ 1 w 369"/>
                <a:gd name="T3" fmla="*/ 186 h 368"/>
                <a:gd name="T4" fmla="*/ 183 w 369"/>
                <a:gd name="T5" fmla="*/ 2 h 368"/>
                <a:gd name="T6" fmla="*/ 368 w 369"/>
                <a:gd name="T7" fmla="*/ 184 h 368"/>
                <a:gd name="T8" fmla="*/ 186 w 369"/>
                <a:gd name="T9" fmla="*/ 368 h 368"/>
              </a:gdLst>
              <a:ahLst/>
              <a:cxnLst>
                <a:cxn ang="0">
                  <a:pos x="T0" y="T1"/>
                </a:cxn>
                <a:cxn ang="0">
                  <a:pos x="T2" y="T3"/>
                </a:cxn>
                <a:cxn ang="0">
                  <a:pos x="T4" y="T5"/>
                </a:cxn>
                <a:cxn ang="0">
                  <a:pos x="T6" y="T7"/>
                </a:cxn>
                <a:cxn ang="0">
                  <a:pos x="T8" y="T9"/>
                </a:cxn>
              </a:cxnLst>
              <a:rect l="0" t="0" r="r" b="b"/>
              <a:pathLst>
                <a:path w="369" h="368">
                  <a:moveTo>
                    <a:pt x="186" y="368"/>
                  </a:moveTo>
                  <a:cubicBezTo>
                    <a:pt x="84" y="368"/>
                    <a:pt x="2" y="287"/>
                    <a:pt x="1" y="186"/>
                  </a:cubicBezTo>
                  <a:cubicBezTo>
                    <a:pt x="0" y="86"/>
                    <a:pt x="82" y="4"/>
                    <a:pt x="183" y="2"/>
                  </a:cubicBezTo>
                  <a:cubicBezTo>
                    <a:pt x="282" y="0"/>
                    <a:pt x="367" y="84"/>
                    <a:pt x="368" y="184"/>
                  </a:cubicBezTo>
                  <a:cubicBezTo>
                    <a:pt x="369" y="284"/>
                    <a:pt x="286" y="367"/>
                    <a:pt x="186" y="3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Arial" panose="020B0604020202020204" pitchFamily="34" charset="0"/>
                <a:ea typeface="+mn-ea"/>
                <a:cs typeface="+mn-cs"/>
              </a:endParaRPr>
            </a:p>
          </p:txBody>
        </p:sp>
      </p:grpSp>
      <p:sp>
        <p:nvSpPr>
          <p:cNvPr id="33" name="Freeform 385">
            <a:extLst>
              <a:ext uri="{FF2B5EF4-FFF2-40B4-BE49-F238E27FC236}">
                <a16:creationId xmlns:a16="http://schemas.microsoft.com/office/drawing/2014/main" id="{9D0D2BE5-8D9F-4969-83F7-70F07B956204}"/>
              </a:ext>
            </a:extLst>
          </p:cNvPr>
          <p:cNvSpPr>
            <a:spLocks noEditPoints="1"/>
          </p:cNvSpPr>
          <p:nvPr/>
        </p:nvSpPr>
        <p:spPr bwMode="auto">
          <a:xfrm>
            <a:off x="8457635" y="1488382"/>
            <a:ext cx="482546" cy="482546"/>
          </a:xfrm>
          <a:custGeom>
            <a:avLst/>
            <a:gdLst>
              <a:gd name="T0" fmla="*/ 19 w 203"/>
              <a:gd name="T1" fmla="*/ 19 h 203"/>
              <a:gd name="T2" fmla="*/ 18 w 203"/>
              <a:gd name="T3" fmla="*/ 85 h 203"/>
              <a:gd name="T4" fmla="*/ 114 w 203"/>
              <a:gd name="T5" fmla="*/ 181 h 203"/>
              <a:gd name="T6" fmla="*/ 184 w 203"/>
              <a:gd name="T7" fmla="*/ 184 h 203"/>
              <a:gd name="T8" fmla="*/ 181 w 203"/>
              <a:gd name="T9" fmla="*/ 113 h 203"/>
              <a:gd name="T10" fmla="*/ 85 w 203"/>
              <a:gd name="T11" fmla="*/ 17 h 203"/>
              <a:gd name="T12" fmla="*/ 19 w 203"/>
              <a:gd name="T13" fmla="*/ 19 h 203"/>
              <a:gd name="T14" fmla="*/ 169 w 203"/>
              <a:gd name="T15" fmla="*/ 119 h 203"/>
              <a:gd name="T16" fmla="*/ 184 w 203"/>
              <a:gd name="T17" fmla="*/ 149 h 203"/>
              <a:gd name="T18" fmla="*/ 175 w 203"/>
              <a:gd name="T19" fmla="*/ 174 h 203"/>
              <a:gd name="T20" fmla="*/ 150 w 203"/>
              <a:gd name="T21" fmla="*/ 184 h 203"/>
              <a:gd name="T22" fmla="*/ 119 w 203"/>
              <a:gd name="T23" fmla="*/ 169 h 203"/>
              <a:gd name="T24" fmla="*/ 76 w 203"/>
              <a:gd name="T25" fmla="*/ 125 h 203"/>
              <a:gd name="T26" fmla="*/ 126 w 203"/>
              <a:gd name="T27" fmla="*/ 76 h 203"/>
              <a:gd name="T28" fmla="*/ 169 w 203"/>
              <a:gd name="T29" fmla="*/ 11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203">
                <a:moveTo>
                  <a:pt x="19" y="19"/>
                </a:moveTo>
                <a:cubicBezTo>
                  <a:pt x="0" y="38"/>
                  <a:pt x="1" y="68"/>
                  <a:pt x="18" y="85"/>
                </a:cubicBezTo>
                <a:cubicBezTo>
                  <a:pt x="114" y="181"/>
                  <a:pt x="114" y="181"/>
                  <a:pt x="114" y="181"/>
                </a:cubicBezTo>
                <a:cubicBezTo>
                  <a:pt x="135" y="202"/>
                  <a:pt x="165" y="203"/>
                  <a:pt x="184" y="184"/>
                </a:cubicBezTo>
                <a:cubicBezTo>
                  <a:pt x="203" y="165"/>
                  <a:pt x="203" y="135"/>
                  <a:pt x="181" y="113"/>
                </a:cubicBezTo>
                <a:cubicBezTo>
                  <a:pt x="85" y="17"/>
                  <a:pt x="85" y="17"/>
                  <a:pt x="85" y="17"/>
                </a:cubicBezTo>
                <a:cubicBezTo>
                  <a:pt x="69" y="1"/>
                  <a:pt x="38" y="0"/>
                  <a:pt x="19" y="19"/>
                </a:cubicBezTo>
                <a:moveTo>
                  <a:pt x="169" y="119"/>
                </a:moveTo>
                <a:cubicBezTo>
                  <a:pt x="181" y="131"/>
                  <a:pt x="184" y="140"/>
                  <a:pt x="184" y="149"/>
                </a:cubicBezTo>
                <a:cubicBezTo>
                  <a:pt x="184" y="159"/>
                  <a:pt x="181" y="167"/>
                  <a:pt x="175" y="174"/>
                </a:cubicBezTo>
                <a:cubicBezTo>
                  <a:pt x="168" y="181"/>
                  <a:pt x="159" y="184"/>
                  <a:pt x="150" y="184"/>
                </a:cubicBezTo>
                <a:cubicBezTo>
                  <a:pt x="140" y="184"/>
                  <a:pt x="131" y="180"/>
                  <a:pt x="119" y="169"/>
                </a:cubicBezTo>
                <a:cubicBezTo>
                  <a:pt x="76" y="125"/>
                  <a:pt x="76" y="125"/>
                  <a:pt x="76" y="125"/>
                </a:cubicBezTo>
                <a:cubicBezTo>
                  <a:pt x="126" y="76"/>
                  <a:pt x="126" y="76"/>
                  <a:pt x="126" y="76"/>
                </a:cubicBezTo>
                <a:lnTo>
                  <a:pt x="169" y="119"/>
                </a:ln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srgbClr val="001965"/>
              </a:solidFill>
              <a:effectLst/>
              <a:uLnTx/>
              <a:uFillTx/>
              <a:latin typeface="Arial" panose="020B0604020202020204" pitchFamily="34" charset="0"/>
              <a:ea typeface="+mn-ea"/>
              <a:cs typeface="+mn-cs"/>
            </a:endParaRPr>
          </a:p>
        </p:txBody>
      </p:sp>
      <p:sp>
        <p:nvSpPr>
          <p:cNvPr id="34" name="Freeform 393">
            <a:extLst>
              <a:ext uri="{FF2B5EF4-FFF2-40B4-BE49-F238E27FC236}">
                <a16:creationId xmlns:a16="http://schemas.microsoft.com/office/drawing/2014/main" id="{53841AFC-B10C-48A9-B7C2-D09BC555A099}"/>
              </a:ext>
            </a:extLst>
          </p:cNvPr>
          <p:cNvSpPr>
            <a:spLocks/>
          </p:cNvSpPr>
          <p:nvPr/>
        </p:nvSpPr>
        <p:spPr bwMode="auto">
          <a:xfrm>
            <a:off x="10360034" y="1475782"/>
            <a:ext cx="534821" cy="528872"/>
          </a:xfrm>
          <a:custGeom>
            <a:avLst/>
            <a:gdLst>
              <a:gd name="T0" fmla="*/ 0 w 204"/>
              <a:gd name="T1" fmla="*/ 19 h 200"/>
              <a:gd name="T2" fmla="*/ 108 w 204"/>
              <a:gd name="T3" fmla="*/ 126 h 200"/>
              <a:gd name="T4" fmla="*/ 116 w 204"/>
              <a:gd name="T5" fmla="*/ 124 h 200"/>
              <a:gd name="T6" fmla="*/ 155 w 204"/>
              <a:gd name="T7" fmla="*/ 191 h 200"/>
              <a:gd name="T8" fmla="*/ 188 w 204"/>
              <a:gd name="T9" fmla="*/ 198 h 200"/>
              <a:gd name="T10" fmla="*/ 204 w 204"/>
              <a:gd name="T11" fmla="*/ 192 h 200"/>
              <a:gd name="T12" fmla="*/ 127 w 204"/>
              <a:gd name="T13" fmla="*/ 118 h 200"/>
              <a:gd name="T14" fmla="*/ 125 w 204"/>
              <a:gd name="T15" fmla="*/ 116 h 200"/>
              <a:gd name="T16" fmla="*/ 127 w 204"/>
              <a:gd name="T17" fmla="*/ 107 h 200"/>
              <a:gd name="T18" fmla="*/ 19 w 204"/>
              <a:gd name="T19" fmla="*/ 0 h 200"/>
              <a:gd name="T20" fmla="*/ 6 w 204"/>
              <a:gd name="T21" fmla="*/ 5 h 200"/>
              <a:gd name="T22" fmla="*/ 0 w 204"/>
              <a:gd name="T23" fmla="*/ 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4" h="200">
                <a:moveTo>
                  <a:pt x="0" y="19"/>
                </a:moveTo>
                <a:cubicBezTo>
                  <a:pt x="108" y="126"/>
                  <a:pt x="108" y="126"/>
                  <a:pt x="108" y="126"/>
                </a:cubicBezTo>
                <a:cubicBezTo>
                  <a:pt x="112" y="125"/>
                  <a:pt x="114" y="125"/>
                  <a:pt x="116" y="124"/>
                </a:cubicBezTo>
                <a:cubicBezTo>
                  <a:pt x="140" y="142"/>
                  <a:pt x="132" y="175"/>
                  <a:pt x="155" y="191"/>
                </a:cubicBezTo>
                <a:cubicBezTo>
                  <a:pt x="163" y="196"/>
                  <a:pt x="176" y="200"/>
                  <a:pt x="188" y="198"/>
                </a:cubicBezTo>
                <a:cubicBezTo>
                  <a:pt x="196" y="197"/>
                  <a:pt x="204" y="192"/>
                  <a:pt x="204" y="192"/>
                </a:cubicBezTo>
                <a:cubicBezTo>
                  <a:pt x="181" y="163"/>
                  <a:pt x="158" y="140"/>
                  <a:pt x="127" y="118"/>
                </a:cubicBezTo>
                <a:cubicBezTo>
                  <a:pt x="126" y="117"/>
                  <a:pt x="126" y="116"/>
                  <a:pt x="125" y="116"/>
                </a:cubicBezTo>
                <a:cubicBezTo>
                  <a:pt x="126" y="113"/>
                  <a:pt x="126" y="111"/>
                  <a:pt x="127" y="107"/>
                </a:cubicBezTo>
                <a:cubicBezTo>
                  <a:pt x="19" y="0"/>
                  <a:pt x="19" y="0"/>
                  <a:pt x="19" y="0"/>
                </a:cubicBezTo>
                <a:cubicBezTo>
                  <a:pt x="15" y="0"/>
                  <a:pt x="9" y="1"/>
                  <a:pt x="6" y="5"/>
                </a:cubicBezTo>
                <a:cubicBezTo>
                  <a:pt x="2" y="9"/>
                  <a:pt x="0" y="14"/>
                  <a:pt x="0" y="19"/>
                </a:cubicBezTo>
              </a:path>
            </a:pathLst>
          </a:custGeom>
          <a:solidFill>
            <a:schemeClr val="accent1"/>
          </a:solidFill>
          <a:ln>
            <a:noFill/>
          </a:ln>
        </p:spPr>
        <p:txBody>
          <a:bodyPr vert="horz" wrap="square" lIns="121920" tIns="60960" rIns="121920" bIns="60960" numCol="1" anchor="t" anchorCtr="0" compatLnSpc="1">
            <a:prstTxWarp prst="textNoShape">
              <a:avLst/>
            </a:prstTxWarp>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srgbClr val="001965"/>
              </a:solidFill>
              <a:effectLst/>
              <a:uLnTx/>
              <a:uFillTx/>
              <a:latin typeface="Arial" panose="020B0604020202020204" pitchFamily="34" charset="0"/>
              <a:ea typeface="+mn-ea"/>
              <a:cs typeface="+mn-cs"/>
            </a:endParaRPr>
          </a:p>
        </p:txBody>
      </p:sp>
      <p:grpSp>
        <p:nvGrpSpPr>
          <p:cNvPr id="35" name="Group 4">
            <a:extLst>
              <a:ext uri="{FF2B5EF4-FFF2-40B4-BE49-F238E27FC236}">
                <a16:creationId xmlns:a16="http://schemas.microsoft.com/office/drawing/2014/main" id="{F5C8FE3C-EA36-40A4-999B-CD3F8118E7C6}"/>
              </a:ext>
            </a:extLst>
          </p:cNvPr>
          <p:cNvGrpSpPr>
            <a:grpSpLocks noChangeAspect="1"/>
          </p:cNvGrpSpPr>
          <p:nvPr/>
        </p:nvGrpSpPr>
        <p:grpSpPr bwMode="auto">
          <a:xfrm>
            <a:off x="4557960" y="1451954"/>
            <a:ext cx="452085" cy="459307"/>
            <a:chOff x="-809" y="-253"/>
            <a:chExt cx="2942" cy="2989"/>
          </a:xfrm>
          <a:solidFill>
            <a:schemeClr val="accent1"/>
          </a:solidFill>
        </p:grpSpPr>
        <p:sp>
          <p:nvSpPr>
            <p:cNvPr id="36" name="Freeform 5">
              <a:extLst>
                <a:ext uri="{FF2B5EF4-FFF2-40B4-BE49-F238E27FC236}">
                  <a16:creationId xmlns:a16="http://schemas.microsoft.com/office/drawing/2014/main" id="{B63CC07D-209B-4716-8B1C-5C90E990D38B}"/>
                </a:ext>
              </a:extLst>
            </p:cNvPr>
            <p:cNvSpPr>
              <a:spLocks noEditPoints="1"/>
            </p:cNvSpPr>
            <p:nvPr/>
          </p:nvSpPr>
          <p:spPr bwMode="auto">
            <a:xfrm>
              <a:off x="-479" y="686"/>
              <a:ext cx="2286" cy="1299"/>
            </a:xfrm>
            <a:custGeom>
              <a:avLst/>
              <a:gdLst>
                <a:gd name="T0" fmla="*/ 22 w 962"/>
                <a:gd name="T1" fmla="*/ 547 h 547"/>
                <a:gd name="T2" fmla="*/ 9 w 962"/>
                <a:gd name="T3" fmla="*/ 479 h 547"/>
                <a:gd name="T4" fmla="*/ 3 w 962"/>
                <a:gd name="T5" fmla="*/ 341 h 547"/>
                <a:gd name="T6" fmla="*/ 20 w 962"/>
                <a:gd name="T7" fmla="*/ 237 h 547"/>
                <a:gd name="T8" fmla="*/ 38 w 962"/>
                <a:gd name="T9" fmla="*/ 177 h 547"/>
                <a:gd name="T10" fmla="*/ 126 w 962"/>
                <a:gd name="T11" fmla="*/ 40 h 547"/>
                <a:gd name="T12" fmla="*/ 214 w 962"/>
                <a:gd name="T13" fmla="*/ 2 h 547"/>
                <a:gd name="T14" fmla="*/ 276 w 962"/>
                <a:gd name="T15" fmla="*/ 16 h 547"/>
                <a:gd name="T16" fmla="*/ 370 w 962"/>
                <a:gd name="T17" fmla="*/ 46 h 547"/>
                <a:gd name="T18" fmla="*/ 486 w 962"/>
                <a:gd name="T19" fmla="*/ 52 h 547"/>
                <a:gd name="T20" fmla="*/ 616 w 962"/>
                <a:gd name="T21" fmla="*/ 32 h 547"/>
                <a:gd name="T22" fmla="*/ 709 w 962"/>
                <a:gd name="T23" fmla="*/ 7 h 547"/>
                <a:gd name="T24" fmla="*/ 798 w 962"/>
                <a:gd name="T25" fmla="*/ 14 h 547"/>
                <a:gd name="T26" fmla="*/ 853 w 962"/>
                <a:gd name="T27" fmla="*/ 57 h 547"/>
                <a:gd name="T28" fmla="*/ 930 w 962"/>
                <a:gd name="T29" fmla="*/ 195 h 547"/>
                <a:gd name="T30" fmla="*/ 959 w 962"/>
                <a:gd name="T31" fmla="*/ 360 h 547"/>
                <a:gd name="T32" fmla="*/ 940 w 962"/>
                <a:gd name="T33" fmla="*/ 541 h 547"/>
                <a:gd name="T34" fmla="*/ 932 w 962"/>
                <a:gd name="T35" fmla="*/ 547 h 547"/>
                <a:gd name="T36" fmla="*/ 858 w 962"/>
                <a:gd name="T37" fmla="*/ 546 h 547"/>
                <a:gd name="T38" fmla="*/ 672 w 962"/>
                <a:gd name="T39" fmla="*/ 547 h 547"/>
                <a:gd name="T40" fmla="*/ 76 w 962"/>
                <a:gd name="T41" fmla="*/ 547 h 547"/>
                <a:gd name="T42" fmla="*/ 22 w 962"/>
                <a:gd name="T43" fmla="*/ 547 h 547"/>
                <a:gd name="T44" fmla="*/ 189 w 962"/>
                <a:gd name="T45" fmla="*/ 57 h 547"/>
                <a:gd name="T46" fmla="*/ 177 w 962"/>
                <a:gd name="T47" fmla="*/ 67 h 547"/>
                <a:gd name="T48" fmla="*/ 112 w 962"/>
                <a:gd name="T49" fmla="*/ 163 h 547"/>
                <a:gd name="T50" fmla="*/ 117 w 962"/>
                <a:gd name="T51" fmla="*/ 180 h 547"/>
                <a:gd name="T52" fmla="*/ 133 w 962"/>
                <a:gd name="T53" fmla="*/ 172 h 547"/>
                <a:gd name="T54" fmla="*/ 165 w 962"/>
                <a:gd name="T55" fmla="*/ 117 h 547"/>
                <a:gd name="T56" fmla="*/ 197 w 962"/>
                <a:gd name="T57" fmla="*/ 79 h 547"/>
                <a:gd name="T58" fmla="*/ 200 w 962"/>
                <a:gd name="T59" fmla="*/ 66 h 547"/>
                <a:gd name="T60" fmla="*/ 189 w 962"/>
                <a:gd name="T61" fmla="*/ 57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2" h="547">
                  <a:moveTo>
                    <a:pt x="22" y="547"/>
                  </a:moveTo>
                  <a:cubicBezTo>
                    <a:pt x="18" y="524"/>
                    <a:pt x="12" y="502"/>
                    <a:pt x="9" y="479"/>
                  </a:cubicBezTo>
                  <a:cubicBezTo>
                    <a:pt x="1" y="433"/>
                    <a:pt x="0" y="387"/>
                    <a:pt x="3" y="341"/>
                  </a:cubicBezTo>
                  <a:cubicBezTo>
                    <a:pt x="6" y="306"/>
                    <a:pt x="10" y="271"/>
                    <a:pt x="20" y="237"/>
                  </a:cubicBezTo>
                  <a:cubicBezTo>
                    <a:pt x="25" y="217"/>
                    <a:pt x="31" y="196"/>
                    <a:pt x="38" y="177"/>
                  </a:cubicBezTo>
                  <a:cubicBezTo>
                    <a:pt x="57" y="125"/>
                    <a:pt x="85" y="78"/>
                    <a:pt x="126" y="40"/>
                  </a:cubicBezTo>
                  <a:cubicBezTo>
                    <a:pt x="151" y="17"/>
                    <a:pt x="179" y="3"/>
                    <a:pt x="214" y="2"/>
                  </a:cubicBezTo>
                  <a:cubicBezTo>
                    <a:pt x="235" y="2"/>
                    <a:pt x="256" y="8"/>
                    <a:pt x="276" y="16"/>
                  </a:cubicBezTo>
                  <a:cubicBezTo>
                    <a:pt x="306" y="29"/>
                    <a:pt x="338" y="40"/>
                    <a:pt x="370" y="46"/>
                  </a:cubicBezTo>
                  <a:cubicBezTo>
                    <a:pt x="409" y="53"/>
                    <a:pt x="447" y="54"/>
                    <a:pt x="486" y="52"/>
                  </a:cubicBezTo>
                  <a:cubicBezTo>
                    <a:pt x="530" y="51"/>
                    <a:pt x="573" y="43"/>
                    <a:pt x="616" y="32"/>
                  </a:cubicBezTo>
                  <a:cubicBezTo>
                    <a:pt x="647" y="24"/>
                    <a:pt x="677" y="14"/>
                    <a:pt x="709" y="7"/>
                  </a:cubicBezTo>
                  <a:cubicBezTo>
                    <a:pt x="739" y="0"/>
                    <a:pt x="769" y="0"/>
                    <a:pt x="798" y="14"/>
                  </a:cubicBezTo>
                  <a:cubicBezTo>
                    <a:pt x="820" y="24"/>
                    <a:pt x="837" y="39"/>
                    <a:pt x="853" y="57"/>
                  </a:cubicBezTo>
                  <a:cubicBezTo>
                    <a:pt x="889" y="97"/>
                    <a:pt x="913" y="144"/>
                    <a:pt x="930" y="195"/>
                  </a:cubicBezTo>
                  <a:cubicBezTo>
                    <a:pt x="948" y="248"/>
                    <a:pt x="957" y="304"/>
                    <a:pt x="959" y="360"/>
                  </a:cubicBezTo>
                  <a:cubicBezTo>
                    <a:pt x="962" y="421"/>
                    <a:pt x="956" y="482"/>
                    <a:pt x="940" y="541"/>
                  </a:cubicBezTo>
                  <a:cubicBezTo>
                    <a:pt x="939" y="545"/>
                    <a:pt x="937" y="547"/>
                    <a:pt x="932" y="547"/>
                  </a:cubicBezTo>
                  <a:cubicBezTo>
                    <a:pt x="907" y="546"/>
                    <a:pt x="883" y="546"/>
                    <a:pt x="858" y="546"/>
                  </a:cubicBezTo>
                  <a:cubicBezTo>
                    <a:pt x="796" y="546"/>
                    <a:pt x="734" y="547"/>
                    <a:pt x="672" y="547"/>
                  </a:cubicBezTo>
                  <a:cubicBezTo>
                    <a:pt x="473" y="547"/>
                    <a:pt x="274" y="547"/>
                    <a:pt x="76" y="547"/>
                  </a:cubicBezTo>
                  <a:cubicBezTo>
                    <a:pt x="59" y="547"/>
                    <a:pt x="41" y="547"/>
                    <a:pt x="22" y="547"/>
                  </a:cubicBezTo>
                  <a:close/>
                  <a:moveTo>
                    <a:pt x="189" y="57"/>
                  </a:moveTo>
                  <a:cubicBezTo>
                    <a:pt x="184" y="61"/>
                    <a:pt x="180" y="63"/>
                    <a:pt x="177" y="67"/>
                  </a:cubicBezTo>
                  <a:cubicBezTo>
                    <a:pt x="150" y="95"/>
                    <a:pt x="127" y="127"/>
                    <a:pt x="112" y="163"/>
                  </a:cubicBezTo>
                  <a:cubicBezTo>
                    <a:pt x="109" y="171"/>
                    <a:pt x="111" y="177"/>
                    <a:pt x="117" y="180"/>
                  </a:cubicBezTo>
                  <a:cubicBezTo>
                    <a:pt x="124" y="183"/>
                    <a:pt x="129" y="179"/>
                    <a:pt x="133" y="172"/>
                  </a:cubicBezTo>
                  <a:cubicBezTo>
                    <a:pt x="144" y="153"/>
                    <a:pt x="153" y="135"/>
                    <a:pt x="165" y="117"/>
                  </a:cubicBezTo>
                  <a:cubicBezTo>
                    <a:pt x="174" y="104"/>
                    <a:pt x="186" y="92"/>
                    <a:pt x="197" y="79"/>
                  </a:cubicBezTo>
                  <a:cubicBezTo>
                    <a:pt x="200" y="75"/>
                    <a:pt x="202" y="70"/>
                    <a:pt x="200" y="66"/>
                  </a:cubicBezTo>
                  <a:cubicBezTo>
                    <a:pt x="198" y="63"/>
                    <a:pt x="194" y="60"/>
                    <a:pt x="189"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Arial" panose="020B0604020202020204" pitchFamily="34" charset="0"/>
                <a:ea typeface="+mn-ea"/>
                <a:cs typeface="+mn-cs"/>
              </a:endParaRPr>
            </a:p>
          </p:txBody>
        </p:sp>
        <p:sp>
          <p:nvSpPr>
            <p:cNvPr id="37" name="Freeform 6">
              <a:extLst>
                <a:ext uri="{FF2B5EF4-FFF2-40B4-BE49-F238E27FC236}">
                  <a16:creationId xmlns:a16="http://schemas.microsoft.com/office/drawing/2014/main" id="{9E32E9B8-5FE0-4D18-AD4F-69518F4BF28F}"/>
                </a:ext>
              </a:extLst>
            </p:cNvPr>
            <p:cNvSpPr>
              <a:spLocks/>
            </p:cNvSpPr>
            <p:nvPr/>
          </p:nvSpPr>
          <p:spPr bwMode="auto">
            <a:xfrm>
              <a:off x="-804" y="2014"/>
              <a:ext cx="2937" cy="722"/>
            </a:xfrm>
            <a:custGeom>
              <a:avLst/>
              <a:gdLst>
                <a:gd name="T0" fmla="*/ 1178 w 1236"/>
                <a:gd name="T1" fmla="*/ 11 h 304"/>
                <a:gd name="T2" fmla="*/ 1236 w 1236"/>
                <a:gd name="T3" fmla="*/ 11 h 304"/>
                <a:gd name="T4" fmla="*/ 1236 w 1236"/>
                <a:gd name="T5" fmla="*/ 304 h 304"/>
                <a:gd name="T6" fmla="*/ 1228 w 1236"/>
                <a:gd name="T7" fmla="*/ 304 h 304"/>
                <a:gd name="T8" fmla="*/ 883 w 1236"/>
                <a:gd name="T9" fmla="*/ 304 h 304"/>
                <a:gd name="T10" fmla="*/ 489 w 1236"/>
                <a:gd name="T11" fmla="*/ 304 h 304"/>
                <a:gd name="T12" fmla="*/ 90 w 1236"/>
                <a:gd name="T13" fmla="*/ 304 h 304"/>
                <a:gd name="T14" fmla="*/ 31 w 1236"/>
                <a:gd name="T15" fmla="*/ 302 h 304"/>
                <a:gd name="T16" fmla="*/ 10 w 1236"/>
                <a:gd name="T17" fmla="*/ 295 h 304"/>
                <a:gd name="T18" fmla="*/ 0 w 1236"/>
                <a:gd name="T19" fmla="*/ 276 h 304"/>
                <a:gd name="T20" fmla="*/ 0 w 1236"/>
                <a:gd name="T21" fmla="*/ 4 h 304"/>
                <a:gd name="T22" fmla="*/ 0 w 1236"/>
                <a:gd name="T23" fmla="*/ 0 h 304"/>
                <a:gd name="T24" fmla="*/ 76 w 1236"/>
                <a:gd name="T25" fmla="*/ 11 h 304"/>
                <a:gd name="T26" fmla="*/ 97 w 1236"/>
                <a:gd name="T27" fmla="*/ 11 h 304"/>
                <a:gd name="T28" fmla="*/ 97 w 1236"/>
                <a:gd name="T29" fmla="*/ 20 h 304"/>
                <a:gd name="T30" fmla="*/ 97 w 1236"/>
                <a:gd name="T31" fmla="*/ 135 h 304"/>
                <a:gd name="T32" fmla="*/ 109 w 1236"/>
                <a:gd name="T33" fmla="*/ 152 h 304"/>
                <a:gd name="T34" fmla="*/ 120 w 1236"/>
                <a:gd name="T35" fmla="*/ 135 h 304"/>
                <a:gd name="T36" fmla="*/ 120 w 1236"/>
                <a:gd name="T37" fmla="*/ 11 h 304"/>
                <a:gd name="T38" fmla="*/ 273 w 1236"/>
                <a:gd name="T39" fmla="*/ 11 h 304"/>
                <a:gd name="T40" fmla="*/ 274 w 1236"/>
                <a:gd name="T41" fmla="*/ 16 h 304"/>
                <a:gd name="T42" fmla="*/ 274 w 1236"/>
                <a:gd name="T43" fmla="*/ 75 h 304"/>
                <a:gd name="T44" fmla="*/ 285 w 1236"/>
                <a:gd name="T45" fmla="*/ 89 h 304"/>
                <a:gd name="T46" fmla="*/ 297 w 1236"/>
                <a:gd name="T47" fmla="*/ 76 h 304"/>
                <a:gd name="T48" fmla="*/ 297 w 1236"/>
                <a:gd name="T49" fmla="*/ 11 h 304"/>
                <a:gd name="T50" fmla="*/ 450 w 1236"/>
                <a:gd name="T51" fmla="*/ 11 h 304"/>
                <a:gd name="T52" fmla="*/ 450 w 1236"/>
                <a:gd name="T53" fmla="*/ 136 h 304"/>
                <a:gd name="T54" fmla="*/ 450 w 1236"/>
                <a:gd name="T55" fmla="*/ 139 h 304"/>
                <a:gd name="T56" fmla="*/ 461 w 1236"/>
                <a:gd name="T57" fmla="*/ 152 h 304"/>
                <a:gd name="T58" fmla="*/ 473 w 1236"/>
                <a:gd name="T59" fmla="*/ 139 h 304"/>
                <a:gd name="T60" fmla="*/ 473 w 1236"/>
                <a:gd name="T61" fmla="*/ 115 h 304"/>
                <a:gd name="T62" fmla="*/ 473 w 1236"/>
                <a:gd name="T63" fmla="*/ 18 h 304"/>
                <a:gd name="T64" fmla="*/ 473 w 1236"/>
                <a:gd name="T65" fmla="*/ 11 h 304"/>
                <a:gd name="T66" fmla="*/ 626 w 1236"/>
                <a:gd name="T67" fmla="*/ 11 h 304"/>
                <a:gd name="T68" fmla="*/ 626 w 1236"/>
                <a:gd name="T69" fmla="*/ 66 h 304"/>
                <a:gd name="T70" fmla="*/ 626 w 1236"/>
                <a:gd name="T71" fmla="*/ 77 h 304"/>
                <a:gd name="T72" fmla="*/ 638 w 1236"/>
                <a:gd name="T73" fmla="*/ 89 h 304"/>
                <a:gd name="T74" fmla="*/ 649 w 1236"/>
                <a:gd name="T75" fmla="*/ 76 h 304"/>
                <a:gd name="T76" fmla="*/ 649 w 1236"/>
                <a:gd name="T77" fmla="*/ 11 h 304"/>
                <a:gd name="T78" fmla="*/ 803 w 1236"/>
                <a:gd name="T79" fmla="*/ 11 h 304"/>
                <a:gd name="T80" fmla="*/ 803 w 1236"/>
                <a:gd name="T81" fmla="*/ 16 h 304"/>
                <a:gd name="T82" fmla="*/ 803 w 1236"/>
                <a:gd name="T83" fmla="*/ 138 h 304"/>
                <a:gd name="T84" fmla="*/ 814 w 1236"/>
                <a:gd name="T85" fmla="*/ 152 h 304"/>
                <a:gd name="T86" fmla="*/ 826 w 1236"/>
                <a:gd name="T87" fmla="*/ 138 h 304"/>
                <a:gd name="T88" fmla="*/ 826 w 1236"/>
                <a:gd name="T89" fmla="*/ 133 h 304"/>
                <a:gd name="T90" fmla="*/ 826 w 1236"/>
                <a:gd name="T91" fmla="*/ 26 h 304"/>
                <a:gd name="T92" fmla="*/ 826 w 1236"/>
                <a:gd name="T93" fmla="*/ 11 h 304"/>
                <a:gd name="T94" fmla="*/ 979 w 1236"/>
                <a:gd name="T95" fmla="*/ 11 h 304"/>
                <a:gd name="T96" fmla="*/ 979 w 1236"/>
                <a:gd name="T97" fmla="*/ 70 h 304"/>
                <a:gd name="T98" fmla="*/ 979 w 1236"/>
                <a:gd name="T99" fmla="*/ 76 h 304"/>
                <a:gd name="T100" fmla="*/ 990 w 1236"/>
                <a:gd name="T101" fmla="*/ 89 h 304"/>
                <a:gd name="T102" fmla="*/ 1002 w 1236"/>
                <a:gd name="T103" fmla="*/ 76 h 304"/>
                <a:gd name="T104" fmla="*/ 1002 w 1236"/>
                <a:gd name="T105" fmla="*/ 11 h 304"/>
                <a:gd name="T106" fmla="*/ 1155 w 1236"/>
                <a:gd name="T107" fmla="*/ 11 h 304"/>
                <a:gd name="T108" fmla="*/ 1155 w 1236"/>
                <a:gd name="T109" fmla="*/ 135 h 304"/>
                <a:gd name="T110" fmla="*/ 1167 w 1236"/>
                <a:gd name="T111" fmla="*/ 152 h 304"/>
                <a:gd name="T112" fmla="*/ 1178 w 1236"/>
                <a:gd name="T113" fmla="*/ 135 h 304"/>
                <a:gd name="T114" fmla="*/ 1178 w 1236"/>
                <a:gd name="T115" fmla="*/ 16 h 304"/>
                <a:gd name="T116" fmla="*/ 1178 w 1236"/>
                <a:gd name="T117" fmla="*/ 11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36" h="304">
                  <a:moveTo>
                    <a:pt x="1178" y="11"/>
                  </a:moveTo>
                  <a:cubicBezTo>
                    <a:pt x="1198" y="11"/>
                    <a:pt x="1216" y="11"/>
                    <a:pt x="1236" y="11"/>
                  </a:cubicBezTo>
                  <a:cubicBezTo>
                    <a:pt x="1236" y="109"/>
                    <a:pt x="1236" y="206"/>
                    <a:pt x="1236" y="304"/>
                  </a:cubicBezTo>
                  <a:cubicBezTo>
                    <a:pt x="1233" y="304"/>
                    <a:pt x="1230" y="304"/>
                    <a:pt x="1228" y="304"/>
                  </a:cubicBezTo>
                  <a:cubicBezTo>
                    <a:pt x="1113" y="304"/>
                    <a:pt x="998" y="304"/>
                    <a:pt x="883" y="304"/>
                  </a:cubicBezTo>
                  <a:cubicBezTo>
                    <a:pt x="752" y="304"/>
                    <a:pt x="621" y="304"/>
                    <a:pt x="489" y="304"/>
                  </a:cubicBezTo>
                  <a:cubicBezTo>
                    <a:pt x="356" y="304"/>
                    <a:pt x="223" y="304"/>
                    <a:pt x="90" y="304"/>
                  </a:cubicBezTo>
                  <a:cubicBezTo>
                    <a:pt x="70" y="304"/>
                    <a:pt x="50" y="304"/>
                    <a:pt x="31" y="302"/>
                  </a:cubicBezTo>
                  <a:cubicBezTo>
                    <a:pt x="23" y="302"/>
                    <a:pt x="16" y="298"/>
                    <a:pt x="10" y="295"/>
                  </a:cubicBezTo>
                  <a:cubicBezTo>
                    <a:pt x="3" y="291"/>
                    <a:pt x="0" y="285"/>
                    <a:pt x="0" y="276"/>
                  </a:cubicBezTo>
                  <a:cubicBezTo>
                    <a:pt x="0" y="186"/>
                    <a:pt x="0" y="95"/>
                    <a:pt x="0" y="4"/>
                  </a:cubicBezTo>
                  <a:cubicBezTo>
                    <a:pt x="0" y="3"/>
                    <a:pt x="0" y="2"/>
                    <a:pt x="0" y="0"/>
                  </a:cubicBezTo>
                  <a:cubicBezTo>
                    <a:pt x="24" y="15"/>
                    <a:pt x="50" y="10"/>
                    <a:pt x="76" y="11"/>
                  </a:cubicBezTo>
                  <a:cubicBezTo>
                    <a:pt x="83" y="11"/>
                    <a:pt x="90" y="11"/>
                    <a:pt x="97" y="11"/>
                  </a:cubicBezTo>
                  <a:cubicBezTo>
                    <a:pt x="97" y="14"/>
                    <a:pt x="97" y="17"/>
                    <a:pt x="97" y="20"/>
                  </a:cubicBezTo>
                  <a:cubicBezTo>
                    <a:pt x="97" y="58"/>
                    <a:pt x="97" y="97"/>
                    <a:pt x="97" y="135"/>
                  </a:cubicBezTo>
                  <a:cubicBezTo>
                    <a:pt x="97" y="146"/>
                    <a:pt x="101" y="152"/>
                    <a:pt x="109" y="152"/>
                  </a:cubicBezTo>
                  <a:cubicBezTo>
                    <a:pt x="116" y="152"/>
                    <a:pt x="120" y="146"/>
                    <a:pt x="120" y="135"/>
                  </a:cubicBezTo>
                  <a:cubicBezTo>
                    <a:pt x="120" y="94"/>
                    <a:pt x="120" y="53"/>
                    <a:pt x="120" y="11"/>
                  </a:cubicBezTo>
                  <a:cubicBezTo>
                    <a:pt x="171" y="11"/>
                    <a:pt x="222" y="11"/>
                    <a:pt x="273" y="11"/>
                  </a:cubicBezTo>
                  <a:cubicBezTo>
                    <a:pt x="273" y="13"/>
                    <a:pt x="274" y="14"/>
                    <a:pt x="274" y="16"/>
                  </a:cubicBezTo>
                  <a:cubicBezTo>
                    <a:pt x="274" y="36"/>
                    <a:pt x="274" y="56"/>
                    <a:pt x="274" y="75"/>
                  </a:cubicBezTo>
                  <a:cubicBezTo>
                    <a:pt x="274" y="84"/>
                    <a:pt x="278" y="89"/>
                    <a:pt x="285" y="89"/>
                  </a:cubicBezTo>
                  <a:cubicBezTo>
                    <a:pt x="292" y="89"/>
                    <a:pt x="297" y="84"/>
                    <a:pt x="297" y="76"/>
                  </a:cubicBezTo>
                  <a:cubicBezTo>
                    <a:pt x="297" y="54"/>
                    <a:pt x="297" y="33"/>
                    <a:pt x="297" y="11"/>
                  </a:cubicBezTo>
                  <a:cubicBezTo>
                    <a:pt x="348" y="11"/>
                    <a:pt x="399" y="11"/>
                    <a:pt x="450" y="11"/>
                  </a:cubicBezTo>
                  <a:cubicBezTo>
                    <a:pt x="450" y="53"/>
                    <a:pt x="450" y="94"/>
                    <a:pt x="450" y="136"/>
                  </a:cubicBezTo>
                  <a:cubicBezTo>
                    <a:pt x="450" y="137"/>
                    <a:pt x="450" y="138"/>
                    <a:pt x="450" y="139"/>
                  </a:cubicBezTo>
                  <a:cubicBezTo>
                    <a:pt x="450" y="147"/>
                    <a:pt x="455" y="152"/>
                    <a:pt x="461" y="152"/>
                  </a:cubicBezTo>
                  <a:cubicBezTo>
                    <a:pt x="468" y="152"/>
                    <a:pt x="473" y="146"/>
                    <a:pt x="473" y="139"/>
                  </a:cubicBezTo>
                  <a:cubicBezTo>
                    <a:pt x="473" y="131"/>
                    <a:pt x="473" y="123"/>
                    <a:pt x="473" y="115"/>
                  </a:cubicBezTo>
                  <a:cubicBezTo>
                    <a:pt x="473" y="82"/>
                    <a:pt x="473" y="50"/>
                    <a:pt x="473" y="18"/>
                  </a:cubicBezTo>
                  <a:cubicBezTo>
                    <a:pt x="473" y="16"/>
                    <a:pt x="473" y="14"/>
                    <a:pt x="473" y="11"/>
                  </a:cubicBezTo>
                  <a:cubicBezTo>
                    <a:pt x="524" y="11"/>
                    <a:pt x="575" y="11"/>
                    <a:pt x="626" y="11"/>
                  </a:cubicBezTo>
                  <a:cubicBezTo>
                    <a:pt x="626" y="29"/>
                    <a:pt x="626" y="47"/>
                    <a:pt x="626" y="66"/>
                  </a:cubicBezTo>
                  <a:cubicBezTo>
                    <a:pt x="626" y="69"/>
                    <a:pt x="626" y="73"/>
                    <a:pt x="626" y="77"/>
                  </a:cubicBezTo>
                  <a:cubicBezTo>
                    <a:pt x="627" y="84"/>
                    <a:pt x="632" y="90"/>
                    <a:pt x="638" y="89"/>
                  </a:cubicBezTo>
                  <a:cubicBezTo>
                    <a:pt x="645" y="89"/>
                    <a:pt x="649" y="84"/>
                    <a:pt x="649" y="76"/>
                  </a:cubicBezTo>
                  <a:cubicBezTo>
                    <a:pt x="649" y="55"/>
                    <a:pt x="649" y="33"/>
                    <a:pt x="649" y="11"/>
                  </a:cubicBezTo>
                  <a:cubicBezTo>
                    <a:pt x="700" y="11"/>
                    <a:pt x="751" y="11"/>
                    <a:pt x="803" y="11"/>
                  </a:cubicBezTo>
                  <a:cubicBezTo>
                    <a:pt x="803" y="13"/>
                    <a:pt x="803" y="14"/>
                    <a:pt x="803" y="16"/>
                  </a:cubicBezTo>
                  <a:cubicBezTo>
                    <a:pt x="803" y="56"/>
                    <a:pt x="803" y="97"/>
                    <a:pt x="803" y="138"/>
                  </a:cubicBezTo>
                  <a:cubicBezTo>
                    <a:pt x="803" y="146"/>
                    <a:pt x="807" y="152"/>
                    <a:pt x="814" y="152"/>
                  </a:cubicBezTo>
                  <a:cubicBezTo>
                    <a:pt x="821" y="152"/>
                    <a:pt x="825" y="146"/>
                    <a:pt x="826" y="138"/>
                  </a:cubicBezTo>
                  <a:cubicBezTo>
                    <a:pt x="826" y="136"/>
                    <a:pt x="826" y="135"/>
                    <a:pt x="826" y="133"/>
                  </a:cubicBezTo>
                  <a:cubicBezTo>
                    <a:pt x="826" y="97"/>
                    <a:pt x="826" y="62"/>
                    <a:pt x="826" y="26"/>
                  </a:cubicBezTo>
                  <a:cubicBezTo>
                    <a:pt x="826" y="21"/>
                    <a:pt x="826" y="16"/>
                    <a:pt x="826" y="11"/>
                  </a:cubicBezTo>
                  <a:cubicBezTo>
                    <a:pt x="876" y="11"/>
                    <a:pt x="927" y="11"/>
                    <a:pt x="979" y="11"/>
                  </a:cubicBezTo>
                  <a:cubicBezTo>
                    <a:pt x="979" y="31"/>
                    <a:pt x="979" y="51"/>
                    <a:pt x="979" y="70"/>
                  </a:cubicBezTo>
                  <a:cubicBezTo>
                    <a:pt x="979" y="72"/>
                    <a:pt x="979" y="74"/>
                    <a:pt x="979" y="76"/>
                  </a:cubicBezTo>
                  <a:cubicBezTo>
                    <a:pt x="979" y="84"/>
                    <a:pt x="984" y="89"/>
                    <a:pt x="990" y="89"/>
                  </a:cubicBezTo>
                  <a:cubicBezTo>
                    <a:pt x="997" y="89"/>
                    <a:pt x="1002" y="84"/>
                    <a:pt x="1002" y="76"/>
                  </a:cubicBezTo>
                  <a:cubicBezTo>
                    <a:pt x="1002" y="55"/>
                    <a:pt x="1002" y="33"/>
                    <a:pt x="1002" y="11"/>
                  </a:cubicBezTo>
                  <a:cubicBezTo>
                    <a:pt x="1053" y="11"/>
                    <a:pt x="1104" y="11"/>
                    <a:pt x="1155" y="11"/>
                  </a:cubicBezTo>
                  <a:cubicBezTo>
                    <a:pt x="1155" y="52"/>
                    <a:pt x="1155" y="94"/>
                    <a:pt x="1155" y="135"/>
                  </a:cubicBezTo>
                  <a:cubicBezTo>
                    <a:pt x="1155" y="146"/>
                    <a:pt x="1159" y="152"/>
                    <a:pt x="1167" y="152"/>
                  </a:cubicBezTo>
                  <a:cubicBezTo>
                    <a:pt x="1174" y="152"/>
                    <a:pt x="1178" y="146"/>
                    <a:pt x="1178" y="135"/>
                  </a:cubicBezTo>
                  <a:cubicBezTo>
                    <a:pt x="1178" y="95"/>
                    <a:pt x="1178" y="56"/>
                    <a:pt x="1178" y="16"/>
                  </a:cubicBezTo>
                  <a:cubicBezTo>
                    <a:pt x="1178" y="15"/>
                    <a:pt x="1178" y="13"/>
                    <a:pt x="117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Arial" panose="020B0604020202020204" pitchFamily="34" charset="0"/>
                <a:ea typeface="+mn-ea"/>
                <a:cs typeface="+mn-cs"/>
              </a:endParaRPr>
            </a:p>
          </p:txBody>
        </p:sp>
        <p:sp>
          <p:nvSpPr>
            <p:cNvPr id="38" name="Freeform 7">
              <a:extLst>
                <a:ext uri="{FF2B5EF4-FFF2-40B4-BE49-F238E27FC236}">
                  <a16:creationId xmlns:a16="http://schemas.microsoft.com/office/drawing/2014/main" id="{8C1BF0C3-ADFB-432E-B5BD-3EC98E896170}"/>
                </a:ext>
              </a:extLst>
            </p:cNvPr>
            <p:cNvSpPr>
              <a:spLocks/>
            </p:cNvSpPr>
            <p:nvPr/>
          </p:nvSpPr>
          <p:spPr bwMode="auto">
            <a:xfrm>
              <a:off x="54" y="-122"/>
              <a:ext cx="484" cy="489"/>
            </a:xfrm>
            <a:custGeom>
              <a:avLst/>
              <a:gdLst>
                <a:gd name="T0" fmla="*/ 0 w 204"/>
                <a:gd name="T1" fmla="*/ 83 h 206"/>
                <a:gd name="T2" fmla="*/ 49 w 204"/>
                <a:gd name="T3" fmla="*/ 89 h 206"/>
                <a:gd name="T4" fmla="*/ 85 w 204"/>
                <a:gd name="T5" fmla="*/ 94 h 206"/>
                <a:gd name="T6" fmla="*/ 92 w 204"/>
                <a:gd name="T7" fmla="*/ 98 h 206"/>
                <a:gd name="T8" fmla="*/ 120 w 204"/>
                <a:gd name="T9" fmla="*/ 137 h 206"/>
                <a:gd name="T10" fmla="*/ 124 w 204"/>
                <a:gd name="T11" fmla="*/ 142 h 206"/>
                <a:gd name="T12" fmla="*/ 144 w 204"/>
                <a:gd name="T13" fmla="*/ 130 h 206"/>
                <a:gd name="T14" fmla="*/ 129 w 204"/>
                <a:gd name="T15" fmla="*/ 109 h 206"/>
                <a:gd name="T16" fmla="*/ 111 w 204"/>
                <a:gd name="T17" fmla="*/ 85 h 206"/>
                <a:gd name="T18" fmla="*/ 110 w 204"/>
                <a:gd name="T19" fmla="*/ 78 h 206"/>
                <a:gd name="T20" fmla="*/ 130 w 204"/>
                <a:gd name="T21" fmla="*/ 0 h 206"/>
                <a:gd name="T22" fmla="*/ 169 w 204"/>
                <a:gd name="T23" fmla="*/ 38 h 206"/>
                <a:gd name="T24" fmla="*/ 201 w 204"/>
                <a:gd name="T25" fmla="*/ 81 h 206"/>
                <a:gd name="T26" fmla="*/ 203 w 204"/>
                <a:gd name="T27" fmla="*/ 90 h 206"/>
                <a:gd name="T28" fmla="*/ 189 w 204"/>
                <a:gd name="T29" fmla="*/ 168 h 206"/>
                <a:gd name="T30" fmla="*/ 182 w 204"/>
                <a:gd name="T31" fmla="*/ 206 h 206"/>
                <a:gd name="T32" fmla="*/ 105 w 204"/>
                <a:gd name="T33" fmla="*/ 197 h 206"/>
                <a:gd name="T34" fmla="*/ 48 w 204"/>
                <a:gd name="T35" fmla="*/ 191 h 206"/>
                <a:gd name="T36" fmla="*/ 37 w 204"/>
                <a:gd name="T37" fmla="*/ 184 h 206"/>
                <a:gd name="T38" fmla="*/ 0 w 204"/>
                <a:gd name="T39" fmla="*/ 8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4" h="206">
                  <a:moveTo>
                    <a:pt x="0" y="83"/>
                  </a:moveTo>
                  <a:cubicBezTo>
                    <a:pt x="17" y="85"/>
                    <a:pt x="33" y="87"/>
                    <a:pt x="49" y="89"/>
                  </a:cubicBezTo>
                  <a:cubicBezTo>
                    <a:pt x="61" y="90"/>
                    <a:pt x="73" y="92"/>
                    <a:pt x="85" y="94"/>
                  </a:cubicBezTo>
                  <a:cubicBezTo>
                    <a:pt x="87" y="94"/>
                    <a:pt x="91" y="96"/>
                    <a:pt x="92" y="98"/>
                  </a:cubicBezTo>
                  <a:cubicBezTo>
                    <a:pt x="102" y="111"/>
                    <a:pt x="111" y="124"/>
                    <a:pt x="120" y="137"/>
                  </a:cubicBezTo>
                  <a:cubicBezTo>
                    <a:pt x="122" y="139"/>
                    <a:pt x="123" y="140"/>
                    <a:pt x="124" y="142"/>
                  </a:cubicBezTo>
                  <a:cubicBezTo>
                    <a:pt x="131" y="138"/>
                    <a:pt x="137" y="134"/>
                    <a:pt x="144" y="130"/>
                  </a:cubicBezTo>
                  <a:cubicBezTo>
                    <a:pt x="138" y="123"/>
                    <a:pt x="133" y="116"/>
                    <a:pt x="129" y="109"/>
                  </a:cubicBezTo>
                  <a:cubicBezTo>
                    <a:pt x="123" y="101"/>
                    <a:pt x="117" y="93"/>
                    <a:pt x="111" y="85"/>
                  </a:cubicBezTo>
                  <a:cubicBezTo>
                    <a:pt x="110" y="83"/>
                    <a:pt x="109" y="80"/>
                    <a:pt x="110" y="78"/>
                  </a:cubicBezTo>
                  <a:cubicBezTo>
                    <a:pt x="116" y="53"/>
                    <a:pt x="123" y="28"/>
                    <a:pt x="130" y="0"/>
                  </a:cubicBezTo>
                  <a:cubicBezTo>
                    <a:pt x="144" y="13"/>
                    <a:pt x="157" y="25"/>
                    <a:pt x="169" y="38"/>
                  </a:cubicBezTo>
                  <a:cubicBezTo>
                    <a:pt x="181" y="51"/>
                    <a:pt x="191" y="66"/>
                    <a:pt x="201" y="81"/>
                  </a:cubicBezTo>
                  <a:cubicBezTo>
                    <a:pt x="203" y="84"/>
                    <a:pt x="204" y="87"/>
                    <a:pt x="203" y="90"/>
                  </a:cubicBezTo>
                  <a:cubicBezTo>
                    <a:pt x="199" y="116"/>
                    <a:pt x="194" y="142"/>
                    <a:pt x="189" y="168"/>
                  </a:cubicBezTo>
                  <a:cubicBezTo>
                    <a:pt x="187" y="181"/>
                    <a:pt x="185" y="193"/>
                    <a:pt x="182" y="206"/>
                  </a:cubicBezTo>
                  <a:cubicBezTo>
                    <a:pt x="156" y="203"/>
                    <a:pt x="131" y="200"/>
                    <a:pt x="105" y="197"/>
                  </a:cubicBezTo>
                  <a:cubicBezTo>
                    <a:pt x="86" y="195"/>
                    <a:pt x="67" y="193"/>
                    <a:pt x="48" y="191"/>
                  </a:cubicBezTo>
                  <a:cubicBezTo>
                    <a:pt x="43" y="191"/>
                    <a:pt x="39" y="189"/>
                    <a:pt x="37" y="184"/>
                  </a:cubicBezTo>
                  <a:cubicBezTo>
                    <a:pt x="20" y="154"/>
                    <a:pt x="8" y="122"/>
                    <a:pt x="0"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Arial" panose="020B0604020202020204" pitchFamily="34" charset="0"/>
                <a:ea typeface="+mn-ea"/>
                <a:cs typeface="+mn-cs"/>
              </a:endParaRPr>
            </a:p>
          </p:txBody>
        </p:sp>
        <p:sp>
          <p:nvSpPr>
            <p:cNvPr id="39" name="Freeform 8">
              <a:extLst>
                <a:ext uri="{FF2B5EF4-FFF2-40B4-BE49-F238E27FC236}">
                  <a16:creationId xmlns:a16="http://schemas.microsoft.com/office/drawing/2014/main" id="{D26D43AD-AE21-4251-BD22-BFE7727012BC}"/>
                </a:ext>
              </a:extLst>
            </p:cNvPr>
            <p:cNvSpPr>
              <a:spLocks/>
            </p:cNvSpPr>
            <p:nvPr/>
          </p:nvSpPr>
          <p:spPr bwMode="auto">
            <a:xfrm>
              <a:off x="27" y="-253"/>
              <a:ext cx="288" cy="297"/>
            </a:xfrm>
            <a:custGeom>
              <a:avLst/>
              <a:gdLst>
                <a:gd name="T0" fmla="*/ 20 w 121"/>
                <a:gd name="T1" fmla="*/ 0 h 125"/>
                <a:gd name="T2" fmla="*/ 121 w 121"/>
                <a:gd name="T3" fmla="*/ 43 h 125"/>
                <a:gd name="T4" fmla="*/ 98 w 121"/>
                <a:gd name="T5" fmla="*/ 125 h 125"/>
                <a:gd name="T6" fmla="*/ 7 w 121"/>
                <a:gd name="T7" fmla="*/ 114 h 125"/>
                <a:gd name="T8" fmla="*/ 2 w 121"/>
                <a:gd name="T9" fmla="*/ 13 h 125"/>
                <a:gd name="T10" fmla="*/ 56 w 121"/>
                <a:gd name="T11" fmla="*/ 87 h 125"/>
                <a:gd name="T12" fmla="*/ 75 w 121"/>
                <a:gd name="T13" fmla="*/ 75 h 125"/>
                <a:gd name="T14" fmla="*/ 20 w 121"/>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25">
                  <a:moveTo>
                    <a:pt x="20" y="0"/>
                  </a:moveTo>
                  <a:cubicBezTo>
                    <a:pt x="57" y="10"/>
                    <a:pt x="90" y="23"/>
                    <a:pt x="121" y="43"/>
                  </a:cubicBezTo>
                  <a:cubicBezTo>
                    <a:pt x="113" y="70"/>
                    <a:pt x="106" y="98"/>
                    <a:pt x="98" y="125"/>
                  </a:cubicBezTo>
                  <a:cubicBezTo>
                    <a:pt x="68" y="122"/>
                    <a:pt x="37" y="118"/>
                    <a:pt x="7" y="114"/>
                  </a:cubicBezTo>
                  <a:cubicBezTo>
                    <a:pt x="2" y="81"/>
                    <a:pt x="0" y="48"/>
                    <a:pt x="2" y="13"/>
                  </a:cubicBezTo>
                  <a:cubicBezTo>
                    <a:pt x="20" y="39"/>
                    <a:pt x="38" y="63"/>
                    <a:pt x="56" y="87"/>
                  </a:cubicBezTo>
                  <a:cubicBezTo>
                    <a:pt x="62" y="83"/>
                    <a:pt x="68" y="79"/>
                    <a:pt x="75" y="75"/>
                  </a:cubicBezTo>
                  <a:cubicBezTo>
                    <a:pt x="57" y="50"/>
                    <a:pt x="39" y="26"/>
                    <a:pt x="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Arial" panose="020B0604020202020204" pitchFamily="34" charset="0"/>
                <a:ea typeface="+mn-ea"/>
                <a:cs typeface="+mn-cs"/>
              </a:endParaRPr>
            </a:p>
          </p:txBody>
        </p:sp>
        <p:sp>
          <p:nvSpPr>
            <p:cNvPr id="40" name="Freeform 9">
              <a:extLst>
                <a:ext uri="{FF2B5EF4-FFF2-40B4-BE49-F238E27FC236}">
                  <a16:creationId xmlns:a16="http://schemas.microsoft.com/office/drawing/2014/main" id="{8B29F773-C5EA-41A8-ADA6-F560CB62F557}"/>
                </a:ext>
              </a:extLst>
            </p:cNvPr>
            <p:cNvSpPr>
              <a:spLocks/>
            </p:cNvSpPr>
            <p:nvPr/>
          </p:nvSpPr>
          <p:spPr bwMode="auto">
            <a:xfrm>
              <a:off x="191" y="391"/>
              <a:ext cx="442" cy="240"/>
            </a:xfrm>
            <a:custGeom>
              <a:avLst/>
              <a:gdLst>
                <a:gd name="T0" fmla="*/ 186 w 186"/>
                <a:gd name="T1" fmla="*/ 101 h 101"/>
                <a:gd name="T2" fmla="*/ 0 w 186"/>
                <a:gd name="T3" fmla="*/ 0 h 101"/>
                <a:gd name="T4" fmla="*/ 88 w 186"/>
                <a:gd name="T5" fmla="*/ 9 h 101"/>
                <a:gd name="T6" fmla="*/ 119 w 186"/>
                <a:gd name="T7" fmla="*/ 12 h 101"/>
                <a:gd name="T8" fmla="*/ 132 w 186"/>
                <a:gd name="T9" fmla="*/ 19 h 101"/>
                <a:gd name="T10" fmla="*/ 182 w 186"/>
                <a:gd name="T11" fmla="*/ 94 h 101"/>
                <a:gd name="T12" fmla="*/ 186 w 186"/>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186" h="101">
                  <a:moveTo>
                    <a:pt x="186" y="101"/>
                  </a:moveTo>
                  <a:cubicBezTo>
                    <a:pt x="111" y="90"/>
                    <a:pt x="47" y="61"/>
                    <a:pt x="0" y="0"/>
                  </a:cubicBezTo>
                  <a:cubicBezTo>
                    <a:pt x="30" y="3"/>
                    <a:pt x="59" y="6"/>
                    <a:pt x="88" y="9"/>
                  </a:cubicBezTo>
                  <a:cubicBezTo>
                    <a:pt x="99" y="10"/>
                    <a:pt x="109" y="12"/>
                    <a:pt x="119" y="12"/>
                  </a:cubicBezTo>
                  <a:cubicBezTo>
                    <a:pt x="125" y="13"/>
                    <a:pt x="128" y="14"/>
                    <a:pt x="132" y="19"/>
                  </a:cubicBezTo>
                  <a:cubicBezTo>
                    <a:pt x="148" y="44"/>
                    <a:pt x="165" y="69"/>
                    <a:pt x="182" y="94"/>
                  </a:cubicBezTo>
                  <a:cubicBezTo>
                    <a:pt x="183" y="96"/>
                    <a:pt x="184" y="98"/>
                    <a:pt x="186"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Arial" panose="020B0604020202020204" pitchFamily="34" charset="0"/>
                <a:ea typeface="+mn-ea"/>
                <a:cs typeface="+mn-cs"/>
              </a:endParaRPr>
            </a:p>
          </p:txBody>
        </p:sp>
        <p:sp>
          <p:nvSpPr>
            <p:cNvPr id="41" name="Freeform 10">
              <a:extLst>
                <a:ext uri="{FF2B5EF4-FFF2-40B4-BE49-F238E27FC236}">
                  <a16:creationId xmlns:a16="http://schemas.microsoft.com/office/drawing/2014/main" id="{C57F6152-087A-4368-A46E-97D799ECA3C6}"/>
                </a:ext>
              </a:extLst>
            </p:cNvPr>
            <p:cNvSpPr>
              <a:spLocks/>
            </p:cNvSpPr>
            <p:nvPr/>
          </p:nvSpPr>
          <p:spPr bwMode="auto">
            <a:xfrm>
              <a:off x="-809" y="1829"/>
              <a:ext cx="321" cy="156"/>
            </a:xfrm>
            <a:custGeom>
              <a:avLst/>
              <a:gdLst>
                <a:gd name="T0" fmla="*/ 122 w 135"/>
                <a:gd name="T1" fmla="*/ 0 h 66"/>
                <a:gd name="T2" fmla="*/ 135 w 135"/>
                <a:gd name="T3" fmla="*/ 66 h 66"/>
                <a:gd name="T4" fmla="*/ 114 w 135"/>
                <a:gd name="T5" fmla="*/ 66 h 66"/>
                <a:gd name="T6" fmla="*/ 41 w 135"/>
                <a:gd name="T7" fmla="*/ 66 h 66"/>
                <a:gd name="T8" fmla="*/ 12 w 135"/>
                <a:gd name="T9" fmla="*/ 57 h 66"/>
                <a:gd name="T10" fmla="*/ 3 w 135"/>
                <a:gd name="T11" fmla="*/ 32 h 66"/>
                <a:gd name="T12" fmla="*/ 40 w 135"/>
                <a:gd name="T13" fmla="*/ 0 h 66"/>
                <a:gd name="T14" fmla="*/ 122 w 135"/>
                <a:gd name="T15" fmla="*/ 0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66">
                  <a:moveTo>
                    <a:pt x="122" y="0"/>
                  </a:moveTo>
                  <a:cubicBezTo>
                    <a:pt x="126" y="22"/>
                    <a:pt x="130" y="43"/>
                    <a:pt x="135" y="66"/>
                  </a:cubicBezTo>
                  <a:cubicBezTo>
                    <a:pt x="127" y="66"/>
                    <a:pt x="121" y="66"/>
                    <a:pt x="114" y="66"/>
                  </a:cubicBezTo>
                  <a:cubicBezTo>
                    <a:pt x="90" y="66"/>
                    <a:pt x="65" y="66"/>
                    <a:pt x="41" y="66"/>
                  </a:cubicBezTo>
                  <a:cubicBezTo>
                    <a:pt x="31" y="66"/>
                    <a:pt x="21" y="63"/>
                    <a:pt x="12" y="57"/>
                  </a:cubicBezTo>
                  <a:cubicBezTo>
                    <a:pt x="3" y="51"/>
                    <a:pt x="0" y="43"/>
                    <a:pt x="3" y="32"/>
                  </a:cubicBezTo>
                  <a:cubicBezTo>
                    <a:pt x="7" y="14"/>
                    <a:pt x="21" y="1"/>
                    <a:pt x="40" y="0"/>
                  </a:cubicBezTo>
                  <a:cubicBezTo>
                    <a:pt x="67" y="0"/>
                    <a:pt x="94" y="0"/>
                    <a:pt x="1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Arial" panose="020B0604020202020204" pitchFamily="34" charset="0"/>
                <a:ea typeface="+mn-ea"/>
                <a:cs typeface="+mn-cs"/>
              </a:endParaRPr>
            </a:p>
          </p:txBody>
        </p:sp>
        <p:sp>
          <p:nvSpPr>
            <p:cNvPr id="42" name="Freeform 11">
              <a:extLst>
                <a:ext uri="{FF2B5EF4-FFF2-40B4-BE49-F238E27FC236}">
                  <a16:creationId xmlns:a16="http://schemas.microsoft.com/office/drawing/2014/main" id="{AFC297DD-5467-4399-8675-D40927C63A1C}"/>
                </a:ext>
              </a:extLst>
            </p:cNvPr>
            <p:cNvSpPr>
              <a:spLocks/>
            </p:cNvSpPr>
            <p:nvPr/>
          </p:nvSpPr>
          <p:spPr bwMode="auto">
            <a:xfrm>
              <a:off x="700" y="134"/>
              <a:ext cx="473" cy="604"/>
            </a:xfrm>
            <a:custGeom>
              <a:avLst/>
              <a:gdLst>
                <a:gd name="T0" fmla="*/ 0 w 199"/>
                <a:gd name="T1" fmla="*/ 254 h 254"/>
                <a:gd name="T2" fmla="*/ 17 w 199"/>
                <a:gd name="T3" fmla="*/ 193 h 254"/>
                <a:gd name="T4" fmla="*/ 145 w 199"/>
                <a:gd name="T5" fmla="*/ 37 h 254"/>
                <a:gd name="T6" fmla="*/ 198 w 199"/>
                <a:gd name="T7" fmla="*/ 0 h 254"/>
                <a:gd name="T8" fmla="*/ 199 w 199"/>
                <a:gd name="T9" fmla="*/ 1 h 254"/>
                <a:gd name="T10" fmla="*/ 0 w 199"/>
                <a:gd name="T11" fmla="*/ 254 h 254"/>
              </a:gdLst>
              <a:ahLst/>
              <a:cxnLst>
                <a:cxn ang="0">
                  <a:pos x="T0" y="T1"/>
                </a:cxn>
                <a:cxn ang="0">
                  <a:pos x="T2" y="T3"/>
                </a:cxn>
                <a:cxn ang="0">
                  <a:pos x="T4" y="T5"/>
                </a:cxn>
                <a:cxn ang="0">
                  <a:pos x="T6" y="T7"/>
                </a:cxn>
                <a:cxn ang="0">
                  <a:pos x="T8" y="T9"/>
                </a:cxn>
                <a:cxn ang="0">
                  <a:pos x="T10" y="T11"/>
                </a:cxn>
              </a:cxnLst>
              <a:rect l="0" t="0" r="r" b="b"/>
              <a:pathLst>
                <a:path w="199" h="254">
                  <a:moveTo>
                    <a:pt x="0" y="254"/>
                  </a:moveTo>
                  <a:cubicBezTo>
                    <a:pt x="2" y="233"/>
                    <a:pt x="9" y="212"/>
                    <a:pt x="17" y="193"/>
                  </a:cubicBezTo>
                  <a:cubicBezTo>
                    <a:pt x="46" y="129"/>
                    <a:pt x="90" y="79"/>
                    <a:pt x="145" y="37"/>
                  </a:cubicBezTo>
                  <a:cubicBezTo>
                    <a:pt x="162" y="24"/>
                    <a:pt x="180" y="12"/>
                    <a:pt x="198" y="0"/>
                  </a:cubicBezTo>
                  <a:cubicBezTo>
                    <a:pt x="198" y="1"/>
                    <a:pt x="198" y="1"/>
                    <a:pt x="199" y="1"/>
                  </a:cubicBezTo>
                  <a:cubicBezTo>
                    <a:pt x="132" y="86"/>
                    <a:pt x="66" y="170"/>
                    <a:pt x="0" y="2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Arial" panose="020B0604020202020204" pitchFamily="34" charset="0"/>
                <a:ea typeface="+mn-ea"/>
                <a:cs typeface="+mn-cs"/>
              </a:endParaRPr>
            </a:p>
          </p:txBody>
        </p:sp>
        <p:sp>
          <p:nvSpPr>
            <p:cNvPr id="43" name="Freeform 12">
              <a:extLst>
                <a:ext uri="{FF2B5EF4-FFF2-40B4-BE49-F238E27FC236}">
                  <a16:creationId xmlns:a16="http://schemas.microsoft.com/office/drawing/2014/main" id="{3D4235D2-97B6-4C85-BBA8-5355F284DBAC}"/>
                </a:ext>
              </a:extLst>
            </p:cNvPr>
            <p:cNvSpPr>
              <a:spLocks/>
            </p:cNvSpPr>
            <p:nvPr/>
          </p:nvSpPr>
          <p:spPr bwMode="auto">
            <a:xfrm>
              <a:off x="541" y="165"/>
              <a:ext cx="121" cy="407"/>
            </a:xfrm>
            <a:custGeom>
              <a:avLst/>
              <a:gdLst>
                <a:gd name="T0" fmla="*/ 16 w 51"/>
                <a:gd name="T1" fmla="*/ 0 h 171"/>
                <a:gd name="T2" fmla="*/ 50 w 51"/>
                <a:gd name="T3" fmla="*/ 171 h 171"/>
                <a:gd name="T4" fmla="*/ 34 w 51"/>
                <a:gd name="T5" fmla="*/ 146 h 171"/>
                <a:gd name="T6" fmla="*/ 3 w 51"/>
                <a:gd name="T7" fmla="*/ 99 h 171"/>
                <a:gd name="T8" fmla="*/ 0 w 51"/>
                <a:gd name="T9" fmla="*/ 89 h 171"/>
                <a:gd name="T10" fmla="*/ 14 w 51"/>
                <a:gd name="T11" fmla="*/ 15 h 171"/>
                <a:gd name="T12" fmla="*/ 16 w 51"/>
                <a:gd name="T13" fmla="*/ 0 h 171"/>
              </a:gdLst>
              <a:ahLst/>
              <a:cxnLst>
                <a:cxn ang="0">
                  <a:pos x="T0" y="T1"/>
                </a:cxn>
                <a:cxn ang="0">
                  <a:pos x="T2" y="T3"/>
                </a:cxn>
                <a:cxn ang="0">
                  <a:pos x="T4" y="T5"/>
                </a:cxn>
                <a:cxn ang="0">
                  <a:pos x="T6" y="T7"/>
                </a:cxn>
                <a:cxn ang="0">
                  <a:pos x="T8" y="T9"/>
                </a:cxn>
                <a:cxn ang="0">
                  <a:pos x="T10" y="T11"/>
                </a:cxn>
                <a:cxn ang="0">
                  <a:pos x="T12" y="T13"/>
                </a:cxn>
              </a:cxnLst>
              <a:rect l="0" t="0" r="r" b="b"/>
              <a:pathLst>
                <a:path w="51" h="171">
                  <a:moveTo>
                    <a:pt x="16" y="0"/>
                  </a:moveTo>
                  <a:cubicBezTo>
                    <a:pt x="41" y="54"/>
                    <a:pt x="51" y="111"/>
                    <a:pt x="50" y="171"/>
                  </a:cubicBezTo>
                  <a:cubicBezTo>
                    <a:pt x="45" y="163"/>
                    <a:pt x="39" y="154"/>
                    <a:pt x="34" y="146"/>
                  </a:cubicBezTo>
                  <a:cubicBezTo>
                    <a:pt x="23" y="130"/>
                    <a:pt x="13" y="115"/>
                    <a:pt x="3" y="99"/>
                  </a:cubicBezTo>
                  <a:cubicBezTo>
                    <a:pt x="1" y="96"/>
                    <a:pt x="0" y="92"/>
                    <a:pt x="0" y="89"/>
                  </a:cubicBezTo>
                  <a:cubicBezTo>
                    <a:pt x="5" y="64"/>
                    <a:pt x="9" y="39"/>
                    <a:pt x="14" y="15"/>
                  </a:cubicBezTo>
                  <a:cubicBezTo>
                    <a:pt x="15" y="10"/>
                    <a:pt x="15" y="5"/>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24769252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How can obesity be addressed?</a:t>
            </a:r>
            <a:br>
              <a:rPr lang="en-US"/>
            </a:br>
            <a:r>
              <a:rPr lang="en-US" sz="2400"/>
              <a:t>Efficacy of existing weight loss interventions</a:t>
            </a:r>
          </a:p>
        </p:txBody>
      </p:sp>
      <p:sp>
        <p:nvSpPr>
          <p:cNvPr id="61" name="Text Placeholder 60">
            <a:extLst>
              <a:ext uri="{FF2B5EF4-FFF2-40B4-BE49-F238E27FC236}">
                <a16:creationId xmlns:a16="http://schemas.microsoft.com/office/drawing/2014/main" id="{1B41C069-A933-4D01-8DD7-4D903A020DEE}"/>
              </a:ext>
            </a:extLst>
          </p:cNvPr>
          <p:cNvSpPr>
            <a:spLocks noGrp="1"/>
          </p:cNvSpPr>
          <p:nvPr>
            <p:ph type="body" sz="quarter" idx="13"/>
          </p:nvPr>
        </p:nvSpPr>
        <p:spPr>
          <a:xfrm>
            <a:off x="647998" y="6210000"/>
            <a:ext cx="11172527" cy="324000"/>
          </a:xfrm>
        </p:spPr>
        <p:txBody>
          <a:bodyPr/>
          <a:lstStyle/>
          <a:p>
            <a:r>
              <a:rPr lang="en-US" sz="900">
                <a:latin typeface="Arial"/>
                <a:cs typeface="Arial"/>
              </a:rPr>
              <a:t>AACE, American Association of Clinical Endocrinology; AOM, anti-obesity medication; IBT, intensive behavioral therapy.</a:t>
            </a:r>
            <a:br>
              <a:rPr lang="en-US" sz="900"/>
            </a:br>
            <a:r>
              <a:rPr lang="en-US" sz="900">
                <a:latin typeface="Arial"/>
                <a:cs typeface="Arial"/>
              </a:rPr>
              <a:t>*Based on mean weight loss achieved by the completer populations in the largest phase 3 clinical trial of each respective product’s clinical development program as reported in the AACE Guidelines (2016).</a:t>
            </a:r>
            <a:br>
              <a:rPr lang="en-US" sz="900"/>
            </a:br>
            <a:r>
              <a:rPr lang="en-US" sz="900">
                <a:latin typeface="Arial"/>
                <a:cs typeface="Arial"/>
              </a:rPr>
              <a:t>1. le Roux CW et al. Lancet 2017;389:1399–1409; 2. Lean ME et al. Lancet 2018;391:541–551; 3. Tsai AG et al. Obesity 2006;14:1283–1293; 4. </a:t>
            </a:r>
            <a:r>
              <a:rPr lang="en-US" sz="900" err="1">
                <a:latin typeface="Arial"/>
                <a:cs typeface="Arial"/>
              </a:rPr>
              <a:t>Wadden</a:t>
            </a:r>
            <a:r>
              <a:rPr lang="en-US" sz="900">
                <a:latin typeface="Arial"/>
                <a:cs typeface="Arial"/>
              </a:rPr>
              <a:t> TA et al. Obesity 2011;19:1987–1998; 5. </a:t>
            </a:r>
            <a:r>
              <a:rPr lang="en-US" sz="900" err="1">
                <a:latin typeface="Arial"/>
                <a:cs typeface="Arial"/>
              </a:rPr>
              <a:t>Wadden</a:t>
            </a:r>
            <a:r>
              <a:rPr lang="en-US" sz="900">
                <a:latin typeface="Arial"/>
                <a:cs typeface="Arial"/>
              </a:rPr>
              <a:t> TA et al. Obesity 2018; doi:10.1002/oby.22359; 6. Garvey WT et al. </a:t>
            </a:r>
            <a:r>
              <a:rPr lang="en-US" sz="900" err="1">
                <a:latin typeface="Arial"/>
                <a:cs typeface="Arial"/>
              </a:rPr>
              <a:t>Endocr</a:t>
            </a:r>
            <a:r>
              <a:rPr lang="en-US" sz="900">
                <a:latin typeface="Arial"/>
                <a:cs typeface="Arial"/>
              </a:rPr>
              <a:t> </a:t>
            </a:r>
            <a:r>
              <a:rPr lang="en-US" sz="900" err="1">
                <a:latin typeface="Arial"/>
                <a:cs typeface="Arial"/>
              </a:rPr>
              <a:t>Pract</a:t>
            </a:r>
            <a:r>
              <a:rPr lang="en-US" sz="900">
                <a:latin typeface="Arial"/>
                <a:cs typeface="Arial"/>
              </a:rPr>
              <a:t> 2016;22:1–203; 7. </a:t>
            </a:r>
            <a:r>
              <a:rPr lang="en-GB" sz="900">
                <a:latin typeface="Arial"/>
                <a:cs typeface="Arial"/>
              </a:rPr>
              <a:t>Tak YJ and Lee SY. </a:t>
            </a:r>
            <a:r>
              <a:rPr lang="en-GB" sz="900" err="1">
                <a:latin typeface="Arial"/>
                <a:cs typeface="Arial"/>
              </a:rPr>
              <a:t>Curr</a:t>
            </a:r>
            <a:r>
              <a:rPr lang="en-GB" sz="900">
                <a:latin typeface="Arial"/>
                <a:cs typeface="Arial"/>
              </a:rPr>
              <a:t> </a:t>
            </a:r>
            <a:r>
              <a:rPr lang="en-GB" sz="900" err="1">
                <a:latin typeface="Arial"/>
                <a:cs typeface="Arial"/>
              </a:rPr>
              <a:t>Obes</a:t>
            </a:r>
            <a:r>
              <a:rPr lang="en-GB" sz="900">
                <a:latin typeface="Arial"/>
                <a:cs typeface="Arial"/>
              </a:rPr>
              <a:t> Rep 2021;10:14</a:t>
            </a:r>
            <a:r>
              <a:rPr lang="en-US" sz="900">
                <a:latin typeface="Arial"/>
                <a:cs typeface="Arial"/>
              </a:rPr>
              <a:t>–</a:t>
            </a:r>
            <a:r>
              <a:rPr lang="en-GB" sz="900">
                <a:latin typeface="Arial"/>
                <a:cs typeface="Arial"/>
              </a:rPr>
              <a:t>30; 8</a:t>
            </a:r>
            <a:r>
              <a:rPr lang="en-US" sz="900">
                <a:latin typeface="Arial"/>
                <a:cs typeface="Arial"/>
              </a:rPr>
              <a:t>. </a:t>
            </a:r>
            <a:r>
              <a:rPr lang="en-US" sz="900" err="1">
                <a:latin typeface="Arial"/>
                <a:cs typeface="Arial"/>
              </a:rPr>
              <a:t>Courcoulas</a:t>
            </a:r>
            <a:r>
              <a:rPr lang="en-US" sz="900">
                <a:latin typeface="Arial"/>
                <a:cs typeface="Arial"/>
              </a:rPr>
              <a:t> AP et al. JAMA 2013;310:2416–2425; 9. IFSO Sleeve Gastrectomy. Available at: </a:t>
            </a:r>
            <a:r>
              <a:rPr lang="en-US" sz="900">
                <a:latin typeface="Arial"/>
                <a:cs typeface="Arial"/>
                <a:hlinkClick r:id="rId4">
                  <a:extLst>
                    <a:ext uri="{A12FA001-AC4F-418D-AE19-62706E023703}">
                      <ahyp:hlinkClr xmlns:ahyp="http://schemas.microsoft.com/office/drawing/2018/hyperlinkcolor" val="tx"/>
                    </a:ext>
                  </a:extLst>
                </a:hlinkClick>
              </a:rPr>
              <a:t>https://ifso.com/patient-sleeve-gastrectomy/</a:t>
            </a:r>
            <a:r>
              <a:rPr lang="en-US" sz="900">
                <a:latin typeface="Arial"/>
                <a:cs typeface="Arial"/>
              </a:rPr>
              <a:t> Accessed May 2023; 10.</a:t>
            </a:r>
            <a:r>
              <a:rPr lang="en-US" altLang="en-US" sz="900">
                <a:latin typeface="Arial"/>
                <a:cs typeface="Arial"/>
              </a:rPr>
              <a:t> Novo Nordisk. </a:t>
            </a:r>
            <a:r>
              <a:rPr lang="en-US" altLang="en-US" sz="900" err="1">
                <a:latin typeface="Arial"/>
                <a:cs typeface="Arial"/>
              </a:rPr>
              <a:t>Wegovy</a:t>
            </a:r>
            <a:r>
              <a:rPr lang="en-US" altLang="en-US" sz="900">
                <a:latin typeface="Arial"/>
                <a:cs typeface="Arial"/>
              </a:rPr>
              <a:t> (semaglutide). Package insert. Available at: </a:t>
            </a:r>
            <a:r>
              <a:rPr lang="en-US" altLang="en-US" sz="900">
                <a:latin typeface="Arial"/>
                <a:cs typeface="Arial"/>
                <a:hlinkClick r:id="rId5">
                  <a:extLst>
                    <a:ext uri="{A12FA001-AC4F-418D-AE19-62706E023703}">
                      <ahyp:hlinkClr xmlns:ahyp="http://schemas.microsoft.com/office/drawing/2018/hyperlinkcolor" val="tx"/>
                    </a:ext>
                  </a:extLst>
                </a:hlinkClick>
              </a:rPr>
              <a:t>https://www.novo-pi.com/wegovy.pdf</a:t>
            </a:r>
            <a:r>
              <a:rPr lang="en-US" altLang="en-US" sz="900">
                <a:latin typeface="Arial"/>
                <a:cs typeface="Arial"/>
              </a:rPr>
              <a:t>. Accessed May 2023.</a:t>
            </a:r>
            <a:endParaRPr lang="en-US" sz="900">
              <a:latin typeface="Arial"/>
              <a:cs typeface="Arial"/>
            </a:endParaRPr>
          </a:p>
        </p:txBody>
      </p:sp>
      <p:grpSp>
        <p:nvGrpSpPr>
          <p:cNvPr id="65" name="Group 64">
            <a:extLst>
              <a:ext uri="{FF2B5EF4-FFF2-40B4-BE49-F238E27FC236}">
                <a16:creationId xmlns:a16="http://schemas.microsoft.com/office/drawing/2014/main" id="{25A61D0F-E96E-483A-8449-E29B882D8DC2}"/>
              </a:ext>
            </a:extLst>
          </p:cNvPr>
          <p:cNvGrpSpPr/>
          <p:nvPr/>
        </p:nvGrpSpPr>
        <p:grpSpPr>
          <a:xfrm>
            <a:off x="439249" y="1657379"/>
            <a:ext cx="11105051" cy="4247428"/>
            <a:chOff x="152401" y="1557800"/>
            <a:chExt cx="11823858" cy="4247428"/>
          </a:xfrm>
          <a:effectLst/>
        </p:grpSpPr>
        <p:sp>
          <p:nvSpPr>
            <p:cNvPr id="20" name="TextBox 19"/>
            <p:cNvSpPr txBox="1"/>
            <p:nvPr/>
          </p:nvSpPr>
          <p:spPr>
            <a:xfrm>
              <a:off x="1353592" y="5138500"/>
              <a:ext cx="438149" cy="338554"/>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effectLst/>
                  <a:uLnTx/>
                  <a:uFillTx/>
                  <a:latin typeface="Arial" panose="020B0604020202020204" pitchFamily="34" charset="0"/>
                  <a:cs typeface="Arial" panose="020B0604020202020204" pitchFamily="34" charset="0"/>
                </a:rPr>
                <a:t>0</a:t>
              </a:r>
            </a:p>
          </p:txBody>
        </p:sp>
        <p:sp>
          <p:nvSpPr>
            <p:cNvPr id="21" name="TextBox 20"/>
            <p:cNvSpPr txBox="1"/>
            <p:nvPr/>
          </p:nvSpPr>
          <p:spPr>
            <a:xfrm>
              <a:off x="2870415" y="5138500"/>
              <a:ext cx="438149" cy="338554"/>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effectLst/>
                  <a:uLnTx/>
                  <a:uFillTx/>
                  <a:latin typeface="Arial" panose="020B0604020202020204" pitchFamily="34" charset="0"/>
                  <a:cs typeface="Arial" panose="020B0604020202020204" pitchFamily="34" charset="0"/>
                </a:rPr>
                <a:t>5</a:t>
              </a:r>
            </a:p>
          </p:txBody>
        </p:sp>
        <p:sp>
          <p:nvSpPr>
            <p:cNvPr id="22" name="TextBox 21"/>
            <p:cNvSpPr txBox="1"/>
            <p:nvPr/>
          </p:nvSpPr>
          <p:spPr>
            <a:xfrm>
              <a:off x="4255428" y="5138500"/>
              <a:ext cx="673115" cy="338554"/>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effectLst/>
                  <a:uLnTx/>
                  <a:uFillTx/>
                  <a:latin typeface="Arial" panose="020B0604020202020204" pitchFamily="34" charset="0"/>
                  <a:cs typeface="Arial" panose="020B0604020202020204" pitchFamily="34" charset="0"/>
                </a:rPr>
                <a:t>10</a:t>
              </a:r>
            </a:p>
          </p:txBody>
        </p:sp>
        <p:sp>
          <p:nvSpPr>
            <p:cNvPr id="23" name="TextBox 22"/>
            <p:cNvSpPr txBox="1"/>
            <p:nvPr/>
          </p:nvSpPr>
          <p:spPr>
            <a:xfrm>
              <a:off x="5809506" y="5138501"/>
              <a:ext cx="535540" cy="338554"/>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effectLst/>
                  <a:uLnTx/>
                  <a:uFillTx/>
                  <a:latin typeface="Arial" panose="020B0604020202020204" pitchFamily="34" charset="0"/>
                  <a:cs typeface="Arial" panose="020B0604020202020204" pitchFamily="34" charset="0"/>
                </a:rPr>
                <a:t>15</a:t>
              </a:r>
            </a:p>
          </p:txBody>
        </p:sp>
        <p:sp>
          <p:nvSpPr>
            <p:cNvPr id="24" name="TextBox 23"/>
            <p:cNvSpPr txBox="1"/>
            <p:nvPr/>
          </p:nvSpPr>
          <p:spPr>
            <a:xfrm>
              <a:off x="7275433" y="5138500"/>
              <a:ext cx="618096" cy="338554"/>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effectLst/>
                  <a:uLnTx/>
                  <a:uFillTx/>
                  <a:latin typeface="Arial" panose="020B0604020202020204" pitchFamily="34" charset="0"/>
                  <a:cs typeface="Arial" panose="020B0604020202020204" pitchFamily="34" charset="0"/>
                </a:rPr>
                <a:t>20</a:t>
              </a:r>
            </a:p>
          </p:txBody>
        </p:sp>
        <p:sp>
          <p:nvSpPr>
            <p:cNvPr id="25" name="TextBox 24"/>
            <p:cNvSpPr txBox="1"/>
            <p:nvPr/>
          </p:nvSpPr>
          <p:spPr>
            <a:xfrm>
              <a:off x="8823919" y="5138501"/>
              <a:ext cx="539787" cy="338554"/>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effectLst/>
                  <a:uLnTx/>
                  <a:uFillTx/>
                  <a:latin typeface="Arial" panose="020B0604020202020204" pitchFamily="34" charset="0"/>
                  <a:cs typeface="Arial" panose="020B0604020202020204" pitchFamily="34" charset="0"/>
                </a:rPr>
                <a:t>25</a:t>
              </a:r>
            </a:p>
          </p:txBody>
        </p:sp>
        <p:sp>
          <p:nvSpPr>
            <p:cNvPr id="26" name="TextBox 25"/>
            <p:cNvSpPr txBox="1"/>
            <p:nvPr/>
          </p:nvSpPr>
          <p:spPr>
            <a:xfrm>
              <a:off x="10277620" y="5138500"/>
              <a:ext cx="596944" cy="338554"/>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effectLst/>
                  <a:uLnTx/>
                  <a:uFillTx/>
                  <a:latin typeface="Arial" panose="020B0604020202020204" pitchFamily="34" charset="0"/>
                  <a:cs typeface="Arial" panose="020B0604020202020204" pitchFamily="34" charset="0"/>
                </a:rPr>
                <a:t>30</a:t>
              </a:r>
            </a:p>
          </p:txBody>
        </p:sp>
        <p:sp>
          <p:nvSpPr>
            <p:cNvPr id="39" name="TextBox 38"/>
            <p:cNvSpPr txBox="1"/>
            <p:nvPr/>
          </p:nvSpPr>
          <p:spPr>
            <a:xfrm>
              <a:off x="245606" y="1557800"/>
              <a:ext cx="1360167" cy="502573"/>
            </a:xfrm>
            <a:prstGeom prst="rect">
              <a:avLst/>
            </a:prstGeom>
            <a:noFill/>
          </p:spPr>
          <p:txBody>
            <a:bodyPr wrap="square" rtlCol="0">
              <a:spAutoFit/>
            </a:bodyPr>
            <a:lstStyle/>
            <a:p>
              <a:pPr marL="0" marR="0" lvl="0" indent="0" algn="r" defTabSz="1219139"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rPr>
                <a:t>Lifestyle </a:t>
              </a:r>
              <a:br>
                <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rPr>
              </a:br>
              <a:r>
                <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rPr>
                <a:t>intervention</a:t>
              </a:r>
              <a:r>
                <a:rPr kumimoji="0" lang="en-US" sz="1333" b="0" i="0" u="none" strike="noStrike" kern="1200" cap="none" spc="0" normalizeH="0" baseline="30000" noProof="0">
                  <a:ln>
                    <a:noFill/>
                  </a:ln>
                  <a:effectLst/>
                  <a:uLnTx/>
                  <a:uFillTx/>
                  <a:latin typeface="Arial" panose="020B0604020202020204" pitchFamily="34" charset="0"/>
                  <a:cs typeface="Arial" panose="020B0604020202020204" pitchFamily="34" charset="0"/>
                </a:rPr>
                <a:t>1</a:t>
              </a:r>
              <a:endPar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40" name="TextBox 39"/>
            <p:cNvSpPr txBox="1"/>
            <p:nvPr/>
          </p:nvSpPr>
          <p:spPr>
            <a:xfrm>
              <a:off x="152401" y="2041415"/>
              <a:ext cx="1453372" cy="502573"/>
            </a:xfrm>
            <a:prstGeom prst="rect">
              <a:avLst/>
            </a:prstGeom>
            <a:noFill/>
          </p:spPr>
          <p:txBody>
            <a:bodyPr wrap="square" rtlCol="0">
              <a:spAutoFit/>
            </a:bodyPr>
            <a:lstStyle/>
            <a:p>
              <a:pPr marL="0" marR="0" lvl="0" indent="0" algn="r" defTabSz="1219139"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rPr>
                <a:t>Very low calorie diet</a:t>
              </a:r>
              <a:r>
                <a:rPr kumimoji="0" lang="en-US" sz="1333" b="0" i="0" u="none" strike="noStrike" kern="1200" cap="none" spc="0" normalizeH="0" baseline="30000" noProof="0">
                  <a:ln>
                    <a:noFill/>
                  </a:ln>
                  <a:effectLst/>
                  <a:uLnTx/>
                  <a:uFillTx/>
                  <a:latin typeface="Arial" panose="020B0604020202020204" pitchFamily="34" charset="0"/>
                  <a:cs typeface="Arial" panose="020B0604020202020204" pitchFamily="34" charset="0"/>
                </a:rPr>
                <a:t>2,3</a:t>
              </a:r>
              <a:endPar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41" name="TextBox 40"/>
            <p:cNvSpPr txBox="1"/>
            <p:nvPr/>
          </p:nvSpPr>
          <p:spPr>
            <a:xfrm>
              <a:off x="245606" y="2631044"/>
              <a:ext cx="1360167" cy="297454"/>
            </a:xfrm>
            <a:prstGeom prst="rect">
              <a:avLst/>
            </a:prstGeom>
            <a:noFill/>
          </p:spPr>
          <p:txBody>
            <a:bodyPr wrap="square" rtlCol="0">
              <a:spAutoFit/>
            </a:bodyPr>
            <a:lstStyle/>
            <a:p>
              <a:pPr marL="0" marR="0" lvl="0" indent="0" algn="r" defTabSz="1219139"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rPr>
                <a:t>IBT</a:t>
              </a:r>
              <a:r>
                <a:rPr kumimoji="0" lang="en-US" sz="1333" b="0" i="0" u="none" strike="noStrike" kern="1200" cap="none" spc="0" normalizeH="0" baseline="30000" noProof="0">
                  <a:ln>
                    <a:noFill/>
                  </a:ln>
                  <a:effectLst/>
                  <a:uLnTx/>
                  <a:uFillTx/>
                  <a:latin typeface="Arial" panose="020B0604020202020204" pitchFamily="34" charset="0"/>
                  <a:cs typeface="Arial" panose="020B0604020202020204" pitchFamily="34" charset="0"/>
                </a:rPr>
                <a:t>4,5</a:t>
              </a:r>
              <a:endPar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42" name="TextBox 41"/>
            <p:cNvSpPr txBox="1"/>
            <p:nvPr/>
          </p:nvSpPr>
          <p:spPr>
            <a:xfrm>
              <a:off x="245606" y="3113520"/>
              <a:ext cx="1360167" cy="297454"/>
            </a:xfrm>
            <a:prstGeom prst="rect">
              <a:avLst/>
            </a:prstGeom>
            <a:noFill/>
          </p:spPr>
          <p:txBody>
            <a:bodyPr wrap="square" rtlCol="0">
              <a:spAutoFit/>
            </a:bodyPr>
            <a:lstStyle/>
            <a:p>
              <a:pPr marL="0" marR="0" lvl="0" indent="0" algn="r" defTabSz="1219139"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rPr>
                <a:t>AOM</a:t>
              </a:r>
              <a:r>
                <a:rPr kumimoji="0" lang="en-US" sz="1333" b="0" i="0" u="none" strike="noStrike" kern="1200" cap="none" spc="0" normalizeH="0" baseline="30000" noProof="0">
                  <a:ln>
                    <a:noFill/>
                  </a:ln>
                  <a:effectLst/>
                  <a:uLnTx/>
                  <a:uFillTx/>
                  <a:latin typeface="Arial" panose="020B0604020202020204" pitchFamily="34" charset="0"/>
                  <a:cs typeface="Arial" panose="020B0604020202020204" pitchFamily="34" charset="0"/>
                </a:rPr>
                <a:t>6,7</a:t>
              </a:r>
              <a:endPar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43" name="TextBox 42"/>
            <p:cNvSpPr txBox="1"/>
            <p:nvPr/>
          </p:nvSpPr>
          <p:spPr>
            <a:xfrm>
              <a:off x="245606" y="3492254"/>
              <a:ext cx="1360167" cy="502573"/>
            </a:xfrm>
            <a:prstGeom prst="rect">
              <a:avLst/>
            </a:prstGeom>
            <a:noFill/>
          </p:spPr>
          <p:txBody>
            <a:bodyPr wrap="square" rtlCol="0">
              <a:spAutoFit/>
            </a:bodyPr>
            <a:lstStyle/>
            <a:p>
              <a:pPr marL="0" marR="0" lvl="0" indent="0" algn="r" defTabSz="1219139"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rPr>
                <a:t>Gastric </a:t>
              </a:r>
              <a:br>
                <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rPr>
              </a:br>
              <a:r>
                <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rPr>
                <a:t>band</a:t>
              </a:r>
              <a:r>
                <a:rPr kumimoji="0" lang="en-US" sz="1333" b="0" i="0" u="none" strike="noStrike" kern="1200" cap="none" spc="0" normalizeH="0" baseline="30000" noProof="0">
                  <a:ln>
                    <a:noFill/>
                  </a:ln>
                  <a:effectLst/>
                  <a:uLnTx/>
                  <a:uFillTx/>
                  <a:latin typeface="Arial" panose="020B0604020202020204" pitchFamily="34" charset="0"/>
                  <a:cs typeface="Arial" panose="020B0604020202020204" pitchFamily="34" charset="0"/>
                </a:rPr>
                <a:t>8</a:t>
              </a:r>
              <a:endPar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44" name="TextBox 43"/>
            <p:cNvSpPr txBox="1"/>
            <p:nvPr/>
          </p:nvSpPr>
          <p:spPr>
            <a:xfrm>
              <a:off x="245606" y="3975869"/>
              <a:ext cx="1360167" cy="502573"/>
            </a:xfrm>
            <a:prstGeom prst="rect">
              <a:avLst/>
            </a:prstGeom>
            <a:noFill/>
          </p:spPr>
          <p:txBody>
            <a:bodyPr wrap="square" rtlCol="0">
              <a:spAutoFit/>
            </a:bodyPr>
            <a:lstStyle/>
            <a:p>
              <a:pPr marL="0" marR="0" lvl="0" indent="0" algn="r" defTabSz="1219139"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rPr>
                <a:t>Gastric </a:t>
              </a:r>
              <a:br>
                <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rPr>
              </a:br>
              <a:r>
                <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rPr>
                <a:t>sleeve</a:t>
              </a:r>
              <a:r>
                <a:rPr kumimoji="0" lang="en-US" sz="1333" b="0" i="0" u="none" strike="noStrike" kern="1200" cap="none" spc="0" normalizeH="0" baseline="30000" noProof="0">
                  <a:ln>
                    <a:noFill/>
                  </a:ln>
                  <a:effectLst/>
                  <a:uLnTx/>
                  <a:uFillTx/>
                  <a:latin typeface="Arial" panose="020B0604020202020204" pitchFamily="34" charset="0"/>
                  <a:cs typeface="Arial" panose="020B0604020202020204" pitchFamily="34" charset="0"/>
                </a:rPr>
                <a:t>9</a:t>
              </a:r>
            </a:p>
          </p:txBody>
        </p:sp>
        <p:sp>
          <p:nvSpPr>
            <p:cNvPr id="45" name="TextBox 44"/>
            <p:cNvSpPr txBox="1"/>
            <p:nvPr/>
          </p:nvSpPr>
          <p:spPr>
            <a:xfrm>
              <a:off x="245606" y="4459480"/>
              <a:ext cx="1360167" cy="502573"/>
            </a:xfrm>
            <a:prstGeom prst="rect">
              <a:avLst/>
            </a:prstGeom>
            <a:noFill/>
          </p:spPr>
          <p:txBody>
            <a:bodyPr wrap="square" rtlCol="0">
              <a:spAutoFit/>
            </a:bodyPr>
            <a:lstStyle/>
            <a:p>
              <a:pPr marL="0" marR="0" lvl="0" indent="0" algn="r" defTabSz="1219139"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rPr>
                <a:t>Gastric </a:t>
              </a:r>
              <a:br>
                <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rPr>
              </a:br>
              <a:r>
                <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rPr>
                <a:t>bypass</a:t>
              </a:r>
              <a:r>
                <a:rPr kumimoji="0" lang="en-US" sz="1333" b="0" i="0" u="none" strike="noStrike" kern="1200" cap="none" spc="0" normalizeH="0" baseline="30000" noProof="0">
                  <a:ln>
                    <a:noFill/>
                  </a:ln>
                  <a:effectLst/>
                  <a:uLnTx/>
                  <a:uFillTx/>
                  <a:latin typeface="Arial" panose="020B0604020202020204" pitchFamily="34" charset="0"/>
                  <a:cs typeface="Arial" panose="020B0604020202020204" pitchFamily="34" charset="0"/>
                </a:rPr>
                <a:t>8</a:t>
              </a:r>
            </a:p>
          </p:txBody>
        </p:sp>
        <p:cxnSp>
          <p:nvCxnSpPr>
            <p:cNvPr id="4" name="Straight Connector 3"/>
            <p:cNvCxnSpPr/>
            <p:nvPr/>
          </p:nvCxnSpPr>
          <p:spPr>
            <a:xfrm>
              <a:off x="1572665" y="1569247"/>
              <a:ext cx="0" cy="34066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a:cxnSpLocks/>
            </p:cNvCxnSpPr>
            <p:nvPr/>
          </p:nvCxnSpPr>
          <p:spPr>
            <a:xfrm flipH="1">
              <a:off x="1572665" y="4975939"/>
              <a:ext cx="104035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65393" y="4967473"/>
              <a:ext cx="0" cy="162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53645" y="4967473"/>
              <a:ext cx="0" cy="162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54218" y="4967473"/>
              <a:ext cx="0" cy="162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054793" y="4967473"/>
              <a:ext cx="0" cy="162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555368" y="4967473"/>
              <a:ext cx="0" cy="162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055943" y="4967473"/>
              <a:ext cx="0" cy="162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556516" y="4967473"/>
              <a:ext cx="0" cy="162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673530" y="5466674"/>
              <a:ext cx="2840629" cy="338554"/>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effectLst/>
                  <a:uLnTx/>
                  <a:uFillTx/>
                  <a:latin typeface="Arial" panose="020B0604020202020204" pitchFamily="34" charset="0"/>
                  <a:cs typeface="Arial" panose="020B0604020202020204" pitchFamily="34" charset="0"/>
                </a:rPr>
                <a:t>Weight loss (%)</a:t>
              </a:r>
            </a:p>
          </p:txBody>
        </p:sp>
        <p:cxnSp>
          <p:nvCxnSpPr>
            <p:cNvPr id="31" name="Straight Connector 30"/>
            <p:cNvCxnSpPr/>
            <p:nvPr/>
          </p:nvCxnSpPr>
          <p:spPr>
            <a:xfrm rot="16200000">
              <a:off x="1468280" y="4894659"/>
              <a:ext cx="0" cy="1625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387003" y="4484625"/>
              <a:ext cx="1766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387003" y="4001740"/>
              <a:ext cx="1766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387003" y="3518855"/>
              <a:ext cx="1766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387003" y="3035969"/>
              <a:ext cx="1766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387005" y="2553084"/>
              <a:ext cx="1660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387005" y="2070199"/>
              <a:ext cx="1660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399324" y="1569247"/>
              <a:ext cx="1625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2320937" y="1695711"/>
              <a:ext cx="761076" cy="275647"/>
            </a:xfrm>
            <a:prstGeom prst="rect">
              <a:avLst/>
            </a:prstGeom>
            <a:solidFill>
              <a:schemeClr val="accent3"/>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467"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3–5%</a:t>
              </a:r>
            </a:p>
          </p:txBody>
        </p:sp>
        <p:sp>
          <p:nvSpPr>
            <p:cNvPr id="48" name="Rectangle 47"/>
            <p:cNvSpPr/>
            <p:nvPr/>
          </p:nvSpPr>
          <p:spPr>
            <a:xfrm>
              <a:off x="2320937" y="3108911"/>
              <a:ext cx="4268568" cy="275647"/>
            </a:xfrm>
            <a:prstGeom prst="rect">
              <a:avLst/>
            </a:prstGeom>
            <a:solidFill>
              <a:schemeClr val="bg2">
                <a:lumMod val="25000"/>
              </a:schemeClr>
            </a:solidFill>
            <a:ln w="9525">
              <a:solidFill>
                <a:srgbClr val="00196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467"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3–17%*</a:t>
              </a:r>
            </a:p>
          </p:txBody>
        </p:sp>
        <p:sp>
          <p:nvSpPr>
            <p:cNvPr id="49" name="Rectangle 48"/>
            <p:cNvSpPr/>
            <p:nvPr/>
          </p:nvSpPr>
          <p:spPr>
            <a:xfrm>
              <a:off x="2635907" y="2659941"/>
              <a:ext cx="740792" cy="275647"/>
            </a:xfrm>
            <a:prstGeom prst="rect">
              <a:avLst/>
            </a:prstGeom>
            <a:solidFill>
              <a:schemeClr val="accent3"/>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467"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4–6%</a:t>
              </a:r>
            </a:p>
          </p:txBody>
        </p:sp>
        <p:sp>
          <p:nvSpPr>
            <p:cNvPr id="50" name="Rectangle 49"/>
            <p:cNvSpPr/>
            <p:nvPr/>
          </p:nvSpPr>
          <p:spPr>
            <a:xfrm>
              <a:off x="3376701" y="2177825"/>
              <a:ext cx="1195820" cy="275647"/>
            </a:xfrm>
            <a:prstGeom prst="rect">
              <a:avLst/>
            </a:prstGeom>
            <a:solidFill>
              <a:schemeClr val="accent3"/>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467"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6–10%</a:t>
              </a:r>
            </a:p>
          </p:txBody>
        </p:sp>
        <p:sp>
          <p:nvSpPr>
            <p:cNvPr id="52" name="Rectangle 51"/>
            <p:cNvSpPr/>
            <p:nvPr/>
          </p:nvSpPr>
          <p:spPr>
            <a:xfrm>
              <a:off x="8773537" y="4588395"/>
              <a:ext cx="3113472" cy="275647"/>
            </a:xfrm>
            <a:prstGeom prst="rect">
              <a:avLst/>
            </a:prstGeom>
            <a:solidFill>
              <a:schemeClr val="accent5"/>
            </a:solidFill>
            <a:ln w="9525">
              <a:solidFill>
                <a:srgbClr val="009FD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467"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24–38%</a:t>
              </a:r>
            </a:p>
          </p:txBody>
        </p:sp>
        <p:sp>
          <p:nvSpPr>
            <p:cNvPr id="53" name="Rectangle 52"/>
            <p:cNvSpPr/>
            <p:nvPr/>
          </p:nvSpPr>
          <p:spPr>
            <a:xfrm>
              <a:off x="3842749" y="3624170"/>
              <a:ext cx="4723791" cy="275647"/>
            </a:xfrm>
            <a:prstGeom prst="rect">
              <a:avLst/>
            </a:prstGeom>
            <a:solidFill>
              <a:schemeClr val="accent5"/>
            </a:solidFill>
            <a:ln w="9525">
              <a:solidFill>
                <a:srgbClr val="009FD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467"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7–23%</a:t>
              </a:r>
            </a:p>
          </p:txBody>
        </p:sp>
        <p:sp>
          <p:nvSpPr>
            <p:cNvPr id="54" name="Rectangle 53"/>
            <p:cNvSpPr/>
            <p:nvPr/>
          </p:nvSpPr>
          <p:spPr>
            <a:xfrm>
              <a:off x="9055942" y="4106283"/>
              <a:ext cx="2398365" cy="275647"/>
            </a:xfrm>
            <a:prstGeom prst="rect">
              <a:avLst/>
            </a:prstGeom>
            <a:solidFill>
              <a:schemeClr val="accent5"/>
            </a:solidFill>
            <a:ln w="9525">
              <a:solidFill>
                <a:srgbClr val="009FDA"/>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lang="en-US" sz="1450" b="1">
                  <a:solidFill>
                    <a:srgbClr val="FFFFFF"/>
                  </a:solidFill>
                  <a:latin typeface="Arial"/>
                  <a:cs typeface="Arial"/>
                </a:rPr>
                <a:t>25–35</a:t>
              </a:r>
              <a:r>
                <a:rPr kumimoji="0" lang="en-US" sz="1450" b="1" i="0" u="none" strike="noStrike" kern="1200" cap="none" spc="0" normalizeH="0" baseline="0" noProof="0">
                  <a:ln>
                    <a:noFill/>
                  </a:ln>
                  <a:solidFill>
                    <a:srgbClr val="FFFFFF"/>
                  </a:solidFill>
                  <a:effectLst/>
                  <a:uLnTx/>
                  <a:uFillTx/>
                  <a:latin typeface="Arial"/>
                  <a:cs typeface="Arial"/>
                </a:rPr>
                <a:t>%</a:t>
              </a:r>
              <a:endParaRPr lang="en-US" sz="1450" b="1" i="0" u="none" strike="noStrike" kern="1200" cap="none" spc="0" normalizeH="0" baseline="0" noProof="0">
                <a:ln>
                  <a:noFill/>
                </a:ln>
                <a:solidFill>
                  <a:srgbClr val="FFFFFF"/>
                </a:solidFill>
                <a:effectLst/>
                <a:uLnTx/>
                <a:uFillTx/>
                <a:latin typeface="Arial"/>
                <a:cs typeface="Arial"/>
              </a:endParaRPr>
            </a:p>
          </p:txBody>
        </p:sp>
        <p:grpSp>
          <p:nvGrpSpPr>
            <p:cNvPr id="8" name="Group 7"/>
            <p:cNvGrpSpPr/>
            <p:nvPr/>
          </p:nvGrpSpPr>
          <p:grpSpPr>
            <a:xfrm>
              <a:off x="9175927" y="1557800"/>
              <a:ext cx="2800332" cy="1178725"/>
              <a:chOff x="6060423" y="1390133"/>
              <a:chExt cx="2100249" cy="884044"/>
            </a:xfrm>
          </p:grpSpPr>
          <p:sp>
            <p:nvSpPr>
              <p:cNvPr id="3" name="Rectangle 2"/>
              <p:cNvSpPr/>
              <p:nvPr/>
            </p:nvSpPr>
            <p:spPr>
              <a:xfrm>
                <a:off x="6060423" y="1438633"/>
                <a:ext cx="178452" cy="180000"/>
              </a:xfrm>
              <a:prstGeom prst="rect">
                <a:avLst/>
              </a:prstGeom>
              <a:solidFill>
                <a:schemeClr val="accent3"/>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70" name="Rectangle 69"/>
              <p:cNvSpPr/>
              <p:nvPr/>
            </p:nvSpPr>
            <p:spPr>
              <a:xfrm>
                <a:off x="6060423" y="1756995"/>
                <a:ext cx="178452" cy="180000"/>
              </a:xfrm>
              <a:prstGeom prst="rect">
                <a:avLst/>
              </a:prstGeom>
              <a:solidFill>
                <a:schemeClr val="bg2">
                  <a:lumMod val="2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74" name="Rectangle 73"/>
              <p:cNvSpPr/>
              <p:nvPr/>
            </p:nvSpPr>
            <p:spPr>
              <a:xfrm>
                <a:off x="6060423" y="2075357"/>
                <a:ext cx="178452" cy="180000"/>
              </a:xfrm>
              <a:prstGeom prst="rect">
                <a:avLst/>
              </a:prstGeom>
              <a:solidFill>
                <a:schemeClr val="accent5"/>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7" name="TextBox 6"/>
              <p:cNvSpPr txBox="1"/>
              <p:nvPr/>
            </p:nvSpPr>
            <p:spPr>
              <a:xfrm>
                <a:off x="6251202" y="1390133"/>
                <a:ext cx="1909470" cy="253916"/>
              </a:xfrm>
              <a:prstGeom prst="rect">
                <a:avLst/>
              </a:prstGeom>
              <a:noFill/>
            </p:spPr>
            <p:txBody>
              <a:bodyPr wrap="square" rtlCol="0">
                <a:spAutoFit/>
              </a:body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effectLst/>
                    <a:uLnTx/>
                    <a:uFillTx/>
                    <a:latin typeface="Arial" panose="020B0604020202020204" pitchFamily="34" charset="0"/>
                    <a:cs typeface="Arial" panose="020B0604020202020204" pitchFamily="34" charset="0"/>
                  </a:rPr>
                  <a:t>Lifestyle intervention</a:t>
                </a:r>
              </a:p>
            </p:txBody>
          </p:sp>
          <p:sp>
            <p:nvSpPr>
              <p:cNvPr id="75" name="TextBox 74"/>
              <p:cNvSpPr txBox="1"/>
              <p:nvPr/>
            </p:nvSpPr>
            <p:spPr>
              <a:xfrm>
                <a:off x="6251202" y="1705197"/>
                <a:ext cx="1909470" cy="253916"/>
              </a:xfrm>
              <a:prstGeom prst="rect">
                <a:avLst/>
              </a:prstGeom>
              <a:noFill/>
            </p:spPr>
            <p:txBody>
              <a:bodyPr wrap="square" rtlCol="0">
                <a:spAutoFit/>
              </a:body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effectLst/>
                    <a:uLnTx/>
                    <a:uFillTx/>
                    <a:latin typeface="Arial" panose="020B0604020202020204" pitchFamily="34" charset="0"/>
                    <a:cs typeface="Arial" panose="020B0604020202020204" pitchFamily="34" charset="0"/>
                  </a:rPr>
                  <a:t>AOM</a:t>
                </a:r>
              </a:p>
            </p:txBody>
          </p:sp>
          <p:sp>
            <p:nvSpPr>
              <p:cNvPr id="76" name="TextBox 75"/>
              <p:cNvSpPr txBox="1"/>
              <p:nvPr/>
            </p:nvSpPr>
            <p:spPr>
              <a:xfrm>
                <a:off x="6251202" y="2020261"/>
                <a:ext cx="1909470" cy="253916"/>
              </a:xfrm>
              <a:prstGeom prst="rect">
                <a:avLst/>
              </a:prstGeom>
              <a:noFill/>
            </p:spPr>
            <p:txBody>
              <a:bodyPr wrap="square" rtlCol="0">
                <a:spAutoFit/>
              </a:body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effectLst/>
                    <a:uLnTx/>
                    <a:uFillTx/>
                    <a:latin typeface="Arial" panose="020B0604020202020204" pitchFamily="34" charset="0"/>
                    <a:cs typeface="Arial" panose="020B0604020202020204" pitchFamily="34" charset="0"/>
                  </a:rPr>
                  <a:t>Surgery</a:t>
                </a:r>
              </a:p>
            </p:txBody>
          </p:sp>
        </p:grpSp>
      </p:grpSp>
    </p:spTree>
    <p:custDataLst>
      <p:tags r:id="rId1"/>
    </p:custDataLst>
    <p:extLst>
      <p:ext uri="{BB962C8B-B14F-4D97-AF65-F5344CB8AC3E}">
        <p14:creationId xmlns:p14="http://schemas.microsoft.com/office/powerpoint/2010/main" val="759731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32806D-7B53-4B41-BFA8-6C76E9104507}"/>
              </a:ext>
            </a:extLst>
          </p:cNvPr>
          <p:cNvSpPr>
            <a:spLocks noGrp="1"/>
          </p:cNvSpPr>
          <p:nvPr>
            <p:ph type="title"/>
          </p:nvPr>
        </p:nvSpPr>
        <p:spPr/>
        <p:txBody>
          <a:bodyPr>
            <a:normAutofit/>
          </a:bodyPr>
          <a:lstStyle/>
          <a:p>
            <a:r>
              <a:rPr lang="en-US" dirty="0"/>
              <a:t>Definition and Classification of Obesity</a:t>
            </a:r>
            <a:endParaRPr lang="en-CA" sz="2400" dirty="0"/>
          </a:p>
        </p:txBody>
      </p:sp>
      <p:sp>
        <p:nvSpPr>
          <p:cNvPr id="5" name="Text Placeholder 4">
            <a:extLst>
              <a:ext uri="{FF2B5EF4-FFF2-40B4-BE49-F238E27FC236}">
                <a16:creationId xmlns:a16="http://schemas.microsoft.com/office/drawing/2014/main" id="{69C7C24F-5AF1-4B19-9E17-B375275BFEDA}"/>
              </a:ext>
            </a:extLst>
          </p:cNvPr>
          <p:cNvSpPr>
            <a:spLocks noGrp="1"/>
          </p:cNvSpPr>
          <p:nvPr>
            <p:ph type="body" sz="quarter" idx="13"/>
          </p:nvPr>
        </p:nvSpPr>
        <p:spPr/>
        <p:txBody>
          <a:bodyPr/>
          <a:lstStyle/>
          <a:p>
            <a:r>
              <a:rPr lang="en-US" sz="1000" b="0" i="0" dirty="0">
                <a:latin typeface="Arial"/>
                <a:cs typeface="Arial"/>
              </a:rPr>
              <a:t>*Pre-obesity, previously called overweight, medicalizes the term, and like pre-diabetes may assist patients and HCPs in taking their weight more seriously.</a:t>
            </a:r>
            <a:br>
              <a:rPr lang="en-GB" sz="1000" dirty="0"/>
            </a:br>
            <a:r>
              <a:rPr lang="en-GB" sz="1000" dirty="0">
                <a:latin typeface="Arial"/>
                <a:cs typeface="Arial"/>
              </a:rPr>
              <a:t>BMI, body mass index; WHO, world health organization.</a:t>
            </a:r>
            <a:br>
              <a:rPr lang="en-GB" sz="1000" dirty="0"/>
            </a:br>
            <a:r>
              <a:rPr lang="en-GB" sz="1000" dirty="0">
                <a:latin typeface="Arial"/>
                <a:cs typeface="Arial"/>
              </a:rPr>
              <a:t>1. Rubino F et al. Lancet Diabetes Endocrinol. 2023;11:226–228; 2. </a:t>
            </a:r>
            <a:r>
              <a:rPr lang="en-US" sz="1000" dirty="0">
                <a:latin typeface="Arial"/>
                <a:cs typeface="Arial"/>
              </a:rPr>
              <a:t>Centers for Disease Control and Prevention (CDC). Defining adult overweight &amp; obesity. Available at: </a:t>
            </a:r>
            <a:r>
              <a:rPr lang="en-US" sz="1000" dirty="0">
                <a:latin typeface="Arial"/>
                <a:cs typeface="Arial"/>
                <a:hlinkClick r:id="rId3"/>
              </a:rPr>
              <a:t>https://www.cdc.gov/obesity/basics/adult-defining.html#:~:text=Obesity%20is%20frequently%20subdivided%20into,BMI%20of%2040%20or%20higher</a:t>
            </a:r>
            <a:r>
              <a:rPr lang="en-US" sz="1000" dirty="0">
                <a:latin typeface="Arial"/>
                <a:cs typeface="Arial"/>
              </a:rPr>
              <a:t>. Accessed June 2023</a:t>
            </a:r>
            <a:r>
              <a:rPr lang="en-GB" sz="1000" dirty="0">
                <a:latin typeface="Arial"/>
                <a:cs typeface="Arial"/>
              </a:rPr>
              <a:t>; </a:t>
            </a:r>
            <a:br>
              <a:rPr lang="en-GB" sz="1000" dirty="0">
                <a:latin typeface="Arial"/>
                <a:cs typeface="Arial"/>
              </a:rPr>
            </a:br>
            <a:r>
              <a:rPr lang="en-GB" sz="1000" dirty="0">
                <a:latin typeface="Arial"/>
                <a:cs typeface="Arial"/>
              </a:rPr>
              <a:t>3. Obesity playbook. Endocrine Society. 2023. Available at: </a:t>
            </a:r>
            <a:r>
              <a:rPr lang="en-GB" sz="1000" dirty="0">
                <a:latin typeface="Arial"/>
                <a:cs typeface="Arial"/>
                <a:hlinkClick r:id="rId4"/>
              </a:rPr>
              <a:t>https://www.endocrine.org/-/media/endocrine/files/obesity/obesity-playbook-final_use.pdf</a:t>
            </a:r>
            <a:r>
              <a:rPr lang="en-GB" sz="1000" dirty="0">
                <a:latin typeface="Arial"/>
                <a:cs typeface="Arial"/>
              </a:rPr>
              <a:t>. Accessed May 2023; </a:t>
            </a:r>
            <a:br>
              <a:rPr lang="en-GB" sz="1000" dirty="0">
                <a:latin typeface="Arial"/>
                <a:cs typeface="Arial"/>
              </a:rPr>
            </a:br>
            <a:r>
              <a:rPr lang="en-GB" sz="1000" dirty="0">
                <a:latin typeface="Arial"/>
                <a:cs typeface="Arial"/>
              </a:rPr>
              <a:t>4. </a:t>
            </a:r>
            <a:r>
              <a:rPr kumimoji="0" lang="en-US" sz="1000" b="0" i="0" u="none" strike="noStrike" kern="1200" cap="none" spc="0" normalizeH="0" baseline="0" noProof="0" dirty="0">
                <a:ln>
                  <a:noFill/>
                </a:ln>
                <a:effectLst/>
                <a:uLnTx/>
                <a:uFillTx/>
                <a:latin typeface="Arial"/>
                <a:cs typeface="Arial"/>
              </a:rPr>
              <a:t>Bhaskaran K et al. Lancet Diabetes Endocrinol. 2018;6:944–953</a:t>
            </a:r>
            <a:r>
              <a:rPr lang="en-US" sz="1000" i="0" dirty="0">
                <a:latin typeface="Arial"/>
                <a:cs typeface="Arial"/>
              </a:rPr>
              <a:t>; 5. </a:t>
            </a:r>
            <a:r>
              <a:rPr lang="en-GB" sz="1000" dirty="0">
                <a:latin typeface="Arial"/>
                <a:cs typeface="Arial"/>
              </a:rPr>
              <a:t>Misra A et al. J Assoc Physicians India 2009;57:163–170.</a:t>
            </a:r>
          </a:p>
        </p:txBody>
      </p:sp>
      <p:sp>
        <p:nvSpPr>
          <p:cNvPr id="6" name="Content Placeholder 2">
            <a:extLst>
              <a:ext uri="{FF2B5EF4-FFF2-40B4-BE49-F238E27FC236}">
                <a16:creationId xmlns:a16="http://schemas.microsoft.com/office/drawing/2014/main" id="{E4C9E0D4-55A3-4AC5-A45F-081A5ADD1DBE}"/>
              </a:ext>
            </a:extLst>
          </p:cNvPr>
          <p:cNvSpPr txBox="1">
            <a:spLocks/>
          </p:cNvSpPr>
          <p:nvPr/>
        </p:nvSpPr>
        <p:spPr>
          <a:xfrm>
            <a:off x="752076" y="1676153"/>
            <a:ext cx="5592746" cy="1634771"/>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000" b="1" dirty="0">
                <a:latin typeface="Arial"/>
                <a:cs typeface="Arial"/>
              </a:rPr>
              <a:t>Clinical obesity: </a:t>
            </a:r>
            <a:r>
              <a:rPr lang="en-US" sz="2000" dirty="0">
                <a:latin typeface="Arial"/>
                <a:cs typeface="Arial"/>
              </a:rPr>
              <a:t>excess adiposity causing negative health outcomes that can be objectively documented by specific signs and symptoms</a:t>
            </a:r>
            <a:r>
              <a:rPr lang="en-US" sz="2000" baseline="30000" dirty="0">
                <a:latin typeface="Arial"/>
                <a:cs typeface="Arial"/>
              </a:rPr>
              <a:t>1</a:t>
            </a:r>
            <a:endParaRPr lang="en-US" sz="2000" dirty="0">
              <a:latin typeface="Arial"/>
              <a:cs typeface="Arial"/>
            </a:endParaRPr>
          </a:p>
        </p:txBody>
      </p:sp>
      <p:grpSp>
        <p:nvGrpSpPr>
          <p:cNvPr id="7" name="Group 6">
            <a:extLst>
              <a:ext uri="{FF2B5EF4-FFF2-40B4-BE49-F238E27FC236}">
                <a16:creationId xmlns:a16="http://schemas.microsoft.com/office/drawing/2014/main" id="{954CE637-ACC2-42A2-B065-79F95E2B2161}"/>
              </a:ext>
            </a:extLst>
          </p:cNvPr>
          <p:cNvGrpSpPr/>
          <p:nvPr/>
        </p:nvGrpSpPr>
        <p:grpSpPr>
          <a:xfrm>
            <a:off x="2241198" y="3647464"/>
            <a:ext cx="2275835" cy="863376"/>
            <a:chOff x="3619197" y="1784635"/>
            <a:chExt cx="2275835" cy="929604"/>
          </a:xfrm>
        </p:grpSpPr>
        <p:grpSp>
          <p:nvGrpSpPr>
            <p:cNvPr id="9" name="Group 8">
              <a:extLst>
                <a:ext uri="{FF2B5EF4-FFF2-40B4-BE49-F238E27FC236}">
                  <a16:creationId xmlns:a16="http://schemas.microsoft.com/office/drawing/2014/main" id="{87264E7B-5C01-4E51-BF4A-4787B80A0DD4}"/>
                </a:ext>
              </a:extLst>
            </p:cNvPr>
            <p:cNvGrpSpPr/>
            <p:nvPr/>
          </p:nvGrpSpPr>
          <p:grpSpPr>
            <a:xfrm>
              <a:off x="4434025" y="2013458"/>
              <a:ext cx="1461007" cy="629027"/>
              <a:chOff x="4434025" y="2013458"/>
              <a:chExt cx="1461007" cy="629027"/>
            </a:xfrm>
          </p:grpSpPr>
          <p:sp>
            <p:nvSpPr>
              <p:cNvPr id="15" name="TextBox 14">
                <a:extLst>
                  <a:ext uri="{FF2B5EF4-FFF2-40B4-BE49-F238E27FC236}">
                    <a16:creationId xmlns:a16="http://schemas.microsoft.com/office/drawing/2014/main" id="{920FAA9C-BE73-404C-B984-CB5D294BADD9}"/>
                  </a:ext>
                </a:extLst>
              </p:cNvPr>
              <p:cNvSpPr txBox="1"/>
              <p:nvPr/>
            </p:nvSpPr>
            <p:spPr>
              <a:xfrm>
                <a:off x="4434025" y="2163599"/>
                <a:ext cx="288862" cy="331386"/>
              </a:xfrm>
              <a:prstGeom prst="rect">
                <a:avLst/>
              </a:prstGeom>
              <a:noFill/>
            </p:spPr>
            <p:txBody>
              <a:bodyPr wrap="none" rtlCol="0">
                <a:spAutoFit/>
              </a:bodyPr>
              <a:lstStyle/>
              <a:p>
                <a:pPr defTabSz="1219170" fontAlgn="base">
                  <a:spcBef>
                    <a:spcPct val="0"/>
                  </a:spcBef>
                  <a:spcAft>
                    <a:spcPct val="0"/>
                  </a:spcAft>
                  <a:defRPr/>
                </a:pPr>
                <a:r>
                  <a:rPr lang="en-GB" sz="1400">
                    <a:latin typeface="Arial" panose="020B0604020202020204" pitchFamily="34" charset="0"/>
                    <a:ea typeface="Apis For Office" panose="020B0504010101010104" pitchFamily="34" charset="0"/>
                    <a:cs typeface="Arial" panose="020B0604020202020204" pitchFamily="34" charset="0"/>
                  </a:rPr>
                  <a:t>=</a:t>
                </a:r>
              </a:p>
            </p:txBody>
          </p:sp>
          <p:sp>
            <p:nvSpPr>
              <p:cNvPr id="16" name="TextBox 15">
                <a:extLst>
                  <a:ext uri="{FF2B5EF4-FFF2-40B4-BE49-F238E27FC236}">
                    <a16:creationId xmlns:a16="http://schemas.microsoft.com/office/drawing/2014/main" id="{343E48C4-F9EF-4C6D-B9B6-3881E877FE6C}"/>
                  </a:ext>
                </a:extLst>
              </p:cNvPr>
              <p:cNvSpPr txBox="1"/>
              <p:nvPr/>
            </p:nvSpPr>
            <p:spPr>
              <a:xfrm>
                <a:off x="4752694" y="2013458"/>
                <a:ext cx="1059906" cy="331386"/>
              </a:xfrm>
              <a:prstGeom prst="rect">
                <a:avLst/>
              </a:prstGeom>
              <a:noFill/>
            </p:spPr>
            <p:txBody>
              <a:bodyPr wrap="none" rtlCol="0">
                <a:spAutoFit/>
              </a:bodyPr>
              <a:lstStyle/>
              <a:p>
                <a:pPr defTabSz="1219170" fontAlgn="base">
                  <a:spcBef>
                    <a:spcPct val="0"/>
                  </a:spcBef>
                  <a:spcAft>
                    <a:spcPct val="0"/>
                  </a:spcAft>
                  <a:defRPr/>
                </a:pPr>
                <a:r>
                  <a:rPr lang="en-GB" sz="1400" dirty="0">
                    <a:latin typeface="Arial" panose="020B0604020202020204" pitchFamily="34" charset="0"/>
                    <a:ea typeface="Apis For Office" panose="020B0504010101010104" pitchFamily="34" charset="0"/>
                    <a:cs typeface="Arial" panose="020B0604020202020204" pitchFamily="34" charset="0"/>
                  </a:rPr>
                  <a:t>weight (kg)</a:t>
                </a:r>
              </a:p>
            </p:txBody>
          </p:sp>
          <p:sp>
            <p:nvSpPr>
              <p:cNvPr id="17" name="TextBox 16">
                <a:extLst>
                  <a:ext uri="{FF2B5EF4-FFF2-40B4-BE49-F238E27FC236}">
                    <a16:creationId xmlns:a16="http://schemas.microsoft.com/office/drawing/2014/main" id="{C29E3555-F122-4FCC-BA53-20C5578289B9}"/>
                  </a:ext>
                </a:extLst>
              </p:cNvPr>
              <p:cNvSpPr txBox="1"/>
              <p:nvPr/>
            </p:nvSpPr>
            <p:spPr>
              <a:xfrm>
                <a:off x="4733644" y="2311099"/>
                <a:ext cx="1056700" cy="331386"/>
              </a:xfrm>
              <a:prstGeom prst="rect">
                <a:avLst/>
              </a:prstGeom>
              <a:noFill/>
            </p:spPr>
            <p:txBody>
              <a:bodyPr wrap="none" rtlCol="0">
                <a:spAutoFit/>
              </a:bodyPr>
              <a:lstStyle/>
              <a:p>
                <a:pPr defTabSz="1219170" fontAlgn="base">
                  <a:spcBef>
                    <a:spcPct val="0"/>
                  </a:spcBef>
                  <a:spcAft>
                    <a:spcPct val="0"/>
                  </a:spcAft>
                  <a:defRPr/>
                </a:pPr>
                <a:r>
                  <a:rPr lang="en-GB" sz="1400">
                    <a:latin typeface="Arial" panose="020B0604020202020204" pitchFamily="34" charset="0"/>
                    <a:ea typeface="Apis For Office" panose="020B0504010101010104" pitchFamily="34" charset="0"/>
                    <a:cs typeface="Arial" panose="020B0604020202020204" pitchFamily="34" charset="0"/>
                  </a:rPr>
                  <a:t>height (m</a:t>
                </a:r>
                <a:r>
                  <a:rPr lang="en-GB" sz="1400" baseline="30000">
                    <a:latin typeface="Arial" panose="020B0604020202020204" pitchFamily="34" charset="0"/>
                    <a:ea typeface="Apis For Office" panose="020B0504010101010104" pitchFamily="34" charset="0"/>
                    <a:cs typeface="Arial" panose="020B0604020202020204" pitchFamily="34" charset="0"/>
                  </a:rPr>
                  <a:t>2</a:t>
                </a:r>
                <a:r>
                  <a:rPr lang="en-GB" sz="1400">
                    <a:latin typeface="Arial" panose="020B0604020202020204" pitchFamily="34" charset="0"/>
                    <a:ea typeface="Apis For Office" panose="020B0504010101010104" pitchFamily="34" charset="0"/>
                    <a:cs typeface="Arial" panose="020B0604020202020204" pitchFamily="34" charset="0"/>
                  </a:rPr>
                  <a:t>)</a:t>
                </a:r>
              </a:p>
            </p:txBody>
          </p:sp>
          <p:cxnSp>
            <p:nvCxnSpPr>
              <p:cNvPr id="18" name="Straight Connector 17">
                <a:extLst>
                  <a:ext uri="{FF2B5EF4-FFF2-40B4-BE49-F238E27FC236}">
                    <a16:creationId xmlns:a16="http://schemas.microsoft.com/office/drawing/2014/main" id="{D26AE70A-7A8B-4F0B-A711-B9370C7BCE1F}"/>
                  </a:ext>
                </a:extLst>
              </p:cNvPr>
              <p:cNvCxnSpPr/>
              <p:nvPr/>
            </p:nvCxnSpPr>
            <p:spPr>
              <a:xfrm>
                <a:off x="4738136" y="2315620"/>
                <a:ext cx="11568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AB94F562-61BD-48CE-82D4-F5538BF13A41}"/>
                </a:ext>
              </a:extLst>
            </p:cNvPr>
            <p:cNvGrpSpPr/>
            <p:nvPr/>
          </p:nvGrpSpPr>
          <p:grpSpPr>
            <a:xfrm>
              <a:off x="3619197" y="1784635"/>
              <a:ext cx="841528" cy="929604"/>
              <a:chOff x="3902039" y="3279319"/>
              <a:chExt cx="438467" cy="512314"/>
            </a:xfrm>
          </p:grpSpPr>
          <p:sp>
            <p:nvSpPr>
              <p:cNvPr id="11" name="Freeform 144">
                <a:extLst>
                  <a:ext uri="{FF2B5EF4-FFF2-40B4-BE49-F238E27FC236}">
                    <a16:creationId xmlns:a16="http://schemas.microsoft.com/office/drawing/2014/main" id="{5D944444-1D32-4353-8651-E0877BCE2900}"/>
                  </a:ext>
                </a:extLst>
              </p:cNvPr>
              <p:cNvSpPr>
                <a:spLocks noEditPoints="1"/>
              </p:cNvSpPr>
              <p:nvPr/>
            </p:nvSpPr>
            <p:spPr bwMode="auto">
              <a:xfrm>
                <a:off x="3902039" y="3279319"/>
                <a:ext cx="438467" cy="512314"/>
              </a:xfrm>
              <a:custGeom>
                <a:avLst/>
                <a:gdLst>
                  <a:gd name="T0" fmla="*/ 353 w 704"/>
                  <a:gd name="T1" fmla="*/ 822 h 822"/>
                  <a:gd name="T2" fmla="*/ 79 w 704"/>
                  <a:gd name="T3" fmla="*/ 822 h 822"/>
                  <a:gd name="T4" fmla="*/ 0 w 704"/>
                  <a:gd name="T5" fmla="*/ 743 h 822"/>
                  <a:gd name="T6" fmla="*/ 0 w 704"/>
                  <a:gd name="T7" fmla="*/ 319 h 822"/>
                  <a:gd name="T8" fmla="*/ 1 w 704"/>
                  <a:gd name="T9" fmla="*/ 191 h 822"/>
                  <a:gd name="T10" fmla="*/ 32 w 704"/>
                  <a:gd name="T11" fmla="*/ 128 h 822"/>
                  <a:gd name="T12" fmla="*/ 68 w 704"/>
                  <a:gd name="T13" fmla="*/ 118 h 822"/>
                  <a:gd name="T14" fmla="*/ 172 w 704"/>
                  <a:gd name="T15" fmla="*/ 118 h 822"/>
                  <a:gd name="T16" fmla="*/ 198 w 704"/>
                  <a:gd name="T17" fmla="*/ 105 h 822"/>
                  <a:gd name="T18" fmla="*/ 438 w 704"/>
                  <a:gd name="T19" fmla="*/ 47 h 822"/>
                  <a:gd name="T20" fmla="*/ 505 w 704"/>
                  <a:gd name="T21" fmla="*/ 106 h 822"/>
                  <a:gd name="T22" fmla="*/ 532 w 704"/>
                  <a:gd name="T23" fmla="*/ 118 h 822"/>
                  <a:gd name="T24" fmla="*/ 626 w 704"/>
                  <a:gd name="T25" fmla="*/ 118 h 822"/>
                  <a:gd name="T26" fmla="*/ 703 w 704"/>
                  <a:gd name="T27" fmla="*/ 195 h 822"/>
                  <a:gd name="T28" fmla="*/ 704 w 704"/>
                  <a:gd name="T29" fmla="*/ 532 h 822"/>
                  <a:gd name="T30" fmla="*/ 704 w 704"/>
                  <a:gd name="T31" fmla="*/ 740 h 822"/>
                  <a:gd name="T32" fmla="*/ 623 w 704"/>
                  <a:gd name="T33" fmla="*/ 822 h 822"/>
                  <a:gd name="T34" fmla="*/ 353 w 704"/>
                  <a:gd name="T35" fmla="*/ 822 h 822"/>
                  <a:gd name="T36" fmla="*/ 351 w 704"/>
                  <a:gd name="T37" fmla="*/ 378 h 822"/>
                  <a:gd name="T38" fmla="*/ 519 w 704"/>
                  <a:gd name="T39" fmla="*/ 210 h 822"/>
                  <a:gd name="T40" fmla="*/ 349 w 704"/>
                  <a:gd name="T41" fmla="*/ 46 h 822"/>
                  <a:gd name="T42" fmla="*/ 185 w 704"/>
                  <a:gd name="T43" fmla="*/ 216 h 822"/>
                  <a:gd name="T44" fmla="*/ 351 w 704"/>
                  <a:gd name="T45" fmla="*/ 378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04" h="822">
                    <a:moveTo>
                      <a:pt x="353" y="822"/>
                    </a:moveTo>
                    <a:cubicBezTo>
                      <a:pt x="261" y="822"/>
                      <a:pt x="170" y="822"/>
                      <a:pt x="79" y="822"/>
                    </a:cubicBezTo>
                    <a:cubicBezTo>
                      <a:pt x="28" y="822"/>
                      <a:pt x="0" y="794"/>
                      <a:pt x="0" y="743"/>
                    </a:cubicBezTo>
                    <a:cubicBezTo>
                      <a:pt x="0" y="601"/>
                      <a:pt x="0" y="460"/>
                      <a:pt x="0" y="319"/>
                    </a:cubicBezTo>
                    <a:cubicBezTo>
                      <a:pt x="0" y="276"/>
                      <a:pt x="0" y="233"/>
                      <a:pt x="1" y="191"/>
                    </a:cubicBezTo>
                    <a:cubicBezTo>
                      <a:pt x="2" y="166"/>
                      <a:pt x="8" y="141"/>
                      <a:pt x="32" y="128"/>
                    </a:cubicBezTo>
                    <a:cubicBezTo>
                      <a:pt x="43" y="123"/>
                      <a:pt x="56" y="119"/>
                      <a:pt x="68" y="118"/>
                    </a:cubicBezTo>
                    <a:cubicBezTo>
                      <a:pt x="103" y="117"/>
                      <a:pt x="137" y="117"/>
                      <a:pt x="172" y="118"/>
                    </a:cubicBezTo>
                    <a:cubicBezTo>
                      <a:pt x="183" y="118"/>
                      <a:pt x="191" y="115"/>
                      <a:pt x="198" y="105"/>
                    </a:cubicBezTo>
                    <a:cubicBezTo>
                      <a:pt x="263" y="25"/>
                      <a:pt x="350" y="0"/>
                      <a:pt x="438" y="47"/>
                    </a:cubicBezTo>
                    <a:cubicBezTo>
                      <a:pt x="464" y="61"/>
                      <a:pt x="484" y="85"/>
                      <a:pt x="505" y="106"/>
                    </a:cubicBezTo>
                    <a:cubicBezTo>
                      <a:pt x="514" y="114"/>
                      <a:pt x="521" y="118"/>
                      <a:pt x="532" y="118"/>
                    </a:cubicBezTo>
                    <a:cubicBezTo>
                      <a:pt x="564" y="117"/>
                      <a:pt x="595" y="118"/>
                      <a:pt x="626" y="118"/>
                    </a:cubicBezTo>
                    <a:cubicBezTo>
                      <a:pt x="673" y="117"/>
                      <a:pt x="703" y="147"/>
                      <a:pt x="703" y="195"/>
                    </a:cubicBezTo>
                    <a:cubicBezTo>
                      <a:pt x="704" y="307"/>
                      <a:pt x="704" y="420"/>
                      <a:pt x="704" y="532"/>
                    </a:cubicBezTo>
                    <a:cubicBezTo>
                      <a:pt x="704" y="602"/>
                      <a:pt x="704" y="671"/>
                      <a:pt x="704" y="740"/>
                    </a:cubicBezTo>
                    <a:cubicBezTo>
                      <a:pt x="704" y="792"/>
                      <a:pt x="674" y="822"/>
                      <a:pt x="623" y="822"/>
                    </a:cubicBezTo>
                    <a:cubicBezTo>
                      <a:pt x="533" y="822"/>
                      <a:pt x="443" y="822"/>
                      <a:pt x="353" y="822"/>
                    </a:cubicBezTo>
                    <a:close/>
                    <a:moveTo>
                      <a:pt x="351" y="378"/>
                    </a:moveTo>
                    <a:cubicBezTo>
                      <a:pt x="440" y="383"/>
                      <a:pt x="521" y="298"/>
                      <a:pt x="519" y="210"/>
                    </a:cubicBezTo>
                    <a:cubicBezTo>
                      <a:pt x="517" y="119"/>
                      <a:pt x="439" y="45"/>
                      <a:pt x="349" y="46"/>
                    </a:cubicBezTo>
                    <a:cubicBezTo>
                      <a:pt x="260" y="47"/>
                      <a:pt x="183" y="126"/>
                      <a:pt x="185" y="216"/>
                    </a:cubicBezTo>
                    <a:cubicBezTo>
                      <a:pt x="186" y="303"/>
                      <a:pt x="268" y="384"/>
                      <a:pt x="351" y="3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192000" numCol="1" anchor="b" anchorCtr="0" compatLnSpc="1">
                <a:prstTxWarp prst="textNoShape">
                  <a:avLst/>
                </a:prstTxWarp>
              </a:bodyPr>
              <a:lstStyle/>
              <a:p>
                <a:pPr algn="ctr"/>
                <a:r>
                  <a:rPr lang="en-US" sz="1800" b="1">
                    <a:solidFill>
                      <a:schemeClr val="bg1"/>
                    </a:solidFill>
                    <a:latin typeface="Arial" panose="020B0604020202020204" pitchFamily="34" charset="0"/>
                    <a:ea typeface="Apis For Office" panose="020B0504010101010104" pitchFamily="34" charset="0"/>
                    <a:cs typeface="Arial" panose="020B0604020202020204" pitchFamily="34" charset="0"/>
                  </a:rPr>
                  <a:t>BMI</a:t>
                </a:r>
              </a:p>
            </p:txBody>
          </p:sp>
          <p:sp>
            <p:nvSpPr>
              <p:cNvPr id="12" name="Freeform 179">
                <a:extLst>
                  <a:ext uri="{FF2B5EF4-FFF2-40B4-BE49-F238E27FC236}">
                    <a16:creationId xmlns:a16="http://schemas.microsoft.com/office/drawing/2014/main" id="{57BD7BA8-033A-496D-98C6-3F046B2F9A3F}"/>
                  </a:ext>
                </a:extLst>
              </p:cNvPr>
              <p:cNvSpPr>
                <a:spLocks noEditPoints="1"/>
              </p:cNvSpPr>
              <p:nvPr/>
            </p:nvSpPr>
            <p:spPr bwMode="auto">
              <a:xfrm>
                <a:off x="4015579" y="3307934"/>
                <a:ext cx="211387" cy="210464"/>
              </a:xfrm>
              <a:custGeom>
                <a:avLst/>
                <a:gdLst>
                  <a:gd name="T0" fmla="*/ 168 w 338"/>
                  <a:gd name="T1" fmla="*/ 333 h 339"/>
                  <a:gd name="T2" fmla="*/ 2 w 338"/>
                  <a:gd name="T3" fmla="*/ 171 h 339"/>
                  <a:gd name="T4" fmla="*/ 166 w 338"/>
                  <a:gd name="T5" fmla="*/ 1 h 339"/>
                  <a:gd name="T6" fmla="*/ 336 w 338"/>
                  <a:gd name="T7" fmla="*/ 165 h 339"/>
                  <a:gd name="T8" fmla="*/ 168 w 338"/>
                  <a:gd name="T9" fmla="*/ 333 h 339"/>
                  <a:gd name="T10" fmla="*/ 168 w 338"/>
                  <a:gd name="T11" fmla="*/ 298 h 339"/>
                  <a:gd name="T12" fmla="*/ 298 w 338"/>
                  <a:gd name="T13" fmla="*/ 167 h 339"/>
                  <a:gd name="T14" fmla="*/ 173 w 338"/>
                  <a:gd name="T15" fmla="*/ 38 h 339"/>
                  <a:gd name="T16" fmla="*/ 39 w 338"/>
                  <a:gd name="T17" fmla="*/ 168 h 339"/>
                  <a:gd name="T18" fmla="*/ 168 w 338"/>
                  <a:gd name="T19" fmla="*/ 298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339">
                    <a:moveTo>
                      <a:pt x="168" y="333"/>
                    </a:moveTo>
                    <a:cubicBezTo>
                      <a:pt x="85" y="339"/>
                      <a:pt x="3" y="258"/>
                      <a:pt x="2" y="171"/>
                    </a:cubicBezTo>
                    <a:cubicBezTo>
                      <a:pt x="0" y="81"/>
                      <a:pt x="77" y="2"/>
                      <a:pt x="166" y="1"/>
                    </a:cubicBezTo>
                    <a:cubicBezTo>
                      <a:pt x="256" y="0"/>
                      <a:pt x="334" y="74"/>
                      <a:pt x="336" y="165"/>
                    </a:cubicBezTo>
                    <a:cubicBezTo>
                      <a:pt x="338" y="253"/>
                      <a:pt x="257" y="338"/>
                      <a:pt x="168" y="333"/>
                    </a:cubicBezTo>
                    <a:close/>
                    <a:moveTo>
                      <a:pt x="168" y="298"/>
                    </a:moveTo>
                    <a:cubicBezTo>
                      <a:pt x="246" y="296"/>
                      <a:pt x="300" y="244"/>
                      <a:pt x="298" y="167"/>
                    </a:cubicBezTo>
                    <a:cubicBezTo>
                      <a:pt x="297" y="89"/>
                      <a:pt x="251" y="40"/>
                      <a:pt x="173" y="38"/>
                    </a:cubicBezTo>
                    <a:cubicBezTo>
                      <a:pt x="91" y="37"/>
                      <a:pt x="39" y="85"/>
                      <a:pt x="39" y="168"/>
                    </a:cubicBezTo>
                    <a:cubicBezTo>
                      <a:pt x="38" y="245"/>
                      <a:pt x="88" y="294"/>
                      <a:pt x="168" y="2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89">
                  <a:latin typeface="Arial" panose="020B0604020202020204" pitchFamily="34" charset="0"/>
                  <a:ea typeface="Apis For Office" panose="020B0504010101010104" pitchFamily="34" charset="0"/>
                  <a:cs typeface="Arial" panose="020B0604020202020204" pitchFamily="34" charset="0"/>
                </a:endParaRPr>
              </a:p>
            </p:txBody>
          </p:sp>
          <p:sp>
            <p:nvSpPr>
              <p:cNvPr id="13" name="Freeform 189">
                <a:extLst>
                  <a:ext uri="{FF2B5EF4-FFF2-40B4-BE49-F238E27FC236}">
                    <a16:creationId xmlns:a16="http://schemas.microsoft.com/office/drawing/2014/main" id="{F9D49A74-2186-4CB0-ADAB-ECA02E94B94D}"/>
                  </a:ext>
                </a:extLst>
              </p:cNvPr>
              <p:cNvSpPr>
                <a:spLocks noEditPoints="1"/>
              </p:cNvSpPr>
              <p:nvPr/>
            </p:nvSpPr>
            <p:spPr bwMode="auto">
              <a:xfrm>
                <a:off x="4039579" y="3331011"/>
                <a:ext cx="163387" cy="162463"/>
              </a:xfrm>
              <a:custGeom>
                <a:avLst/>
                <a:gdLst>
                  <a:gd name="T0" fmla="*/ 130 w 262"/>
                  <a:gd name="T1" fmla="*/ 261 h 261"/>
                  <a:gd name="T2" fmla="*/ 1 w 262"/>
                  <a:gd name="T3" fmla="*/ 131 h 261"/>
                  <a:gd name="T4" fmla="*/ 135 w 262"/>
                  <a:gd name="T5" fmla="*/ 1 h 261"/>
                  <a:gd name="T6" fmla="*/ 260 w 262"/>
                  <a:gd name="T7" fmla="*/ 130 h 261"/>
                  <a:gd name="T8" fmla="*/ 130 w 262"/>
                  <a:gd name="T9" fmla="*/ 261 h 261"/>
                  <a:gd name="T10" fmla="*/ 87 w 262"/>
                  <a:gd name="T11" fmla="*/ 43 h 261"/>
                  <a:gd name="T12" fmla="*/ 86 w 262"/>
                  <a:gd name="T13" fmla="*/ 47 h 261"/>
                  <a:gd name="T14" fmla="*/ 91 w 262"/>
                  <a:gd name="T15" fmla="*/ 135 h 261"/>
                  <a:gd name="T16" fmla="*/ 124 w 262"/>
                  <a:gd name="T17" fmla="*/ 166 h 261"/>
                  <a:gd name="T18" fmla="*/ 161 w 262"/>
                  <a:gd name="T19" fmla="*/ 152 h 261"/>
                  <a:gd name="T20" fmla="*/ 155 w 262"/>
                  <a:gd name="T21" fmla="*/ 99 h 261"/>
                  <a:gd name="T22" fmla="*/ 87 w 262"/>
                  <a:gd name="T23" fmla="*/ 43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2" h="261">
                    <a:moveTo>
                      <a:pt x="130" y="261"/>
                    </a:moveTo>
                    <a:cubicBezTo>
                      <a:pt x="50" y="257"/>
                      <a:pt x="0" y="208"/>
                      <a:pt x="1" y="131"/>
                    </a:cubicBezTo>
                    <a:cubicBezTo>
                      <a:pt x="1" y="48"/>
                      <a:pt x="53" y="0"/>
                      <a:pt x="135" y="1"/>
                    </a:cubicBezTo>
                    <a:cubicBezTo>
                      <a:pt x="213" y="3"/>
                      <a:pt x="259" y="52"/>
                      <a:pt x="260" y="130"/>
                    </a:cubicBezTo>
                    <a:cubicBezTo>
                      <a:pt x="262" y="207"/>
                      <a:pt x="208" y="259"/>
                      <a:pt x="130" y="261"/>
                    </a:cubicBezTo>
                    <a:close/>
                    <a:moveTo>
                      <a:pt x="87" y="43"/>
                    </a:moveTo>
                    <a:cubicBezTo>
                      <a:pt x="87" y="43"/>
                      <a:pt x="86" y="45"/>
                      <a:pt x="86" y="47"/>
                    </a:cubicBezTo>
                    <a:cubicBezTo>
                      <a:pt x="88" y="76"/>
                      <a:pt x="89" y="106"/>
                      <a:pt x="91" y="135"/>
                    </a:cubicBezTo>
                    <a:cubicBezTo>
                      <a:pt x="92" y="155"/>
                      <a:pt x="106" y="166"/>
                      <a:pt x="124" y="166"/>
                    </a:cubicBezTo>
                    <a:cubicBezTo>
                      <a:pt x="137" y="166"/>
                      <a:pt x="154" y="161"/>
                      <a:pt x="161" y="152"/>
                    </a:cubicBezTo>
                    <a:cubicBezTo>
                      <a:pt x="173" y="138"/>
                      <a:pt x="167" y="108"/>
                      <a:pt x="155" y="99"/>
                    </a:cubicBezTo>
                    <a:cubicBezTo>
                      <a:pt x="133" y="80"/>
                      <a:pt x="110" y="62"/>
                      <a:pt x="87" y="4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89">
                  <a:latin typeface="Arial" panose="020B0604020202020204" pitchFamily="34" charset="0"/>
                  <a:ea typeface="Apis For Office" panose="020B0504010101010104" pitchFamily="34" charset="0"/>
                  <a:cs typeface="Arial" panose="020B0604020202020204" pitchFamily="34" charset="0"/>
                </a:endParaRPr>
              </a:p>
            </p:txBody>
          </p:sp>
          <p:sp>
            <p:nvSpPr>
              <p:cNvPr id="14" name="Freeform 191">
                <a:extLst>
                  <a:ext uri="{FF2B5EF4-FFF2-40B4-BE49-F238E27FC236}">
                    <a16:creationId xmlns:a16="http://schemas.microsoft.com/office/drawing/2014/main" id="{36C086AA-FBD0-4C12-BCAA-A9218FB45C64}"/>
                  </a:ext>
                </a:extLst>
              </p:cNvPr>
              <p:cNvSpPr>
                <a:spLocks/>
              </p:cNvSpPr>
              <p:nvPr/>
            </p:nvSpPr>
            <p:spPr bwMode="auto">
              <a:xfrm>
                <a:off x="4093119" y="3357781"/>
                <a:ext cx="54462" cy="76616"/>
              </a:xfrm>
              <a:custGeom>
                <a:avLst/>
                <a:gdLst>
                  <a:gd name="T0" fmla="*/ 1 w 87"/>
                  <a:gd name="T1" fmla="*/ 0 h 123"/>
                  <a:gd name="T2" fmla="*/ 69 w 87"/>
                  <a:gd name="T3" fmla="*/ 56 h 123"/>
                  <a:gd name="T4" fmla="*/ 75 w 87"/>
                  <a:gd name="T5" fmla="*/ 109 h 123"/>
                  <a:gd name="T6" fmla="*/ 38 w 87"/>
                  <a:gd name="T7" fmla="*/ 123 h 123"/>
                  <a:gd name="T8" fmla="*/ 5 w 87"/>
                  <a:gd name="T9" fmla="*/ 92 h 123"/>
                  <a:gd name="T10" fmla="*/ 0 w 87"/>
                  <a:gd name="T11" fmla="*/ 4 h 123"/>
                  <a:gd name="T12" fmla="*/ 1 w 87"/>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87" h="123">
                    <a:moveTo>
                      <a:pt x="1" y="0"/>
                    </a:moveTo>
                    <a:cubicBezTo>
                      <a:pt x="24" y="19"/>
                      <a:pt x="47" y="37"/>
                      <a:pt x="69" y="56"/>
                    </a:cubicBezTo>
                    <a:cubicBezTo>
                      <a:pt x="81" y="65"/>
                      <a:pt x="87" y="95"/>
                      <a:pt x="75" y="109"/>
                    </a:cubicBezTo>
                    <a:cubicBezTo>
                      <a:pt x="68" y="118"/>
                      <a:pt x="51" y="123"/>
                      <a:pt x="38" y="123"/>
                    </a:cubicBezTo>
                    <a:cubicBezTo>
                      <a:pt x="20" y="123"/>
                      <a:pt x="6" y="112"/>
                      <a:pt x="5" y="92"/>
                    </a:cubicBezTo>
                    <a:cubicBezTo>
                      <a:pt x="3" y="63"/>
                      <a:pt x="2" y="33"/>
                      <a:pt x="0" y="4"/>
                    </a:cubicBezTo>
                    <a:cubicBezTo>
                      <a:pt x="0" y="2"/>
                      <a:pt x="1" y="0"/>
                      <a:pt x="1" y="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89">
                  <a:latin typeface="Arial" panose="020B0604020202020204" pitchFamily="34" charset="0"/>
                  <a:ea typeface="Apis For Office" panose="020B0504010101010104" pitchFamily="34" charset="0"/>
                  <a:cs typeface="Arial" panose="020B0604020202020204" pitchFamily="34" charset="0"/>
                </a:endParaRPr>
              </a:p>
            </p:txBody>
          </p:sp>
        </p:grpSp>
      </p:grpSp>
      <p:sp>
        <p:nvSpPr>
          <p:cNvPr id="19" name="TextBox 18">
            <a:extLst>
              <a:ext uri="{FF2B5EF4-FFF2-40B4-BE49-F238E27FC236}">
                <a16:creationId xmlns:a16="http://schemas.microsoft.com/office/drawing/2014/main" id="{8507C2B5-345E-4DA0-84AA-9271570CA1A4}"/>
              </a:ext>
            </a:extLst>
          </p:cNvPr>
          <p:cNvSpPr txBox="1"/>
          <p:nvPr/>
        </p:nvSpPr>
        <p:spPr>
          <a:xfrm>
            <a:off x="1230083" y="4847381"/>
            <a:ext cx="4636732" cy="646331"/>
          </a:xfrm>
          <a:prstGeom prst="rect">
            <a:avLst/>
          </a:prstGeom>
          <a:solidFill>
            <a:schemeClr val="bg2"/>
          </a:solidFill>
          <a:ln>
            <a:solidFill>
              <a:schemeClr val="bg1"/>
            </a:solidFill>
          </a:ln>
        </p:spPr>
        <p:txBody>
          <a:bodyPr wrap="square" rtlCol="0">
            <a:spAutoFit/>
          </a:bodyPr>
          <a:lstStyle/>
          <a:p>
            <a:pPr algn="ctr"/>
            <a:r>
              <a:rPr lang="en-US">
                <a:latin typeface="Arial" panose="020B0604020202020204" pitchFamily="34" charset="0"/>
                <a:cs typeface="Arial" panose="020B0604020202020204" pitchFamily="34" charset="0"/>
              </a:rPr>
              <a:t>The standard measurement of obesity is a </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BMI </a:t>
            </a:r>
            <a:r>
              <a:rPr lang="en-US" u="sng">
                <a:latin typeface="Arial" panose="020B0604020202020204" pitchFamily="34" charset="0"/>
                <a:cs typeface="Arial" panose="020B0604020202020204" pitchFamily="34" charset="0"/>
              </a:rPr>
              <a:t>&gt;</a:t>
            </a:r>
            <a:r>
              <a:rPr lang="en-US">
                <a:latin typeface="Arial" panose="020B0604020202020204" pitchFamily="34" charset="0"/>
                <a:cs typeface="Arial" panose="020B0604020202020204" pitchFamily="34" charset="0"/>
              </a:rPr>
              <a:t>30 kg/m</a:t>
            </a:r>
            <a:r>
              <a:rPr lang="en-US" baseline="30000">
                <a:latin typeface="Arial" panose="020B0604020202020204" pitchFamily="34" charset="0"/>
                <a:cs typeface="Arial" panose="020B0604020202020204" pitchFamily="34" charset="0"/>
              </a:rPr>
              <a:t>2</a:t>
            </a:r>
            <a:endParaRPr lang="en-CA">
              <a:latin typeface="Arial" panose="020B0604020202020204" pitchFamily="34" charset="0"/>
              <a:cs typeface="Arial" panose="020B0604020202020204" pitchFamily="34" charset="0"/>
            </a:endParaRPr>
          </a:p>
        </p:txBody>
      </p:sp>
      <p:graphicFrame>
        <p:nvGraphicFramePr>
          <p:cNvPr id="20" name="Content Placeholder 9">
            <a:extLst>
              <a:ext uri="{FF2B5EF4-FFF2-40B4-BE49-F238E27FC236}">
                <a16:creationId xmlns:a16="http://schemas.microsoft.com/office/drawing/2014/main" id="{55C4A6AE-DDBE-4899-A248-6C106BF7CAA4}"/>
              </a:ext>
            </a:extLst>
          </p:cNvPr>
          <p:cNvGraphicFramePr>
            <a:graphicFrameLocks/>
          </p:cNvGraphicFramePr>
          <p:nvPr>
            <p:extLst>
              <p:ext uri="{D42A27DB-BD31-4B8C-83A1-F6EECF244321}">
                <p14:modId xmlns:p14="http://schemas.microsoft.com/office/powerpoint/2010/main" val="2250735701"/>
              </p:ext>
            </p:extLst>
          </p:nvPr>
        </p:nvGraphicFramePr>
        <p:xfrm>
          <a:off x="6469164" y="1808348"/>
          <a:ext cx="4970760" cy="3417296"/>
        </p:xfrm>
        <a:graphic>
          <a:graphicData uri="http://schemas.openxmlformats.org/drawingml/2006/table">
            <a:tbl>
              <a:tblPr firstRow="1" bandRow="1">
                <a:tableStyleId>{72833802-FEF1-4C79-8D5D-14CF1EAF98D9}</a:tableStyleId>
              </a:tblPr>
              <a:tblGrid>
                <a:gridCol w="1925540">
                  <a:extLst>
                    <a:ext uri="{9D8B030D-6E8A-4147-A177-3AD203B41FA5}">
                      <a16:colId xmlns:a16="http://schemas.microsoft.com/office/drawing/2014/main" val="20000"/>
                    </a:ext>
                  </a:extLst>
                </a:gridCol>
                <a:gridCol w="1509117">
                  <a:extLst>
                    <a:ext uri="{9D8B030D-6E8A-4147-A177-3AD203B41FA5}">
                      <a16:colId xmlns:a16="http://schemas.microsoft.com/office/drawing/2014/main" val="20001"/>
                    </a:ext>
                  </a:extLst>
                </a:gridCol>
                <a:gridCol w="1536103">
                  <a:extLst>
                    <a:ext uri="{9D8B030D-6E8A-4147-A177-3AD203B41FA5}">
                      <a16:colId xmlns:a16="http://schemas.microsoft.com/office/drawing/2014/main" val="2329972700"/>
                    </a:ext>
                  </a:extLst>
                </a:gridCol>
              </a:tblGrid>
              <a:tr h="390104">
                <a:tc rowSpan="2">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400" b="1" u="none" strike="noStrike" cap="none" normalizeH="0" baseline="0">
                          <a:ln>
                            <a:noFill/>
                          </a:ln>
                          <a:effectLst/>
                          <a:latin typeface="Arial" panose="020B0604020202020204" pitchFamily="34" charset="0"/>
                          <a:ea typeface="Apis For Office" panose="020B0504010101010104" pitchFamily="34" charset="0"/>
                          <a:cs typeface="Arial" panose="020B0604020202020204" pitchFamily="34" charset="0"/>
                        </a:rPr>
                        <a:t>Classification</a:t>
                      </a:r>
                      <a:endParaRPr kumimoji="0" lang="en-GB" sz="1400" b="1" i="0" u="none" strike="noStrike" cap="none" normalizeH="0" baseline="0">
                        <a:ln>
                          <a:noFill/>
                        </a:ln>
                        <a:solidFill>
                          <a:schemeClr val="bg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solidFill>
                  </a:tcPr>
                </a:tc>
                <a:tc gridSpan="2">
                  <a:txBody>
                    <a:bodyPr/>
                    <a:lstStyle/>
                    <a:p>
                      <a:pPr algn="ctr"/>
                      <a:r>
                        <a:rPr lang="en-GB" sz="1400" b="1">
                          <a:solidFill>
                            <a:srgbClr val="FFFFFF"/>
                          </a:solidFill>
                          <a:latin typeface="Arial" panose="020B0604020202020204" pitchFamily="34" charset="0"/>
                          <a:ea typeface="Apis For Office" panose="020B0504010101010104" pitchFamily="34" charset="0"/>
                          <a:cs typeface="Arial" panose="020B0604020202020204" pitchFamily="34" charset="0"/>
                        </a:rPr>
                        <a:t>BMI (kg/m</a:t>
                      </a:r>
                      <a:r>
                        <a:rPr lang="en-GB" sz="1400" b="1" baseline="30000">
                          <a:solidFill>
                            <a:srgbClr val="FFFFFF"/>
                          </a:solidFill>
                          <a:latin typeface="Arial" panose="020B0604020202020204" pitchFamily="34" charset="0"/>
                          <a:ea typeface="Apis For Office" panose="020B0504010101010104" pitchFamily="34" charset="0"/>
                          <a:cs typeface="Arial" panose="020B0604020202020204" pitchFamily="34" charset="0"/>
                        </a:rPr>
                        <a:t>2</a:t>
                      </a:r>
                      <a:r>
                        <a:rPr lang="en-GB" sz="1400" b="1" baseline="0">
                          <a:solidFill>
                            <a:srgbClr val="FFFFFF"/>
                          </a:solidFill>
                          <a:latin typeface="Arial" panose="020B0604020202020204" pitchFamily="34" charset="0"/>
                          <a:ea typeface="Apis For Office" panose="020B0504010101010104" pitchFamily="34" charset="0"/>
                          <a:cs typeface="Arial" panose="020B0604020202020204" pitchFamily="34" charset="0"/>
                        </a:rPr>
                        <a:t>)</a:t>
                      </a:r>
                    </a:p>
                  </a:txBody>
                  <a:tcPr marL="97544" marR="97544" marT="73132" marB="73132"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lumMod val="65000"/>
                        <a:lumOff val="35000"/>
                      </a:schemeClr>
                    </a:solidFill>
                  </a:tcPr>
                </a:tc>
                <a:tc hMerge="1">
                  <a:txBody>
                    <a:bodyPr/>
                    <a:lstStyle/>
                    <a:p>
                      <a:endParaRPr lang="en-GB"/>
                    </a:p>
                  </a:txBody>
                  <a:tcPr marL="73158" marR="73158" marT="54849" marB="54849" horzOverflow="overflow">
                    <a:lnL w="12700" cap="flat" cmpd="sng" algn="ctr">
                      <a:solidFill>
                        <a:srgbClr val="FFFFFF"/>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0"/>
                  </a:ext>
                </a:extLst>
              </a:tr>
              <a:tr h="552664">
                <a:tc v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200" b="0" u="none" strike="noStrike" cap="none" normalizeH="0" baseline="0" dirty="0" err="1">
                          <a:ln>
                            <a:noFill/>
                          </a:ln>
                          <a:solidFill>
                            <a:srgbClr val="FFFFFF"/>
                          </a:solidFill>
                          <a:effectLst/>
                          <a:latin typeface="Arial" panose="020B0604020202020204" pitchFamily="34" charset="0"/>
                          <a:ea typeface="Apis For Office" panose="020B0504010101010104" pitchFamily="34" charset="0"/>
                          <a:cs typeface="Arial" panose="020B0604020202020204" pitchFamily="34" charset="0"/>
                        </a:rPr>
                        <a:t>Interational</a:t>
                      </a:r>
                      <a:r>
                        <a:rPr kumimoji="0" lang="en-GB" sz="1200" b="0" u="none" strike="noStrike" cap="none" normalizeH="0" baseline="0" dirty="0">
                          <a:ln>
                            <a:noFill/>
                          </a:ln>
                          <a:solidFill>
                            <a:srgbClr val="FFFFFF"/>
                          </a:solidFill>
                          <a:effectLst/>
                          <a:latin typeface="Arial" panose="020B0604020202020204" pitchFamily="34" charset="0"/>
                          <a:ea typeface="Apis For Office" panose="020B0504010101010104" pitchFamily="34" charset="0"/>
                          <a:cs typeface="Arial" panose="020B0604020202020204" pitchFamily="34" charset="0"/>
                        </a:rPr>
                        <a:t> classification</a:t>
                      </a:r>
                      <a:r>
                        <a:rPr kumimoji="0" lang="en-GB" sz="1200" b="0" u="none" strike="noStrike" cap="none" normalizeH="0" baseline="30000" dirty="0">
                          <a:ln>
                            <a:noFill/>
                          </a:ln>
                          <a:solidFill>
                            <a:srgbClr val="FFFFFF"/>
                          </a:solidFill>
                          <a:effectLst/>
                          <a:latin typeface="Arial" panose="020B0604020202020204" pitchFamily="34" charset="0"/>
                          <a:ea typeface="Apis For Office" panose="020B0504010101010104" pitchFamily="34" charset="0"/>
                          <a:cs typeface="Arial" panose="020B0604020202020204" pitchFamily="34" charset="0"/>
                        </a:rPr>
                        <a:t>2–4</a:t>
                      </a:r>
                      <a:endParaRPr kumimoji="0" lang="en-GB" sz="1200" b="0" i="0" u="none" strike="noStrike" cap="none" normalizeH="0" baseline="0" dirty="0">
                        <a:ln>
                          <a:noFill/>
                        </a:ln>
                        <a:solidFill>
                          <a:srgbClr val="FFFFFF"/>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chemeClr val="tx1">
                        <a:lumMod val="65000"/>
                        <a:lumOff val="3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200" b="0" i="0" u="none" strike="noStrike" cap="none" normalizeH="0" baseline="0">
                          <a:ln>
                            <a:noFill/>
                          </a:ln>
                          <a:solidFill>
                            <a:srgbClr val="FFFFFF"/>
                          </a:solidFill>
                          <a:effectLst/>
                          <a:latin typeface="Arial" panose="020B0604020202020204" pitchFamily="34" charset="0"/>
                          <a:ea typeface="Apis For Office" panose="020B0504010101010104" pitchFamily="34" charset="0"/>
                          <a:cs typeface="Arial" panose="020B0604020202020204" pitchFamily="34" charset="0"/>
                        </a:rPr>
                        <a:t> Asian </a:t>
                      </a:r>
                      <a:br>
                        <a:rPr kumimoji="0" lang="en-GB" sz="1200" b="0" i="0" u="none" strike="noStrike" cap="none" normalizeH="0" baseline="0">
                          <a:ln>
                            <a:noFill/>
                          </a:ln>
                          <a:solidFill>
                            <a:srgbClr val="FFFFFF"/>
                          </a:solidFill>
                          <a:effectLst/>
                          <a:latin typeface="Arial" panose="020B0604020202020204" pitchFamily="34" charset="0"/>
                          <a:ea typeface="Apis For Office" panose="020B0504010101010104" pitchFamily="34" charset="0"/>
                          <a:cs typeface="Arial" panose="020B0604020202020204" pitchFamily="34" charset="0"/>
                        </a:rPr>
                      </a:br>
                      <a:r>
                        <a:rPr kumimoji="0" lang="en-GB" sz="1200" b="0" i="0" u="none" strike="noStrike" cap="none" normalizeH="0" baseline="0">
                          <a:ln>
                            <a:noFill/>
                          </a:ln>
                          <a:solidFill>
                            <a:srgbClr val="FFFFFF"/>
                          </a:solidFill>
                          <a:effectLst/>
                          <a:latin typeface="Arial" panose="020B0604020202020204" pitchFamily="34" charset="0"/>
                          <a:ea typeface="Apis For Office" panose="020B0504010101010104" pitchFamily="34" charset="0"/>
                          <a:cs typeface="Arial" panose="020B0604020202020204" pitchFamily="34" charset="0"/>
                        </a:rPr>
                        <a:t>population</a:t>
                      </a:r>
                      <a:r>
                        <a:rPr kumimoji="0" lang="en-GB" sz="1200" b="0" i="0" u="none" strike="noStrike" cap="none" normalizeH="0" baseline="30000">
                          <a:ln>
                            <a:noFill/>
                          </a:ln>
                          <a:solidFill>
                            <a:srgbClr val="FFFFFF"/>
                          </a:solidFill>
                          <a:effectLst/>
                          <a:latin typeface="Arial" panose="020B0604020202020204" pitchFamily="34" charset="0"/>
                          <a:ea typeface="Apis For Office" panose="020B0504010101010104" pitchFamily="34" charset="0"/>
                          <a:cs typeface="Arial" panose="020B0604020202020204" pitchFamily="34" charset="0"/>
                        </a:rPr>
                        <a:t>5</a:t>
                      </a:r>
                    </a:p>
                  </a:txBody>
                  <a:tcPr marL="97544" marR="97544" marT="73132" marB="731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645554181"/>
                  </a:ext>
                </a:extLst>
              </a:tr>
              <a:tr h="45366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Healthy weight</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DEF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≥18.5 and &lt;25</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defRPr/>
                      </a:pPr>
                      <a:r>
                        <a:rPr lang="en-GB" sz="1400" u="none" dirty="0">
                          <a:solidFill>
                            <a:schemeClr val="tx1"/>
                          </a:solidFill>
                          <a:latin typeface="Arial" panose="020B0604020202020204" pitchFamily="34" charset="0"/>
                          <a:ea typeface="Apis For Office" panose="020B0504010101010104" pitchFamily="34" charset="0"/>
                          <a:cs typeface="Arial" panose="020B0604020202020204" pitchFamily="34" charset="0"/>
                        </a:rPr>
                        <a:t>≥18 and &lt;23</a:t>
                      </a:r>
                      <a:endParaRPr lang="en-GB" sz="1400" b="0" i="0" u="none" dirty="0">
                        <a:solidFill>
                          <a:schemeClr val="tx1"/>
                        </a:solidFill>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2"/>
                  </a:ext>
                </a:extLst>
              </a:tr>
              <a:tr h="39010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Pre-obesity</a:t>
                      </a:r>
                      <a:r>
                        <a:rPr kumimoji="0" lang="en-GB" sz="1400" b="0" i="0" u="none" strike="noStrike" cap="none" normalizeH="0" baseline="3000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a:t>
                      </a: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DEF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≥25 and &lt;30</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defRPr/>
                      </a:pPr>
                      <a:r>
                        <a:rPr lang="en-GB" sz="1400" u="none" dirty="0">
                          <a:solidFill>
                            <a:schemeClr val="tx1"/>
                          </a:solidFill>
                          <a:latin typeface="Arial" panose="020B0604020202020204" pitchFamily="34" charset="0"/>
                          <a:ea typeface="Apis For Office" panose="020B0504010101010104" pitchFamily="34" charset="0"/>
                          <a:cs typeface="Arial" panose="020B0604020202020204" pitchFamily="34" charset="0"/>
                        </a:rPr>
                        <a:t>≥23 and &lt;25</a:t>
                      </a:r>
                      <a:endParaRPr lang="en-GB" sz="1400" b="0" i="0" u="none" dirty="0">
                        <a:solidFill>
                          <a:schemeClr val="tx1"/>
                        </a:solidFill>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3"/>
                  </a:ext>
                </a:extLst>
              </a:tr>
              <a:tr h="39010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Obesity</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DEF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≥30</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400" b="0" i="0" u="none" strike="noStrike" cap="none" normalizeH="0" baseline="0" dirty="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&gt;25</a:t>
                      </a: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4"/>
                  </a:ext>
                </a:extLst>
              </a:tr>
              <a:tr h="390104">
                <a:tc>
                  <a:txBody>
                    <a:bodyPr/>
                    <a:lstStyle/>
                    <a:p>
                      <a:pPr marL="182880" marR="0" lvl="0" indent="0" algn="l" defTabSz="914400" rtl="0" eaLnBrk="1" fontAlgn="base" latinLnBrk="0" hangingPunct="1">
                        <a:lnSpc>
                          <a:spcPct val="100000"/>
                        </a:lnSpc>
                        <a:spcBef>
                          <a:spcPct val="20000"/>
                        </a:spcBef>
                        <a:spcAft>
                          <a:spcPct val="0"/>
                        </a:spcAft>
                        <a:buClr>
                          <a:schemeClr val="accent1"/>
                        </a:buClr>
                        <a:buSzTx/>
                        <a:buFontTx/>
                        <a:buNone/>
                        <a:tabLst>
                          <a:tab pos="228600" algn="l"/>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Obesity class I</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DEF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≥30 and &lt;35</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rowSpan="3">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r h="393503">
                <a:tc>
                  <a:txBody>
                    <a:bodyPr/>
                    <a:lstStyle/>
                    <a:p>
                      <a:pPr marL="182880" marR="0" lvl="0" indent="0" algn="l" defTabSz="914400" rtl="0" eaLnBrk="1" fontAlgn="base" latinLnBrk="0" hangingPunct="1">
                        <a:lnSpc>
                          <a:spcPct val="100000"/>
                        </a:lnSpc>
                        <a:spcBef>
                          <a:spcPct val="20000"/>
                        </a:spcBef>
                        <a:spcAft>
                          <a:spcPct val="0"/>
                        </a:spcAft>
                        <a:buClr>
                          <a:schemeClr val="accent1"/>
                        </a:buClr>
                        <a:buSzTx/>
                        <a:buFontTx/>
                        <a:buNone/>
                        <a:tabLst>
                          <a:tab pos="228600" algn="l"/>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Obesity class II</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DEF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≥35 and &lt;40</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vMerge="1">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endParaRPr kumimoji="0" lang="en-GB" sz="1050" b="0" i="0" u="none" strike="noStrike" cap="none" normalizeH="0" baseline="0">
                        <a:ln>
                          <a:noFill/>
                        </a:ln>
                        <a:solidFill>
                          <a:srgbClr val="002060"/>
                        </a:solidFill>
                        <a:effectLst/>
                        <a:latin typeface="Verdana" pitchFamily="34" charset="0"/>
                      </a:endParaRPr>
                    </a:p>
                  </a:txBody>
                  <a:tcPr marL="73158" marR="73158" marT="54849" marB="54849"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6"/>
                  </a:ext>
                </a:extLst>
              </a:tr>
              <a:tr h="457045">
                <a:tc>
                  <a:txBody>
                    <a:bodyPr/>
                    <a:lstStyle/>
                    <a:p>
                      <a:pPr marL="182880" marR="0" lvl="0" indent="0" algn="l" defTabSz="914400" rtl="0" eaLnBrk="1" fontAlgn="base" latinLnBrk="0" hangingPunct="1">
                        <a:lnSpc>
                          <a:spcPct val="100000"/>
                        </a:lnSpc>
                        <a:spcBef>
                          <a:spcPct val="20000"/>
                        </a:spcBef>
                        <a:spcAft>
                          <a:spcPct val="0"/>
                        </a:spcAft>
                        <a:buClr>
                          <a:schemeClr val="accent1"/>
                        </a:buClr>
                        <a:buSzTx/>
                        <a:buFontTx/>
                        <a:buNone/>
                        <a:tabLst>
                          <a:tab pos="228600" algn="l"/>
                        </a:tabLst>
                      </a:pPr>
                      <a:r>
                        <a:rPr kumimoji="0" lang="en-GB" sz="1400" u="none" strike="noStrike" kern="1200"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Obesit</a:t>
                      </a: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y class III</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DEF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dirty="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≥40</a:t>
                      </a:r>
                      <a:endParaRPr kumimoji="0" lang="en-GB" sz="1400" b="0" i="0" u="none" strike="noStrike" cap="none" normalizeH="0" baseline="0" dirty="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vMerge="1">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endParaRPr kumimoji="0" lang="en-GB" sz="1050" b="0" i="0" u="none" strike="noStrike" cap="none" normalizeH="0" baseline="0">
                        <a:ln>
                          <a:noFill/>
                        </a:ln>
                        <a:solidFill>
                          <a:srgbClr val="002060"/>
                        </a:solidFill>
                        <a:effectLst/>
                        <a:latin typeface="Verdana" pitchFamily="34" charset="0"/>
                      </a:endParaRPr>
                    </a:p>
                  </a:txBody>
                  <a:tcPr marL="73158" marR="73158" marT="54849" marB="54849"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130624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05E625A2-E8C6-4D14-A15A-897CFFBED0BC}"/>
              </a:ext>
            </a:extLst>
          </p:cNvPr>
          <p:cNvSpPr>
            <a:spLocks noGrp="1"/>
          </p:cNvSpPr>
          <p:nvPr>
            <p:ph type="title"/>
          </p:nvPr>
        </p:nvSpPr>
        <p:spPr/>
        <p:txBody>
          <a:bodyPr/>
          <a:lstStyle/>
          <a:p>
            <a:r>
              <a:rPr lang="en-US"/>
              <a:t>Greater weight loss improves obesity-related complications</a:t>
            </a:r>
          </a:p>
        </p:txBody>
      </p:sp>
      <p:sp>
        <p:nvSpPr>
          <p:cNvPr id="3" name="Text Placeholder 2">
            <a:extLst>
              <a:ext uri="{FF2B5EF4-FFF2-40B4-BE49-F238E27FC236}">
                <a16:creationId xmlns:a16="http://schemas.microsoft.com/office/drawing/2014/main" id="{0F7DFBCB-B71B-49C7-B485-F74E29EDB943}"/>
              </a:ext>
            </a:extLst>
          </p:cNvPr>
          <p:cNvSpPr>
            <a:spLocks noGrp="1"/>
          </p:cNvSpPr>
          <p:nvPr>
            <p:ph type="body" sz="quarter" idx="13"/>
          </p:nvPr>
        </p:nvSpPr>
        <p:spPr>
          <a:xfrm>
            <a:off x="647998" y="6274165"/>
            <a:ext cx="10782002" cy="270852"/>
          </a:xfrm>
        </p:spPr>
        <p:txBody>
          <a:bodyPr/>
          <a:lstStyle/>
          <a:p>
            <a:r>
              <a:rPr lang="en-CA" sz="1000"/>
              <a:t>CV, cardiovascular; GERD, gastroesophageal reflux disease; </a:t>
            </a:r>
            <a:r>
              <a:rPr lang="en-CA" sz="1000" err="1"/>
              <a:t>HFpEF</a:t>
            </a:r>
            <a:r>
              <a:rPr lang="en-CA" sz="1000"/>
              <a:t>, heart failure with preserved ejection fraction; MASH, metabolic dysfunction-associated steatohepatitis; MASLD, metabolic dysfunction-associated </a:t>
            </a:r>
            <a:r>
              <a:rPr lang="en-CA" sz="1000" err="1"/>
              <a:t>steatotic</a:t>
            </a:r>
            <a:r>
              <a:rPr lang="en-CA" sz="1000"/>
              <a:t> liver disease; OA, osteoarthritis; OSA, obstructive sleep apnea; PCOS, polycystic ovary syndrome; T2D, type 2 diabetes</a:t>
            </a:r>
            <a:r>
              <a:rPr lang="en-CA"/>
              <a:t>.</a:t>
            </a:r>
            <a:br>
              <a:rPr lang="en-CA" sz="1000"/>
            </a:br>
            <a:r>
              <a:rPr lang="en-CA" sz="1000"/>
              <a:t>1. Garvey WT et al. </a:t>
            </a:r>
            <a:r>
              <a:rPr lang="en-CA" sz="1000" err="1"/>
              <a:t>Endocr</a:t>
            </a:r>
            <a:r>
              <a:rPr lang="en-CA" sz="1000"/>
              <a:t> </a:t>
            </a:r>
            <a:r>
              <a:rPr lang="en-CA" sz="1000" err="1"/>
              <a:t>Pract</a:t>
            </a:r>
            <a:r>
              <a:rPr lang="en-CA" sz="1000"/>
              <a:t> 2016;22(Suppl. 3):1–203; 2. </a:t>
            </a:r>
            <a:r>
              <a:rPr lang="en-CA" sz="1000" i="0"/>
              <a:t>Rinella ME et al. Hepatology. 2023;77:1797–1835; 3. </a:t>
            </a:r>
            <a:r>
              <a:rPr lang="en-CA" sz="1000" err="1"/>
              <a:t>ElSayed</a:t>
            </a:r>
            <a:r>
              <a:rPr lang="en-CA" sz="1000"/>
              <a:t> NA et al. Diabetes Care. 2023;46:S128–S139;</a:t>
            </a:r>
            <a:br>
              <a:rPr lang="en-CA" sz="1000" i="0"/>
            </a:br>
            <a:r>
              <a:rPr lang="en-CA" sz="1000" i="0"/>
              <a:t>4. </a:t>
            </a:r>
            <a:r>
              <a:rPr lang="en-CA" sz="1000"/>
              <a:t>Look AHEAD Research Group. Lancet Diabetes Endocrinol 2016;4:913–921; </a:t>
            </a:r>
            <a:r>
              <a:rPr lang="en-CA"/>
              <a:t>5</a:t>
            </a:r>
            <a:r>
              <a:rPr lang="en-CA" sz="1000"/>
              <a:t>. Lean ME et al. Lancet 2018;391:541–551; </a:t>
            </a:r>
            <a:r>
              <a:rPr lang="en-CA"/>
              <a:t>6</a:t>
            </a:r>
            <a:r>
              <a:rPr lang="en-CA" sz="1000"/>
              <a:t>. </a:t>
            </a:r>
            <a:r>
              <a:rPr lang="en-CA" sz="1000" err="1"/>
              <a:t>Benraoune</a:t>
            </a:r>
            <a:r>
              <a:rPr lang="en-CA" sz="1000"/>
              <a:t> F and Litwin SE. </a:t>
            </a:r>
            <a:r>
              <a:rPr lang="en-CA" sz="1000" err="1"/>
              <a:t>Curr</a:t>
            </a:r>
            <a:r>
              <a:rPr lang="en-CA" sz="1000"/>
              <a:t> </a:t>
            </a:r>
            <a:r>
              <a:rPr lang="en-CA" sz="1000" err="1"/>
              <a:t>Opin</a:t>
            </a:r>
            <a:r>
              <a:rPr lang="en-CA" sz="1000"/>
              <a:t> </a:t>
            </a:r>
            <a:r>
              <a:rPr lang="en-CA" sz="1000" err="1"/>
              <a:t>Cardiol</a:t>
            </a:r>
            <a:r>
              <a:rPr lang="en-CA" sz="1000"/>
              <a:t> 2011;26:555–561</a:t>
            </a:r>
            <a:r>
              <a:rPr lang="en-CA"/>
              <a:t>.</a:t>
            </a:r>
            <a:endParaRPr lang="en-CA" sz="1000"/>
          </a:p>
        </p:txBody>
      </p:sp>
      <p:sp>
        <p:nvSpPr>
          <p:cNvPr id="137" name="Rectangle 136">
            <a:extLst>
              <a:ext uri="{FF2B5EF4-FFF2-40B4-BE49-F238E27FC236}">
                <a16:creationId xmlns:a16="http://schemas.microsoft.com/office/drawing/2014/main" id="{46E9B96C-63B1-46A3-B8B5-C307DDB3C8C1}"/>
              </a:ext>
            </a:extLst>
          </p:cNvPr>
          <p:cNvSpPr/>
          <p:nvPr/>
        </p:nvSpPr>
        <p:spPr>
          <a:xfrm>
            <a:off x="1185709" y="4994014"/>
            <a:ext cx="9820581" cy="7474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defTabSz="914378" fontAlgn="auto">
              <a:lnSpc>
                <a:spcPct val="90000"/>
              </a:lnSpc>
              <a:spcBef>
                <a:spcPts val="0"/>
              </a:spcBef>
              <a:spcAft>
                <a:spcPts val="0"/>
              </a:spcAft>
              <a:defRPr/>
            </a:pPr>
            <a:endParaRPr lang="en-US" sz="1400" b="1">
              <a:solidFill>
                <a:srgbClr val="FFFFFF"/>
              </a:solidFill>
              <a:latin typeface="Arial" panose="020B0604020202020204" pitchFamily="34" charset="0"/>
              <a:ea typeface="Apis Black" panose="020B0A04010101010104" pitchFamily="34" charset="0"/>
              <a:cs typeface="Arial" panose="020B0604020202020204" pitchFamily="34" charset="0"/>
            </a:endParaRPr>
          </a:p>
        </p:txBody>
      </p:sp>
      <p:sp>
        <p:nvSpPr>
          <p:cNvPr id="127" name="Rectangle: Top Corners Rounded 126">
            <a:extLst>
              <a:ext uri="{FF2B5EF4-FFF2-40B4-BE49-F238E27FC236}">
                <a16:creationId xmlns:a16="http://schemas.microsoft.com/office/drawing/2014/main" id="{B15E4EE5-FAAF-4892-A6DC-1F1514A3EA48}"/>
              </a:ext>
            </a:extLst>
          </p:cNvPr>
          <p:cNvSpPr/>
          <p:nvPr/>
        </p:nvSpPr>
        <p:spPr>
          <a:xfrm>
            <a:off x="4139561" y="3677906"/>
            <a:ext cx="1970724" cy="1278476"/>
          </a:xfrm>
          <a:prstGeom prst="round2SameRect">
            <a:avLst>
              <a:gd name="adj1" fmla="val 0"/>
              <a:gd name="adj2" fmla="val 0"/>
            </a:avLst>
          </a:prstGeom>
          <a:solidFill>
            <a:schemeClr val="accent3">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b" anchorCtr="0"/>
          <a:lstStyle/>
          <a:p>
            <a:pPr algn="ctr" defTabSz="685800" fontAlgn="auto">
              <a:spcBef>
                <a:spcPts val="0"/>
              </a:spcBef>
              <a:spcAft>
                <a:spcPts val="0"/>
              </a:spcAft>
              <a:defRPr/>
            </a:pPr>
            <a:endParaRPr lang="en-US" sz="2000" baseline="30000">
              <a:solidFill>
                <a:schemeClr val="tx1"/>
              </a:solidFill>
              <a:latin typeface="Arial" panose="020B0604020202020204" pitchFamily="34" charset="0"/>
              <a:ea typeface="Apis Black" panose="020B0A04010101010104" pitchFamily="34" charset="0"/>
              <a:cs typeface="Arial" panose="020B0604020202020204" pitchFamily="34" charset="0"/>
            </a:endParaRPr>
          </a:p>
        </p:txBody>
      </p:sp>
      <p:sp>
        <p:nvSpPr>
          <p:cNvPr id="129" name="Rectangle: Top Corners Rounded 128">
            <a:extLst>
              <a:ext uri="{FF2B5EF4-FFF2-40B4-BE49-F238E27FC236}">
                <a16:creationId xmlns:a16="http://schemas.microsoft.com/office/drawing/2014/main" id="{59ED120C-E627-49C5-9344-196EF03EA07F}"/>
              </a:ext>
            </a:extLst>
          </p:cNvPr>
          <p:cNvSpPr/>
          <p:nvPr/>
        </p:nvSpPr>
        <p:spPr>
          <a:xfrm>
            <a:off x="8081008" y="2808237"/>
            <a:ext cx="1970724" cy="2147018"/>
          </a:xfrm>
          <a:prstGeom prst="round2SameRect">
            <a:avLst>
              <a:gd name="adj1" fmla="val 0"/>
              <a:gd name="adj2" fmla="val 0"/>
            </a:avLst>
          </a:prstGeom>
          <a:solidFill>
            <a:schemeClr val="accent3">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b" anchorCtr="0"/>
          <a:lstStyle/>
          <a:p>
            <a:pPr algn="ctr" defTabSz="685256" fontAlgn="auto">
              <a:spcBef>
                <a:spcPts val="0"/>
              </a:spcBef>
              <a:spcAft>
                <a:spcPts val="0"/>
              </a:spcAft>
              <a:defRPr/>
            </a:pPr>
            <a:endParaRPr lang="en-US" sz="2000" baseline="30000">
              <a:solidFill>
                <a:schemeClr val="tx1"/>
              </a:solidFill>
              <a:latin typeface="Arial" panose="020B0604020202020204" pitchFamily="34" charset="0"/>
              <a:ea typeface="Apis Black" panose="020B0A04010101010104" pitchFamily="34" charset="0"/>
              <a:cs typeface="Arial" panose="020B0604020202020204" pitchFamily="34" charset="0"/>
            </a:endParaRPr>
          </a:p>
        </p:txBody>
      </p:sp>
      <p:sp>
        <p:nvSpPr>
          <p:cNvPr id="134" name="Rectangle: Top Corners Rounded 133">
            <a:extLst>
              <a:ext uri="{FF2B5EF4-FFF2-40B4-BE49-F238E27FC236}">
                <a16:creationId xmlns:a16="http://schemas.microsoft.com/office/drawing/2014/main" id="{58F7E568-3A3B-4F36-8537-BB3F361F7BB6}"/>
              </a:ext>
            </a:extLst>
          </p:cNvPr>
          <p:cNvSpPr/>
          <p:nvPr/>
        </p:nvSpPr>
        <p:spPr>
          <a:xfrm>
            <a:off x="6110285" y="3299326"/>
            <a:ext cx="1970724" cy="1655929"/>
          </a:xfrm>
          <a:prstGeom prst="round2SameRect">
            <a:avLst>
              <a:gd name="adj1" fmla="val 0"/>
              <a:gd name="adj2" fmla="val 0"/>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b" anchorCtr="0"/>
          <a:lstStyle/>
          <a:p>
            <a:pPr algn="ctr" defTabSz="685800" fontAlgn="auto">
              <a:spcBef>
                <a:spcPts val="0"/>
              </a:spcBef>
              <a:spcAft>
                <a:spcPts val="0"/>
              </a:spcAft>
              <a:defRPr/>
            </a:pPr>
            <a:endParaRPr lang="en-US" sz="2000" baseline="30000">
              <a:solidFill>
                <a:schemeClr val="tx1"/>
              </a:solidFill>
              <a:latin typeface="Arial" panose="020B0604020202020204" pitchFamily="34" charset="0"/>
              <a:ea typeface="Apis Black" panose="020B0A04010101010104" pitchFamily="34" charset="0"/>
              <a:cs typeface="Arial" panose="020B0604020202020204" pitchFamily="34" charset="0"/>
            </a:endParaRPr>
          </a:p>
        </p:txBody>
      </p:sp>
      <p:sp>
        <p:nvSpPr>
          <p:cNvPr id="191" name="Rectangle: Top Corners Rounded 190">
            <a:extLst>
              <a:ext uri="{FF2B5EF4-FFF2-40B4-BE49-F238E27FC236}">
                <a16:creationId xmlns:a16="http://schemas.microsoft.com/office/drawing/2014/main" id="{E8F97141-165B-4ABA-A6C5-A4497F31065C}"/>
              </a:ext>
            </a:extLst>
          </p:cNvPr>
          <p:cNvSpPr/>
          <p:nvPr/>
        </p:nvSpPr>
        <p:spPr>
          <a:xfrm>
            <a:off x="2168839" y="4285127"/>
            <a:ext cx="1970723" cy="671255"/>
          </a:xfrm>
          <a:prstGeom prst="round2SameRect">
            <a:avLst>
              <a:gd name="adj1" fmla="val 0"/>
              <a:gd name="adj2" fmla="val 0"/>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b" anchorCtr="0"/>
          <a:lstStyle/>
          <a:p>
            <a:pPr algn="ctr" defTabSz="685256" fontAlgn="auto">
              <a:spcBef>
                <a:spcPts val="0"/>
              </a:spcBef>
              <a:spcAft>
                <a:spcPts val="0"/>
              </a:spcAft>
              <a:defRPr/>
            </a:pPr>
            <a:endParaRPr lang="en-US" sz="1600" baseline="30000">
              <a:solidFill>
                <a:schemeClr val="tx1"/>
              </a:solidFill>
              <a:latin typeface="Arial" panose="020B0604020202020204" pitchFamily="34" charset="0"/>
              <a:ea typeface="Apis Black" panose="020B0A04010101010104" pitchFamily="34" charset="0"/>
              <a:cs typeface="Arial" panose="020B0604020202020204" pitchFamily="34" charset="0"/>
            </a:endParaRPr>
          </a:p>
        </p:txBody>
      </p:sp>
      <p:sp>
        <p:nvSpPr>
          <p:cNvPr id="211" name="Rectangle 210">
            <a:extLst>
              <a:ext uri="{FF2B5EF4-FFF2-40B4-BE49-F238E27FC236}">
                <a16:creationId xmlns:a16="http://schemas.microsoft.com/office/drawing/2014/main" id="{C473C79C-6FBF-45F6-8184-D6E3162D84F5}"/>
              </a:ext>
            </a:extLst>
          </p:cNvPr>
          <p:cNvSpPr/>
          <p:nvPr/>
        </p:nvSpPr>
        <p:spPr>
          <a:xfrm>
            <a:off x="2168838" y="3829127"/>
            <a:ext cx="1895953" cy="34249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l" defTabSz="685256" fontAlgn="auto">
              <a:spcBef>
                <a:spcPts val="300"/>
              </a:spcBef>
              <a:spcAft>
                <a:spcPts val="0"/>
              </a:spcAft>
              <a:buFont typeface="Arial" panose="020B0604020202020204" pitchFamily="34" charset="0"/>
              <a:buChar char="•"/>
              <a:defRPr/>
            </a:pPr>
            <a:r>
              <a:rPr lang="en-US" sz="1400" b="0">
                <a:solidFill>
                  <a:schemeClr val="tx1">
                    <a:lumMod val="65000"/>
                    <a:lumOff val="35000"/>
                  </a:schemeClr>
                </a:solidFill>
                <a:latin typeface="Arial" panose="020B0604020202020204" pitchFamily="34" charset="0"/>
                <a:cs typeface="Arial" panose="020B0604020202020204" pitchFamily="34" charset="0"/>
              </a:rPr>
              <a:t>Hypertension</a:t>
            </a:r>
          </a:p>
          <a:p>
            <a:pPr marL="171450" indent="-171450" algn="l" defTabSz="685256" fontAlgn="auto">
              <a:spcBef>
                <a:spcPts val="300"/>
              </a:spcBef>
              <a:spcAft>
                <a:spcPts val="0"/>
              </a:spcAft>
              <a:buFont typeface="Arial" panose="020B0604020202020204" pitchFamily="34" charset="0"/>
              <a:buChar char="•"/>
              <a:defRPr/>
            </a:pPr>
            <a:r>
              <a:rPr lang="en-US" sz="1400" b="0">
                <a:solidFill>
                  <a:schemeClr val="accent5">
                    <a:lumMod val="75000"/>
                  </a:schemeClr>
                </a:solidFill>
                <a:latin typeface="Arial" panose="020B0604020202020204" pitchFamily="34" charset="0"/>
                <a:cs typeface="Arial" panose="020B0604020202020204" pitchFamily="34" charset="0"/>
              </a:rPr>
              <a:t>Hyperglycemia</a:t>
            </a:r>
          </a:p>
        </p:txBody>
      </p:sp>
      <p:sp>
        <p:nvSpPr>
          <p:cNvPr id="213" name="Rectangle 212">
            <a:extLst>
              <a:ext uri="{FF2B5EF4-FFF2-40B4-BE49-F238E27FC236}">
                <a16:creationId xmlns:a16="http://schemas.microsoft.com/office/drawing/2014/main" id="{DE3B3A75-A561-4378-A8BB-5B51BC26C1FB}"/>
              </a:ext>
            </a:extLst>
          </p:cNvPr>
          <p:cNvSpPr/>
          <p:nvPr/>
        </p:nvSpPr>
        <p:spPr>
          <a:xfrm>
            <a:off x="4139561" y="2740111"/>
            <a:ext cx="1895953" cy="88900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l" defTabSz="685256" fontAlgn="auto">
              <a:spcBef>
                <a:spcPts val="300"/>
              </a:spcBef>
              <a:spcAft>
                <a:spcPts val="0"/>
              </a:spcAft>
              <a:buFont typeface="Arial" panose="020B0604020202020204" pitchFamily="34" charset="0"/>
              <a:buChar char="•"/>
              <a:defRPr/>
            </a:pPr>
            <a:r>
              <a:rPr lang="en-US" sz="1400" b="0">
                <a:solidFill>
                  <a:schemeClr val="accent5">
                    <a:lumMod val="75000"/>
                  </a:schemeClr>
                </a:solidFill>
                <a:latin typeface="Arial" panose="020B0604020202020204" pitchFamily="34" charset="0"/>
                <a:cs typeface="Arial" panose="020B0604020202020204" pitchFamily="34" charset="0"/>
              </a:rPr>
              <a:t>T2D prevention</a:t>
            </a:r>
          </a:p>
          <a:p>
            <a:pPr marL="171450" indent="-171450" algn="l" defTabSz="685256" fontAlgn="auto">
              <a:spcBef>
                <a:spcPts val="300"/>
              </a:spcBef>
              <a:spcAft>
                <a:spcPts val="0"/>
              </a:spcAft>
              <a:buFont typeface="Arial" panose="020B0604020202020204" pitchFamily="34" charset="0"/>
              <a:buChar char="•"/>
              <a:defRPr/>
            </a:pPr>
            <a:r>
              <a:rPr lang="en-US" sz="1400" b="0">
                <a:solidFill>
                  <a:schemeClr val="accent5">
                    <a:lumMod val="75000"/>
                  </a:schemeClr>
                </a:solidFill>
                <a:latin typeface="Arial" panose="020B0604020202020204" pitchFamily="34" charset="0"/>
                <a:cs typeface="Arial" panose="020B0604020202020204" pitchFamily="34" charset="0"/>
              </a:rPr>
              <a:t>MASLD</a:t>
            </a:r>
          </a:p>
          <a:p>
            <a:pPr marL="171450" indent="-171450" algn="l" defTabSz="685256" fontAlgn="auto">
              <a:spcBef>
                <a:spcPts val="300"/>
              </a:spcBef>
              <a:spcAft>
                <a:spcPts val="0"/>
              </a:spcAft>
              <a:buFont typeface="Arial" panose="020B0604020202020204" pitchFamily="34" charset="0"/>
              <a:buChar char="•"/>
              <a:defRPr/>
            </a:pPr>
            <a:r>
              <a:rPr lang="en-US" sz="1400" b="0">
                <a:solidFill>
                  <a:schemeClr val="accent6">
                    <a:lumMod val="75000"/>
                  </a:schemeClr>
                </a:solidFill>
                <a:latin typeface="Arial" panose="020B0604020202020204" pitchFamily="34" charset="0"/>
                <a:cs typeface="Arial" panose="020B0604020202020204" pitchFamily="34" charset="0"/>
              </a:rPr>
              <a:t>PCOS</a:t>
            </a:r>
          </a:p>
          <a:p>
            <a:pPr marL="171450" indent="-171450" algn="l" defTabSz="685256" fontAlgn="auto">
              <a:spcBef>
                <a:spcPts val="300"/>
              </a:spcBef>
              <a:spcAft>
                <a:spcPts val="0"/>
              </a:spcAft>
              <a:buFont typeface="Arial" panose="020B0604020202020204" pitchFamily="34" charset="0"/>
              <a:buChar char="•"/>
              <a:defRPr/>
            </a:pPr>
            <a:r>
              <a:rPr lang="en-US" sz="1400" b="0">
                <a:solidFill>
                  <a:schemeClr val="accent5">
                    <a:lumMod val="75000"/>
                  </a:schemeClr>
                </a:solidFill>
                <a:latin typeface="Arial" panose="020B0604020202020204" pitchFamily="34" charset="0"/>
                <a:cs typeface="Arial" panose="020B0604020202020204" pitchFamily="34" charset="0"/>
              </a:rPr>
              <a:t>Dyslipidemia</a:t>
            </a:r>
          </a:p>
        </p:txBody>
      </p:sp>
      <p:sp>
        <p:nvSpPr>
          <p:cNvPr id="218" name="Rectangle 217">
            <a:extLst>
              <a:ext uri="{FF2B5EF4-FFF2-40B4-BE49-F238E27FC236}">
                <a16:creationId xmlns:a16="http://schemas.microsoft.com/office/drawing/2014/main" id="{3555F6B0-0288-424E-BA98-84F015B5FAFE}"/>
              </a:ext>
            </a:extLst>
          </p:cNvPr>
          <p:cNvSpPr/>
          <p:nvPr/>
        </p:nvSpPr>
        <p:spPr>
          <a:xfrm>
            <a:off x="6110285" y="1865904"/>
            <a:ext cx="1895950" cy="117508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l" defTabSz="685256" fontAlgn="auto">
              <a:spcBef>
                <a:spcPts val="300"/>
              </a:spcBef>
              <a:spcAft>
                <a:spcPts val="0"/>
              </a:spcAft>
              <a:buFont typeface="Arial" panose="020B0604020202020204" pitchFamily="34" charset="0"/>
              <a:buChar char="•"/>
              <a:defRPr/>
            </a:pPr>
            <a:r>
              <a:rPr lang="en-US" sz="1400" b="0">
                <a:solidFill>
                  <a:schemeClr val="tx1">
                    <a:lumMod val="65000"/>
                    <a:lumOff val="35000"/>
                  </a:schemeClr>
                </a:solidFill>
                <a:latin typeface="Arial" panose="020B0604020202020204" pitchFamily="34" charset="0"/>
                <a:cs typeface="Arial" panose="020B0604020202020204" pitchFamily="34" charset="0"/>
              </a:rPr>
              <a:t>CV disease</a:t>
            </a:r>
          </a:p>
          <a:p>
            <a:pPr marL="171450" indent="-171450" algn="l" defTabSz="685256" fontAlgn="auto">
              <a:spcBef>
                <a:spcPts val="300"/>
              </a:spcBef>
              <a:spcAft>
                <a:spcPts val="0"/>
              </a:spcAft>
              <a:buFont typeface="Arial" panose="020B0604020202020204" pitchFamily="34" charset="0"/>
              <a:buChar char="•"/>
              <a:defRPr/>
            </a:pPr>
            <a:r>
              <a:rPr lang="en-US" sz="1400" b="0">
                <a:solidFill>
                  <a:schemeClr val="accent1">
                    <a:lumMod val="40000"/>
                    <a:lumOff val="60000"/>
                  </a:schemeClr>
                </a:solidFill>
                <a:latin typeface="Arial" panose="020B0604020202020204" pitchFamily="34" charset="0"/>
                <a:cs typeface="Arial" panose="020B0604020202020204" pitchFamily="34" charset="0"/>
              </a:rPr>
              <a:t>Urinary stress incontinence</a:t>
            </a:r>
          </a:p>
          <a:p>
            <a:pPr marL="171450" indent="-171450" algn="l" defTabSz="685256" fontAlgn="auto">
              <a:spcBef>
                <a:spcPts val="300"/>
              </a:spcBef>
              <a:spcAft>
                <a:spcPts val="0"/>
              </a:spcAft>
              <a:buFont typeface="Arial" panose="020B0604020202020204" pitchFamily="34" charset="0"/>
              <a:buChar char="•"/>
              <a:defRPr/>
            </a:pPr>
            <a:r>
              <a:rPr lang="en-US" sz="1400">
                <a:solidFill>
                  <a:schemeClr val="accent5">
                    <a:lumMod val="75000"/>
                  </a:schemeClr>
                </a:solidFill>
                <a:latin typeface="Arial" panose="020B0604020202020204" pitchFamily="34" charset="0"/>
                <a:cs typeface="Arial" panose="020B0604020202020204" pitchFamily="34" charset="0"/>
              </a:rPr>
              <a:t>M</a:t>
            </a:r>
            <a:r>
              <a:rPr lang="en-US" sz="1400" b="0">
                <a:solidFill>
                  <a:schemeClr val="accent5">
                    <a:lumMod val="75000"/>
                  </a:schemeClr>
                </a:solidFill>
                <a:latin typeface="Arial" panose="020B0604020202020204" pitchFamily="34" charset="0"/>
                <a:cs typeface="Arial" panose="020B0604020202020204" pitchFamily="34" charset="0"/>
              </a:rPr>
              <a:t>ASH</a:t>
            </a:r>
          </a:p>
          <a:p>
            <a:pPr marL="171450" indent="-171450" algn="l" defTabSz="685256" fontAlgn="auto">
              <a:spcBef>
                <a:spcPts val="300"/>
              </a:spcBef>
              <a:spcAft>
                <a:spcPts val="0"/>
              </a:spcAft>
              <a:buFont typeface="Arial" panose="020B0604020202020204" pitchFamily="34" charset="0"/>
              <a:buChar char="•"/>
              <a:defRPr/>
            </a:pPr>
            <a:r>
              <a:rPr lang="en-US" sz="1400" b="0">
                <a:solidFill>
                  <a:schemeClr val="accent2"/>
                </a:solidFill>
                <a:latin typeface="Arial" panose="020B0604020202020204" pitchFamily="34" charset="0"/>
                <a:cs typeface="Arial" panose="020B0604020202020204" pitchFamily="34" charset="0"/>
              </a:rPr>
              <a:t>OSA</a:t>
            </a:r>
          </a:p>
          <a:p>
            <a:pPr marL="171450" indent="-171450" algn="l" defTabSz="685256" fontAlgn="auto">
              <a:spcBef>
                <a:spcPts val="300"/>
              </a:spcBef>
              <a:spcAft>
                <a:spcPts val="0"/>
              </a:spcAft>
              <a:buFont typeface="Arial" panose="020B0604020202020204" pitchFamily="34" charset="0"/>
              <a:buChar char="•"/>
              <a:defRPr/>
            </a:pPr>
            <a:r>
              <a:rPr lang="en-US" sz="1400" b="0">
                <a:solidFill>
                  <a:schemeClr val="accent1">
                    <a:lumMod val="40000"/>
                    <a:lumOff val="60000"/>
                  </a:schemeClr>
                </a:solidFill>
                <a:latin typeface="Arial" panose="020B0604020202020204" pitchFamily="34" charset="0"/>
                <a:cs typeface="Arial" panose="020B0604020202020204" pitchFamily="34" charset="0"/>
              </a:rPr>
              <a:t>GERD</a:t>
            </a:r>
          </a:p>
          <a:p>
            <a:pPr marL="171450" indent="-171450" algn="l" defTabSz="685256" fontAlgn="auto">
              <a:spcBef>
                <a:spcPts val="300"/>
              </a:spcBef>
              <a:spcAft>
                <a:spcPts val="0"/>
              </a:spcAft>
              <a:buFont typeface="Arial" panose="020B0604020202020204" pitchFamily="34" charset="0"/>
              <a:buChar char="•"/>
              <a:defRPr/>
            </a:pPr>
            <a:r>
              <a:rPr lang="en-US" sz="1400" b="0">
                <a:solidFill>
                  <a:schemeClr val="accent4">
                    <a:lumMod val="75000"/>
                  </a:schemeClr>
                </a:solidFill>
                <a:latin typeface="Arial" panose="020B0604020202020204" pitchFamily="34" charset="0"/>
                <a:cs typeface="Arial" panose="020B0604020202020204" pitchFamily="34" charset="0"/>
              </a:rPr>
              <a:t>Knee OA</a:t>
            </a:r>
          </a:p>
        </p:txBody>
      </p:sp>
      <p:sp>
        <p:nvSpPr>
          <p:cNvPr id="219" name="Rectangle 218">
            <a:extLst>
              <a:ext uri="{FF2B5EF4-FFF2-40B4-BE49-F238E27FC236}">
                <a16:creationId xmlns:a16="http://schemas.microsoft.com/office/drawing/2014/main" id="{9C2F4E13-B95B-4169-B0A2-652130510951}"/>
              </a:ext>
            </a:extLst>
          </p:cNvPr>
          <p:cNvSpPr/>
          <p:nvPr/>
        </p:nvSpPr>
        <p:spPr>
          <a:xfrm>
            <a:off x="8081007" y="1918969"/>
            <a:ext cx="1895953" cy="88900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l" defTabSz="685256" fontAlgn="auto">
              <a:spcBef>
                <a:spcPts val="300"/>
              </a:spcBef>
              <a:spcAft>
                <a:spcPts val="0"/>
              </a:spcAft>
              <a:buFont typeface="Arial" panose="020B0604020202020204" pitchFamily="34" charset="0"/>
              <a:buChar char="•"/>
              <a:defRPr/>
            </a:pPr>
            <a:r>
              <a:rPr lang="en-US" sz="1400" b="0">
                <a:solidFill>
                  <a:schemeClr val="accent5">
                    <a:lumMod val="75000"/>
                  </a:schemeClr>
                </a:solidFill>
                <a:latin typeface="Arial" panose="020B0604020202020204" pitchFamily="34" charset="0"/>
                <a:cs typeface="Arial" panose="020B0604020202020204" pitchFamily="34" charset="0"/>
              </a:rPr>
              <a:t>T2D remission</a:t>
            </a:r>
          </a:p>
          <a:p>
            <a:pPr marL="171450" indent="-171450" algn="l" defTabSz="685256" fontAlgn="auto">
              <a:spcBef>
                <a:spcPts val="300"/>
              </a:spcBef>
              <a:spcAft>
                <a:spcPts val="0"/>
              </a:spcAft>
              <a:buFont typeface="Arial" panose="020B0604020202020204" pitchFamily="34" charset="0"/>
              <a:buChar char="•"/>
              <a:defRPr/>
            </a:pPr>
            <a:r>
              <a:rPr lang="en-US" sz="1400" b="0">
                <a:solidFill>
                  <a:schemeClr val="tx1">
                    <a:lumMod val="65000"/>
                    <a:lumOff val="35000"/>
                  </a:schemeClr>
                </a:solidFill>
                <a:latin typeface="Arial" panose="020B0604020202020204" pitchFamily="34" charset="0"/>
                <a:cs typeface="Arial" panose="020B0604020202020204" pitchFamily="34" charset="0"/>
              </a:rPr>
              <a:t>CV mortality</a:t>
            </a:r>
          </a:p>
          <a:p>
            <a:pPr marL="171450" indent="-171450" algn="l" defTabSz="685256" fontAlgn="auto">
              <a:spcBef>
                <a:spcPts val="300"/>
              </a:spcBef>
              <a:spcAft>
                <a:spcPts val="0"/>
              </a:spcAft>
              <a:buFont typeface="Arial" panose="020B0604020202020204" pitchFamily="34" charset="0"/>
              <a:buChar char="•"/>
              <a:defRPr/>
            </a:pPr>
            <a:r>
              <a:rPr lang="en-US" sz="1400" b="0" err="1">
                <a:solidFill>
                  <a:schemeClr val="tx1">
                    <a:lumMod val="65000"/>
                    <a:lumOff val="35000"/>
                  </a:schemeClr>
                </a:solidFill>
                <a:latin typeface="Arial" panose="020B0604020202020204" pitchFamily="34" charset="0"/>
                <a:cs typeface="Arial" panose="020B0604020202020204" pitchFamily="34" charset="0"/>
              </a:rPr>
              <a:t>HFpEF</a:t>
            </a:r>
            <a:endParaRPr lang="en-US" sz="1400" b="0">
              <a:solidFill>
                <a:schemeClr val="tx1">
                  <a:lumMod val="65000"/>
                  <a:lumOff val="35000"/>
                </a:schemeClr>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BC266B4B-2ED9-47CA-B7EE-C41F59B9FDDE}"/>
              </a:ext>
            </a:extLst>
          </p:cNvPr>
          <p:cNvSpPr txBox="1"/>
          <p:nvPr/>
        </p:nvSpPr>
        <p:spPr>
          <a:xfrm>
            <a:off x="2613127" y="5059853"/>
            <a:ext cx="1166578" cy="400110"/>
          </a:xfrm>
          <a:prstGeom prst="rect">
            <a:avLst/>
          </a:prstGeom>
          <a:noFill/>
        </p:spPr>
        <p:txBody>
          <a:bodyPr wrap="square">
            <a:spAutoFit/>
          </a:bodyPr>
          <a:lstStyle/>
          <a:p>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Apis Black" panose="020B0A04010101010104" pitchFamily="34" charset="0"/>
                <a:cs typeface="Arial" panose="020B0604020202020204" pitchFamily="34" charset="0"/>
              </a:rPr>
              <a:t>0–5</a:t>
            </a:r>
            <a:r>
              <a:rPr kumimoji="0" lang="en-US" sz="2000" b="1" i="0" u="none" strike="noStrike" kern="1200" cap="none" spc="0" normalizeH="0" baseline="30000" noProof="0">
                <a:ln>
                  <a:noFill/>
                </a:ln>
                <a:solidFill>
                  <a:prstClr val="black"/>
                </a:solidFill>
                <a:effectLst/>
                <a:uLnTx/>
                <a:uFillTx/>
                <a:latin typeface="Arial" panose="020B0604020202020204" pitchFamily="34" charset="0"/>
                <a:ea typeface="Apis Black" panose="020B0A04010101010104" pitchFamily="34" charset="0"/>
                <a:cs typeface="Arial" panose="020B0604020202020204" pitchFamily="34" charset="0"/>
              </a:rPr>
              <a:t>1</a:t>
            </a:r>
            <a:endParaRPr lang="en-CA" b="1">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75044CB7-828E-40DF-9434-CA2469C09B60}"/>
              </a:ext>
            </a:extLst>
          </p:cNvPr>
          <p:cNvSpPr txBox="1"/>
          <p:nvPr/>
        </p:nvSpPr>
        <p:spPr>
          <a:xfrm>
            <a:off x="4586443" y="5106393"/>
            <a:ext cx="1076960" cy="400110"/>
          </a:xfrm>
          <a:prstGeom prst="rect">
            <a:avLst/>
          </a:prstGeom>
          <a:noFill/>
        </p:spPr>
        <p:txBody>
          <a:bodyPr wrap="square">
            <a:spAutoFit/>
          </a:bodyPr>
          <a:lstStyle/>
          <a:p>
            <a:r>
              <a:rPr lang="en-US" sz="2000" b="1">
                <a:solidFill>
                  <a:prstClr val="black"/>
                </a:solidFill>
                <a:latin typeface="Arial" panose="020B0604020202020204" pitchFamily="34" charset="0"/>
                <a:ea typeface="Apis Black" panose="020B0A04010101010104" pitchFamily="34" charset="0"/>
                <a:cs typeface="Arial" panose="020B0604020202020204" pitchFamily="34" charset="0"/>
              </a:rPr>
              <a:t>5</a:t>
            </a: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Apis Black" panose="020B0A04010101010104" pitchFamily="34" charset="0"/>
                <a:cs typeface="Arial" panose="020B0604020202020204" pitchFamily="34" charset="0"/>
              </a:rPr>
              <a:t>–10</a:t>
            </a:r>
            <a:r>
              <a:rPr kumimoji="0" lang="en-US" sz="2000" b="1" i="0" u="none" strike="noStrike" kern="1200" cap="none" spc="0" normalizeH="0" baseline="30000" noProof="0">
                <a:ln>
                  <a:noFill/>
                </a:ln>
                <a:solidFill>
                  <a:prstClr val="black"/>
                </a:solidFill>
                <a:effectLst/>
                <a:uLnTx/>
                <a:uFillTx/>
                <a:latin typeface="Arial" panose="020B0604020202020204" pitchFamily="34" charset="0"/>
                <a:ea typeface="Apis Black" panose="020B0A04010101010104" pitchFamily="34" charset="0"/>
                <a:cs typeface="Arial" panose="020B0604020202020204" pitchFamily="34" charset="0"/>
              </a:rPr>
              <a:t>1–3 </a:t>
            </a:r>
            <a:endParaRPr lang="en-CA" b="1">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D76C0F51-65E0-41B8-B0B9-88C20B43A91B}"/>
              </a:ext>
            </a:extLst>
          </p:cNvPr>
          <p:cNvSpPr txBox="1"/>
          <p:nvPr/>
        </p:nvSpPr>
        <p:spPr>
          <a:xfrm>
            <a:off x="6640728" y="5059853"/>
            <a:ext cx="1255772" cy="400110"/>
          </a:xfrm>
          <a:prstGeom prst="rect">
            <a:avLst/>
          </a:prstGeom>
          <a:noFill/>
        </p:spPr>
        <p:txBody>
          <a:bodyPr wrap="square">
            <a:spAutoFit/>
          </a:bodyPr>
          <a:lstStyle/>
          <a:p>
            <a:r>
              <a:rPr lang="en-US" sz="2000" b="1">
                <a:solidFill>
                  <a:prstClr val="black"/>
                </a:solidFill>
                <a:latin typeface="Arial" panose="020B0604020202020204" pitchFamily="34" charset="0"/>
                <a:ea typeface="Apis Black" panose="020B0A04010101010104" pitchFamily="34" charset="0"/>
                <a:cs typeface="Arial" panose="020B0604020202020204" pitchFamily="34" charset="0"/>
              </a:rPr>
              <a:t>10</a:t>
            </a: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Apis Black" panose="020B0A04010101010104" pitchFamily="34" charset="0"/>
                <a:cs typeface="Arial" panose="020B0604020202020204" pitchFamily="34" charset="0"/>
              </a:rPr>
              <a:t>–15</a:t>
            </a:r>
            <a:r>
              <a:rPr kumimoji="0" lang="en-US" sz="2000" b="1" i="0" u="none" strike="noStrike" kern="1200" cap="none" spc="0" normalizeH="0" baseline="30000" noProof="0">
                <a:ln>
                  <a:noFill/>
                </a:ln>
                <a:solidFill>
                  <a:prstClr val="black"/>
                </a:solidFill>
                <a:effectLst/>
                <a:uLnTx/>
                <a:uFillTx/>
                <a:latin typeface="Arial" panose="020B0604020202020204" pitchFamily="34" charset="0"/>
                <a:ea typeface="Apis Black" panose="020B0A04010101010104" pitchFamily="34" charset="0"/>
                <a:cs typeface="Arial" panose="020B0604020202020204" pitchFamily="34" charset="0"/>
              </a:rPr>
              <a:t>1–4</a:t>
            </a:r>
            <a:endParaRPr lang="en-CA" b="1">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0E4EBF9-848D-4148-8AC1-650577DF8EB1}"/>
              </a:ext>
            </a:extLst>
          </p:cNvPr>
          <p:cNvSpPr txBox="1"/>
          <p:nvPr/>
        </p:nvSpPr>
        <p:spPr>
          <a:xfrm>
            <a:off x="8621928" y="5059853"/>
            <a:ext cx="1255772" cy="400110"/>
          </a:xfrm>
          <a:prstGeom prst="rect">
            <a:avLst/>
          </a:prstGeom>
          <a:noFill/>
        </p:spPr>
        <p:txBody>
          <a:bodyPr wrap="square">
            <a:spAutoFit/>
          </a:bodyPr>
          <a:lstStyle/>
          <a:p>
            <a:r>
              <a:rPr lang="en-US" sz="2000" b="1">
                <a:solidFill>
                  <a:prstClr val="black"/>
                </a:solidFill>
                <a:latin typeface="Arial" panose="020B0604020202020204" pitchFamily="34" charset="0"/>
                <a:ea typeface="Apis Black" panose="020B0A04010101010104" pitchFamily="34" charset="0"/>
                <a:cs typeface="Arial" panose="020B0604020202020204" pitchFamily="34" charset="0"/>
              </a:rPr>
              <a:t>&gt;</a:t>
            </a: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Apis Black" panose="020B0A04010101010104" pitchFamily="34" charset="0"/>
                <a:cs typeface="Arial" panose="020B0604020202020204" pitchFamily="34" charset="0"/>
              </a:rPr>
              <a:t>15</a:t>
            </a:r>
            <a:r>
              <a:rPr kumimoji="0" lang="en-US" sz="2000" b="1" i="0" u="none" strike="noStrike" kern="1200" cap="none" spc="0" normalizeH="0" baseline="30000" noProof="0">
                <a:ln>
                  <a:noFill/>
                </a:ln>
                <a:solidFill>
                  <a:prstClr val="black"/>
                </a:solidFill>
                <a:effectLst/>
                <a:uLnTx/>
                <a:uFillTx/>
                <a:latin typeface="Arial" panose="020B0604020202020204" pitchFamily="34" charset="0"/>
                <a:ea typeface="Apis Black" panose="020B0A04010101010104" pitchFamily="34" charset="0"/>
                <a:cs typeface="Arial" panose="020B0604020202020204" pitchFamily="34" charset="0"/>
              </a:rPr>
              <a:t>4</a:t>
            </a:r>
            <a:r>
              <a:rPr lang="en-US" sz="2000" b="1" baseline="30000">
                <a:solidFill>
                  <a:prstClr val="black"/>
                </a:solidFill>
                <a:latin typeface="Arial" panose="020B0604020202020204" pitchFamily="34" charset="0"/>
                <a:ea typeface="Apis Black" panose="020B0A04010101010104" pitchFamily="34" charset="0"/>
                <a:cs typeface="Arial" panose="020B0604020202020204" pitchFamily="34" charset="0"/>
              </a:rPr>
              <a:t>–6</a:t>
            </a:r>
            <a:endParaRPr lang="en-CA" b="1">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0DD78BCB-5634-4D75-BB83-5D695CAAD5A8}"/>
              </a:ext>
            </a:extLst>
          </p:cNvPr>
          <p:cNvSpPr txBox="1"/>
          <p:nvPr/>
        </p:nvSpPr>
        <p:spPr>
          <a:xfrm>
            <a:off x="5087537" y="5459963"/>
            <a:ext cx="2346305" cy="400110"/>
          </a:xfrm>
          <a:prstGeom prst="rect">
            <a:avLst/>
          </a:prstGeom>
          <a:noFill/>
        </p:spPr>
        <p:txBody>
          <a:bodyPr wrap="square">
            <a:spAutoFit/>
          </a:bodyPr>
          <a:lstStyle/>
          <a:p>
            <a:pPr algn="ctr"/>
            <a:r>
              <a:rPr lang="en-US" sz="2000" b="1">
                <a:solidFill>
                  <a:prstClr val="black"/>
                </a:solidFill>
                <a:latin typeface="Arial" panose="020B0604020202020204" pitchFamily="34" charset="0"/>
                <a:ea typeface="Apis Black" panose="020B0A04010101010104" pitchFamily="34" charset="0"/>
                <a:cs typeface="Arial" panose="020B0604020202020204" pitchFamily="34" charset="0"/>
              </a:rPr>
              <a:t>Weight loss (%)</a:t>
            </a:r>
            <a:endParaRPr lang="en-CA" b="1">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F8AFB671-92D2-5B47-4124-3E5D0F32FB2B}"/>
              </a:ext>
            </a:extLst>
          </p:cNvPr>
          <p:cNvGrpSpPr/>
          <p:nvPr/>
        </p:nvGrpSpPr>
        <p:grpSpPr>
          <a:xfrm>
            <a:off x="664598" y="2055730"/>
            <a:ext cx="1944986" cy="1096574"/>
            <a:chOff x="664598" y="1878749"/>
            <a:chExt cx="1944986" cy="1096574"/>
          </a:xfrm>
        </p:grpSpPr>
        <p:sp>
          <p:nvSpPr>
            <p:cNvPr id="4" name="Rectangle 3">
              <a:extLst>
                <a:ext uri="{FF2B5EF4-FFF2-40B4-BE49-F238E27FC236}">
                  <a16:creationId xmlns:a16="http://schemas.microsoft.com/office/drawing/2014/main" id="{75A4E9A7-38D1-4148-9173-96B2543302D1}"/>
                </a:ext>
              </a:extLst>
            </p:cNvPr>
            <p:cNvSpPr/>
            <p:nvPr/>
          </p:nvSpPr>
          <p:spPr>
            <a:xfrm>
              <a:off x="664598" y="1967023"/>
              <a:ext cx="85860" cy="85062"/>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86523A9-95E3-4CA1-B431-1887C58AAE25}"/>
                </a:ext>
              </a:extLst>
            </p:cNvPr>
            <p:cNvSpPr txBox="1"/>
            <p:nvPr/>
          </p:nvSpPr>
          <p:spPr>
            <a:xfrm>
              <a:off x="760226" y="1878749"/>
              <a:ext cx="1487526" cy="261610"/>
            </a:xfrm>
            <a:prstGeom prst="rect">
              <a:avLst/>
            </a:prstGeom>
            <a:noFill/>
          </p:spPr>
          <p:txBody>
            <a:bodyPr wrap="square" rtlCol="0">
              <a:spAutoFit/>
            </a:bodyPr>
            <a:lstStyle/>
            <a:p>
              <a:r>
                <a:rPr lang="en-CA" sz="1100">
                  <a:latin typeface="Arial" panose="020B0604020202020204" pitchFamily="34" charset="0"/>
                  <a:cs typeface="Arial" panose="020B0604020202020204" pitchFamily="34" charset="0"/>
                </a:rPr>
                <a:t>Metabolic conditions </a:t>
              </a:r>
            </a:p>
          </p:txBody>
        </p:sp>
        <p:sp>
          <p:nvSpPr>
            <p:cNvPr id="23" name="Rectangle 22">
              <a:extLst>
                <a:ext uri="{FF2B5EF4-FFF2-40B4-BE49-F238E27FC236}">
                  <a16:creationId xmlns:a16="http://schemas.microsoft.com/office/drawing/2014/main" id="{3AB0D57B-4399-4D53-9E41-F738865A5D88}"/>
                </a:ext>
              </a:extLst>
            </p:cNvPr>
            <p:cNvSpPr/>
            <p:nvPr/>
          </p:nvSpPr>
          <p:spPr>
            <a:xfrm>
              <a:off x="664598" y="2132183"/>
              <a:ext cx="85860" cy="8506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A97BDAC1-CA69-499D-B973-59AAFFFEBF6C}"/>
                </a:ext>
              </a:extLst>
            </p:cNvPr>
            <p:cNvSpPr txBox="1"/>
            <p:nvPr/>
          </p:nvSpPr>
          <p:spPr>
            <a:xfrm>
              <a:off x="760226" y="2045742"/>
              <a:ext cx="1849358" cy="261610"/>
            </a:xfrm>
            <a:prstGeom prst="rect">
              <a:avLst/>
            </a:prstGeom>
            <a:noFill/>
          </p:spPr>
          <p:txBody>
            <a:bodyPr wrap="square" rtlCol="0">
              <a:spAutoFit/>
            </a:bodyPr>
            <a:lstStyle/>
            <a:p>
              <a:r>
                <a:rPr lang="en-CA" sz="1100">
                  <a:latin typeface="Arial" panose="020B0604020202020204" pitchFamily="34" charset="0"/>
                  <a:cs typeface="Arial" panose="020B0604020202020204" pitchFamily="34" charset="0"/>
                </a:rPr>
                <a:t>Cardiovascular disease</a:t>
              </a:r>
            </a:p>
          </p:txBody>
        </p:sp>
        <p:sp>
          <p:nvSpPr>
            <p:cNvPr id="25" name="Rectangle 24">
              <a:extLst>
                <a:ext uri="{FF2B5EF4-FFF2-40B4-BE49-F238E27FC236}">
                  <a16:creationId xmlns:a16="http://schemas.microsoft.com/office/drawing/2014/main" id="{EA767A4F-7C09-4C40-983D-B6B6A9820D3D}"/>
                </a:ext>
              </a:extLst>
            </p:cNvPr>
            <p:cNvSpPr/>
            <p:nvPr/>
          </p:nvSpPr>
          <p:spPr>
            <a:xfrm>
              <a:off x="664598" y="2297343"/>
              <a:ext cx="85860" cy="850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C0C5180B-D37E-4F11-94DA-DA655FDB8BB4}"/>
                </a:ext>
              </a:extLst>
            </p:cNvPr>
            <p:cNvSpPr txBox="1"/>
            <p:nvPr/>
          </p:nvSpPr>
          <p:spPr>
            <a:xfrm>
              <a:off x="760226" y="2212735"/>
              <a:ext cx="1849358" cy="261610"/>
            </a:xfrm>
            <a:prstGeom prst="rect">
              <a:avLst/>
            </a:prstGeom>
            <a:noFill/>
          </p:spPr>
          <p:txBody>
            <a:bodyPr wrap="square" rtlCol="0">
              <a:spAutoFit/>
            </a:bodyPr>
            <a:lstStyle/>
            <a:p>
              <a:r>
                <a:rPr lang="en-CA" sz="1100">
                  <a:latin typeface="Arial" panose="020B0604020202020204" pitchFamily="34" charset="0"/>
                  <a:cs typeface="Arial" panose="020B0604020202020204" pitchFamily="34" charset="0"/>
                </a:rPr>
                <a:t>Respiratory conditions</a:t>
              </a:r>
            </a:p>
          </p:txBody>
        </p:sp>
        <p:sp>
          <p:nvSpPr>
            <p:cNvPr id="27" name="Rectangle 26">
              <a:extLst>
                <a:ext uri="{FF2B5EF4-FFF2-40B4-BE49-F238E27FC236}">
                  <a16:creationId xmlns:a16="http://schemas.microsoft.com/office/drawing/2014/main" id="{99AF9B4A-F23E-4FE8-A191-497E03385EC1}"/>
                </a:ext>
              </a:extLst>
            </p:cNvPr>
            <p:cNvSpPr/>
            <p:nvPr/>
          </p:nvSpPr>
          <p:spPr>
            <a:xfrm>
              <a:off x="664598" y="2462503"/>
              <a:ext cx="85860" cy="8506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22309FC7-7196-4E34-BEDA-E057D301C47F}"/>
                </a:ext>
              </a:extLst>
            </p:cNvPr>
            <p:cNvSpPr txBox="1"/>
            <p:nvPr/>
          </p:nvSpPr>
          <p:spPr>
            <a:xfrm>
              <a:off x="760226" y="2379728"/>
              <a:ext cx="1849358" cy="261610"/>
            </a:xfrm>
            <a:prstGeom prst="rect">
              <a:avLst/>
            </a:prstGeom>
            <a:noFill/>
          </p:spPr>
          <p:txBody>
            <a:bodyPr wrap="square" rtlCol="0">
              <a:spAutoFit/>
            </a:bodyPr>
            <a:lstStyle/>
            <a:p>
              <a:r>
                <a:rPr lang="en-CA" sz="1100">
                  <a:latin typeface="Arial" panose="020B0604020202020204" pitchFamily="34" charset="0"/>
                  <a:cs typeface="Arial" panose="020B0604020202020204" pitchFamily="34" charset="0"/>
                </a:rPr>
                <a:t>Musculoskeletal conditions</a:t>
              </a:r>
            </a:p>
          </p:txBody>
        </p:sp>
        <p:sp>
          <p:nvSpPr>
            <p:cNvPr id="29" name="TextBox 28">
              <a:extLst>
                <a:ext uri="{FF2B5EF4-FFF2-40B4-BE49-F238E27FC236}">
                  <a16:creationId xmlns:a16="http://schemas.microsoft.com/office/drawing/2014/main" id="{7E592F1F-CC79-4564-B305-41B103C2F1F8}"/>
                </a:ext>
              </a:extLst>
            </p:cNvPr>
            <p:cNvSpPr txBox="1"/>
            <p:nvPr/>
          </p:nvSpPr>
          <p:spPr>
            <a:xfrm>
              <a:off x="760226" y="2546721"/>
              <a:ext cx="1849358" cy="261610"/>
            </a:xfrm>
            <a:prstGeom prst="rect">
              <a:avLst/>
            </a:prstGeom>
            <a:noFill/>
          </p:spPr>
          <p:txBody>
            <a:bodyPr wrap="square" rtlCol="0">
              <a:spAutoFit/>
            </a:bodyPr>
            <a:lstStyle/>
            <a:p>
              <a:r>
                <a:rPr lang="en-CA" sz="1100">
                  <a:latin typeface="Arial" panose="020B0604020202020204" pitchFamily="34" charset="0"/>
                  <a:cs typeface="Arial" panose="020B0604020202020204" pitchFamily="34" charset="0"/>
                </a:rPr>
                <a:t>Fertility </a:t>
              </a:r>
            </a:p>
          </p:txBody>
        </p:sp>
        <p:sp>
          <p:nvSpPr>
            <p:cNvPr id="30" name="Rectangle 29">
              <a:extLst>
                <a:ext uri="{FF2B5EF4-FFF2-40B4-BE49-F238E27FC236}">
                  <a16:creationId xmlns:a16="http://schemas.microsoft.com/office/drawing/2014/main" id="{160779E4-DC9C-451F-9AB3-18B142F5DDF3}"/>
                </a:ext>
              </a:extLst>
            </p:cNvPr>
            <p:cNvSpPr/>
            <p:nvPr/>
          </p:nvSpPr>
          <p:spPr>
            <a:xfrm>
              <a:off x="664598" y="2627663"/>
              <a:ext cx="85860" cy="85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AF5B0C98-B31C-4E13-8696-77C803391BDF}"/>
                </a:ext>
              </a:extLst>
            </p:cNvPr>
            <p:cNvSpPr/>
            <p:nvPr/>
          </p:nvSpPr>
          <p:spPr>
            <a:xfrm>
              <a:off x="664598" y="2792821"/>
              <a:ext cx="85860" cy="85062"/>
            </a:xfrm>
            <a:prstGeom prst="rect">
              <a:avLst/>
            </a:prstGeom>
            <a:solidFill>
              <a:srgbClr val="CA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6D970CF6-FE1F-41B9-87F7-AC1602CB4273}"/>
                </a:ext>
              </a:extLst>
            </p:cNvPr>
            <p:cNvSpPr txBox="1"/>
            <p:nvPr/>
          </p:nvSpPr>
          <p:spPr>
            <a:xfrm>
              <a:off x="760226" y="2713713"/>
              <a:ext cx="1849358" cy="261610"/>
            </a:xfrm>
            <a:prstGeom prst="rect">
              <a:avLst/>
            </a:prstGeom>
            <a:noFill/>
          </p:spPr>
          <p:txBody>
            <a:bodyPr wrap="square" rtlCol="0">
              <a:spAutoFit/>
            </a:bodyPr>
            <a:lstStyle/>
            <a:p>
              <a:r>
                <a:rPr lang="en-CA" sz="1100">
                  <a:latin typeface="Arial" panose="020B0604020202020204" pitchFamily="34" charset="0"/>
                  <a:cs typeface="Arial" panose="020B0604020202020204" pitchFamily="34" charset="0"/>
                </a:rPr>
                <a:t>Other conditions </a:t>
              </a:r>
            </a:p>
          </p:txBody>
        </p:sp>
      </p:grpSp>
    </p:spTree>
    <p:custDataLst>
      <p:tags r:id="rId1"/>
    </p:custDataLst>
    <p:extLst>
      <p:ext uri="{BB962C8B-B14F-4D97-AF65-F5344CB8AC3E}">
        <p14:creationId xmlns:p14="http://schemas.microsoft.com/office/powerpoint/2010/main" val="14354075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01A21-72C2-48B7-8FEC-C4121EED19C4}"/>
              </a:ext>
            </a:extLst>
          </p:cNvPr>
          <p:cNvSpPr>
            <a:spLocks noGrp="1"/>
          </p:cNvSpPr>
          <p:nvPr>
            <p:ph type="title"/>
          </p:nvPr>
        </p:nvSpPr>
        <p:spPr/>
        <p:txBody>
          <a:bodyPr>
            <a:normAutofit/>
          </a:bodyPr>
          <a:lstStyle/>
          <a:p>
            <a:r>
              <a:rPr lang="en-US" sz="3600"/>
              <a:t>Significant unmet need in obesity management</a:t>
            </a:r>
            <a:endParaRPr lang="en-CA" sz="3600"/>
          </a:p>
        </p:txBody>
      </p:sp>
      <p:sp>
        <p:nvSpPr>
          <p:cNvPr id="3" name="Text Placeholder 2">
            <a:extLst>
              <a:ext uri="{FF2B5EF4-FFF2-40B4-BE49-F238E27FC236}">
                <a16:creationId xmlns:a16="http://schemas.microsoft.com/office/drawing/2014/main" id="{6CD28BA4-1934-49BD-BB4E-77DB4807F1CE}"/>
              </a:ext>
            </a:extLst>
          </p:cNvPr>
          <p:cNvSpPr>
            <a:spLocks noGrp="1"/>
          </p:cNvSpPr>
          <p:nvPr>
            <p:ph type="body" sz="quarter" idx="13"/>
          </p:nvPr>
        </p:nvSpPr>
        <p:spPr>
          <a:xfrm>
            <a:off x="653693" y="6223071"/>
            <a:ext cx="10705801" cy="324000"/>
          </a:xfrm>
        </p:spPr>
        <p:txBody>
          <a:bodyPr/>
          <a:lstStyle/>
          <a:p>
            <a:r>
              <a:rPr lang="en-US" sz="1000">
                <a:latin typeface="Arial"/>
                <a:cs typeface="Arial"/>
              </a:rPr>
              <a:t>*Includes lifestyle and behavioral counseling, anti-obesity medications and bariatric surgery.</a:t>
            </a:r>
            <a:r>
              <a:rPr lang="en-GB" sz="1000">
                <a:latin typeface="Arial"/>
                <a:cs typeface="Arial"/>
              </a:rPr>
              <a:t> </a:t>
            </a:r>
            <a:br>
              <a:rPr lang="en-GB" sz="1000">
                <a:latin typeface="Arial"/>
                <a:cs typeface="Arial"/>
              </a:rPr>
            </a:br>
            <a:r>
              <a:rPr lang="en-GB" sz="1000">
                <a:latin typeface="Arial"/>
                <a:cs typeface="Arial"/>
              </a:rPr>
              <a:t>1. Ma J et al. Obesity (Silver Spring). 2009;17:1077–1085; 2. Saxon DR et al. Obesity (Silver Spring). 2019; 27:1975-1981; 3. </a:t>
            </a:r>
            <a:r>
              <a:rPr lang="en-CA" sz="1000"/>
              <a:t>Garvey WT et al. </a:t>
            </a:r>
            <a:r>
              <a:rPr lang="en-CA" sz="1000" err="1"/>
              <a:t>Endocr</a:t>
            </a:r>
            <a:r>
              <a:rPr lang="en-CA" sz="1000"/>
              <a:t> </a:t>
            </a:r>
            <a:r>
              <a:rPr lang="en-CA" sz="1000" err="1"/>
              <a:t>Pract</a:t>
            </a:r>
            <a:r>
              <a:rPr lang="en-CA" sz="1000"/>
              <a:t>. 2016;22:1–203</a:t>
            </a:r>
            <a:r>
              <a:rPr lang="en-GB" sz="1000">
                <a:latin typeface="Arial"/>
                <a:cs typeface="Arial"/>
              </a:rPr>
              <a:t>.</a:t>
            </a:r>
            <a:endParaRPr lang="en-US" sz="1000">
              <a:latin typeface="Arial"/>
              <a:cs typeface="Arial"/>
            </a:endParaRPr>
          </a:p>
        </p:txBody>
      </p:sp>
      <p:sp>
        <p:nvSpPr>
          <p:cNvPr id="384" name="Rectangle 383">
            <a:extLst>
              <a:ext uri="{FF2B5EF4-FFF2-40B4-BE49-F238E27FC236}">
                <a16:creationId xmlns:a16="http://schemas.microsoft.com/office/drawing/2014/main" id="{3597E55F-B844-A0AF-63D2-E9C4A8853A38}"/>
              </a:ext>
            </a:extLst>
          </p:cNvPr>
          <p:cNvSpPr/>
          <p:nvPr/>
        </p:nvSpPr>
        <p:spPr>
          <a:xfrm>
            <a:off x="416726" y="5308965"/>
            <a:ext cx="11358549" cy="468874"/>
          </a:xfrm>
          <a:prstGeom prst="rect">
            <a:avLst/>
          </a:prstGeom>
          <a:solidFill>
            <a:schemeClr val="bg2">
              <a:lumMod val="25000"/>
            </a:schemeClr>
          </a:solidFill>
          <a:ln w="9525" cap="flat" cmpd="sng" algn="ctr">
            <a:noFill/>
            <a:prstDash val="solid"/>
          </a:ln>
          <a:effectLst/>
        </p:spPr>
        <p:txBody>
          <a:bodyPr lIns="91440" tIns="45720" rIns="91440" bIns="45720" rtlCol="0" anchor="ctr"/>
          <a:lstStyle/>
          <a:p>
            <a:pPr algn="ctr" defTabSz="914377">
              <a:defRPr/>
            </a:pPr>
            <a:r>
              <a:rPr lang="en-US" sz="2400" dirty="0">
                <a:solidFill>
                  <a:schemeClr val="bg1"/>
                </a:solidFill>
                <a:effectLst/>
                <a:latin typeface="Arial"/>
                <a:cs typeface="Arial"/>
              </a:rPr>
              <a:t>Most people living with obesity do not receive effective obesity </a:t>
            </a:r>
            <a:r>
              <a:rPr lang="en-US" sz="2400" dirty="0">
                <a:solidFill>
                  <a:schemeClr val="bg1"/>
                </a:solidFill>
                <a:latin typeface="Arial"/>
                <a:cs typeface="Arial"/>
              </a:rPr>
              <a:t>treatment</a:t>
            </a:r>
            <a:r>
              <a:rPr lang="en-US" sz="2400" baseline="30000" dirty="0">
                <a:solidFill>
                  <a:schemeClr val="bg1"/>
                </a:solidFill>
                <a:latin typeface="Arial"/>
                <a:cs typeface="Arial"/>
              </a:rPr>
              <a:t>*,1–3</a:t>
            </a:r>
            <a:endParaRPr kumimoji="0" lang="en-GB" sz="1400" b="0" i="0" u="none" strike="noStrike" kern="0" cap="none" spc="0" normalizeH="0" baseline="30000" noProof="0" dirty="0">
              <a:ln>
                <a:noFill/>
              </a:ln>
              <a:solidFill>
                <a:schemeClr val="bg1"/>
              </a:solidFill>
              <a:effectLst/>
              <a:uLnTx/>
              <a:uFillTx/>
              <a:latin typeface="Arial" panose="020B0604020202020204" pitchFamily="34" charset="0"/>
              <a:ea typeface="Apis For Office" panose="020B0504010101010104" pitchFamily="34" charset="0"/>
              <a:cs typeface="Arial" panose="020B0604020202020204" pitchFamily="34" charset="0"/>
            </a:endParaRPr>
          </a:p>
        </p:txBody>
      </p:sp>
      <p:grpSp>
        <p:nvGrpSpPr>
          <p:cNvPr id="445" name="Group 444">
            <a:extLst>
              <a:ext uri="{FF2B5EF4-FFF2-40B4-BE49-F238E27FC236}">
                <a16:creationId xmlns:a16="http://schemas.microsoft.com/office/drawing/2014/main" id="{DCE9CAB2-FA42-5B10-D9A5-34F3A2691667}"/>
              </a:ext>
            </a:extLst>
          </p:cNvPr>
          <p:cNvGrpSpPr/>
          <p:nvPr/>
        </p:nvGrpSpPr>
        <p:grpSpPr>
          <a:xfrm>
            <a:off x="404126" y="1609608"/>
            <a:ext cx="11383746" cy="3494230"/>
            <a:chOff x="404126" y="1787408"/>
            <a:chExt cx="11383746" cy="3494230"/>
          </a:xfrm>
        </p:grpSpPr>
        <p:sp>
          <p:nvSpPr>
            <p:cNvPr id="329" name="Rectangle 328">
              <a:extLst>
                <a:ext uri="{FF2B5EF4-FFF2-40B4-BE49-F238E27FC236}">
                  <a16:creationId xmlns:a16="http://schemas.microsoft.com/office/drawing/2014/main" id="{93B29FD6-4F18-4DE6-A1D4-4594CD9A351E}"/>
                </a:ext>
              </a:extLst>
            </p:cNvPr>
            <p:cNvSpPr/>
            <p:nvPr/>
          </p:nvSpPr>
          <p:spPr>
            <a:xfrm>
              <a:off x="9090392" y="1787408"/>
              <a:ext cx="2697480" cy="1746324"/>
            </a:xfrm>
            <a:prstGeom prst="rect">
              <a:avLst/>
            </a:prstGeom>
            <a:solidFill>
              <a:srgbClr val="FFFFFF"/>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defRPr/>
              </a:pPr>
              <a:r>
                <a:rPr lang="en-GB" sz="2200">
                  <a:solidFill>
                    <a:schemeClr val="tx1"/>
                  </a:solidFill>
                  <a:latin typeface="Arial" panose="020B0604020202020204" pitchFamily="34" charset="0"/>
                  <a:ea typeface="Apis For Office" panose="020B0504010101010104" pitchFamily="34" charset="0"/>
                  <a:cs typeface="Arial" panose="020B0604020202020204" pitchFamily="34" charset="0"/>
                </a:rPr>
                <a:t>People</a:t>
              </a:r>
              <a:r>
                <a:rPr lang="en-GB" sz="2200" b="1">
                  <a:solidFill>
                    <a:schemeClr val="accent5"/>
                  </a:solidFill>
                  <a:latin typeface="Arial" panose="020B0604020202020204" pitchFamily="34" charset="0"/>
                  <a:ea typeface="Apis For Office" panose="020B0504010101010104" pitchFamily="34" charset="0"/>
                  <a:cs typeface="Arial" panose="020B0604020202020204" pitchFamily="34" charset="0"/>
                </a:rPr>
                <a:t> prescribed</a:t>
              </a:r>
              <a:br>
                <a:rPr lang="en-GB" sz="2200">
                  <a:solidFill>
                    <a:srgbClr val="001965"/>
                  </a:solidFill>
                  <a:latin typeface="Arial" panose="020B0604020202020204" pitchFamily="34" charset="0"/>
                  <a:ea typeface="Apis For Office" panose="020B0504010101010104" pitchFamily="34" charset="0"/>
                  <a:cs typeface="Arial" panose="020B0604020202020204" pitchFamily="34" charset="0"/>
                </a:rPr>
              </a:br>
              <a:r>
                <a:rPr lang="en-GB" sz="2200">
                  <a:solidFill>
                    <a:schemeClr val="tx1"/>
                  </a:solidFill>
                  <a:latin typeface="Arial" panose="020B0604020202020204" pitchFamily="34" charset="0"/>
                  <a:ea typeface="Apis For Office" panose="020B0504010101010104" pitchFamily="34" charset="0"/>
                  <a:cs typeface="Arial" panose="020B0604020202020204" pitchFamily="34" charset="0"/>
                </a:rPr>
                <a:t>anti-obesity medication</a:t>
              </a:r>
              <a:br>
                <a:rPr lang="en-GB" sz="2200">
                  <a:solidFill>
                    <a:schemeClr val="tx2"/>
                  </a:solidFill>
                  <a:latin typeface="Arial" panose="020B0604020202020204" pitchFamily="34" charset="0"/>
                  <a:ea typeface="Apis For Office" panose="020B0504010101010104" pitchFamily="34" charset="0"/>
                  <a:cs typeface="Arial" panose="020B0604020202020204" pitchFamily="34" charset="0"/>
                </a:rPr>
              </a:br>
              <a:r>
                <a:rPr lang="en-GB" sz="2200" b="1">
                  <a:solidFill>
                    <a:srgbClr val="3B97DE"/>
                  </a:solidFill>
                  <a:latin typeface="Arial" panose="020B0604020202020204" pitchFamily="34" charset="0"/>
                  <a:ea typeface="Apis For Office" panose="020B0504010101010104" pitchFamily="34" charset="0"/>
                  <a:cs typeface="Arial" panose="020B0604020202020204" pitchFamily="34" charset="0"/>
                </a:rPr>
                <a:t>(1.3%)</a:t>
              </a:r>
              <a:r>
                <a:rPr lang="en-GB" sz="2200" b="1" baseline="30000">
                  <a:solidFill>
                    <a:srgbClr val="3B97DE"/>
                  </a:solidFill>
                  <a:latin typeface="Arial" panose="020B0604020202020204" pitchFamily="34" charset="0"/>
                  <a:ea typeface="Apis For Office" panose="020B0504010101010104" pitchFamily="34" charset="0"/>
                  <a:cs typeface="Arial" panose="020B0604020202020204" pitchFamily="34" charset="0"/>
                </a:rPr>
                <a:t>2</a:t>
              </a:r>
            </a:p>
          </p:txBody>
        </p:sp>
        <p:pic>
          <p:nvPicPr>
            <p:cNvPr id="382" name="Graphic 381" descr="Woman">
              <a:extLst>
                <a:ext uri="{FF2B5EF4-FFF2-40B4-BE49-F238E27FC236}">
                  <a16:creationId xmlns:a16="http://schemas.microsoft.com/office/drawing/2014/main" id="{40758CBC-5108-4958-99AD-29B7960FDC5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131952" y="4952221"/>
              <a:ext cx="244804" cy="329417"/>
            </a:xfrm>
            <a:prstGeom prst="rect">
              <a:avLst/>
            </a:prstGeom>
          </p:spPr>
        </p:pic>
        <p:sp>
          <p:nvSpPr>
            <p:cNvPr id="308" name="Rectangle 307">
              <a:extLst>
                <a:ext uri="{FF2B5EF4-FFF2-40B4-BE49-F238E27FC236}">
                  <a16:creationId xmlns:a16="http://schemas.microsoft.com/office/drawing/2014/main" id="{43676F02-91CB-47DD-B148-9FBBD7F094C5}"/>
                </a:ext>
              </a:extLst>
            </p:cNvPr>
            <p:cNvSpPr/>
            <p:nvPr/>
          </p:nvSpPr>
          <p:spPr>
            <a:xfrm>
              <a:off x="487744" y="1805180"/>
              <a:ext cx="2697480" cy="1710781"/>
            </a:xfrm>
            <a:prstGeom prst="rect">
              <a:avLst/>
            </a:prstGeom>
            <a:solidFill>
              <a:srgbClr val="FFFFFF"/>
            </a:solidFill>
            <a:ln w="190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defRPr/>
              </a:pPr>
              <a:r>
                <a:rPr lang="en-GB" sz="2200">
                  <a:solidFill>
                    <a:schemeClr val="tx1"/>
                  </a:solidFill>
                  <a:latin typeface="Arial" panose="020B0604020202020204" pitchFamily="34" charset="0"/>
                  <a:ea typeface="Apis For Office" panose="020B0504010101010104" pitchFamily="34" charset="0"/>
                  <a:cs typeface="Arial" panose="020B0604020202020204" pitchFamily="34" charset="0"/>
                </a:rPr>
                <a:t>People</a:t>
              </a:r>
              <a:r>
                <a:rPr lang="en-GB" sz="2200" b="1">
                  <a:solidFill>
                    <a:schemeClr val="accent5"/>
                  </a:solidFill>
                  <a:latin typeface="Arial" panose="020B0604020202020204" pitchFamily="34" charset="0"/>
                  <a:ea typeface="Apis For Office" panose="020B0504010101010104" pitchFamily="34" charset="0"/>
                  <a:cs typeface="Arial" panose="020B0604020202020204" pitchFamily="34" charset="0"/>
                </a:rPr>
                <a:t> living </a:t>
              </a:r>
              <a:br>
                <a:rPr lang="en-GB" sz="2200" b="1">
                  <a:solidFill>
                    <a:schemeClr val="accent5"/>
                  </a:solidFill>
                  <a:latin typeface="Arial" panose="020B0604020202020204" pitchFamily="34" charset="0"/>
                  <a:ea typeface="Apis For Office" panose="020B0504010101010104" pitchFamily="34" charset="0"/>
                  <a:cs typeface="Arial" panose="020B0604020202020204" pitchFamily="34" charset="0"/>
                </a:rPr>
              </a:br>
              <a:r>
                <a:rPr lang="en-GB" sz="2200">
                  <a:solidFill>
                    <a:schemeClr val="tx1"/>
                  </a:solidFill>
                  <a:latin typeface="Arial" panose="020B0604020202020204" pitchFamily="34" charset="0"/>
                  <a:ea typeface="Apis For Office" panose="020B0504010101010104" pitchFamily="34" charset="0"/>
                  <a:cs typeface="Arial" panose="020B0604020202020204" pitchFamily="34" charset="0"/>
                </a:rPr>
                <a:t>with obesity </a:t>
              </a:r>
              <a:br>
                <a:rPr lang="en-GB" sz="2200">
                  <a:solidFill>
                    <a:schemeClr val="tx2"/>
                  </a:solidFill>
                  <a:latin typeface="Arial" panose="020B0604020202020204" pitchFamily="34" charset="0"/>
                  <a:ea typeface="Apis For Office" panose="020B0504010101010104" pitchFamily="34" charset="0"/>
                  <a:cs typeface="Arial" panose="020B0604020202020204" pitchFamily="34" charset="0"/>
                </a:rPr>
              </a:br>
              <a:r>
                <a:rPr lang="en-GB" sz="2200" b="1">
                  <a:solidFill>
                    <a:srgbClr val="3B97DE"/>
                  </a:solidFill>
                  <a:latin typeface="Arial" panose="020B0604020202020204" pitchFamily="34" charset="0"/>
                  <a:ea typeface="Apis For Office" panose="020B0504010101010104" pitchFamily="34" charset="0"/>
                  <a:cs typeface="Arial" panose="020B0604020202020204" pitchFamily="34" charset="0"/>
                </a:rPr>
                <a:t>(100%)</a:t>
              </a:r>
            </a:p>
          </p:txBody>
        </p:sp>
        <p:grpSp>
          <p:nvGrpSpPr>
            <p:cNvPr id="435" name="Group 434">
              <a:extLst>
                <a:ext uri="{FF2B5EF4-FFF2-40B4-BE49-F238E27FC236}">
                  <a16:creationId xmlns:a16="http://schemas.microsoft.com/office/drawing/2014/main" id="{3621F508-197C-C132-4254-5C50F6B89D88}"/>
                </a:ext>
              </a:extLst>
            </p:cNvPr>
            <p:cNvGrpSpPr/>
            <p:nvPr/>
          </p:nvGrpSpPr>
          <p:grpSpPr>
            <a:xfrm>
              <a:off x="404126" y="3628977"/>
              <a:ext cx="2864711" cy="1652661"/>
              <a:chOff x="-3431374" y="4022677"/>
              <a:chExt cx="3170183" cy="1652661"/>
            </a:xfrm>
          </p:grpSpPr>
          <p:pic>
            <p:nvPicPr>
              <p:cNvPr id="113" name="Graphic 112" descr="Man">
                <a:extLst>
                  <a:ext uri="{FF2B5EF4-FFF2-40B4-BE49-F238E27FC236}">
                    <a16:creationId xmlns:a16="http://schemas.microsoft.com/office/drawing/2014/main" id="{120AA5D1-75BE-47F2-88C7-4D6992DFBF3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974047" y="4028254"/>
                <a:ext cx="270908" cy="329416"/>
              </a:xfrm>
              <a:prstGeom prst="rect">
                <a:avLst/>
              </a:prstGeom>
            </p:spPr>
          </p:pic>
          <p:pic>
            <p:nvPicPr>
              <p:cNvPr id="114" name="Graphic 113" descr="Woman">
                <a:extLst>
                  <a:ext uri="{FF2B5EF4-FFF2-40B4-BE49-F238E27FC236}">
                    <a16:creationId xmlns:a16="http://schemas.microsoft.com/office/drawing/2014/main" id="{2A2C4B40-49D0-4280-8327-4371558CE23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126334" y="4028254"/>
                <a:ext cx="270908" cy="329416"/>
              </a:xfrm>
              <a:prstGeom prst="rect">
                <a:avLst/>
              </a:prstGeom>
            </p:spPr>
          </p:pic>
          <p:pic>
            <p:nvPicPr>
              <p:cNvPr id="115" name="Graphic 114" descr="Man">
                <a:extLst>
                  <a:ext uri="{FF2B5EF4-FFF2-40B4-BE49-F238E27FC236}">
                    <a16:creationId xmlns:a16="http://schemas.microsoft.com/office/drawing/2014/main" id="{34A534A1-8FE0-421C-B47B-D113DA6B21B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669475" y="4028254"/>
                <a:ext cx="270908" cy="329416"/>
              </a:xfrm>
              <a:prstGeom prst="rect">
                <a:avLst/>
              </a:prstGeom>
            </p:spPr>
          </p:pic>
          <p:pic>
            <p:nvPicPr>
              <p:cNvPr id="116" name="Graphic 115" descr="Woman">
                <a:extLst>
                  <a:ext uri="{FF2B5EF4-FFF2-40B4-BE49-F238E27FC236}">
                    <a16:creationId xmlns:a16="http://schemas.microsoft.com/office/drawing/2014/main" id="{EEC809E4-EFB3-400C-8B3B-1F74DD93271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821762" y="4028254"/>
                <a:ext cx="270908" cy="329416"/>
              </a:xfrm>
              <a:prstGeom prst="rect">
                <a:avLst/>
              </a:prstGeom>
            </p:spPr>
          </p:pic>
          <p:pic>
            <p:nvPicPr>
              <p:cNvPr id="117" name="Graphic 116" descr="Man">
                <a:extLst>
                  <a:ext uri="{FF2B5EF4-FFF2-40B4-BE49-F238E27FC236}">
                    <a16:creationId xmlns:a16="http://schemas.microsoft.com/office/drawing/2014/main" id="{3BF9D3E4-F337-4C5C-9157-1EE9F58AA9F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364903" y="4028254"/>
                <a:ext cx="270908" cy="329416"/>
              </a:xfrm>
              <a:prstGeom prst="rect">
                <a:avLst/>
              </a:prstGeom>
            </p:spPr>
          </p:pic>
          <p:pic>
            <p:nvPicPr>
              <p:cNvPr id="118" name="Graphic 117" descr="Woman">
                <a:extLst>
                  <a:ext uri="{FF2B5EF4-FFF2-40B4-BE49-F238E27FC236}">
                    <a16:creationId xmlns:a16="http://schemas.microsoft.com/office/drawing/2014/main" id="{CFC728E4-FA79-442E-B8AF-EB824DD66CD2}"/>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517190" y="4028254"/>
                <a:ext cx="270908" cy="329416"/>
              </a:xfrm>
              <a:prstGeom prst="rect">
                <a:avLst/>
              </a:prstGeom>
            </p:spPr>
          </p:pic>
          <p:pic>
            <p:nvPicPr>
              <p:cNvPr id="119" name="Graphic 118" descr="Man">
                <a:extLst>
                  <a:ext uri="{FF2B5EF4-FFF2-40B4-BE49-F238E27FC236}">
                    <a16:creationId xmlns:a16="http://schemas.microsoft.com/office/drawing/2014/main" id="{2F062DAA-E0E2-44F3-AAB5-057574A9BEF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060331" y="4028254"/>
                <a:ext cx="270908" cy="329416"/>
              </a:xfrm>
              <a:prstGeom prst="rect">
                <a:avLst/>
              </a:prstGeom>
            </p:spPr>
          </p:pic>
          <p:pic>
            <p:nvPicPr>
              <p:cNvPr id="120" name="Graphic 119" descr="Woman">
                <a:extLst>
                  <a:ext uri="{FF2B5EF4-FFF2-40B4-BE49-F238E27FC236}">
                    <a16:creationId xmlns:a16="http://schemas.microsoft.com/office/drawing/2014/main" id="{DED4B3B0-3343-476C-9801-D386C79311C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212617" y="4028254"/>
                <a:ext cx="270908" cy="329416"/>
              </a:xfrm>
              <a:prstGeom prst="rect">
                <a:avLst/>
              </a:prstGeom>
            </p:spPr>
          </p:pic>
          <p:pic>
            <p:nvPicPr>
              <p:cNvPr id="131" name="Graphic 130" descr="Man">
                <a:extLst>
                  <a:ext uri="{FF2B5EF4-FFF2-40B4-BE49-F238E27FC236}">
                    <a16:creationId xmlns:a16="http://schemas.microsoft.com/office/drawing/2014/main" id="{1189255B-642C-4B70-89D0-86C67A79769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974047" y="4357671"/>
                <a:ext cx="270908" cy="329416"/>
              </a:xfrm>
              <a:prstGeom prst="rect">
                <a:avLst/>
              </a:prstGeom>
            </p:spPr>
          </p:pic>
          <p:pic>
            <p:nvPicPr>
              <p:cNvPr id="132" name="Graphic 131" descr="Woman">
                <a:extLst>
                  <a:ext uri="{FF2B5EF4-FFF2-40B4-BE49-F238E27FC236}">
                    <a16:creationId xmlns:a16="http://schemas.microsoft.com/office/drawing/2014/main" id="{AABA9D14-F32C-49AC-9822-AA7D511C0C9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126334" y="4357671"/>
                <a:ext cx="270908" cy="329416"/>
              </a:xfrm>
              <a:prstGeom prst="rect">
                <a:avLst/>
              </a:prstGeom>
            </p:spPr>
          </p:pic>
          <p:pic>
            <p:nvPicPr>
              <p:cNvPr id="133" name="Graphic 132" descr="Man">
                <a:extLst>
                  <a:ext uri="{FF2B5EF4-FFF2-40B4-BE49-F238E27FC236}">
                    <a16:creationId xmlns:a16="http://schemas.microsoft.com/office/drawing/2014/main" id="{9601330F-89A9-4C34-89FD-2C67297FDEF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669475" y="4357671"/>
                <a:ext cx="270908" cy="329416"/>
              </a:xfrm>
              <a:prstGeom prst="rect">
                <a:avLst/>
              </a:prstGeom>
            </p:spPr>
          </p:pic>
          <p:pic>
            <p:nvPicPr>
              <p:cNvPr id="134" name="Graphic 133" descr="Woman">
                <a:extLst>
                  <a:ext uri="{FF2B5EF4-FFF2-40B4-BE49-F238E27FC236}">
                    <a16:creationId xmlns:a16="http://schemas.microsoft.com/office/drawing/2014/main" id="{C769F461-6051-4978-8DBD-E308DAD20C8C}"/>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821762" y="4357671"/>
                <a:ext cx="270908" cy="329416"/>
              </a:xfrm>
              <a:prstGeom prst="rect">
                <a:avLst/>
              </a:prstGeom>
            </p:spPr>
          </p:pic>
          <p:pic>
            <p:nvPicPr>
              <p:cNvPr id="135" name="Graphic 134" descr="Man">
                <a:extLst>
                  <a:ext uri="{FF2B5EF4-FFF2-40B4-BE49-F238E27FC236}">
                    <a16:creationId xmlns:a16="http://schemas.microsoft.com/office/drawing/2014/main" id="{8A6CFFA9-AEAA-491B-97F3-4901A5A4717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364903" y="4357671"/>
                <a:ext cx="270908" cy="329416"/>
              </a:xfrm>
              <a:prstGeom prst="rect">
                <a:avLst/>
              </a:prstGeom>
            </p:spPr>
          </p:pic>
          <p:pic>
            <p:nvPicPr>
              <p:cNvPr id="136" name="Graphic 135" descr="Woman">
                <a:extLst>
                  <a:ext uri="{FF2B5EF4-FFF2-40B4-BE49-F238E27FC236}">
                    <a16:creationId xmlns:a16="http://schemas.microsoft.com/office/drawing/2014/main" id="{7B8A04A9-AC8D-4C76-8CA3-C569C7024260}"/>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517190" y="4357671"/>
                <a:ext cx="270908" cy="329416"/>
              </a:xfrm>
              <a:prstGeom prst="rect">
                <a:avLst/>
              </a:prstGeom>
            </p:spPr>
          </p:pic>
          <p:pic>
            <p:nvPicPr>
              <p:cNvPr id="137" name="Graphic 136" descr="Man">
                <a:extLst>
                  <a:ext uri="{FF2B5EF4-FFF2-40B4-BE49-F238E27FC236}">
                    <a16:creationId xmlns:a16="http://schemas.microsoft.com/office/drawing/2014/main" id="{64D7B202-FB6D-49F7-AE31-FEBFC64E0D9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060331" y="4357671"/>
                <a:ext cx="270908" cy="329416"/>
              </a:xfrm>
              <a:prstGeom prst="rect">
                <a:avLst/>
              </a:prstGeom>
            </p:spPr>
          </p:pic>
          <p:pic>
            <p:nvPicPr>
              <p:cNvPr id="138" name="Graphic 137" descr="Woman">
                <a:extLst>
                  <a:ext uri="{FF2B5EF4-FFF2-40B4-BE49-F238E27FC236}">
                    <a16:creationId xmlns:a16="http://schemas.microsoft.com/office/drawing/2014/main" id="{D4E716E8-257F-437F-A156-994961A32FF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212617" y="4357671"/>
                <a:ext cx="270908" cy="329416"/>
              </a:xfrm>
              <a:prstGeom prst="rect">
                <a:avLst/>
              </a:prstGeom>
            </p:spPr>
          </p:pic>
          <p:pic>
            <p:nvPicPr>
              <p:cNvPr id="149" name="Graphic 148" descr="Man">
                <a:extLst>
                  <a:ext uri="{FF2B5EF4-FFF2-40B4-BE49-F238E27FC236}">
                    <a16:creationId xmlns:a16="http://schemas.microsoft.com/office/drawing/2014/main" id="{28D67136-B1A7-44ED-BDB0-C3971530572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974047" y="4687089"/>
                <a:ext cx="270908" cy="329416"/>
              </a:xfrm>
              <a:prstGeom prst="rect">
                <a:avLst/>
              </a:prstGeom>
            </p:spPr>
          </p:pic>
          <p:pic>
            <p:nvPicPr>
              <p:cNvPr id="150" name="Graphic 149" descr="Woman">
                <a:extLst>
                  <a:ext uri="{FF2B5EF4-FFF2-40B4-BE49-F238E27FC236}">
                    <a16:creationId xmlns:a16="http://schemas.microsoft.com/office/drawing/2014/main" id="{124C1CCF-8E9A-490D-85F2-2D2911424DC6}"/>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126334" y="4687089"/>
                <a:ext cx="270908" cy="329416"/>
              </a:xfrm>
              <a:prstGeom prst="rect">
                <a:avLst/>
              </a:prstGeom>
            </p:spPr>
          </p:pic>
          <p:pic>
            <p:nvPicPr>
              <p:cNvPr id="151" name="Graphic 150" descr="Man">
                <a:extLst>
                  <a:ext uri="{FF2B5EF4-FFF2-40B4-BE49-F238E27FC236}">
                    <a16:creationId xmlns:a16="http://schemas.microsoft.com/office/drawing/2014/main" id="{A99280AC-6B23-4BFC-9B21-B6B1879EFD3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669475" y="4687089"/>
                <a:ext cx="270908" cy="329416"/>
              </a:xfrm>
              <a:prstGeom prst="rect">
                <a:avLst/>
              </a:prstGeom>
            </p:spPr>
          </p:pic>
          <p:pic>
            <p:nvPicPr>
              <p:cNvPr id="152" name="Graphic 151" descr="Woman">
                <a:extLst>
                  <a:ext uri="{FF2B5EF4-FFF2-40B4-BE49-F238E27FC236}">
                    <a16:creationId xmlns:a16="http://schemas.microsoft.com/office/drawing/2014/main" id="{4EBCEF86-40E8-4F08-A064-67BEFD5ACF6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821762" y="4687089"/>
                <a:ext cx="270908" cy="329416"/>
              </a:xfrm>
              <a:prstGeom prst="rect">
                <a:avLst/>
              </a:prstGeom>
            </p:spPr>
          </p:pic>
          <p:pic>
            <p:nvPicPr>
              <p:cNvPr id="153" name="Graphic 152" descr="Man">
                <a:extLst>
                  <a:ext uri="{FF2B5EF4-FFF2-40B4-BE49-F238E27FC236}">
                    <a16:creationId xmlns:a16="http://schemas.microsoft.com/office/drawing/2014/main" id="{E3827C1D-A832-4719-B453-BC736E57D26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364903" y="4687089"/>
                <a:ext cx="270908" cy="329416"/>
              </a:xfrm>
              <a:prstGeom prst="rect">
                <a:avLst/>
              </a:prstGeom>
            </p:spPr>
          </p:pic>
          <p:pic>
            <p:nvPicPr>
              <p:cNvPr id="154" name="Graphic 153" descr="Woman">
                <a:extLst>
                  <a:ext uri="{FF2B5EF4-FFF2-40B4-BE49-F238E27FC236}">
                    <a16:creationId xmlns:a16="http://schemas.microsoft.com/office/drawing/2014/main" id="{A0D1947C-561D-42D0-A861-EBFE7BCB468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517190" y="4687089"/>
                <a:ext cx="270908" cy="329416"/>
              </a:xfrm>
              <a:prstGeom prst="rect">
                <a:avLst/>
              </a:prstGeom>
            </p:spPr>
          </p:pic>
          <p:pic>
            <p:nvPicPr>
              <p:cNvPr id="155" name="Graphic 154" descr="Man">
                <a:extLst>
                  <a:ext uri="{FF2B5EF4-FFF2-40B4-BE49-F238E27FC236}">
                    <a16:creationId xmlns:a16="http://schemas.microsoft.com/office/drawing/2014/main" id="{E5572A82-CCC6-4C71-9DE8-E16A298F18F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060331" y="4687089"/>
                <a:ext cx="270908" cy="329416"/>
              </a:xfrm>
              <a:prstGeom prst="rect">
                <a:avLst/>
              </a:prstGeom>
            </p:spPr>
          </p:pic>
          <p:pic>
            <p:nvPicPr>
              <p:cNvPr id="156" name="Graphic 155" descr="Woman">
                <a:extLst>
                  <a:ext uri="{FF2B5EF4-FFF2-40B4-BE49-F238E27FC236}">
                    <a16:creationId xmlns:a16="http://schemas.microsoft.com/office/drawing/2014/main" id="{F22CFE20-BF79-4D91-9D55-6BBED8C152E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212617" y="4687089"/>
                <a:ext cx="270908" cy="329416"/>
              </a:xfrm>
              <a:prstGeom prst="rect">
                <a:avLst/>
              </a:prstGeom>
            </p:spPr>
          </p:pic>
          <p:pic>
            <p:nvPicPr>
              <p:cNvPr id="167" name="Graphic 166" descr="Man">
                <a:extLst>
                  <a:ext uri="{FF2B5EF4-FFF2-40B4-BE49-F238E27FC236}">
                    <a16:creationId xmlns:a16="http://schemas.microsoft.com/office/drawing/2014/main" id="{C6983257-996F-4FF6-BDF1-24D3F809B50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974047" y="5016505"/>
                <a:ext cx="270908" cy="329416"/>
              </a:xfrm>
              <a:prstGeom prst="rect">
                <a:avLst/>
              </a:prstGeom>
            </p:spPr>
          </p:pic>
          <p:pic>
            <p:nvPicPr>
              <p:cNvPr id="168" name="Graphic 167" descr="Woman">
                <a:extLst>
                  <a:ext uri="{FF2B5EF4-FFF2-40B4-BE49-F238E27FC236}">
                    <a16:creationId xmlns:a16="http://schemas.microsoft.com/office/drawing/2014/main" id="{C72DEED7-5C60-4E53-A606-770B321A7BA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126334" y="5016505"/>
                <a:ext cx="270908" cy="329416"/>
              </a:xfrm>
              <a:prstGeom prst="rect">
                <a:avLst/>
              </a:prstGeom>
            </p:spPr>
          </p:pic>
          <p:pic>
            <p:nvPicPr>
              <p:cNvPr id="169" name="Graphic 168" descr="Man">
                <a:extLst>
                  <a:ext uri="{FF2B5EF4-FFF2-40B4-BE49-F238E27FC236}">
                    <a16:creationId xmlns:a16="http://schemas.microsoft.com/office/drawing/2014/main" id="{657AFBEE-EA5D-428B-B94E-8C4CDF990AA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669475" y="5016505"/>
                <a:ext cx="270908" cy="329416"/>
              </a:xfrm>
              <a:prstGeom prst="rect">
                <a:avLst/>
              </a:prstGeom>
            </p:spPr>
          </p:pic>
          <p:pic>
            <p:nvPicPr>
              <p:cNvPr id="170" name="Graphic 169" descr="Woman">
                <a:extLst>
                  <a:ext uri="{FF2B5EF4-FFF2-40B4-BE49-F238E27FC236}">
                    <a16:creationId xmlns:a16="http://schemas.microsoft.com/office/drawing/2014/main" id="{3D77B55E-F7F1-4EF1-BA2C-89C41700568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821762" y="5016505"/>
                <a:ext cx="270908" cy="329416"/>
              </a:xfrm>
              <a:prstGeom prst="rect">
                <a:avLst/>
              </a:prstGeom>
            </p:spPr>
          </p:pic>
          <p:pic>
            <p:nvPicPr>
              <p:cNvPr id="171" name="Graphic 170" descr="Man">
                <a:extLst>
                  <a:ext uri="{FF2B5EF4-FFF2-40B4-BE49-F238E27FC236}">
                    <a16:creationId xmlns:a16="http://schemas.microsoft.com/office/drawing/2014/main" id="{C4D84BC7-F2D2-4E0C-89E8-5954E9427A9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364903" y="5016505"/>
                <a:ext cx="270908" cy="329416"/>
              </a:xfrm>
              <a:prstGeom prst="rect">
                <a:avLst/>
              </a:prstGeom>
            </p:spPr>
          </p:pic>
          <p:pic>
            <p:nvPicPr>
              <p:cNvPr id="172" name="Graphic 171" descr="Woman">
                <a:extLst>
                  <a:ext uri="{FF2B5EF4-FFF2-40B4-BE49-F238E27FC236}">
                    <a16:creationId xmlns:a16="http://schemas.microsoft.com/office/drawing/2014/main" id="{805651B1-7E41-4FA5-A0F9-FB6F1047D6FD}"/>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517190" y="5016505"/>
                <a:ext cx="270908" cy="329416"/>
              </a:xfrm>
              <a:prstGeom prst="rect">
                <a:avLst/>
              </a:prstGeom>
            </p:spPr>
          </p:pic>
          <p:pic>
            <p:nvPicPr>
              <p:cNvPr id="173" name="Graphic 172" descr="Man">
                <a:extLst>
                  <a:ext uri="{FF2B5EF4-FFF2-40B4-BE49-F238E27FC236}">
                    <a16:creationId xmlns:a16="http://schemas.microsoft.com/office/drawing/2014/main" id="{931E0428-56A8-4B54-B358-DBB4991EF1E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060331" y="5016505"/>
                <a:ext cx="270908" cy="329416"/>
              </a:xfrm>
              <a:prstGeom prst="rect">
                <a:avLst/>
              </a:prstGeom>
            </p:spPr>
          </p:pic>
          <p:pic>
            <p:nvPicPr>
              <p:cNvPr id="174" name="Graphic 173" descr="Woman">
                <a:extLst>
                  <a:ext uri="{FF2B5EF4-FFF2-40B4-BE49-F238E27FC236}">
                    <a16:creationId xmlns:a16="http://schemas.microsoft.com/office/drawing/2014/main" id="{2A660B50-B41D-4FD9-A6A1-CC49E95DC57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212617" y="5016505"/>
                <a:ext cx="270908" cy="329416"/>
              </a:xfrm>
              <a:prstGeom prst="rect">
                <a:avLst/>
              </a:prstGeom>
            </p:spPr>
          </p:pic>
          <p:pic>
            <p:nvPicPr>
              <p:cNvPr id="185" name="Graphic 184" descr="Man">
                <a:extLst>
                  <a:ext uri="{FF2B5EF4-FFF2-40B4-BE49-F238E27FC236}">
                    <a16:creationId xmlns:a16="http://schemas.microsoft.com/office/drawing/2014/main" id="{0B7B9906-B1E6-472C-B64A-36B53D023BF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974047" y="5345922"/>
                <a:ext cx="270908" cy="329416"/>
              </a:xfrm>
              <a:prstGeom prst="rect">
                <a:avLst/>
              </a:prstGeom>
            </p:spPr>
          </p:pic>
          <p:pic>
            <p:nvPicPr>
              <p:cNvPr id="186" name="Graphic 185" descr="Woman">
                <a:extLst>
                  <a:ext uri="{FF2B5EF4-FFF2-40B4-BE49-F238E27FC236}">
                    <a16:creationId xmlns:a16="http://schemas.microsoft.com/office/drawing/2014/main" id="{4E548AE4-FA4C-435E-8643-1FA5FA57160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126334" y="5345922"/>
                <a:ext cx="270908" cy="329416"/>
              </a:xfrm>
              <a:prstGeom prst="rect">
                <a:avLst/>
              </a:prstGeom>
            </p:spPr>
          </p:pic>
          <p:pic>
            <p:nvPicPr>
              <p:cNvPr id="187" name="Graphic 186" descr="Man">
                <a:extLst>
                  <a:ext uri="{FF2B5EF4-FFF2-40B4-BE49-F238E27FC236}">
                    <a16:creationId xmlns:a16="http://schemas.microsoft.com/office/drawing/2014/main" id="{5E395B02-C35E-4787-9363-890A8DE1B18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669475" y="5345922"/>
                <a:ext cx="270908" cy="329416"/>
              </a:xfrm>
              <a:prstGeom prst="rect">
                <a:avLst/>
              </a:prstGeom>
            </p:spPr>
          </p:pic>
          <p:pic>
            <p:nvPicPr>
              <p:cNvPr id="188" name="Graphic 187" descr="Woman">
                <a:extLst>
                  <a:ext uri="{FF2B5EF4-FFF2-40B4-BE49-F238E27FC236}">
                    <a16:creationId xmlns:a16="http://schemas.microsoft.com/office/drawing/2014/main" id="{643935D7-DF51-4BA9-8D26-58DD6D1548A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821762" y="5345922"/>
                <a:ext cx="270908" cy="329416"/>
              </a:xfrm>
              <a:prstGeom prst="rect">
                <a:avLst/>
              </a:prstGeom>
            </p:spPr>
          </p:pic>
          <p:pic>
            <p:nvPicPr>
              <p:cNvPr id="189" name="Graphic 188" descr="Man">
                <a:extLst>
                  <a:ext uri="{FF2B5EF4-FFF2-40B4-BE49-F238E27FC236}">
                    <a16:creationId xmlns:a16="http://schemas.microsoft.com/office/drawing/2014/main" id="{60E38EE2-1454-4680-BBF3-BFFBA356C28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364903" y="5345922"/>
                <a:ext cx="270908" cy="329416"/>
              </a:xfrm>
              <a:prstGeom prst="rect">
                <a:avLst/>
              </a:prstGeom>
            </p:spPr>
          </p:pic>
          <p:pic>
            <p:nvPicPr>
              <p:cNvPr id="190" name="Graphic 189" descr="Woman">
                <a:extLst>
                  <a:ext uri="{FF2B5EF4-FFF2-40B4-BE49-F238E27FC236}">
                    <a16:creationId xmlns:a16="http://schemas.microsoft.com/office/drawing/2014/main" id="{0F351101-B713-47E1-B589-1217C6F3986C}"/>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517190" y="5345922"/>
                <a:ext cx="270908" cy="329416"/>
              </a:xfrm>
              <a:prstGeom prst="rect">
                <a:avLst/>
              </a:prstGeom>
            </p:spPr>
          </p:pic>
          <p:pic>
            <p:nvPicPr>
              <p:cNvPr id="191" name="Graphic 190" descr="Man">
                <a:extLst>
                  <a:ext uri="{FF2B5EF4-FFF2-40B4-BE49-F238E27FC236}">
                    <a16:creationId xmlns:a16="http://schemas.microsoft.com/office/drawing/2014/main" id="{671E0086-C4B4-4C4C-9C08-A3DF216474D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060331" y="5345922"/>
                <a:ext cx="270908" cy="329416"/>
              </a:xfrm>
              <a:prstGeom prst="rect">
                <a:avLst/>
              </a:prstGeom>
            </p:spPr>
          </p:pic>
          <p:pic>
            <p:nvPicPr>
              <p:cNvPr id="192" name="Graphic 191" descr="Woman">
                <a:extLst>
                  <a:ext uri="{FF2B5EF4-FFF2-40B4-BE49-F238E27FC236}">
                    <a16:creationId xmlns:a16="http://schemas.microsoft.com/office/drawing/2014/main" id="{9B3FFA6E-88B8-462D-A9C3-AF6426EB1535}"/>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212617" y="5345922"/>
                <a:ext cx="270908" cy="329416"/>
              </a:xfrm>
              <a:prstGeom prst="rect">
                <a:avLst/>
              </a:prstGeom>
            </p:spPr>
          </p:pic>
          <p:pic>
            <p:nvPicPr>
              <p:cNvPr id="121" name="Graphic 120" descr="Man">
                <a:extLst>
                  <a:ext uri="{FF2B5EF4-FFF2-40B4-BE49-F238E27FC236}">
                    <a16:creationId xmlns:a16="http://schemas.microsoft.com/office/drawing/2014/main" id="{C0C15437-AA6C-401D-BF0C-6B426F66BC1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750389" y="4022678"/>
                <a:ext cx="270908" cy="329416"/>
              </a:xfrm>
              <a:prstGeom prst="rect">
                <a:avLst/>
              </a:prstGeom>
            </p:spPr>
          </p:pic>
          <p:pic>
            <p:nvPicPr>
              <p:cNvPr id="122" name="Graphic 121" descr="Woman">
                <a:extLst>
                  <a:ext uri="{FF2B5EF4-FFF2-40B4-BE49-F238E27FC236}">
                    <a16:creationId xmlns:a16="http://schemas.microsoft.com/office/drawing/2014/main" id="{19013DC3-7B83-4096-9EF2-E47DDC6B68EC}"/>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902674" y="4022678"/>
                <a:ext cx="270908" cy="329416"/>
              </a:xfrm>
              <a:prstGeom prst="rect">
                <a:avLst/>
              </a:prstGeom>
            </p:spPr>
          </p:pic>
          <p:pic>
            <p:nvPicPr>
              <p:cNvPr id="123" name="Graphic 122" descr="Man">
                <a:extLst>
                  <a:ext uri="{FF2B5EF4-FFF2-40B4-BE49-F238E27FC236}">
                    <a16:creationId xmlns:a16="http://schemas.microsoft.com/office/drawing/2014/main" id="{8F80C734-10A3-4335-B1BC-5E9C4C54C91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445817" y="4022678"/>
                <a:ext cx="270908" cy="329416"/>
              </a:xfrm>
              <a:prstGeom prst="rect">
                <a:avLst/>
              </a:prstGeom>
            </p:spPr>
          </p:pic>
          <p:pic>
            <p:nvPicPr>
              <p:cNvPr id="124" name="Graphic 123" descr="Woman">
                <a:extLst>
                  <a:ext uri="{FF2B5EF4-FFF2-40B4-BE49-F238E27FC236}">
                    <a16:creationId xmlns:a16="http://schemas.microsoft.com/office/drawing/2014/main" id="{997D0B6F-4F92-4B3B-BAC3-9F72A79B9B2D}"/>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598102" y="4022678"/>
                <a:ext cx="270908" cy="329416"/>
              </a:xfrm>
              <a:prstGeom prst="rect">
                <a:avLst/>
              </a:prstGeom>
            </p:spPr>
          </p:pic>
          <p:pic>
            <p:nvPicPr>
              <p:cNvPr id="125" name="Graphic 124" descr="Man">
                <a:extLst>
                  <a:ext uri="{FF2B5EF4-FFF2-40B4-BE49-F238E27FC236}">
                    <a16:creationId xmlns:a16="http://schemas.microsoft.com/office/drawing/2014/main" id="{71878B75-1A96-4782-8811-C79C6AEDACC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41245" y="4022678"/>
                <a:ext cx="270908" cy="329416"/>
              </a:xfrm>
              <a:prstGeom prst="rect">
                <a:avLst/>
              </a:prstGeom>
            </p:spPr>
          </p:pic>
          <p:pic>
            <p:nvPicPr>
              <p:cNvPr id="126" name="Graphic 125" descr="Woman">
                <a:extLst>
                  <a:ext uri="{FF2B5EF4-FFF2-40B4-BE49-F238E27FC236}">
                    <a16:creationId xmlns:a16="http://schemas.microsoft.com/office/drawing/2014/main" id="{6B3C9A8C-446D-406B-9314-4DD5AC74A477}"/>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293530" y="4022678"/>
                <a:ext cx="270908" cy="329416"/>
              </a:xfrm>
              <a:prstGeom prst="rect">
                <a:avLst/>
              </a:prstGeom>
            </p:spPr>
          </p:pic>
          <p:pic>
            <p:nvPicPr>
              <p:cNvPr id="127" name="Graphic 126" descr="Man">
                <a:extLst>
                  <a:ext uri="{FF2B5EF4-FFF2-40B4-BE49-F238E27FC236}">
                    <a16:creationId xmlns:a16="http://schemas.microsoft.com/office/drawing/2014/main" id="{57177C31-F52B-465E-B8F5-C407D3A806C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36671" y="4022678"/>
                <a:ext cx="270908" cy="329416"/>
              </a:xfrm>
              <a:prstGeom prst="rect">
                <a:avLst/>
              </a:prstGeom>
            </p:spPr>
          </p:pic>
          <p:pic>
            <p:nvPicPr>
              <p:cNvPr id="128" name="Graphic 127" descr="Woman">
                <a:extLst>
                  <a:ext uri="{FF2B5EF4-FFF2-40B4-BE49-F238E27FC236}">
                    <a16:creationId xmlns:a16="http://schemas.microsoft.com/office/drawing/2014/main" id="{53596366-7974-4420-A2D2-0794D290DA1F}"/>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88959" y="4022678"/>
                <a:ext cx="270908" cy="329416"/>
              </a:xfrm>
              <a:prstGeom prst="rect">
                <a:avLst/>
              </a:prstGeom>
            </p:spPr>
          </p:pic>
          <p:pic>
            <p:nvPicPr>
              <p:cNvPr id="129" name="Graphic 128" descr="Man">
                <a:extLst>
                  <a:ext uri="{FF2B5EF4-FFF2-40B4-BE49-F238E27FC236}">
                    <a16:creationId xmlns:a16="http://schemas.microsoft.com/office/drawing/2014/main" id="{99F2A070-EF3C-4798-A8B5-691ABF259A2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32099" y="4022678"/>
                <a:ext cx="270908" cy="329416"/>
              </a:xfrm>
              <a:prstGeom prst="rect">
                <a:avLst/>
              </a:prstGeom>
            </p:spPr>
          </p:pic>
          <p:pic>
            <p:nvPicPr>
              <p:cNvPr id="130" name="Graphic 129" descr="Woman">
                <a:extLst>
                  <a:ext uri="{FF2B5EF4-FFF2-40B4-BE49-F238E27FC236}">
                    <a16:creationId xmlns:a16="http://schemas.microsoft.com/office/drawing/2014/main" id="{02F19D4D-3DE6-43A0-B0E9-EABF66A5CB70}"/>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84386" y="4022678"/>
                <a:ext cx="270908" cy="329416"/>
              </a:xfrm>
              <a:prstGeom prst="rect">
                <a:avLst/>
              </a:prstGeom>
            </p:spPr>
          </p:pic>
          <p:pic>
            <p:nvPicPr>
              <p:cNvPr id="139" name="Graphic 138" descr="Man">
                <a:extLst>
                  <a:ext uri="{FF2B5EF4-FFF2-40B4-BE49-F238E27FC236}">
                    <a16:creationId xmlns:a16="http://schemas.microsoft.com/office/drawing/2014/main" id="{5A74B521-F25C-43E9-B2E9-F0496DD8B6B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750389" y="4352095"/>
                <a:ext cx="270908" cy="329416"/>
              </a:xfrm>
              <a:prstGeom prst="rect">
                <a:avLst/>
              </a:prstGeom>
            </p:spPr>
          </p:pic>
          <p:pic>
            <p:nvPicPr>
              <p:cNvPr id="140" name="Graphic 139" descr="Woman">
                <a:extLst>
                  <a:ext uri="{FF2B5EF4-FFF2-40B4-BE49-F238E27FC236}">
                    <a16:creationId xmlns:a16="http://schemas.microsoft.com/office/drawing/2014/main" id="{682CCEA3-2AA2-4C9E-99FC-0513D76E5EB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902674" y="4352095"/>
                <a:ext cx="270908" cy="329416"/>
              </a:xfrm>
              <a:prstGeom prst="rect">
                <a:avLst/>
              </a:prstGeom>
            </p:spPr>
          </p:pic>
          <p:pic>
            <p:nvPicPr>
              <p:cNvPr id="141" name="Graphic 140" descr="Man">
                <a:extLst>
                  <a:ext uri="{FF2B5EF4-FFF2-40B4-BE49-F238E27FC236}">
                    <a16:creationId xmlns:a16="http://schemas.microsoft.com/office/drawing/2014/main" id="{BF660826-0B54-4A58-A32D-07B1AAFA642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445817" y="4352095"/>
                <a:ext cx="270908" cy="329416"/>
              </a:xfrm>
              <a:prstGeom prst="rect">
                <a:avLst/>
              </a:prstGeom>
            </p:spPr>
          </p:pic>
          <p:pic>
            <p:nvPicPr>
              <p:cNvPr id="142" name="Graphic 141" descr="Woman">
                <a:extLst>
                  <a:ext uri="{FF2B5EF4-FFF2-40B4-BE49-F238E27FC236}">
                    <a16:creationId xmlns:a16="http://schemas.microsoft.com/office/drawing/2014/main" id="{7655A6CB-B0F7-4456-BFD2-824DDA6E764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598102" y="4352095"/>
                <a:ext cx="270908" cy="329416"/>
              </a:xfrm>
              <a:prstGeom prst="rect">
                <a:avLst/>
              </a:prstGeom>
            </p:spPr>
          </p:pic>
          <p:pic>
            <p:nvPicPr>
              <p:cNvPr id="143" name="Graphic 142" descr="Man">
                <a:extLst>
                  <a:ext uri="{FF2B5EF4-FFF2-40B4-BE49-F238E27FC236}">
                    <a16:creationId xmlns:a16="http://schemas.microsoft.com/office/drawing/2014/main" id="{8F164600-C4F4-4299-9E1E-5C97C8A7BE7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41245" y="4352095"/>
                <a:ext cx="270908" cy="329416"/>
              </a:xfrm>
              <a:prstGeom prst="rect">
                <a:avLst/>
              </a:prstGeom>
            </p:spPr>
          </p:pic>
          <p:pic>
            <p:nvPicPr>
              <p:cNvPr id="144" name="Graphic 143" descr="Woman">
                <a:extLst>
                  <a:ext uri="{FF2B5EF4-FFF2-40B4-BE49-F238E27FC236}">
                    <a16:creationId xmlns:a16="http://schemas.microsoft.com/office/drawing/2014/main" id="{C8A3D71C-A0CD-4EAF-9EA3-04D3550456BF}"/>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293530" y="4352095"/>
                <a:ext cx="270908" cy="329416"/>
              </a:xfrm>
              <a:prstGeom prst="rect">
                <a:avLst/>
              </a:prstGeom>
            </p:spPr>
          </p:pic>
          <p:pic>
            <p:nvPicPr>
              <p:cNvPr id="145" name="Graphic 144" descr="Man">
                <a:extLst>
                  <a:ext uri="{FF2B5EF4-FFF2-40B4-BE49-F238E27FC236}">
                    <a16:creationId xmlns:a16="http://schemas.microsoft.com/office/drawing/2014/main" id="{BDCA0AA7-ED79-4A25-AFD4-8E06F1215D9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36671" y="4352095"/>
                <a:ext cx="270908" cy="329416"/>
              </a:xfrm>
              <a:prstGeom prst="rect">
                <a:avLst/>
              </a:prstGeom>
            </p:spPr>
          </p:pic>
          <p:pic>
            <p:nvPicPr>
              <p:cNvPr id="146" name="Graphic 145" descr="Woman">
                <a:extLst>
                  <a:ext uri="{FF2B5EF4-FFF2-40B4-BE49-F238E27FC236}">
                    <a16:creationId xmlns:a16="http://schemas.microsoft.com/office/drawing/2014/main" id="{42F28C6F-AED3-47A1-B74D-FD1AD8912D4D}"/>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88959" y="4352095"/>
                <a:ext cx="270908" cy="329416"/>
              </a:xfrm>
              <a:prstGeom prst="rect">
                <a:avLst/>
              </a:prstGeom>
            </p:spPr>
          </p:pic>
          <p:pic>
            <p:nvPicPr>
              <p:cNvPr id="147" name="Graphic 146" descr="Man">
                <a:extLst>
                  <a:ext uri="{FF2B5EF4-FFF2-40B4-BE49-F238E27FC236}">
                    <a16:creationId xmlns:a16="http://schemas.microsoft.com/office/drawing/2014/main" id="{E86190DF-DA5F-4C2F-A076-0E03B9692D9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32099" y="4352095"/>
                <a:ext cx="270908" cy="329416"/>
              </a:xfrm>
              <a:prstGeom prst="rect">
                <a:avLst/>
              </a:prstGeom>
            </p:spPr>
          </p:pic>
          <p:pic>
            <p:nvPicPr>
              <p:cNvPr id="148" name="Graphic 147" descr="Woman">
                <a:extLst>
                  <a:ext uri="{FF2B5EF4-FFF2-40B4-BE49-F238E27FC236}">
                    <a16:creationId xmlns:a16="http://schemas.microsoft.com/office/drawing/2014/main" id="{54A3328F-2FC5-4319-AC49-E893A401C252}"/>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84386" y="4352095"/>
                <a:ext cx="270908" cy="329416"/>
              </a:xfrm>
              <a:prstGeom prst="rect">
                <a:avLst/>
              </a:prstGeom>
            </p:spPr>
          </p:pic>
          <p:pic>
            <p:nvPicPr>
              <p:cNvPr id="157" name="Graphic 156" descr="Man">
                <a:extLst>
                  <a:ext uri="{FF2B5EF4-FFF2-40B4-BE49-F238E27FC236}">
                    <a16:creationId xmlns:a16="http://schemas.microsoft.com/office/drawing/2014/main" id="{9E47E7A9-BA48-470A-AF0E-D2CCD723C56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750389" y="4681513"/>
                <a:ext cx="270908" cy="329416"/>
              </a:xfrm>
              <a:prstGeom prst="rect">
                <a:avLst/>
              </a:prstGeom>
            </p:spPr>
          </p:pic>
          <p:pic>
            <p:nvPicPr>
              <p:cNvPr id="158" name="Graphic 157" descr="Woman">
                <a:extLst>
                  <a:ext uri="{FF2B5EF4-FFF2-40B4-BE49-F238E27FC236}">
                    <a16:creationId xmlns:a16="http://schemas.microsoft.com/office/drawing/2014/main" id="{5470C856-5C37-41DD-8F66-977AE5C9691F}"/>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902674" y="4681513"/>
                <a:ext cx="270908" cy="329416"/>
              </a:xfrm>
              <a:prstGeom prst="rect">
                <a:avLst/>
              </a:prstGeom>
            </p:spPr>
          </p:pic>
          <p:pic>
            <p:nvPicPr>
              <p:cNvPr id="159" name="Graphic 158" descr="Man">
                <a:extLst>
                  <a:ext uri="{FF2B5EF4-FFF2-40B4-BE49-F238E27FC236}">
                    <a16:creationId xmlns:a16="http://schemas.microsoft.com/office/drawing/2014/main" id="{D5BFC6F0-286F-43E4-942C-B38BCCCD153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445817" y="4681513"/>
                <a:ext cx="270908" cy="329416"/>
              </a:xfrm>
              <a:prstGeom prst="rect">
                <a:avLst/>
              </a:prstGeom>
            </p:spPr>
          </p:pic>
          <p:pic>
            <p:nvPicPr>
              <p:cNvPr id="160" name="Graphic 159" descr="Woman">
                <a:extLst>
                  <a:ext uri="{FF2B5EF4-FFF2-40B4-BE49-F238E27FC236}">
                    <a16:creationId xmlns:a16="http://schemas.microsoft.com/office/drawing/2014/main" id="{940E9085-E5E1-4D0C-BB01-323FFAF48A99}"/>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598102" y="4681513"/>
                <a:ext cx="270908" cy="329416"/>
              </a:xfrm>
              <a:prstGeom prst="rect">
                <a:avLst/>
              </a:prstGeom>
            </p:spPr>
          </p:pic>
          <p:pic>
            <p:nvPicPr>
              <p:cNvPr id="161" name="Graphic 160" descr="Man">
                <a:extLst>
                  <a:ext uri="{FF2B5EF4-FFF2-40B4-BE49-F238E27FC236}">
                    <a16:creationId xmlns:a16="http://schemas.microsoft.com/office/drawing/2014/main" id="{EFE2006D-52B4-41C3-AE3B-0B81EE57EC4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41245" y="4681513"/>
                <a:ext cx="270908" cy="329416"/>
              </a:xfrm>
              <a:prstGeom prst="rect">
                <a:avLst/>
              </a:prstGeom>
            </p:spPr>
          </p:pic>
          <p:pic>
            <p:nvPicPr>
              <p:cNvPr id="162" name="Graphic 161" descr="Woman">
                <a:extLst>
                  <a:ext uri="{FF2B5EF4-FFF2-40B4-BE49-F238E27FC236}">
                    <a16:creationId xmlns:a16="http://schemas.microsoft.com/office/drawing/2014/main" id="{42E77956-2A25-4CA0-80A7-57B274B79DA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293530" y="4681513"/>
                <a:ext cx="270908" cy="329416"/>
              </a:xfrm>
              <a:prstGeom prst="rect">
                <a:avLst/>
              </a:prstGeom>
            </p:spPr>
          </p:pic>
          <p:pic>
            <p:nvPicPr>
              <p:cNvPr id="163" name="Graphic 162" descr="Man">
                <a:extLst>
                  <a:ext uri="{FF2B5EF4-FFF2-40B4-BE49-F238E27FC236}">
                    <a16:creationId xmlns:a16="http://schemas.microsoft.com/office/drawing/2014/main" id="{4911C096-72D3-42DF-AEB7-9C23B35DE19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36671" y="4681513"/>
                <a:ext cx="270908" cy="329416"/>
              </a:xfrm>
              <a:prstGeom prst="rect">
                <a:avLst/>
              </a:prstGeom>
            </p:spPr>
          </p:pic>
          <p:pic>
            <p:nvPicPr>
              <p:cNvPr id="164" name="Graphic 163" descr="Woman">
                <a:extLst>
                  <a:ext uri="{FF2B5EF4-FFF2-40B4-BE49-F238E27FC236}">
                    <a16:creationId xmlns:a16="http://schemas.microsoft.com/office/drawing/2014/main" id="{E4940250-F136-4225-8FD1-2976F84D31B5}"/>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88959" y="4681513"/>
                <a:ext cx="270908" cy="329416"/>
              </a:xfrm>
              <a:prstGeom prst="rect">
                <a:avLst/>
              </a:prstGeom>
            </p:spPr>
          </p:pic>
          <p:pic>
            <p:nvPicPr>
              <p:cNvPr id="165" name="Graphic 164" descr="Man">
                <a:extLst>
                  <a:ext uri="{FF2B5EF4-FFF2-40B4-BE49-F238E27FC236}">
                    <a16:creationId xmlns:a16="http://schemas.microsoft.com/office/drawing/2014/main" id="{AEABD3B1-DD61-4B4A-936B-40B1E05E425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32099" y="4681513"/>
                <a:ext cx="270908" cy="329416"/>
              </a:xfrm>
              <a:prstGeom prst="rect">
                <a:avLst/>
              </a:prstGeom>
            </p:spPr>
          </p:pic>
          <p:pic>
            <p:nvPicPr>
              <p:cNvPr id="166" name="Graphic 165" descr="Woman">
                <a:extLst>
                  <a:ext uri="{FF2B5EF4-FFF2-40B4-BE49-F238E27FC236}">
                    <a16:creationId xmlns:a16="http://schemas.microsoft.com/office/drawing/2014/main" id="{888C57F4-0D62-4D3F-AAB5-215C820F3BA2}"/>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84386" y="4681513"/>
                <a:ext cx="270908" cy="329416"/>
              </a:xfrm>
              <a:prstGeom prst="rect">
                <a:avLst/>
              </a:prstGeom>
            </p:spPr>
          </p:pic>
          <p:pic>
            <p:nvPicPr>
              <p:cNvPr id="175" name="Graphic 174" descr="Man">
                <a:extLst>
                  <a:ext uri="{FF2B5EF4-FFF2-40B4-BE49-F238E27FC236}">
                    <a16:creationId xmlns:a16="http://schemas.microsoft.com/office/drawing/2014/main" id="{D034286B-C3E9-4E78-AF1B-05BEB6786FA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750389" y="5010929"/>
                <a:ext cx="270908" cy="329416"/>
              </a:xfrm>
              <a:prstGeom prst="rect">
                <a:avLst/>
              </a:prstGeom>
            </p:spPr>
          </p:pic>
          <p:pic>
            <p:nvPicPr>
              <p:cNvPr id="176" name="Graphic 175" descr="Woman">
                <a:extLst>
                  <a:ext uri="{FF2B5EF4-FFF2-40B4-BE49-F238E27FC236}">
                    <a16:creationId xmlns:a16="http://schemas.microsoft.com/office/drawing/2014/main" id="{49917001-89B3-4FC6-A5F3-4E59B0ADA55C}"/>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902674" y="5010929"/>
                <a:ext cx="270908" cy="329416"/>
              </a:xfrm>
              <a:prstGeom prst="rect">
                <a:avLst/>
              </a:prstGeom>
            </p:spPr>
          </p:pic>
          <p:pic>
            <p:nvPicPr>
              <p:cNvPr id="177" name="Graphic 176" descr="Man">
                <a:extLst>
                  <a:ext uri="{FF2B5EF4-FFF2-40B4-BE49-F238E27FC236}">
                    <a16:creationId xmlns:a16="http://schemas.microsoft.com/office/drawing/2014/main" id="{EE73C53D-FEA8-472A-B4D6-A1C6C3AFA50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445817" y="5010929"/>
                <a:ext cx="270908" cy="329416"/>
              </a:xfrm>
              <a:prstGeom prst="rect">
                <a:avLst/>
              </a:prstGeom>
            </p:spPr>
          </p:pic>
          <p:pic>
            <p:nvPicPr>
              <p:cNvPr id="178" name="Graphic 177" descr="Woman">
                <a:extLst>
                  <a:ext uri="{FF2B5EF4-FFF2-40B4-BE49-F238E27FC236}">
                    <a16:creationId xmlns:a16="http://schemas.microsoft.com/office/drawing/2014/main" id="{E30B4939-E84D-4AF1-94AA-A24D8CA794CC}"/>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598102" y="5010929"/>
                <a:ext cx="270908" cy="329416"/>
              </a:xfrm>
              <a:prstGeom prst="rect">
                <a:avLst/>
              </a:prstGeom>
            </p:spPr>
          </p:pic>
          <p:pic>
            <p:nvPicPr>
              <p:cNvPr id="179" name="Graphic 178" descr="Man">
                <a:extLst>
                  <a:ext uri="{FF2B5EF4-FFF2-40B4-BE49-F238E27FC236}">
                    <a16:creationId xmlns:a16="http://schemas.microsoft.com/office/drawing/2014/main" id="{351DCAB3-703D-4178-B146-6A6656AFCD8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41245" y="5010929"/>
                <a:ext cx="270908" cy="329416"/>
              </a:xfrm>
              <a:prstGeom prst="rect">
                <a:avLst/>
              </a:prstGeom>
            </p:spPr>
          </p:pic>
          <p:pic>
            <p:nvPicPr>
              <p:cNvPr id="180" name="Graphic 179" descr="Woman">
                <a:extLst>
                  <a:ext uri="{FF2B5EF4-FFF2-40B4-BE49-F238E27FC236}">
                    <a16:creationId xmlns:a16="http://schemas.microsoft.com/office/drawing/2014/main" id="{61E195A1-7E02-4CBA-90B5-C38EC335C7F2}"/>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293530" y="5010929"/>
                <a:ext cx="270908" cy="329416"/>
              </a:xfrm>
              <a:prstGeom prst="rect">
                <a:avLst/>
              </a:prstGeom>
            </p:spPr>
          </p:pic>
          <p:pic>
            <p:nvPicPr>
              <p:cNvPr id="181" name="Graphic 180" descr="Man">
                <a:extLst>
                  <a:ext uri="{FF2B5EF4-FFF2-40B4-BE49-F238E27FC236}">
                    <a16:creationId xmlns:a16="http://schemas.microsoft.com/office/drawing/2014/main" id="{E3D48654-CA9C-47A3-B7A3-E8E50EDA3A8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36671" y="5010929"/>
                <a:ext cx="270908" cy="329416"/>
              </a:xfrm>
              <a:prstGeom prst="rect">
                <a:avLst/>
              </a:prstGeom>
            </p:spPr>
          </p:pic>
          <p:pic>
            <p:nvPicPr>
              <p:cNvPr id="182" name="Graphic 181" descr="Woman">
                <a:extLst>
                  <a:ext uri="{FF2B5EF4-FFF2-40B4-BE49-F238E27FC236}">
                    <a16:creationId xmlns:a16="http://schemas.microsoft.com/office/drawing/2014/main" id="{DFFE7867-4F7D-4EA4-AC22-88090938702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88959" y="5010929"/>
                <a:ext cx="270908" cy="329416"/>
              </a:xfrm>
              <a:prstGeom prst="rect">
                <a:avLst/>
              </a:prstGeom>
            </p:spPr>
          </p:pic>
          <p:pic>
            <p:nvPicPr>
              <p:cNvPr id="183" name="Graphic 182" descr="Man">
                <a:extLst>
                  <a:ext uri="{FF2B5EF4-FFF2-40B4-BE49-F238E27FC236}">
                    <a16:creationId xmlns:a16="http://schemas.microsoft.com/office/drawing/2014/main" id="{86CF9236-A565-43EA-ACA3-337917E9B56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32099" y="5010929"/>
                <a:ext cx="270908" cy="329416"/>
              </a:xfrm>
              <a:prstGeom prst="rect">
                <a:avLst/>
              </a:prstGeom>
            </p:spPr>
          </p:pic>
          <p:pic>
            <p:nvPicPr>
              <p:cNvPr id="184" name="Graphic 183" descr="Woman">
                <a:extLst>
                  <a:ext uri="{FF2B5EF4-FFF2-40B4-BE49-F238E27FC236}">
                    <a16:creationId xmlns:a16="http://schemas.microsoft.com/office/drawing/2014/main" id="{414EFC1E-38E9-4E31-82BA-B78CE958C0CC}"/>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84386" y="5010929"/>
                <a:ext cx="270908" cy="329416"/>
              </a:xfrm>
              <a:prstGeom prst="rect">
                <a:avLst/>
              </a:prstGeom>
            </p:spPr>
          </p:pic>
          <p:pic>
            <p:nvPicPr>
              <p:cNvPr id="193" name="Graphic 192" descr="Man">
                <a:extLst>
                  <a:ext uri="{FF2B5EF4-FFF2-40B4-BE49-F238E27FC236}">
                    <a16:creationId xmlns:a16="http://schemas.microsoft.com/office/drawing/2014/main" id="{64F033EF-5879-45A8-B590-FBBF221CBAD7}"/>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750389" y="5340346"/>
                <a:ext cx="270908" cy="329416"/>
              </a:xfrm>
              <a:prstGeom prst="rect">
                <a:avLst/>
              </a:prstGeom>
            </p:spPr>
          </p:pic>
          <p:pic>
            <p:nvPicPr>
              <p:cNvPr id="194" name="Graphic 193" descr="Woman">
                <a:extLst>
                  <a:ext uri="{FF2B5EF4-FFF2-40B4-BE49-F238E27FC236}">
                    <a16:creationId xmlns:a16="http://schemas.microsoft.com/office/drawing/2014/main" id="{96D7732D-B96B-43A4-865D-D79620AA4A97}"/>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902674" y="5340346"/>
                <a:ext cx="270908" cy="329416"/>
              </a:xfrm>
              <a:prstGeom prst="rect">
                <a:avLst/>
              </a:prstGeom>
            </p:spPr>
          </p:pic>
          <p:pic>
            <p:nvPicPr>
              <p:cNvPr id="195" name="Graphic 194" descr="Man">
                <a:extLst>
                  <a:ext uri="{FF2B5EF4-FFF2-40B4-BE49-F238E27FC236}">
                    <a16:creationId xmlns:a16="http://schemas.microsoft.com/office/drawing/2014/main" id="{13087F17-734C-4A76-BC86-C825948D2AE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445817" y="5340346"/>
                <a:ext cx="270908" cy="329416"/>
              </a:xfrm>
              <a:prstGeom prst="rect">
                <a:avLst/>
              </a:prstGeom>
            </p:spPr>
          </p:pic>
          <p:pic>
            <p:nvPicPr>
              <p:cNvPr id="196" name="Graphic 195" descr="Woman">
                <a:extLst>
                  <a:ext uri="{FF2B5EF4-FFF2-40B4-BE49-F238E27FC236}">
                    <a16:creationId xmlns:a16="http://schemas.microsoft.com/office/drawing/2014/main" id="{E65DB1D1-00D0-40B0-9927-DDDA953F7CD9}"/>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598102" y="5340346"/>
                <a:ext cx="270908" cy="329416"/>
              </a:xfrm>
              <a:prstGeom prst="rect">
                <a:avLst/>
              </a:prstGeom>
            </p:spPr>
          </p:pic>
          <p:pic>
            <p:nvPicPr>
              <p:cNvPr id="197" name="Graphic 196" descr="Man">
                <a:extLst>
                  <a:ext uri="{FF2B5EF4-FFF2-40B4-BE49-F238E27FC236}">
                    <a16:creationId xmlns:a16="http://schemas.microsoft.com/office/drawing/2014/main" id="{5AF0BFD1-B5BA-4DD4-B531-23C65D85989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41245" y="5340346"/>
                <a:ext cx="270908" cy="329416"/>
              </a:xfrm>
              <a:prstGeom prst="rect">
                <a:avLst/>
              </a:prstGeom>
            </p:spPr>
          </p:pic>
          <p:pic>
            <p:nvPicPr>
              <p:cNvPr id="198" name="Graphic 197" descr="Woman">
                <a:extLst>
                  <a:ext uri="{FF2B5EF4-FFF2-40B4-BE49-F238E27FC236}">
                    <a16:creationId xmlns:a16="http://schemas.microsoft.com/office/drawing/2014/main" id="{06190C10-E7BE-41BA-BA2A-9B5317F00DE0}"/>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293530" y="5340346"/>
                <a:ext cx="270908" cy="329416"/>
              </a:xfrm>
              <a:prstGeom prst="rect">
                <a:avLst/>
              </a:prstGeom>
            </p:spPr>
          </p:pic>
          <p:pic>
            <p:nvPicPr>
              <p:cNvPr id="199" name="Graphic 198" descr="Man">
                <a:extLst>
                  <a:ext uri="{FF2B5EF4-FFF2-40B4-BE49-F238E27FC236}">
                    <a16:creationId xmlns:a16="http://schemas.microsoft.com/office/drawing/2014/main" id="{9F5C8087-2AE7-425A-8831-A0E395B927C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36671" y="5340346"/>
                <a:ext cx="270908" cy="329416"/>
              </a:xfrm>
              <a:prstGeom prst="rect">
                <a:avLst/>
              </a:prstGeom>
            </p:spPr>
          </p:pic>
          <p:pic>
            <p:nvPicPr>
              <p:cNvPr id="200" name="Graphic 199" descr="Woman">
                <a:extLst>
                  <a:ext uri="{FF2B5EF4-FFF2-40B4-BE49-F238E27FC236}">
                    <a16:creationId xmlns:a16="http://schemas.microsoft.com/office/drawing/2014/main" id="{3BB8BC37-8520-4ADD-A9EA-E9A4DAFA82A0}"/>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88959" y="5340346"/>
                <a:ext cx="270908" cy="329416"/>
              </a:xfrm>
              <a:prstGeom prst="rect">
                <a:avLst/>
              </a:prstGeom>
            </p:spPr>
          </p:pic>
          <p:pic>
            <p:nvPicPr>
              <p:cNvPr id="201" name="Graphic 200" descr="Man">
                <a:extLst>
                  <a:ext uri="{FF2B5EF4-FFF2-40B4-BE49-F238E27FC236}">
                    <a16:creationId xmlns:a16="http://schemas.microsoft.com/office/drawing/2014/main" id="{9C7F37CD-5240-4751-8851-D1CF4C72CB4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32099" y="5340346"/>
                <a:ext cx="270908" cy="329416"/>
              </a:xfrm>
              <a:prstGeom prst="rect">
                <a:avLst/>
              </a:prstGeom>
            </p:spPr>
          </p:pic>
          <p:pic>
            <p:nvPicPr>
              <p:cNvPr id="202" name="Graphic 201" descr="Woman">
                <a:extLst>
                  <a:ext uri="{FF2B5EF4-FFF2-40B4-BE49-F238E27FC236}">
                    <a16:creationId xmlns:a16="http://schemas.microsoft.com/office/drawing/2014/main" id="{185A50C9-40F3-40B8-9C78-FCF2FBAF8B1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84386" y="5340346"/>
                <a:ext cx="270908" cy="329416"/>
              </a:xfrm>
              <a:prstGeom prst="rect">
                <a:avLst/>
              </a:prstGeom>
            </p:spPr>
          </p:pic>
          <p:pic>
            <p:nvPicPr>
              <p:cNvPr id="394" name="Graphic 393" descr="Man">
                <a:extLst>
                  <a:ext uri="{FF2B5EF4-FFF2-40B4-BE49-F238E27FC236}">
                    <a16:creationId xmlns:a16="http://schemas.microsoft.com/office/drawing/2014/main" id="{DF2E4832-CEB7-8091-B655-32B6A09FBBF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279087" y="4022677"/>
                <a:ext cx="270908" cy="329416"/>
              </a:xfrm>
              <a:prstGeom prst="rect">
                <a:avLst/>
              </a:prstGeom>
            </p:spPr>
          </p:pic>
          <p:pic>
            <p:nvPicPr>
              <p:cNvPr id="395" name="Graphic 394" descr="Woman">
                <a:extLst>
                  <a:ext uri="{FF2B5EF4-FFF2-40B4-BE49-F238E27FC236}">
                    <a16:creationId xmlns:a16="http://schemas.microsoft.com/office/drawing/2014/main" id="{88EE10A7-273B-2041-D3E5-A56EAAB66E8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431374" y="4022677"/>
                <a:ext cx="270908" cy="329416"/>
              </a:xfrm>
              <a:prstGeom prst="rect">
                <a:avLst/>
              </a:prstGeom>
            </p:spPr>
          </p:pic>
          <p:pic>
            <p:nvPicPr>
              <p:cNvPr id="396" name="Graphic 395" descr="Man">
                <a:extLst>
                  <a:ext uri="{FF2B5EF4-FFF2-40B4-BE49-F238E27FC236}">
                    <a16:creationId xmlns:a16="http://schemas.microsoft.com/office/drawing/2014/main" id="{34CFFABA-F53B-DE7A-0134-E0BC89E14A8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279087" y="4352094"/>
                <a:ext cx="270908" cy="329416"/>
              </a:xfrm>
              <a:prstGeom prst="rect">
                <a:avLst/>
              </a:prstGeom>
            </p:spPr>
          </p:pic>
          <p:pic>
            <p:nvPicPr>
              <p:cNvPr id="397" name="Graphic 396" descr="Woman">
                <a:extLst>
                  <a:ext uri="{FF2B5EF4-FFF2-40B4-BE49-F238E27FC236}">
                    <a16:creationId xmlns:a16="http://schemas.microsoft.com/office/drawing/2014/main" id="{27F1F8F9-A787-5BCD-B07B-9D8B5EACC776}"/>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431374" y="4352094"/>
                <a:ext cx="270908" cy="329416"/>
              </a:xfrm>
              <a:prstGeom prst="rect">
                <a:avLst/>
              </a:prstGeom>
            </p:spPr>
          </p:pic>
          <p:pic>
            <p:nvPicPr>
              <p:cNvPr id="398" name="Graphic 397" descr="Man">
                <a:extLst>
                  <a:ext uri="{FF2B5EF4-FFF2-40B4-BE49-F238E27FC236}">
                    <a16:creationId xmlns:a16="http://schemas.microsoft.com/office/drawing/2014/main" id="{5FD9ED00-D252-DDAB-11FE-ECB906521E6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279087" y="4681512"/>
                <a:ext cx="270908" cy="329416"/>
              </a:xfrm>
              <a:prstGeom prst="rect">
                <a:avLst/>
              </a:prstGeom>
            </p:spPr>
          </p:pic>
          <p:pic>
            <p:nvPicPr>
              <p:cNvPr id="399" name="Graphic 398" descr="Woman">
                <a:extLst>
                  <a:ext uri="{FF2B5EF4-FFF2-40B4-BE49-F238E27FC236}">
                    <a16:creationId xmlns:a16="http://schemas.microsoft.com/office/drawing/2014/main" id="{EC2F8801-B821-8003-D0CC-78970E98C4F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431374" y="4681512"/>
                <a:ext cx="270908" cy="329416"/>
              </a:xfrm>
              <a:prstGeom prst="rect">
                <a:avLst/>
              </a:prstGeom>
            </p:spPr>
          </p:pic>
          <p:pic>
            <p:nvPicPr>
              <p:cNvPr id="400" name="Graphic 399" descr="Man">
                <a:extLst>
                  <a:ext uri="{FF2B5EF4-FFF2-40B4-BE49-F238E27FC236}">
                    <a16:creationId xmlns:a16="http://schemas.microsoft.com/office/drawing/2014/main" id="{97A71655-D0D1-87E6-3231-0641C275148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279087" y="5010928"/>
                <a:ext cx="270908" cy="329416"/>
              </a:xfrm>
              <a:prstGeom prst="rect">
                <a:avLst/>
              </a:prstGeom>
            </p:spPr>
          </p:pic>
          <p:pic>
            <p:nvPicPr>
              <p:cNvPr id="401" name="Graphic 400" descr="Woman">
                <a:extLst>
                  <a:ext uri="{FF2B5EF4-FFF2-40B4-BE49-F238E27FC236}">
                    <a16:creationId xmlns:a16="http://schemas.microsoft.com/office/drawing/2014/main" id="{8BB0445E-EDDE-7034-ED4A-96521552D105}"/>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431374" y="5010928"/>
                <a:ext cx="270908" cy="329416"/>
              </a:xfrm>
              <a:prstGeom prst="rect">
                <a:avLst/>
              </a:prstGeom>
            </p:spPr>
          </p:pic>
          <p:pic>
            <p:nvPicPr>
              <p:cNvPr id="402" name="Graphic 401" descr="Man">
                <a:extLst>
                  <a:ext uri="{FF2B5EF4-FFF2-40B4-BE49-F238E27FC236}">
                    <a16:creationId xmlns:a16="http://schemas.microsoft.com/office/drawing/2014/main" id="{57ED196D-E9E6-E136-6CB7-AC9AD66D698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279087" y="5340345"/>
                <a:ext cx="270908" cy="329416"/>
              </a:xfrm>
              <a:prstGeom prst="rect">
                <a:avLst/>
              </a:prstGeom>
            </p:spPr>
          </p:pic>
          <p:pic>
            <p:nvPicPr>
              <p:cNvPr id="403" name="Graphic 402" descr="Woman">
                <a:extLst>
                  <a:ext uri="{FF2B5EF4-FFF2-40B4-BE49-F238E27FC236}">
                    <a16:creationId xmlns:a16="http://schemas.microsoft.com/office/drawing/2014/main" id="{21D249D2-3E1A-4303-2FA1-8F4239E9B2B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431374" y="5340345"/>
                <a:ext cx="270908" cy="329416"/>
              </a:xfrm>
              <a:prstGeom prst="rect">
                <a:avLst/>
              </a:prstGeom>
            </p:spPr>
          </p:pic>
        </p:grpSp>
        <p:sp>
          <p:nvSpPr>
            <p:cNvPr id="327" name="Rectangle 326">
              <a:extLst>
                <a:ext uri="{FF2B5EF4-FFF2-40B4-BE49-F238E27FC236}">
                  <a16:creationId xmlns:a16="http://schemas.microsoft.com/office/drawing/2014/main" id="{ADEA8DD2-CCEC-47CC-A321-F3FE6E568D52}"/>
                </a:ext>
              </a:extLst>
            </p:cNvPr>
            <p:cNvSpPr/>
            <p:nvPr/>
          </p:nvSpPr>
          <p:spPr>
            <a:xfrm>
              <a:off x="3383037" y="1805180"/>
              <a:ext cx="2697480" cy="1746324"/>
            </a:xfrm>
            <a:prstGeom prst="rect">
              <a:avLst/>
            </a:prstGeom>
            <a:solidFill>
              <a:srgbClr val="FFFFFF"/>
            </a:solidFill>
            <a:ln w="190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defRPr/>
              </a:pPr>
              <a:r>
                <a:rPr lang="en-GB" sz="2200">
                  <a:solidFill>
                    <a:schemeClr val="tx1"/>
                  </a:solidFill>
                  <a:latin typeface="Arial" panose="020B0604020202020204" pitchFamily="34" charset="0"/>
                  <a:ea typeface="Apis For Office" panose="020B0504010101010104" pitchFamily="34" charset="0"/>
                  <a:cs typeface="Arial" panose="020B0604020202020204" pitchFamily="34" charset="0"/>
                </a:rPr>
                <a:t>People</a:t>
              </a:r>
              <a:r>
                <a:rPr lang="en-GB" sz="2200" b="1">
                  <a:solidFill>
                    <a:schemeClr val="accent5"/>
                  </a:solidFill>
                  <a:latin typeface="Arial" panose="020B0604020202020204" pitchFamily="34" charset="0"/>
                  <a:ea typeface="Apis For Office" panose="020B0504010101010104" pitchFamily="34" charset="0"/>
                  <a:cs typeface="Arial" panose="020B0604020202020204" pitchFamily="34" charset="0"/>
                </a:rPr>
                <a:t> diagnosed </a:t>
              </a:r>
              <a:br>
                <a:rPr lang="en-GB" sz="2200" b="1">
                  <a:solidFill>
                    <a:schemeClr val="accent5"/>
                  </a:solidFill>
                  <a:latin typeface="Arial" panose="020B0604020202020204" pitchFamily="34" charset="0"/>
                  <a:ea typeface="Apis For Office" panose="020B0504010101010104" pitchFamily="34" charset="0"/>
                  <a:cs typeface="Arial" panose="020B0604020202020204" pitchFamily="34" charset="0"/>
                </a:rPr>
              </a:br>
              <a:r>
                <a:rPr lang="en-GB" sz="2200">
                  <a:solidFill>
                    <a:schemeClr val="tx1"/>
                  </a:solidFill>
                  <a:latin typeface="Arial" panose="020B0604020202020204" pitchFamily="34" charset="0"/>
                  <a:ea typeface="Apis For Office" panose="020B0504010101010104" pitchFamily="34" charset="0"/>
                  <a:cs typeface="Arial" panose="020B0604020202020204" pitchFamily="34" charset="0"/>
                </a:rPr>
                <a:t>with obesity </a:t>
              </a:r>
              <a:br>
                <a:rPr lang="en-GB" sz="2200">
                  <a:solidFill>
                    <a:schemeClr val="tx2"/>
                  </a:solidFill>
                  <a:latin typeface="Arial" panose="020B0604020202020204" pitchFamily="34" charset="0"/>
                  <a:ea typeface="Apis For Office" panose="020B0504010101010104" pitchFamily="34" charset="0"/>
                  <a:cs typeface="Arial" panose="020B0604020202020204" pitchFamily="34" charset="0"/>
                </a:rPr>
              </a:br>
              <a:r>
                <a:rPr lang="en-GB" sz="2200" b="1">
                  <a:solidFill>
                    <a:srgbClr val="3B97DE"/>
                  </a:solidFill>
                  <a:latin typeface="Arial" panose="020B0604020202020204" pitchFamily="34" charset="0"/>
                  <a:ea typeface="Apis For Office" panose="020B0504010101010104" pitchFamily="34" charset="0"/>
                  <a:cs typeface="Arial" panose="020B0604020202020204" pitchFamily="34" charset="0"/>
                </a:rPr>
                <a:t>(&lt;40%)</a:t>
              </a:r>
              <a:r>
                <a:rPr lang="en-GB" sz="2200" b="1" baseline="30000">
                  <a:solidFill>
                    <a:srgbClr val="3B97DE"/>
                  </a:solidFill>
                  <a:latin typeface="Arial" panose="020B0604020202020204" pitchFamily="34" charset="0"/>
                  <a:ea typeface="Apis For Office" panose="020B0504010101010104" pitchFamily="34" charset="0"/>
                  <a:cs typeface="Arial" panose="020B0604020202020204" pitchFamily="34" charset="0"/>
                </a:rPr>
                <a:t>1</a:t>
              </a:r>
            </a:p>
          </p:txBody>
        </p:sp>
        <p:grpSp>
          <p:nvGrpSpPr>
            <p:cNvPr id="444" name="Group 443">
              <a:extLst>
                <a:ext uri="{FF2B5EF4-FFF2-40B4-BE49-F238E27FC236}">
                  <a16:creationId xmlns:a16="http://schemas.microsoft.com/office/drawing/2014/main" id="{33CF5FD3-0AB4-A3A4-7F9A-E7090F9DD16E}"/>
                </a:ext>
              </a:extLst>
            </p:cNvPr>
            <p:cNvGrpSpPr/>
            <p:nvPr/>
          </p:nvGrpSpPr>
          <p:grpSpPr>
            <a:xfrm>
              <a:off x="3301847" y="4617228"/>
              <a:ext cx="2859861" cy="664410"/>
              <a:chOff x="3301847" y="4617228"/>
              <a:chExt cx="2859861" cy="664410"/>
            </a:xfrm>
          </p:grpSpPr>
          <p:pic>
            <p:nvPicPr>
              <p:cNvPr id="254" name="Graphic 253" descr="Man">
                <a:extLst>
                  <a:ext uri="{FF2B5EF4-FFF2-40B4-BE49-F238E27FC236}">
                    <a16:creationId xmlns:a16="http://schemas.microsoft.com/office/drawing/2014/main" id="{CCB7F911-CC04-4134-9B31-0C3B4491CCB1}"/>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852722" y="4622805"/>
                <a:ext cx="244804" cy="329416"/>
              </a:xfrm>
              <a:prstGeom prst="rect">
                <a:avLst/>
              </a:prstGeom>
            </p:spPr>
          </p:pic>
          <p:pic>
            <p:nvPicPr>
              <p:cNvPr id="255" name="Graphic 254" descr="Woman">
                <a:extLst>
                  <a:ext uri="{FF2B5EF4-FFF2-40B4-BE49-F238E27FC236}">
                    <a16:creationId xmlns:a16="http://schemas.microsoft.com/office/drawing/2014/main" id="{57C6324B-C609-48CE-8CCF-540DB25E053D}"/>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715111" y="4622805"/>
                <a:ext cx="244804" cy="329416"/>
              </a:xfrm>
              <a:prstGeom prst="rect">
                <a:avLst/>
              </a:prstGeom>
            </p:spPr>
          </p:pic>
          <p:pic>
            <p:nvPicPr>
              <p:cNvPr id="256" name="Graphic 255" descr="Man">
                <a:extLst>
                  <a:ext uri="{FF2B5EF4-FFF2-40B4-BE49-F238E27FC236}">
                    <a16:creationId xmlns:a16="http://schemas.microsoft.com/office/drawing/2014/main" id="{E3743C74-DF95-414A-93E8-EA43419DDE1A}"/>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127945" y="4622805"/>
                <a:ext cx="244804" cy="329416"/>
              </a:xfrm>
              <a:prstGeom prst="rect">
                <a:avLst/>
              </a:prstGeom>
            </p:spPr>
          </p:pic>
          <p:pic>
            <p:nvPicPr>
              <p:cNvPr id="257" name="Graphic 256" descr="Woman">
                <a:extLst>
                  <a:ext uri="{FF2B5EF4-FFF2-40B4-BE49-F238E27FC236}">
                    <a16:creationId xmlns:a16="http://schemas.microsoft.com/office/drawing/2014/main" id="{8D680DFF-1B34-4B59-ADAD-9E98D86770E0}"/>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990333" y="4622805"/>
                <a:ext cx="244804" cy="329416"/>
              </a:xfrm>
              <a:prstGeom prst="rect">
                <a:avLst/>
              </a:prstGeom>
            </p:spPr>
          </p:pic>
          <p:pic>
            <p:nvPicPr>
              <p:cNvPr id="258" name="Graphic 257" descr="Man">
                <a:extLst>
                  <a:ext uri="{FF2B5EF4-FFF2-40B4-BE49-F238E27FC236}">
                    <a16:creationId xmlns:a16="http://schemas.microsoft.com/office/drawing/2014/main" id="{9457DAA2-37FE-487D-9D0C-4B6399D310A4}"/>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403169" y="4622805"/>
                <a:ext cx="244804" cy="329416"/>
              </a:xfrm>
              <a:prstGeom prst="rect">
                <a:avLst/>
              </a:prstGeom>
            </p:spPr>
          </p:pic>
          <p:pic>
            <p:nvPicPr>
              <p:cNvPr id="259" name="Graphic 258" descr="Woman">
                <a:extLst>
                  <a:ext uri="{FF2B5EF4-FFF2-40B4-BE49-F238E27FC236}">
                    <a16:creationId xmlns:a16="http://schemas.microsoft.com/office/drawing/2014/main" id="{227D98A5-6E38-49C2-ADEB-D7A5BE54F9C6}"/>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265557" y="4622805"/>
                <a:ext cx="244804" cy="329416"/>
              </a:xfrm>
              <a:prstGeom prst="rect">
                <a:avLst/>
              </a:prstGeom>
            </p:spPr>
          </p:pic>
          <p:pic>
            <p:nvPicPr>
              <p:cNvPr id="260" name="Graphic 259" descr="Man">
                <a:extLst>
                  <a:ext uri="{FF2B5EF4-FFF2-40B4-BE49-F238E27FC236}">
                    <a16:creationId xmlns:a16="http://schemas.microsoft.com/office/drawing/2014/main" id="{6D25E48D-3AA5-4198-A49A-4FF2A59F6B09}"/>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678396" y="4622805"/>
                <a:ext cx="244804" cy="329416"/>
              </a:xfrm>
              <a:prstGeom prst="rect">
                <a:avLst/>
              </a:prstGeom>
            </p:spPr>
          </p:pic>
          <p:pic>
            <p:nvPicPr>
              <p:cNvPr id="261" name="Graphic 260" descr="Woman">
                <a:extLst>
                  <a:ext uri="{FF2B5EF4-FFF2-40B4-BE49-F238E27FC236}">
                    <a16:creationId xmlns:a16="http://schemas.microsoft.com/office/drawing/2014/main" id="{9326E8E4-C399-496F-9856-5A6ED5EACE38}"/>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540782" y="4622805"/>
                <a:ext cx="244804" cy="329416"/>
              </a:xfrm>
              <a:prstGeom prst="rect">
                <a:avLst/>
              </a:prstGeom>
            </p:spPr>
          </p:pic>
          <p:pic>
            <p:nvPicPr>
              <p:cNvPr id="262" name="Graphic 261" descr="Man">
                <a:extLst>
                  <a:ext uri="{FF2B5EF4-FFF2-40B4-BE49-F238E27FC236}">
                    <a16:creationId xmlns:a16="http://schemas.microsoft.com/office/drawing/2014/main" id="{865A1FB4-7B63-435C-8276-E2D4B4A85EEB}"/>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953620" y="4622805"/>
                <a:ext cx="244804" cy="329416"/>
              </a:xfrm>
              <a:prstGeom prst="rect">
                <a:avLst/>
              </a:prstGeom>
            </p:spPr>
          </p:pic>
          <p:pic>
            <p:nvPicPr>
              <p:cNvPr id="263" name="Graphic 262" descr="Woman">
                <a:extLst>
                  <a:ext uri="{FF2B5EF4-FFF2-40B4-BE49-F238E27FC236}">
                    <a16:creationId xmlns:a16="http://schemas.microsoft.com/office/drawing/2014/main" id="{636552C8-8232-492B-861A-A8824C74AF8F}"/>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816006" y="4622805"/>
                <a:ext cx="244804" cy="329416"/>
              </a:xfrm>
              <a:prstGeom prst="rect">
                <a:avLst/>
              </a:prstGeom>
            </p:spPr>
          </p:pic>
          <p:pic>
            <p:nvPicPr>
              <p:cNvPr id="264" name="Graphic 263" descr="Man">
                <a:extLst>
                  <a:ext uri="{FF2B5EF4-FFF2-40B4-BE49-F238E27FC236}">
                    <a16:creationId xmlns:a16="http://schemas.microsoft.com/office/drawing/2014/main" id="{A2C03BEA-9471-4534-867A-BA00777ABA2E}"/>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228842" y="4622805"/>
                <a:ext cx="244804" cy="329416"/>
              </a:xfrm>
              <a:prstGeom prst="rect">
                <a:avLst/>
              </a:prstGeom>
            </p:spPr>
          </p:pic>
          <p:pic>
            <p:nvPicPr>
              <p:cNvPr id="265" name="Graphic 264" descr="Woman">
                <a:extLst>
                  <a:ext uri="{FF2B5EF4-FFF2-40B4-BE49-F238E27FC236}">
                    <a16:creationId xmlns:a16="http://schemas.microsoft.com/office/drawing/2014/main" id="{D4AC1824-64E5-4A3C-AB3C-5D88967CD32D}"/>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091230" y="4622805"/>
                <a:ext cx="244804" cy="329416"/>
              </a:xfrm>
              <a:prstGeom prst="rect">
                <a:avLst/>
              </a:prstGeom>
            </p:spPr>
          </p:pic>
          <p:pic>
            <p:nvPicPr>
              <p:cNvPr id="266" name="Graphic 265" descr="Man">
                <a:extLst>
                  <a:ext uri="{FF2B5EF4-FFF2-40B4-BE49-F238E27FC236}">
                    <a16:creationId xmlns:a16="http://schemas.microsoft.com/office/drawing/2014/main" id="{DFB7B7E8-0576-4D1E-B75C-FD6647202C7E}"/>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504066" y="4622805"/>
                <a:ext cx="244804" cy="329416"/>
              </a:xfrm>
              <a:prstGeom prst="rect">
                <a:avLst/>
              </a:prstGeom>
            </p:spPr>
          </p:pic>
          <p:pic>
            <p:nvPicPr>
              <p:cNvPr id="267" name="Graphic 266" descr="Woman">
                <a:extLst>
                  <a:ext uri="{FF2B5EF4-FFF2-40B4-BE49-F238E27FC236}">
                    <a16:creationId xmlns:a16="http://schemas.microsoft.com/office/drawing/2014/main" id="{C69A24C2-C702-4EB1-8EAB-85CE36A15812}"/>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366454" y="4622805"/>
                <a:ext cx="244804" cy="329416"/>
              </a:xfrm>
              <a:prstGeom prst="rect">
                <a:avLst/>
              </a:prstGeom>
            </p:spPr>
          </p:pic>
          <p:pic>
            <p:nvPicPr>
              <p:cNvPr id="268" name="Graphic 267" descr="Man">
                <a:extLst>
                  <a:ext uri="{FF2B5EF4-FFF2-40B4-BE49-F238E27FC236}">
                    <a16:creationId xmlns:a16="http://schemas.microsoft.com/office/drawing/2014/main" id="{ED506BC0-9CCE-418B-BD76-7351E3E05B87}"/>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779290" y="4622805"/>
                <a:ext cx="244804" cy="329416"/>
              </a:xfrm>
              <a:prstGeom prst="rect">
                <a:avLst/>
              </a:prstGeom>
            </p:spPr>
          </p:pic>
          <p:pic>
            <p:nvPicPr>
              <p:cNvPr id="269" name="Graphic 268" descr="Woman">
                <a:extLst>
                  <a:ext uri="{FF2B5EF4-FFF2-40B4-BE49-F238E27FC236}">
                    <a16:creationId xmlns:a16="http://schemas.microsoft.com/office/drawing/2014/main" id="{0E91425D-8F02-45CE-8BD1-0E0C1818EB39}"/>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641680" y="4622805"/>
                <a:ext cx="244804" cy="329416"/>
              </a:xfrm>
              <a:prstGeom prst="rect">
                <a:avLst/>
              </a:prstGeom>
            </p:spPr>
          </p:pic>
          <p:pic>
            <p:nvPicPr>
              <p:cNvPr id="270" name="Graphic 269" descr="Woman">
                <a:extLst>
                  <a:ext uri="{FF2B5EF4-FFF2-40B4-BE49-F238E27FC236}">
                    <a16:creationId xmlns:a16="http://schemas.microsoft.com/office/drawing/2014/main" id="{E9068A72-D873-4FAF-A7E2-45D4066DDAD8}"/>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916904" y="4622805"/>
                <a:ext cx="244804" cy="329416"/>
              </a:xfrm>
              <a:prstGeom prst="rect">
                <a:avLst/>
              </a:prstGeom>
            </p:spPr>
          </p:pic>
          <p:pic>
            <p:nvPicPr>
              <p:cNvPr id="271" name="Graphic 270" descr="Man">
                <a:extLst>
                  <a:ext uri="{FF2B5EF4-FFF2-40B4-BE49-F238E27FC236}">
                    <a16:creationId xmlns:a16="http://schemas.microsoft.com/office/drawing/2014/main" id="{FE9E7C5E-6AFF-4FE3-9D37-D143B2078E2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852722" y="4952222"/>
                <a:ext cx="244804" cy="329416"/>
              </a:xfrm>
              <a:prstGeom prst="rect">
                <a:avLst/>
              </a:prstGeom>
            </p:spPr>
          </p:pic>
          <p:pic>
            <p:nvPicPr>
              <p:cNvPr id="272" name="Graphic 271" descr="Woman">
                <a:extLst>
                  <a:ext uri="{FF2B5EF4-FFF2-40B4-BE49-F238E27FC236}">
                    <a16:creationId xmlns:a16="http://schemas.microsoft.com/office/drawing/2014/main" id="{D9CEEB6B-16CC-4317-9065-63332877A342}"/>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715111" y="4952222"/>
                <a:ext cx="244804" cy="329416"/>
              </a:xfrm>
              <a:prstGeom prst="rect">
                <a:avLst/>
              </a:prstGeom>
            </p:spPr>
          </p:pic>
          <p:pic>
            <p:nvPicPr>
              <p:cNvPr id="273" name="Graphic 272" descr="Man">
                <a:extLst>
                  <a:ext uri="{FF2B5EF4-FFF2-40B4-BE49-F238E27FC236}">
                    <a16:creationId xmlns:a16="http://schemas.microsoft.com/office/drawing/2014/main" id="{F21E6ACB-48A1-4F18-A087-08CFAE24A15E}"/>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127945" y="4952222"/>
                <a:ext cx="244804" cy="329416"/>
              </a:xfrm>
              <a:prstGeom prst="rect">
                <a:avLst/>
              </a:prstGeom>
            </p:spPr>
          </p:pic>
          <p:pic>
            <p:nvPicPr>
              <p:cNvPr id="274" name="Graphic 273" descr="Woman">
                <a:extLst>
                  <a:ext uri="{FF2B5EF4-FFF2-40B4-BE49-F238E27FC236}">
                    <a16:creationId xmlns:a16="http://schemas.microsoft.com/office/drawing/2014/main" id="{6C96494B-3C1A-4F0B-8DBF-405062968906}"/>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990333" y="4952222"/>
                <a:ext cx="244804" cy="329416"/>
              </a:xfrm>
              <a:prstGeom prst="rect">
                <a:avLst/>
              </a:prstGeom>
            </p:spPr>
          </p:pic>
          <p:pic>
            <p:nvPicPr>
              <p:cNvPr id="275" name="Graphic 274" descr="Man">
                <a:extLst>
                  <a:ext uri="{FF2B5EF4-FFF2-40B4-BE49-F238E27FC236}">
                    <a16:creationId xmlns:a16="http://schemas.microsoft.com/office/drawing/2014/main" id="{EC750846-4C2C-4A35-966B-B1BEB2A7C12D}"/>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403169" y="4952222"/>
                <a:ext cx="244804" cy="329416"/>
              </a:xfrm>
              <a:prstGeom prst="rect">
                <a:avLst/>
              </a:prstGeom>
            </p:spPr>
          </p:pic>
          <p:pic>
            <p:nvPicPr>
              <p:cNvPr id="276" name="Graphic 275" descr="Woman">
                <a:extLst>
                  <a:ext uri="{FF2B5EF4-FFF2-40B4-BE49-F238E27FC236}">
                    <a16:creationId xmlns:a16="http://schemas.microsoft.com/office/drawing/2014/main" id="{C96B274E-4C1C-4BD8-9C02-7E55B6B2023E}"/>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265557" y="4952222"/>
                <a:ext cx="244804" cy="329416"/>
              </a:xfrm>
              <a:prstGeom prst="rect">
                <a:avLst/>
              </a:prstGeom>
            </p:spPr>
          </p:pic>
          <p:pic>
            <p:nvPicPr>
              <p:cNvPr id="277" name="Graphic 276" descr="Man">
                <a:extLst>
                  <a:ext uri="{FF2B5EF4-FFF2-40B4-BE49-F238E27FC236}">
                    <a16:creationId xmlns:a16="http://schemas.microsoft.com/office/drawing/2014/main" id="{C947FDEC-063A-46B9-9146-0D51B676534E}"/>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678396" y="4952222"/>
                <a:ext cx="244804" cy="329416"/>
              </a:xfrm>
              <a:prstGeom prst="rect">
                <a:avLst/>
              </a:prstGeom>
            </p:spPr>
          </p:pic>
          <p:pic>
            <p:nvPicPr>
              <p:cNvPr id="278" name="Graphic 277" descr="Woman">
                <a:extLst>
                  <a:ext uri="{FF2B5EF4-FFF2-40B4-BE49-F238E27FC236}">
                    <a16:creationId xmlns:a16="http://schemas.microsoft.com/office/drawing/2014/main" id="{2961EFCD-F22C-45E4-A146-DF17492776C5}"/>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540782" y="4952222"/>
                <a:ext cx="244804" cy="329416"/>
              </a:xfrm>
              <a:prstGeom prst="rect">
                <a:avLst/>
              </a:prstGeom>
            </p:spPr>
          </p:pic>
          <p:pic>
            <p:nvPicPr>
              <p:cNvPr id="279" name="Graphic 278" descr="Man">
                <a:extLst>
                  <a:ext uri="{FF2B5EF4-FFF2-40B4-BE49-F238E27FC236}">
                    <a16:creationId xmlns:a16="http://schemas.microsoft.com/office/drawing/2014/main" id="{520EB696-983E-4DED-B6C7-BF89908D25EE}"/>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953620" y="4952222"/>
                <a:ext cx="244804" cy="329416"/>
              </a:xfrm>
              <a:prstGeom prst="rect">
                <a:avLst/>
              </a:prstGeom>
            </p:spPr>
          </p:pic>
          <p:pic>
            <p:nvPicPr>
              <p:cNvPr id="280" name="Graphic 279" descr="Woman">
                <a:extLst>
                  <a:ext uri="{FF2B5EF4-FFF2-40B4-BE49-F238E27FC236}">
                    <a16:creationId xmlns:a16="http://schemas.microsoft.com/office/drawing/2014/main" id="{FF044C2A-9278-41DC-9AFF-4076DB7CF6F7}"/>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816006" y="4952222"/>
                <a:ext cx="244804" cy="329416"/>
              </a:xfrm>
              <a:prstGeom prst="rect">
                <a:avLst/>
              </a:prstGeom>
            </p:spPr>
          </p:pic>
          <p:pic>
            <p:nvPicPr>
              <p:cNvPr id="281" name="Graphic 280" descr="Man">
                <a:extLst>
                  <a:ext uri="{FF2B5EF4-FFF2-40B4-BE49-F238E27FC236}">
                    <a16:creationId xmlns:a16="http://schemas.microsoft.com/office/drawing/2014/main" id="{BD69BDDD-DEEE-4D2E-93E7-7D4DBC444C9F}"/>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228842" y="4952222"/>
                <a:ext cx="244804" cy="329416"/>
              </a:xfrm>
              <a:prstGeom prst="rect">
                <a:avLst/>
              </a:prstGeom>
            </p:spPr>
          </p:pic>
          <p:pic>
            <p:nvPicPr>
              <p:cNvPr id="282" name="Graphic 281" descr="Woman">
                <a:extLst>
                  <a:ext uri="{FF2B5EF4-FFF2-40B4-BE49-F238E27FC236}">
                    <a16:creationId xmlns:a16="http://schemas.microsoft.com/office/drawing/2014/main" id="{E316B033-6604-4F5D-8D73-CCA16022484A}"/>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091230" y="4952222"/>
                <a:ext cx="244804" cy="329416"/>
              </a:xfrm>
              <a:prstGeom prst="rect">
                <a:avLst/>
              </a:prstGeom>
            </p:spPr>
          </p:pic>
          <p:pic>
            <p:nvPicPr>
              <p:cNvPr id="283" name="Graphic 282" descr="Man">
                <a:extLst>
                  <a:ext uri="{FF2B5EF4-FFF2-40B4-BE49-F238E27FC236}">
                    <a16:creationId xmlns:a16="http://schemas.microsoft.com/office/drawing/2014/main" id="{9CE616B7-16FE-45A5-A74F-244288805EE2}"/>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504066" y="4952222"/>
                <a:ext cx="244804" cy="329416"/>
              </a:xfrm>
              <a:prstGeom prst="rect">
                <a:avLst/>
              </a:prstGeom>
            </p:spPr>
          </p:pic>
          <p:pic>
            <p:nvPicPr>
              <p:cNvPr id="284" name="Graphic 283" descr="Woman">
                <a:extLst>
                  <a:ext uri="{FF2B5EF4-FFF2-40B4-BE49-F238E27FC236}">
                    <a16:creationId xmlns:a16="http://schemas.microsoft.com/office/drawing/2014/main" id="{163054D8-EAA0-4FCC-8E07-F7B7649A8A23}"/>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366454" y="4952222"/>
                <a:ext cx="244804" cy="329416"/>
              </a:xfrm>
              <a:prstGeom prst="rect">
                <a:avLst/>
              </a:prstGeom>
            </p:spPr>
          </p:pic>
          <p:pic>
            <p:nvPicPr>
              <p:cNvPr id="285" name="Graphic 284" descr="Man">
                <a:extLst>
                  <a:ext uri="{FF2B5EF4-FFF2-40B4-BE49-F238E27FC236}">
                    <a16:creationId xmlns:a16="http://schemas.microsoft.com/office/drawing/2014/main" id="{87488DC4-9CE2-468D-803C-892D0D2B66CF}"/>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779290" y="4952222"/>
                <a:ext cx="244804" cy="329416"/>
              </a:xfrm>
              <a:prstGeom prst="rect">
                <a:avLst/>
              </a:prstGeom>
            </p:spPr>
          </p:pic>
          <p:pic>
            <p:nvPicPr>
              <p:cNvPr id="286" name="Graphic 285" descr="Woman">
                <a:extLst>
                  <a:ext uri="{FF2B5EF4-FFF2-40B4-BE49-F238E27FC236}">
                    <a16:creationId xmlns:a16="http://schemas.microsoft.com/office/drawing/2014/main" id="{A509469A-0CA3-4832-93A9-76797B595BEE}"/>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641680" y="4952222"/>
                <a:ext cx="244804" cy="329416"/>
              </a:xfrm>
              <a:prstGeom prst="rect">
                <a:avLst/>
              </a:prstGeom>
            </p:spPr>
          </p:pic>
          <p:pic>
            <p:nvPicPr>
              <p:cNvPr id="287" name="Graphic 286" descr="Woman">
                <a:extLst>
                  <a:ext uri="{FF2B5EF4-FFF2-40B4-BE49-F238E27FC236}">
                    <a16:creationId xmlns:a16="http://schemas.microsoft.com/office/drawing/2014/main" id="{ACEB715A-6A37-483B-BEF4-EDC2D5E31CFD}"/>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916904" y="4952222"/>
                <a:ext cx="244804" cy="329416"/>
              </a:xfrm>
              <a:prstGeom prst="rect">
                <a:avLst/>
              </a:prstGeom>
            </p:spPr>
          </p:pic>
          <p:pic>
            <p:nvPicPr>
              <p:cNvPr id="411" name="Graphic 410" descr="Man">
                <a:extLst>
                  <a:ext uri="{FF2B5EF4-FFF2-40B4-BE49-F238E27FC236}">
                    <a16:creationId xmlns:a16="http://schemas.microsoft.com/office/drawing/2014/main" id="{B177225A-75F1-4DCF-E017-4161C01C01D2}"/>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577492" y="4617228"/>
                <a:ext cx="244804" cy="329416"/>
              </a:xfrm>
              <a:prstGeom prst="rect">
                <a:avLst/>
              </a:prstGeom>
            </p:spPr>
          </p:pic>
          <p:pic>
            <p:nvPicPr>
              <p:cNvPr id="412" name="Graphic 411" descr="Woman">
                <a:extLst>
                  <a:ext uri="{FF2B5EF4-FFF2-40B4-BE49-F238E27FC236}">
                    <a16:creationId xmlns:a16="http://schemas.microsoft.com/office/drawing/2014/main" id="{434798DA-1DE2-2E4D-4FE3-550AAC14BB79}"/>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439881" y="4617228"/>
                <a:ext cx="244804" cy="329416"/>
              </a:xfrm>
              <a:prstGeom prst="rect">
                <a:avLst/>
              </a:prstGeom>
            </p:spPr>
          </p:pic>
          <p:pic>
            <p:nvPicPr>
              <p:cNvPr id="413" name="Graphic 412" descr="Man">
                <a:extLst>
                  <a:ext uri="{FF2B5EF4-FFF2-40B4-BE49-F238E27FC236}">
                    <a16:creationId xmlns:a16="http://schemas.microsoft.com/office/drawing/2014/main" id="{ABE2FBCB-567E-03D2-087F-C8BABBEEAFEA}"/>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577492" y="4946645"/>
                <a:ext cx="244804" cy="329416"/>
              </a:xfrm>
              <a:prstGeom prst="rect">
                <a:avLst/>
              </a:prstGeom>
            </p:spPr>
          </p:pic>
          <p:pic>
            <p:nvPicPr>
              <p:cNvPr id="414" name="Graphic 413" descr="Woman">
                <a:extLst>
                  <a:ext uri="{FF2B5EF4-FFF2-40B4-BE49-F238E27FC236}">
                    <a16:creationId xmlns:a16="http://schemas.microsoft.com/office/drawing/2014/main" id="{AC5EACA1-DA93-2D33-F5EC-D03EE2BD6DFA}"/>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439881" y="4946645"/>
                <a:ext cx="244804" cy="329416"/>
              </a:xfrm>
              <a:prstGeom prst="rect">
                <a:avLst/>
              </a:prstGeom>
            </p:spPr>
          </p:pic>
          <p:pic>
            <p:nvPicPr>
              <p:cNvPr id="418" name="Graphic 417" descr="Man">
                <a:extLst>
                  <a:ext uri="{FF2B5EF4-FFF2-40B4-BE49-F238E27FC236}">
                    <a16:creationId xmlns:a16="http://schemas.microsoft.com/office/drawing/2014/main" id="{7F1F3670-7B66-A370-98C4-7FA5A64BE2F3}"/>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301847" y="4622805"/>
                <a:ext cx="244804" cy="329416"/>
              </a:xfrm>
              <a:prstGeom prst="rect">
                <a:avLst/>
              </a:prstGeom>
            </p:spPr>
          </p:pic>
          <p:pic>
            <p:nvPicPr>
              <p:cNvPr id="419" name="Graphic 418" descr="Man">
                <a:extLst>
                  <a:ext uri="{FF2B5EF4-FFF2-40B4-BE49-F238E27FC236}">
                    <a16:creationId xmlns:a16="http://schemas.microsoft.com/office/drawing/2014/main" id="{8D4EDCCB-A860-7475-FC9C-2E58B7395F53}"/>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301847" y="4946645"/>
                <a:ext cx="244804" cy="329416"/>
              </a:xfrm>
              <a:prstGeom prst="rect">
                <a:avLst/>
              </a:prstGeom>
            </p:spPr>
          </p:pic>
        </p:grpSp>
        <p:sp>
          <p:nvSpPr>
            <p:cNvPr id="328" name="Rectangle 327">
              <a:extLst>
                <a:ext uri="{FF2B5EF4-FFF2-40B4-BE49-F238E27FC236}">
                  <a16:creationId xmlns:a16="http://schemas.microsoft.com/office/drawing/2014/main" id="{670D9A51-3300-4025-A612-E7F6DDA88378}"/>
                </a:ext>
              </a:extLst>
            </p:cNvPr>
            <p:cNvSpPr/>
            <p:nvPr/>
          </p:nvSpPr>
          <p:spPr>
            <a:xfrm>
              <a:off x="6277309" y="1805180"/>
              <a:ext cx="2697480" cy="1746324"/>
            </a:xfrm>
            <a:prstGeom prst="rect">
              <a:avLst/>
            </a:prstGeom>
            <a:solidFill>
              <a:srgbClr val="FFFFFF"/>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defRPr/>
              </a:pPr>
              <a:r>
                <a:rPr lang="en-GB" sz="2200">
                  <a:solidFill>
                    <a:schemeClr val="tx1"/>
                  </a:solidFill>
                  <a:latin typeface="Arial" panose="020B0604020202020204" pitchFamily="34" charset="0"/>
                  <a:ea typeface="Apis For Office" panose="020B0504010101010104" pitchFamily="34" charset="0"/>
                  <a:cs typeface="Arial" panose="020B0604020202020204" pitchFamily="34" charset="0"/>
                </a:rPr>
                <a:t>People</a:t>
              </a:r>
              <a:r>
                <a:rPr lang="en-GB" sz="2200" b="1">
                  <a:solidFill>
                    <a:schemeClr val="accent5"/>
                  </a:solidFill>
                  <a:latin typeface="Arial" panose="020B0604020202020204" pitchFamily="34" charset="0"/>
                  <a:ea typeface="Apis For Office" panose="020B0504010101010104" pitchFamily="34" charset="0"/>
                  <a:cs typeface="Arial" panose="020B0604020202020204" pitchFamily="34" charset="0"/>
                </a:rPr>
                <a:t> receiving </a:t>
              </a:r>
              <a:r>
                <a:rPr lang="en-GB" sz="2200">
                  <a:solidFill>
                    <a:schemeClr val="tx1"/>
                  </a:solidFill>
                  <a:latin typeface="Arial" panose="020B0604020202020204" pitchFamily="34" charset="0"/>
                  <a:ea typeface="Apis For Office" panose="020B0504010101010104" pitchFamily="34" charset="0"/>
                  <a:cs typeface="Arial" panose="020B0604020202020204" pitchFamily="34" charset="0"/>
                </a:rPr>
                <a:t>evidence-based </a:t>
              </a:r>
              <a:br>
                <a:rPr lang="en-GB" sz="2200">
                  <a:solidFill>
                    <a:schemeClr val="tx1"/>
                  </a:solidFill>
                  <a:latin typeface="Arial" panose="020B0604020202020204" pitchFamily="34" charset="0"/>
                  <a:ea typeface="Apis For Office" panose="020B0504010101010104" pitchFamily="34" charset="0"/>
                  <a:cs typeface="Arial" panose="020B0604020202020204" pitchFamily="34" charset="0"/>
                </a:rPr>
              </a:br>
              <a:r>
                <a:rPr lang="en-GB" sz="2200">
                  <a:solidFill>
                    <a:schemeClr val="tx1"/>
                  </a:solidFill>
                  <a:latin typeface="Arial" panose="020B0604020202020204" pitchFamily="34" charset="0"/>
                  <a:ea typeface="Apis For Office" panose="020B0504010101010104" pitchFamily="34" charset="0"/>
                  <a:cs typeface="Arial" panose="020B0604020202020204" pitchFamily="34" charset="0"/>
                </a:rPr>
                <a:t>anti-obesity treatment</a:t>
              </a:r>
              <a:r>
                <a:rPr lang="en-GB" sz="2200" baseline="30000">
                  <a:solidFill>
                    <a:schemeClr val="tx1"/>
                  </a:solidFill>
                  <a:latin typeface="Arial" panose="020B0604020202020204" pitchFamily="34" charset="0"/>
                  <a:ea typeface="Apis For Office" panose="020B0504010101010104" pitchFamily="34" charset="0"/>
                  <a:cs typeface="Arial" panose="020B0604020202020204" pitchFamily="34" charset="0"/>
                </a:rPr>
                <a:t>*</a:t>
              </a:r>
              <a:br>
                <a:rPr lang="en-GB" sz="2200">
                  <a:solidFill>
                    <a:schemeClr val="tx1"/>
                  </a:solidFill>
                  <a:latin typeface="Arial" panose="020B0604020202020204" pitchFamily="34" charset="0"/>
                  <a:ea typeface="Apis For Office" panose="020B0504010101010104" pitchFamily="34" charset="0"/>
                  <a:cs typeface="Arial" panose="020B0604020202020204" pitchFamily="34" charset="0"/>
                </a:rPr>
              </a:br>
              <a:r>
                <a:rPr lang="en-GB" sz="2200" b="1">
                  <a:solidFill>
                    <a:srgbClr val="3B97DE"/>
                  </a:solidFill>
                  <a:latin typeface="Arial" panose="020B0604020202020204" pitchFamily="34" charset="0"/>
                  <a:ea typeface="Apis For Office" panose="020B0504010101010104" pitchFamily="34" charset="0"/>
                  <a:cs typeface="Arial" panose="020B0604020202020204" pitchFamily="34" charset="0"/>
                </a:rPr>
                <a:t>(&lt;20%)</a:t>
              </a:r>
              <a:r>
                <a:rPr lang="en-GB" sz="2200" b="1" baseline="30000">
                  <a:solidFill>
                    <a:srgbClr val="3B97DE"/>
                  </a:solidFill>
                  <a:latin typeface="Arial" panose="020B0604020202020204" pitchFamily="34" charset="0"/>
                  <a:ea typeface="Apis For Office" panose="020B0504010101010104" pitchFamily="34" charset="0"/>
                  <a:cs typeface="Arial" panose="020B0604020202020204" pitchFamily="34" charset="0"/>
                </a:rPr>
                <a:t>1</a:t>
              </a:r>
            </a:p>
          </p:txBody>
        </p:sp>
        <p:grpSp>
          <p:nvGrpSpPr>
            <p:cNvPr id="437" name="Group 436">
              <a:extLst>
                <a:ext uri="{FF2B5EF4-FFF2-40B4-BE49-F238E27FC236}">
                  <a16:creationId xmlns:a16="http://schemas.microsoft.com/office/drawing/2014/main" id="{1F371C29-7712-4668-9E36-E39C6FBFD30C}"/>
                </a:ext>
              </a:extLst>
            </p:cNvPr>
            <p:cNvGrpSpPr/>
            <p:nvPr/>
          </p:nvGrpSpPr>
          <p:grpSpPr>
            <a:xfrm>
              <a:off x="6194716" y="4946642"/>
              <a:ext cx="2862667" cy="334996"/>
              <a:chOff x="5879312" y="5330386"/>
              <a:chExt cx="3167922" cy="334996"/>
            </a:xfrm>
          </p:grpSpPr>
          <p:pic>
            <p:nvPicPr>
              <p:cNvPr id="364" name="Graphic 363" descr="Man">
                <a:extLst>
                  <a:ext uri="{FF2B5EF4-FFF2-40B4-BE49-F238E27FC236}">
                    <a16:creationId xmlns:a16="http://schemas.microsoft.com/office/drawing/2014/main" id="{DDD91370-965B-45B8-89CA-4D705EE7C0F3}"/>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492036" y="5335965"/>
                <a:ext cx="270907" cy="329417"/>
              </a:xfrm>
              <a:prstGeom prst="rect">
                <a:avLst/>
              </a:prstGeom>
            </p:spPr>
          </p:pic>
          <p:pic>
            <p:nvPicPr>
              <p:cNvPr id="365" name="Graphic 364" descr="Woman">
                <a:extLst>
                  <a:ext uri="{FF2B5EF4-FFF2-40B4-BE49-F238E27FC236}">
                    <a16:creationId xmlns:a16="http://schemas.microsoft.com/office/drawing/2014/main" id="{708D9DFD-BD17-4401-A8CB-DB5BD16EDCAD}"/>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6339750" y="5335965"/>
                <a:ext cx="270907" cy="329417"/>
              </a:xfrm>
              <a:prstGeom prst="rect">
                <a:avLst/>
              </a:prstGeom>
            </p:spPr>
          </p:pic>
          <p:pic>
            <p:nvPicPr>
              <p:cNvPr id="366" name="Graphic 365" descr="Man">
                <a:extLst>
                  <a:ext uri="{FF2B5EF4-FFF2-40B4-BE49-F238E27FC236}">
                    <a16:creationId xmlns:a16="http://schemas.microsoft.com/office/drawing/2014/main" id="{97D7DE78-9CCF-4B21-B2C9-7837D3E79118}"/>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796608" y="5335965"/>
                <a:ext cx="270907" cy="329417"/>
              </a:xfrm>
              <a:prstGeom prst="rect">
                <a:avLst/>
              </a:prstGeom>
            </p:spPr>
          </p:pic>
          <p:pic>
            <p:nvPicPr>
              <p:cNvPr id="367" name="Graphic 366" descr="Woman">
                <a:extLst>
                  <a:ext uri="{FF2B5EF4-FFF2-40B4-BE49-F238E27FC236}">
                    <a16:creationId xmlns:a16="http://schemas.microsoft.com/office/drawing/2014/main" id="{83C6BF8F-6B49-44F0-832F-B88E637CB681}"/>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6644322" y="5335965"/>
                <a:ext cx="270907" cy="329417"/>
              </a:xfrm>
              <a:prstGeom prst="rect">
                <a:avLst/>
              </a:prstGeom>
            </p:spPr>
          </p:pic>
          <p:pic>
            <p:nvPicPr>
              <p:cNvPr id="368" name="Graphic 367" descr="Man">
                <a:extLst>
                  <a:ext uri="{FF2B5EF4-FFF2-40B4-BE49-F238E27FC236}">
                    <a16:creationId xmlns:a16="http://schemas.microsoft.com/office/drawing/2014/main" id="{9C1244C2-BFDD-4153-AB7D-B3C73CFB7716}"/>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101180" y="5335965"/>
                <a:ext cx="270907" cy="329417"/>
              </a:xfrm>
              <a:prstGeom prst="rect">
                <a:avLst/>
              </a:prstGeom>
            </p:spPr>
          </p:pic>
          <p:pic>
            <p:nvPicPr>
              <p:cNvPr id="369" name="Graphic 368" descr="Woman">
                <a:extLst>
                  <a:ext uri="{FF2B5EF4-FFF2-40B4-BE49-F238E27FC236}">
                    <a16:creationId xmlns:a16="http://schemas.microsoft.com/office/drawing/2014/main" id="{0C4CBFAB-5AEA-4DCC-A00D-20758065ADA0}"/>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6948894" y="5335965"/>
                <a:ext cx="270907" cy="329417"/>
              </a:xfrm>
              <a:prstGeom prst="rect">
                <a:avLst/>
              </a:prstGeom>
            </p:spPr>
          </p:pic>
          <p:pic>
            <p:nvPicPr>
              <p:cNvPr id="370" name="Graphic 369" descr="Man">
                <a:extLst>
                  <a:ext uri="{FF2B5EF4-FFF2-40B4-BE49-F238E27FC236}">
                    <a16:creationId xmlns:a16="http://schemas.microsoft.com/office/drawing/2014/main" id="{130F183B-2E9B-49FE-800B-29695D49E422}"/>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405752" y="5335965"/>
                <a:ext cx="270907" cy="329417"/>
              </a:xfrm>
              <a:prstGeom prst="rect">
                <a:avLst/>
              </a:prstGeom>
            </p:spPr>
          </p:pic>
          <p:pic>
            <p:nvPicPr>
              <p:cNvPr id="371" name="Graphic 370" descr="Woman">
                <a:extLst>
                  <a:ext uri="{FF2B5EF4-FFF2-40B4-BE49-F238E27FC236}">
                    <a16:creationId xmlns:a16="http://schemas.microsoft.com/office/drawing/2014/main" id="{4D9297B5-BE8B-46C1-87FE-955A10483D0D}"/>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7253466" y="5335965"/>
                <a:ext cx="270907" cy="329417"/>
              </a:xfrm>
              <a:prstGeom prst="rect">
                <a:avLst/>
              </a:prstGeom>
            </p:spPr>
          </p:pic>
          <p:pic>
            <p:nvPicPr>
              <p:cNvPr id="372" name="Graphic 371" descr="Man">
                <a:extLst>
                  <a:ext uri="{FF2B5EF4-FFF2-40B4-BE49-F238E27FC236}">
                    <a16:creationId xmlns:a16="http://schemas.microsoft.com/office/drawing/2014/main" id="{D4BCA1D1-18A2-44EB-AEC8-0AB7441795E4}"/>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710324" y="5335965"/>
                <a:ext cx="270907" cy="329417"/>
              </a:xfrm>
              <a:prstGeom prst="rect">
                <a:avLst/>
              </a:prstGeom>
            </p:spPr>
          </p:pic>
          <p:pic>
            <p:nvPicPr>
              <p:cNvPr id="373" name="Graphic 372" descr="Woman">
                <a:extLst>
                  <a:ext uri="{FF2B5EF4-FFF2-40B4-BE49-F238E27FC236}">
                    <a16:creationId xmlns:a16="http://schemas.microsoft.com/office/drawing/2014/main" id="{6BFE383C-AD88-4201-B4AB-A639E45FCC18}"/>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7558038" y="5335965"/>
                <a:ext cx="270907" cy="329417"/>
              </a:xfrm>
              <a:prstGeom prst="rect">
                <a:avLst/>
              </a:prstGeom>
            </p:spPr>
          </p:pic>
          <p:pic>
            <p:nvPicPr>
              <p:cNvPr id="374" name="Graphic 373" descr="Man">
                <a:extLst>
                  <a:ext uri="{FF2B5EF4-FFF2-40B4-BE49-F238E27FC236}">
                    <a16:creationId xmlns:a16="http://schemas.microsoft.com/office/drawing/2014/main" id="{19BFD3E2-5B9A-473B-8AC1-D63C2E9CE598}"/>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8014896" y="5335965"/>
                <a:ext cx="270907" cy="329417"/>
              </a:xfrm>
              <a:prstGeom prst="rect">
                <a:avLst/>
              </a:prstGeom>
            </p:spPr>
          </p:pic>
          <p:pic>
            <p:nvPicPr>
              <p:cNvPr id="375" name="Graphic 374" descr="Woman">
                <a:extLst>
                  <a:ext uri="{FF2B5EF4-FFF2-40B4-BE49-F238E27FC236}">
                    <a16:creationId xmlns:a16="http://schemas.microsoft.com/office/drawing/2014/main" id="{145827B1-3615-408E-8E6A-4F1A57AE8865}"/>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7862610" y="5335965"/>
                <a:ext cx="270907" cy="329417"/>
              </a:xfrm>
              <a:prstGeom prst="rect">
                <a:avLst/>
              </a:prstGeom>
            </p:spPr>
          </p:pic>
          <p:pic>
            <p:nvPicPr>
              <p:cNvPr id="376" name="Graphic 375" descr="Man">
                <a:extLst>
                  <a:ext uri="{FF2B5EF4-FFF2-40B4-BE49-F238E27FC236}">
                    <a16:creationId xmlns:a16="http://schemas.microsoft.com/office/drawing/2014/main" id="{2A0D759E-D964-4456-8A11-C1461A40C831}"/>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8319468" y="5335965"/>
                <a:ext cx="270907" cy="329417"/>
              </a:xfrm>
              <a:prstGeom prst="rect">
                <a:avLst/>
              </a:prstGeom>
            </p:spPr>
          </p:pic>
          <p:pic>
            <p:nvPicPr>
              <p:cNvPr id="377" name="Graphic 376" descr="Woman">
                <a:extLst>
                  <a:ext uri="{FF2B5EF4-FFF2-40B4-BE49-F238E27FC236}">
                    <a16:creationId xmlns:a16="http://schemas.microsoft.com/office/drawing/2014/main" id="{432BFA9D-2D29-4C2C-B311-3E38C2F5EB25}"/>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8167182" y="5335965"/>
                <a:ext cx="270907" cy="329417"/>
              </a:xfrm>
              <a:prstGeom prst="rect">
                <a:avLst/>
              </a:prstGeom>
            </p:spPr>
          </p:pic>
          <p:pic>
            <p:nvPicPr>
              <p:cNvPr id="378" name="Graphic 377" descr="Man">
                <a:extLst>
                  <a:ext uri="{FF2B5EF4-FFF2-40B4-BE49-F238E27FC236}">
                    <a16:creationId xmlns:a16="http://schemas.microsoft.com/office/drawing/2014/main" id="{954A0D8D-ECFD-46AB-A272-858618984508}"/>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8624040" y="5335965"/>
                <a:ext cx="270907" cy="329417"/>
              </a:xfrm>
              <a:prstGeom prst="rect">
                <a:avLst/>
              </a:prstGeom>
            </p:spPr>
          </p:pic>
          <p:pic>
            <p:nvPicPr>
              <p:cNvPr id="379" name="Graphic 378" descr="Woman">
                <a:extLst>
                  <a:ext uri="{FF2B5EF4-FFF2-40B4-BE49-F238E27FC236}">
                    <a16:creationId xmlns:a16="http://schemas.microsoft.com/office/drawing/2014/main" id="{B5CB2EBA-1911-43A5-B261-62BC5011640F}"/>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8471754" y="5335965"/>
                <a:ext cx="270907" cy="329417"/>
              </a:xfrm>
              <a:prstGeom prst="rect">
                <a:avLst/>
              </a:prstGeom>
            </p:spPr>
          </p:pic>
          <p:pic>
            <p:nvPicPr>
              <p:cNvPr id="380" name="Graphic 379" descr="Woman">
                <a:extLst>
                  <a:ext uri="{FF2B5EF4-FFF2-40B4-BE49-F238E27FC236}">
                    <a16:creationId xmlns:a16="http://schemas.microsoft.com/office/drawing/2014/main" id="{D28834F1-DD80-4E7C-B18E-A5E10E508170}"/>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8776327" y="5335965"/>
                <a:ext cx="270907" cy="329417"/>
              </a:xfrm>
              <a:prstGeom prst="rect">
                <a:avLst/>
              </a:prstGeom>
            </p:spPr>
          </p:pic>
          <p:pic>
            <p:nvPicPr>
              <p:cNvPr id="425" name="Graphic 424" descr="Man">
                <a:extLst>
                  <a:ext uri="{FF2B5EF4-FFF2-40B4-BE49-F238E27FC236}">
                    <a16:creationId xmlns:a16="http://schemas.microsoft.com/office/drawing/2014/main" id="{9C1E08B3-7505-3FC2-7ED3-E01A7918DC01}"/>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187463" y="5330386"/>
                <a:ext cx="270907" cy="329417"/>
              </a:xfrm>
              <a:prstGeom prst="rect">
                <a:avLst/>
              </a:prstGeom>
            </p:spPr>
          </p:pic>
          <p:pic>
            <p:nvPicPr>
              <p:cNvPr id="426" name="Graphic 425" descr="Woman">
                <a:extLst>
                  <a:ext uri="{FF2B5EF4-FFF2-40B4-BE49-F238E27FC236}">
                    <a16:creationId xmlns:a16="http://schemas.microsoft.com/office/drawing/2014/main" id="{A4EDCB18-54E2-2BC5-F4CC-B209E42D507E}"/>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6035177" y="5330386"/>
                <a:ext cx="270907" cy="329417"/>
              </a:xfrm>
              <a:prstGeom prst="rect">
                <a:avLst/>
              </a:prstGeom>
            </p:spPr>
          </p:pic>
          <p:pic>
            <p:nvPicPr>
              <p:cNvPr id="429" name="Graphic 428" descr="Man">
                <a:extLst>
                  <a:ext uri="{FF2B5EF4-FFF2-40B4-BE49-F238E27FC236}">
                    <a16:creationId xmlns:a16="http://schemas.microsoft.com/office/drawing/2014/main" id="{38AEF3B3-F44A-16C9-C025-73F0026322E6}"/>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5879312" y="5335965"/>
                <a:ext cx="270907" cy="329417"/>
              </a:xfrm>
              <a:prstGeom prst="rect">
                <a:avLst/>
              </a:prstGeom>
            </p:spPr>
          </p:pic>
        </p:grpSp>
      </p:grpSp>
    </p:spTree>
    <p:extLst>
      <p:ext uri="{BB962C8B-B14F-4D97-AF65-F5344CB8AC3E}">
        <p14:creationId xmlns:p14="http://schemas.microsoft.com/office/powerpoint/2010/main" val="39671752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858B7-1AA3-EA16-5AF8-FBF68D01F2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8FE8DD-46D8-36F7-AA6B-0BC9AE850897}"/>
              </a:ext>
            </a:extLst>
          </p:cNvPr>
          <p:cNvSpPr>
            <a:spLocks noGrp="1"/>
          </p:cNvSpPr>
          <p:nvPr>
            <p:ph type="title"/>
          </p:nvPr>
        </p:nvSpPr>
        <p:spPr/>
        <p:txBody>
          <a:bodyPr/>
          <a:lstStyle/>
          <a:p>
            <a:r>
              <a:rPr lang="en-US"/>
              <a:t>Key takeaways</a:t>
            </a:r>
            <a:endParaRPr lang="en-CA"/>
          </a:p>
        </p:txBody>
      </p:sp>
      <p:sp>
        <p:nvSpPr>
          <p:cNvPr id="4" name="Text Placeholder 3">
            <a:extLst>
              <a:ext uri="{FF2B5EF4-FFF2-40B4-BE49-F238E27FC236}">
                <a16:creationId xmlns:a16="http://schemas.microsoft.com/office/drawing/2014/main" id="{85E36F81-847C-1EE6-2757-AC82754C1895}"/>
              </a:ext>
            </a:extLst>
          </p:cNvPr>
          <p:cNvSpPr>
            <a:spLocks noGrp="1"/>
          </p:cNvSpPr>
          <p:nvPr>
            <p:ph type="body" sz="quarter" idx="13"/>
          </p:nvPr>
        </p:nvSpPr>
        <p:spPr/>
        <p:txBody>
          <a:bodyPr/>
          <a:lstStyle/>
          <a:p>
            <a:endParaRPr lang="en-CA"/>
          </a:p>
        </p:txBody>
      </p:sp>
      <p:sp>
        <p:nvSpPr>
          <p:cNvPr id="6" name="Content Placeholder 2">
            <a:extLst>
              <a:ext uri="{FF2B5EF4-FFF2-40B4-BE49-F238E27FC236}">
                <a16:creationId xmlns:a16="http://schemas.microsoft.com/office/drawing/2014/main" id="{5C2B2130-48D9-7E38-3A12-2F5074DBCE4F}"/>
              </a:ext>
            </a:extLst>
          </p:cNvPr>
          <p:cNvSpPr txBox="1">
            <a:spLocks/>
          </p:cNvSpPr>
          <p:nvPr/>
        </p:nvSpPr>
        <p:spPr>
          <a:xfrm>
            <a:off x="838200" y="1825625"/>
            <a:ext cx="10515600"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a:cs typeface="Arial"/>
              </a:rPr>
              <a:t>The disease of obesity is a chronic, progressive disorder</a:t>
            </a:r>
          </a:p>
          <a:p>
            <a:r>
              <a:rPr lang="en-US" dirty="0">
                <a:latin typeface="Arial"/>
                <a:cs typeface="Arial"/>
              </a:rPr>
              <a:t>There is an unmet need for evidence-based obesity management </a:t>
            </a:r>
          </a:p>
        </p:txBody>
      </p:sp>
    </p:spTree>
    <p:extLst>
      <p:ext uri="{BB962C8B-B14F-4D97-AF65-F5344CB8AC3E}">
        <p14:creationId xmlns:p14="http://schemas.microsoft.com/office/powerpoint/2010/main" val="29221890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07E96-0DDD-1D37-1979-40EB363782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79F010-0E4F-C997-728E-AD64CE9B8F00}"/>
              </a:ext>
            </a:extLst>
          </p:cNvPr>
          <p:cNvSpPr>
            <a:spLocks noGrp="1"/>
          </p:cNvSpPr>
          <p:nvPr>
            <p:ph type="title"/>
          </p:nvPr>
        </p:nvSpPr>
        <p:spPr/>
        <p:txBody>
          <a:bodyPr/>
          <a:lstStyle/>
          <a:p>
            <a:r>
              <a:rPr lang="en-CA"/>
              <a:t>Assessment</a:t>
            </a:r>
          </a:p>
        </p:txBody>
      </p:sp>
      <p:sp>
        <p:nvSpPr>
          <p:cNvPr id="3" name="Text Placeholder 2">
            <a:extLst>
              <a:ext uri="{FF2B5EF4-FFF2-40B4-BE49-F238E27FC236}">
                <a16:creationId xmlns:a16="http://schemas.microsoft.com/office/drawing/2014/main" id="{862D9209-940A-215C-AD38-BDDB9B37001B}"/>
              </a:ext>
            </a:extLst>
          </p:cNvPr>
          <p:cNvSpPr>
            <a:spLocks noGrp="1"/>
          </p:cNvSpPr>
          <p:nvPr>
            <p:ph type="body" sz="quarter" idx="13"/>
          </p:nvPr>
        </p:nvSpPr>
        <p:spPr/>
        <p:txBody>
          <a:bodyPr/>
          <a:lstStyle/>
          <a:p>
            <a:endParaRPr lang="en-CA"/>
          </a:p>
        </p:txBody>
      </p:sp>
      <p:sp>
        <p:nvSpPr>
          <p:cNvPr id="4" name="Content Placeholder 2">
            <a:extLst>
              <a:ext uri="{FF2B5EF4-FFF2-40B4-BE49-F238E27FC236}">
                <a16:creationId xmlns:a16="http://schemas.microsoft.com/office/drawing/2014/main" id="{088A7566-8002-42A8-76FE-CD3CA2DC820A}"/>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buFont typeface="+mj-lt"/>
              <a:buAutoNum type="arabicPeriod"/>
            </a:pPr>
            <a:r>
              <a:rPr lang="en-US" sz="2400" dirty="0">
                <a:latin typeface="Arial" panose="020B0604020202020204" pitchFamily="34" charset="0"/>
                <a:cs typeface="Times New Roman" panose="02020603050405020304" pitchFamily="18" charset="0"/>
              </a:rPr>
              <a:t>Dose adjustments in patients with obesity may be required due to the impact of obesity on drug distribution, metabolism, and excretion. Which of the following obesity-related factors is most likely to contribute to the need for dose adjustments?</a:t>
            </a:r>
          </a:p>
          <a:p>
            <a:pPr lvl="1">
              <a:lnSpc>
                <a:spcPct val="107000"/>
              </a:lnSpc>
              <a:spcBef>
                <a:spcPts val="0"/>
              </a:spcBef>
              <a:buFont typeface="+mj-lt"/>
              <a:buAutoNum type="alphaLcPeriod"/>
            </a:pPr>
            <a:r>
              <a:rPr lang="en-US" dirty="0">
                <a:latin typeface="Arial" panose="020B0604020202020204" pitchFamily="34" charset="0"/>
                <a:cs typeface="Times New Roman" panose="02020603050405020304" pitchFamily="18" charset="0"/>
              </a:rPr>
              <a:t>Lower body fat distribution</a:t>
            </a:r>
          </a:p>
          <a:p>
            <a:pPr lvl="1">
              <a:lnSpc>
                <a:spcPct val="107000"/>
              </a:lnSpc>
              <a:spcBef>
                <a:spcPts val="0"/>
              </a:spcBef>
              <a:buFont typeface="+mj-lt"/>
              <a:buAutoNum type="alphaLcPeriod"/>
            </a:pPr>
            <a:r>
              <a:rPr lang="en-US" dirty="0">
                <a:latin typeface="Arial" panose="020B0604020202020204" pitchFamily="34" charset="0"/>
                <a:cs typeface="Times New Roman" panose="02020603050405020304" pitchFamily="18" charset="0"/>
              </a:rPr>
              <a:t>Changes in reproductive functions</a:t>
            </a:r>
            <a:endParaRPr lang="en-US" strike="sngStrike" dirty="0">
              <a:latin typeface="Arial" panose="020B0604020202020204" pitchFamily="34" charset="0"/>
              <a:cs typeface="Times New Roman" panose="02020603050405020304" pitchFamily="18" charset="0"/>
            </a:endParaRPr>
          </a:p>
          <a:p>
            <a:pPr lvl="1">
              <a:lnSpc>
                <a:spcPct val="107000"/>
              </a:lnSpc>
              <a:spcBef>
                <a:spcPts val="0"/>
              </a:spcBef>
              <a:buFont typeface="+mj-lt"/>
              <a:buAutoNum type="alphaLcPeriod"/>
            </a:pPr>
            <a:r>
              <a:rPr lang="en-US" dirty="0">
                <a:latin typeface="Arial" panose="020B0604020202020204" pitchFamily="34" charset="0"/>
                <a:cs typeface="Times New Roman" panose="02020603050405020304" pitchFamily="18" charset="0"/>
              </a:rPr>
              <a:t>Changes in blood flow </a:t>
            </a:r>
          </a:p>
          <a:p>
            <a:pPr lvl="1">
              <a:lnSpc>
                <a:spcPct val="107000"/>
              </a:lnSpc>
              <a:spcBef>
                <a:spcPts val="0"/>
              </a:spcBef>
              <a:buFont typeface="+mj-lt"/>
              <a:buAutoNum type="alphaLcPeriod"/>
            </a:pPr>
            <a:r>
              <a:rPr lang="en-US" dirty="0">
                <a:latin typeface="Arial" panose="020B0604020202020204" pitchFamily="34" charset="0"/>
                <a:cs typeface="Times New Roman" panose="02020603050405020304" pitchFamily="18" charset="0"/>
              </a:rPr>
              <a:t>Hypercellular adiposity</a:t>
            </a:r>
          </a:p>
        </p:txBody>
      </p:sp>
    </p:spTree>
    <p:extLst>
      <p:ext uri="{BB962C8B-B14F-4D97-AF65-F5344CB8AC3E}">
        <p14:creationId xmlns:p14="http://schemas.microsoft.com/office/powerpoint/2010/main" val="15436359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3">
            <a:extLst>
              <a:ext uri="{FF2B5EF4-FFF2-40B4-BE49-F238E27FC236}">
                <a16:creationId xmlns:a16="http://schemas.microsoft.com/office/drawing/2014/main" id="{3DA5AE26-6206-4C37-AFAF-D892EC9653F8}"/>
              </a:ext>
            </a:extLst>
          </p:cNvPr>
          <p:cNvSpPr txBox="1">
            <a:spLocks/>
          </p:cNvSpPr>
          <p:nvPr/>
        </p:nvSpPr>
        <p:spPr>
          <a:xfrm>
            <a:off x="1071226" y="1506372"/>
            <a:ext cx="7895353" cy="3845255"/>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6200" b="1" i="0" u="none" strike="noStrike" kern="1200" cap="none" spc="0" normalizeH="0" baseline="0" noProof="0" dirty="0">
                <a:ln>
                  <a:noFill/>
                </a:ln>
                <a:solidFill>
                  <a:srgbClr val="263C50"/>
                </a:solidFill>
                <a:effectLst/>
                <a:uLnTx/>
                <a:uFillTx/>
                <a:latin typeface="Arial Nova Light"/>
                <a:ea typeface="+mn-ea"/>
                <a:cs typeface="+mn-cs"/>
              </a:rPr>
              <a:t>Lifestyle Modifications and Behavioral Interventions for Obesity​</a:t>
            </a:r>
          </a:p>
        </p:txBody>
      </p:sp>
      <p:sp>
        <p:nvSpPr>
          <p:cNvPr id="3" name="Text Placeholder 13">
            <a:extLst>
              <a:ext uri="{FF2B5EF4-FFF2-40B4-BE49-F238E27FC236}">
                <a16:creationId xmlns:a16="http://schemas.microsoft.com/office/drawing/2014/main" id="{E445A121-2F13-4654-9230-02B59D1F8780}"/>
              </a:ext>
            </a:extLst>
          </p:cNvPr>
          <p:cNvSpPr txBox="1">
            <a:spLocks/>
          </p:cNvSpPr>
          <p:nvPr/>
        </p:nvSpPr>
        <p:spPr>
          <a:xfrm>
            <a:off x="1146420" y="5461720"/>
            <a:ext cx="5546703" cy="592183"/>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CA" sz="4000" b="0" i="0" u="none" strike="noStrike" kern="1200" cap="none" spc="0" normalizeH="0" baseline="0" noProof="0" dirty="0">
                <a:ln>
                  <a:noFill/>
                </a:ln>
                <a:solidFill>
                  <a:srgbClr val="263C50"/>
                </a:solidFill>
                <a:effectLst/>
                <a:uLnTx/>
                <a:uFillTx/>
                <a:latin typeface="Arial Nova Light"/>
                <a:ea typeface="+mn-ea"/>
                <a:cs typeface="+mn-cs"/>
              </a:rPr>
              <a:t>Module 8</a:t>
            </a:r>
          </a:p>
        </p:txBody>
      </p:sp>
    </p:spTree>
    <p:extLst>
      <p:ext uri="{BB962C8B-B14F-4D97-AF65-F5344CB8AC3E}">
        <p14:creationId xmlns:p14="http://schemas.microsoft.com/office/powerpoint/2010/main" val="53383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0C123-24F4-3390-A03A-8DB818CEEB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4C934D-A62C-F314-A901-39965A309B33}"/>
              </a:ext>
            </a:extLst>
          </p:cNvPr>
          <p:cNvSpPr>
            <a:spLocks noGrp="1"/>
          </p:cNvSpPr>
          <p:nvPr>
            <p:ph type="title"/>
          </p:nvPr>
        </p:nvSpPr>
        <p:spPr>
          <a:xfrm>
            <a:off x="838200" y="376142"/>
            <a:ext cx="10515600" cy="1325563"/>
          </a:xfrm>
        </p:spPr>
        <p:txBody>
          <a:bodyPr/>
          <a:lstStyle/>
          <a:p>
            <a:r>
              <a:rPr lang="en-CA" dirty="0"/>
              <a:t>Assessments</a:t>
            </a:r>
          </a:p>
        </p:txBody>
      </p:sp>
      <p:sp>
        <p:nvSpPr>
          <p:cNvPr id="3" name="Text Placeholder 2">
            <a:extLst>
              <a:ext uri="{FF2B5EF4-FFF2-40B4-BE49-F238E27FC236}">
                <a16:creationId xmlns:a16="http://schemas.microsoft.com/office/drawing/2014/main" id="{EEE271C9-663E-853F-039A-6CBAA280F950}"/>
              </a:ext>
            </a:extLst>
          </p:cNvPr>
          <p:cNvSpPr>
            <a:spLocks noGrp="1"/>
          </p:cNvSpPr>
          <p:nvPr>
            <p:ph type="body" sz="quarter" idx="13"/>
          </p:nvPr>
        </p:nvSpPr>
        <p:spPr/>
        <p:txBody>
          <a:bodyPr/>
          <a:lstStyle/>
          <a:p>
            <a:endParaRPr lang="en-CA" dirty="0"/>
          </a:p>
        </p:txBody>
      </p:sp>
      <p:sp>
        <p:nvSpPr>
          <p:cNvPr id="4" name="Content Placeholder 2">
            <a:extLst>
              <a:ext uri="{FF2B5EF4-FFF2-40B4-BE49-F238E27FC236}">
                <a16:creationId xmlns:a16="http://schemas.microsoft.com/office/drawing/2014/main" id="{0FD85F4F-D934-FA92-C233-AA22067370C9}"/>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buFont typeface="+mj-lt"/>
              <a:buAutoNum type="arabicPeriod"/>
            </a:pPr>
            <a:r>
              <a:rPr lang="en-CA" sz="2400" dirty="0">
                <a:latin typeface="Arial" panose="020B0604020202020204" pitchFamily="34" charset="0"/>
                <a:cs typeface="Times New Roman" panose="02020603050405020304" pitchFamily="18" charset="0"/>
              </a:rPr>
              <a:t>Which of the following statements is true regarding dietary recommendations for patients with obesity?</a:t>
            </a:r>
          </a:p>
          <a:p>
            <a:pPr lvl="1">
              <a:lnSpc>
                <a:spcPct val="107000"/>
              </a:lnSpc>
              <a:spcBef>
                <a:spcPts val="0"/>
              </a:spcBef>
              <a:buFont typeface="+mj-lt"/>
              <a:buAutoNum type="alphaLcPeriod"/>
            </a:pPr>
            <a:r>
              <a:rPr lang="en-US" dirty="0">
                <a:latin typeface="Arial" panose="020B0604020202020204" pitchFamily="34" charset="0"/>
                <a:ea typeface="Calibri" panose="020F0502020204030204" pitchFamily="34" charset="0"/>
                <a:cs typeface="Times New Roman" panose="02020603050405020304" pitchFamily="18" charset="0"/>
              </a:rPr>
              <a:t>The use of fiber in diet should be minimized</a:t>
            </a:r>
          </a:p>
          <a:p>
            <a:pPr lvl="1">
              <a:lnSpc>
                <a:spcPct val="107000"/>
              </a:lnSpc>
              <a:spcBef>
                <a:spcPts val="0"/>
              </a:spcBef>
              <a:buFont typeface="+mj-lt"/>
              <a:buAutoNum type="alphaLcPeriod"/>
            </a:pPr>
            <a:r>
              <a:rPr lang="en-US" dirty="0">
                <a:effectLst/>
                <a:latin typeface="Arial" panose="020B0604020202020204" pitchFamily="34" charset="0"/>
                <a:ea typeface="Calibri" panose="020F0502020204030204" pitchFamily="34" charset="0"/>
                <a:cs typeface="Times New Roman" panose="02020603050405020304" pitchFamily="18" charset="0"/>
              </a:rPr>
              <a:t>Refined grains are recommended over whole grains </a:t>
            </a:r>
          </a:p>
          <a:p>
            <a:pPr lvl="1">
              <a:lnSpc>
                <a:spcPct val="107000"/>
              </a:lnSpc>
              <a:spcBef>
                <a:spcPts val="0"/>
              </a:spcBef>
              <a:buFont typeface="+mj-lt"/>
              <a:buAutoNum type="alphaLcPeriod"/>
            </a:pPr>
            <a:r>
              <a:rPr lang="en-US" dirty="0">
                <a:effectLst/>
                <a:latin typeface="Arial" panose="020B0604020202020204" pitchFamily="34" charset="0"/>
                <a:ea typeface="Calibri" panose="020F0502020204030204" pitchFamily="34" charset="0"/>
                <a:cs typeface="Times New Roman" panose="02020603050405020304" pitchFamily="18" charset="0"/>
              </a:rPr>
              <a:t>The overall goal is reduction in some proportions of protein, carbohydrates and fat </a:t>
            </a:r>
          </a:p>
          <a:p>
            <a:pPr lvl="1">
              <a:lnSpc>
                <a:spcPct val="107000"/>
              </a:lnSpc>
              <a:spcBef>
                <a:spcPts val="0"/>
              </a:spcBef>
              <a:buFont typeface="+mj-lt"/>
              <a:buAutoNum type="alphaLcPeriod"/>
            </a:pPr>
            <a:r>
              <a:rPr lang="en-US" dirty="0">
                <a:latin typeface="Arial" panose="020B0604020202020204" pitchFamily="34" charset="0"/>
                <a:ea typeface="Calibri" panose="020F0502020204030204" pitchFamily="34" charset="0"/>
                <a:cs typeface="Times New Roman" panose="02020603050405020304" pitchFamily="18" charset="0"/>
              </a:rPr>
              <a:t>Fat is low in energy density and should be increased in diet</a:t>
            </a:r>
            <a:endParaRPr lang="en-US" dirty="0">
              <a:latin typeface="Arial" panose="020B0604020202020204" pitchFamily="34" charset="0"/>
              <a:cs typeface="Times New Roman" panose="02020603050405020304" pitchFamily="18" charset="0"/>
            </a:endParaRPr>
          </a:p>
          <a:p>
            <a:pPr lvl="1">
              <a:lnSpc>
                <a:spcPct val="107000"/>
              </a:lnSpc>
              <a:spcBef>
                <a:spcPts val="0"/>
              </a:spcBef>
              <a:buFont typeface="+mj-lt"/>
              <a:buAutoNum type="alphaLcPeriod"/>
            </a:pPr>
            <a:endParaRPr lang="en-US" dirty="0">
              <a:latin typeface="Arial" panose="020B0604020202020204" pitchFamily="34" charset="0"/>
              <a:cs typeface="Times New Roman" panose="02020603050405020304" pitchFamily="18" charset="0"/>
            </a:endParaRPr>
          </a:p>
          <a:p>
            <a:pPr>
              <a:lnSpc>
                <a:spcPct val="107000"/>
              </a:lnSpc>
              <a:spcAft>
                <a:spcPts val="800"/>
              </a:spcAft>
              <a:buFont typeface="+mj-lt"/>
              <a:buAutoNum type="arabicPeriod"/>
            </a:pPr>
            <a:endParaRPr lang="en-CA" sz="2400"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5359872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09D4E-E711-4A31-AEEA-25B691ED7A10}"/>
              </a:ext>
            </a:extLst>
          </p:cNvPr>
          <p:cNvSpPr>
            <a:spLocks noGrp="1"/>
          </p:cNvSpPr>
          <p:nvPr>
            <p:ph type="title"/>
          </p:nvPr>
        </p:nvSpPr>
        <p:spPr/>
        <p:txBody>
          <a:bodyPr/>
          <a:lstStyle/>
          <a:p>
            <a:r>
              <a:rPr lang="en-CA" dirty="0"/>
              <a:t>Treatment interventions for obesity</a:t>
            </a:r>
          </a:p>
        </p:txBody>
      </p:sp>
      <p:sp>
        <p:nvSpPr>
          <p:cNvPr id="4" name="Text Placeholder 3">
            <a:extLst>
              <a:ext uri="{FF2B5EF4-FFF2-40B4-BE49-F238E27FC236}">
                <a16:creationId xmlns:a16="http://schemas.microsoft.com/office/drawing/2014/main" id="{7134C005-6162-43CE-96BD-4CE24E4341E3}"/>
              </a:ext>
            </a:extLst>
          </p:cNvPr>
          <p:cNvSpPr>
            <a:spLocks noGrp="1"/>
          </p:cNvSpPr>
          <p:nvPr>
            <p:ph type="body" sz="quarter" idx="13"/>
          </p:nvPr>
        </p:nvSpPr>
        <p:spPr>
          <a:xfrm>
            <a:off x="570880" y="6263756"/>
            <a:ext cx="10785682" cy="324000"/>
          </a:xfrm>
        </p:spPr>
        <p:txBody>
          <a:bodyPr>
            <a:noAutofit/>
          </a:bodyPr>
          <a:lstStyle/>
          <a:p>
            <a:r>
              <a:rPr lang="en-US" sz="1000" i="0" dirty="0">
                <a:solidFill>
                  <a:schemeClr val="tx1"/>
                </a:solidFill>
              </a:rPr>
              <a:t>Jensen MD et al. J Am Coll </a:t>
            </a:r>
            <a:r>
              <a:rPr lang="en-US" sz="1000" i="0" dirty="0" err="1">
                <a:solidFill>
                  <a:schemeClr val="tx1"/>
                </a:solidFill>
              </a:rPr>
              <a:t>Cardiol</a:t>
            </a:r>
            <a:r>
              <a:rPr lang="en-US" sz="1000" i="0" dirty="0">
                <a:solidFill>
                  <a:schemeClr val="tx1"/>
                </a:solidFill>
              </a:rPr>
              <a:t> 2014;63:2985–3023.</a:t>
            </a:r>
            <a:endParaRPr lang="en-GB" sz="1000" i="0" dirty="0">
              <a:solidFill>
                <a:schemeClr val="tx1"/>
              </a:solidFill>
            </a:endParaRPr>
          </a:p>
        </p:txBody>
      </p:sp>
      <p:sp>
        <p:nvSpPr>
          <p:cNvPr id="15" name="Rounded Rectangle 39">
            <a:extLst>
              <a:ext uri="{FF2B5EF4-FFF2-40B4-BE49-F238E27FC236}">
                <a16:creationId xmlns:a16="http://schemas.microsoft.com/office/drawing/2014/main" id="{58B1F500-D565-49C7-B215-E7AA1174135F}"/>
              </a:ext>
            </a:extLst>
          </p:cNvPr>
          <p:cNvSpPr/>
          <p:nvPr/>
        </p:nvSpPr>
        <p:spPr bwMode="gray">
          <a:xfrm>
            <a:off x="647996" y="1839286"/>
            <a:ext cx="3474720" cy="533153"/>
          </a:xfrm>
          <a:prstGeom prst="round2SameRect">
            <a:avLst>
              <a:gd name="adj1" fmla="val 0"/>
              <a:gd name="adj2" fmla="val 0"/>
            </a:avLst>
          </a:prstGeom>
          <a:solidFill>
            <a:schemeClr val="accent1"/>
          </a:solidFill>
          <a:ln w="3175" algn="ctr">
            <a:noFill/>
            <a:miter lim="800000"/>
            <a:headEnd/>
            <a:tailEnd/>
          </a:ln>
        </p:spPr>
        <p:txBody>
          <a:bodyPr wrap="square" lIns="0" tIns="0" rIns="0" bIns="0" rtlCol="0" anchor="ctr"/>
          <a:lstStyle/>
          <a:p>
            <a:pPr algn="ctr">
              <a:spcBef>
                <a:spcPts val="300"/>
              </a:spcBef>
              <a:buFont typeface="Wingdings 2" pitchFamily="18" charset="2"/>
              <a:buNone/>
            </a:pPr>
            <a:r>
              <a:rPr lang="en-GB" sz="1600" b="1" err="1">
                <a:solidFill>
                  <a:prstClr val="white"/>
                </a:solidFill>
              </a:rPr>
              <a:t>Behavioral</a:t>
            </a:r>
            <a:r>
              <a:rPr lang="en-GB" sz="1600" b="1">
                <a:solidFill>
                  <a:prstClr val="white"/>
                </a:solidFill>
              </a:rPr>
              <a:t> interventions</a:t>
            </a:r>
          </a:p>
        </p:txBody>
      </p:sp>
      <p:grpSp>
        <p:nvGrpSpPr>
          <p:cNvPr id="5" name="Group 4">
            <a:extLst>
              <a:ext uri="{FF2B5EF4-FFF2-40B4-BE49-F238E27FC236}">
                <a16:creationId xmlns:a16="http://schemas.microsoft.com/office/drawing/2014/main" id="{FD54F4BF-17D8-3BD4-99CE-7215DB161D1D}"/>
              </a:ext>
            </a:extLst>
          </p:cNvPr>
          <p:cNvGrpSpPr/>
          <p:nvPr/>
        </p:nvGrpSpPr>
        <p:grpSpPr>
          <a:xfrm>
            <a:off x="647996" y="2314619"/>
            <a:ext cx="3474720" cy="3446101"/>
            <a:chOff x="647996" y="2314619"/>
            <a:chExt cx="3474720" cy="3446101"/>
          </a:xfrm>
        </p:grpSpPr>
        <p:sp>
          <p:nvSpPr>
            <p:cNvPr id="14" name="Rounded Rectangle 39">
              <a:extLst>
                <a:ext uri="{FF2B5EF4-FFF2-40B4-BE49-F238E27FC236}">
                  <a16:creationId xmlns:a16="http://schemas.microsoft.com/office/drawing/2014/main" id="{0067CB2D-7579-47AB-92BE-E7D32935E432}"/>
                </a:ext>
              </a:extLst>
            </p:cNvPr>
            <p:cNvSpPr/>
            <p:nvPr/>
          </p:nvSpPr>
          <p:spPr bwMode="gray">
            <a:xfrm>
              <a:off x="647996" y="2499517"/>
              <a:ext cx="3474720" cy="3261203"/>
            </a:xfrm>
            <a:prstGeom prst="rect">
              <a:avLst/>
            </a:prstGeom>
            <a:solidFill>
              <a:schemeClr val="accent1">
                <a:lumMod val="20000"/>
                <a:lumOff val="80000"/>
              </a:schemeClr>
            </a:solidFill>
            <a:ln w="6350" algn="ctr">
              <a:noFill/>
              <a:miter lim="800000"/>
              <a:headEnd/>
              <a:tailEnd/>
            </a:ln>
          </p:spPr>
          <p:txBody>
            <a:bodyPr wrap="square" lIns="88900" tIns="88900" rIns="88900" bIns="88900" rtlCol="0" anchor="ctr"/>
            <a:lstStyle/>
            <a:p>
              <a:pPr algn="ctr">
                <a:spcBef>
                  <a:spcPts val="300"/>
                </a:spcBef>
                <a:buFont typeface="Wingdings 2" pitchFamily="18" charset="2"/>
                <a:buNone/>
              </a:pPr>
              <a:endParaRPr lang="en-GB" sz="1400">
                <a:solidFill>
                  <a:prstClr val="black"/>
                </a:solidFill>
              </a:endParaRPr>
            </a:p>
          </p:txBody>
        </p:sp>
        <p:grpSp>
          <p:nvGrpSpPr>
            <p:cNvPr id="16" name="Group 15">
              <a:extLst>
                <a:ext uri="{FF2B5EF4-FFF2-40B4-BE49-F238E27FC236}">
                  <a16:creationId xmlns:a16="http://schemas.microsoft.com/office/drawing/2014/main" id="{B5DFD610-FF6D-48EA-8EF4-68C94C5F298F}"/>
                </a:ext>
              </a:extLst>
            </p:cNvPr>
            <p:cNvGrpSpPr/>
            <p:nvPr/>
          </p:nvGrpSpPr>
          <p:grpSpPr>
            <a:xfrm>
              <a:off x="755585" y="2314619"/>
              <a:ext cx="3259540" cy="310293"/>
              <a:chOff x="376685" y="1580250"/>
              <a:chExt cx="2613584" cy="243367"/>
            </a:xfrm>
          </p:grpSpPr>
          <p:grpSp>
            <p:nvGrpSpPr>
              <p:cNvPr id="17" name="Group 16">
                <a:extLst>
                  <a:ext uri="{FF2B5EF4-FFF2-40B4-BE49-F238E27FC236}">
                    <a16:creationId xmlns:a16="http://schemas.microsoft.com/office/drawing/2014/main" id="{2FCEE58D-C6FD-4FBC-B3B6-CAFD4F185074}"/>
                  </a:ext>
                </a:extLst>
              </p:cNvPr>
              <p:cNvGrpSpPr/>
              <p:nvPr/>
            </p:nvGrpSpPr>
            <p:grpSpPr>
              <a:xfrm>
                <a:off x="376685" y="1580250"/>
                <a:ext cx="46597" cy="243367"/>
                <a:chOff x="3601046" y="851864"/>
                <a:chExt cx="40496" cy="211503"/>
              </a:xfrm>
            </p:grpSpPr>
            <p:sp>
              <p:nvSpPr>
                <p:cNvPr id="28" name="Oval 27">
                  <a:extLst>
                    <a:ext uri="{FF2B5EF4-FFF2-40B4-BE49-F238E27FC236}">
                      <a16:creationId xmlns:a16="http://schemas.microsoft.com/office/drawing/2014/main" id="{7BF9E76A-5747-4886-8A0E-1ED20FC270F1}"/>
                    </a:ext>
                  </a:extLst>
                </p:cNvPr>
                <p:cNvSpPr/>
                <p:nvPr/>
              </p:nvSpPr>
              <p:spPr bwMode="gray">
                <a:xfrm>
                  <a:off x="3609032" y="1036418"/>
                  <a:ext cx="24500" cy="26949"/>
                </a:xfrm>
                <a:prstGeom prst="ellipse">
                  <a:avLst/>
                </a:prstGeom>
                <a:solidFill>
                  <a:schemeClr val="accent3"/>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29" name="Oval 28">
                  <a:extLst>
                    <a:ext uri="{FF2B5EF4-FFF2-40B4-BE49-F238E27FC236}">
                      <a16:creationId xmlns:a16="http://schemas.microsoft.com/office/drawing/2014/main" id="{71C2446D-6492-4ECD-A732-452501D306F8}"/>
                    </a:ext>
                  </a:extLst>
                </p:cNvPr>
                <p:cNvSpPr/>
                <p:nvPr/>
              </p:nvSpPr>
              <p:spPr bwMode="gray">
                <a:xfrm>
                  <a:off x="3609032" y="851864"/>
                  <a:ext cx="24500" cy="26949"/>
                </a:xfrm>
                <a:prstGeom prst="ellipse">
                  <a:avLst/>
                </a:prstGeom>
                <a:solidFill>
                  <a:schemeClr val="accent3"/>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grpSp>
              <p:nvGrpSpPr>
                <p:cNvPr id="30" name="Group 29">
                  <a:extLst>
                    <a:ext uri="{FF2B5EF4-FFF2-40B4-BE49-F238E27FC236}">
                      <a16:creationId xmlns:a16="http://schemas.microsoft.com/office/drawing/2014/main" id="{51DBE199-1511-4300-A58C-4E2153EE11EE}"/>
                    </a:ext>
                  </a:extLst>
                </p:cNvPr>
                <p:cNvGrpSpPr/>
                <p:nvPr/>
              </p:nvGrpSpPr>
              <p:grpSpPr>
                <a:xfrm>
                  <a:off x="3601046" y="864062"/>
                  <a:ext cx="40496" cy="185486"/>
                  <a:chOff x="4517745" y="6009328"/>
                  <a:chExt cx="166255" cy="692291"/>
                </a:xfrm>
              </p:grpSpPr>
              <p:sp>
                <p:nvSpPr>
                  <p:cNvPr id="31" name="Rounded Rectangle 410">
                    <a:extLst>
                      <a:ext uri="{FF2B5EF4-FFF2-40B4-BE49-F238E27FC236}">
                        <a16:creationId xmlns:a16="http://schemas.microsoft.com/office/drawing/2014/main" id="{5C3974AF-47F0-4AE5-A06F-41DE0A4E8674}"/>
                      </a:ext>
                    </a:extLst>
                  </p:cNvPr>
                  <p:cNvSpPr/>
                  <p:nvPr/>
                </p:nvSpPr>
                <p:spPr bwMode="gray">
                  <a:xfrm rot="5400000" flipH="1">
                    <a:off x="4529028" y="6057970"/>
                    <a:ext cx="143689" cy="46406"/>
                  </a:xfrm>
                  <a:prstGeom prst="roundRect">
                    <a:avLst>
                      <a:gd name="adj" fmla="val 50000"/>
                    </a:avLst>
                  </a:prstGeom>
                  <a:solidFill>
                    <a:schemeClr val="bg1">
                      <a:lumMod val="50000"/>
                    </a:schemeClr>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32" name="Oval 31">
                    <a:extLst>
                      <a:ext uri="{FF2B5EF4-FFF2-40B4-BE49-F238E27FC236}">
                        <a16:creationId xmlns:a16="http://schemas.microsoft.com/office/drawing/2014/main" id="{E72669F1-701C-4222-8419-DB40C6754B43}"/>
                      </a:ext>
                    </a:extLst>
                  </p:cNvPr>
                  <p:cNvSpPr/>
                  <p:nvPr/>
                </p:nvSpPr>
                <p:spPr bwMode="gray">
                  <a:xfrm>
                    <a:off x="4517745" y="6127527"/>
                    <a:ext cx="166255" cy="166255"/>
                  </a:xfrm>
                  <a:prstGeom prst="ellipse">
                    <a:avLst/>
                  </a:prstGeom>
                  <a:no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33" name="Rounded Rectangle 412">
                    <a:extLst>
                      <a:ext uri="{FF2B5EF4-FFF2-40B4-BE49-F238E27FC236}">
                        <a16:creationId xmlns:a16="http://schemas.microsoft.com/office/drawing/2014/main" id="{8332B770-D856-473F-966C-447F1F49E855}"/>
                      </a:ext>
                    </a:extLst>
                  </p:cNvPr>
                  <p:cNvSpPr/>
                  <p:nvPr/>
                </p:nvSpPr>
                <p:spPr bwMode="gray">
                  <a:xfrm rot="5400000" flipH="1">
                    <a:off x="4529028" y="6313537"/>
                    <a:ext cx="143689" cy="46406"/>
                  </a:xfrm>
                  <a:prstGeom prst="roundRect">
                    <a:avLst>
                      <a:gd name="adj" fmla="val 50000"/>
                    </a:avLst>
                  </a:prstGeom>
                  <a:solidFill>
                    <a:schemeClr val="bg1">
                      <a:lumMod val="50000"/>
                    </a:schemeClr>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34" name="Oval 33">
                    <a:extLst>
                      <a:ext uri="{FF2B5EF4-FFF2-40B4-BE49-F238E27FC236}">
                        <a16:creationId xmlns:a16="http://schemas.microsoft.com/office/drawing/2014/main" id="{031FD413-A585-4C23-95DB-F3F2B6159F5C}"/>
                      </a:ext>
                    </a:extLst>
                  </p:cNvPr>
                  <p:cNvSpPr/>
                  <p:nvPr/>
                </p:nvSpPr>
                <p:spPr bwMode="gray">
                  <a:xfrm>
                    <a:off x="4517745" y="6383094"/>
                    <a:ext cx="166255" cy="166255"/>
                  </a:xfrm>
                  <a:prstGeom prst="ellipse">
                    <a:avLst/>
                  </a:prstGeom>
                  <a:no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35" name="Rounded Rectangle 414">
                    <a:extLst>
                      <a:ext uri="{FF2B5EF4-FFF2-40B4-BE49-F238E27FC236}">
                        <a16:creationId xmlns:a16="http://schemas.microsoft.com/office/drawing/2014/main" id="{E7D3B569-2B93-4888-8D87-2E2DA40EC9DF}"/>
                      </a:ext>
                    </a:extLst>
                  </p:cNvPr>
                  <p:cNvSpPr/>
                  <p:nvPr/>
                </p:nvSpPr>
                <p:spPr bwMode="gray">
                  <a:xfrm rot="5400000" flipH="1">
                    <a:off x="4529027" y="6606572"/>
                    <a:ext cx="143689" cy="46406"/>
                  </a:xfrm>
                  <a:prstGeom prst="roundRect">
                    <a:avLst>
                      <a:gd name="adj" fmla="val 50000"/>
                    </a:avLst>
                  </a:prstGeom>
                  <a:solidFill>
                    <a:schemeClr val="bg1">
                      <a:lumMod val="50000"/>
                    </a:schemeClr>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36" name="Rounded Rectangle 415">
                    <a:extLst>
                      <a:ext uri="{FF2B5EF4-FFF2-40B4-BE49-F238E27FC236}">
                        <a16:creationId xmlns:a16="http://schemas.microsoft.com/office/drawing/2014/main" id="{67A23CAD-9C6F-4AF3-94AF-D3C0FBA71245}"/>
                      </a:ext>
                    </a:extLst>
                  </p:cNvPr>
                  <p:cNvSpPr/>
                  <p:nvPr/>
                </p:nvSpPr>
                <p:spPr bwMode="gray">
                  <a:xfrm rot="5400000" flipH="1">
                    <a:off x="4529027" y="6590519"/>
                    <a:ext cx="143689" cy="46406"/>
                  </a:xfrm>
                  <a:prstGeom prst="roundRect">
                    <a:avLst>
                      <a:gd name="adj" fmla="val 50000"/>
                    </a:avLst>
                  </a:prstGeom>
                  <a:solidFill>
                    <a:schemeClr val="bg1">
                      <a:lumMod val="50000"/>
                    </a:schemeClr>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grpSp>
          </p:grpSp>
          <p:grpSp>
            <p:nvGrpSpPr>
              <p:cNvPr id="18" name="Group 17">
                <a:extLst>
                  <a:ext uri="{FF2B5EF4-FFF2-40B4-BE49-F238E27FC236}">
                    <a16:creationId xmlns:a16="http://schemas.microsoft.com/office/drawing/2014/main" id="{D0629038-B194-4448-BCF0-677BE5A3CB18}"/>
                  </a:ext>
                </a:extLst>
              </p:cNvPr>
              <p:cNvGrpSpPr/>
              <p:nvPr/>
            </p:nvGrpSpPr>
            <p:grpSpPr>
              <a:xfrm>
                <a:off x="2943672" y="1580250"/>
                <a:ext cx="46597" cy="243367"/>
                <a:chOff x="3601046" y="851864"/>
                <a:chExt cx="40496" cy="211503"/>
              </a:xfrm>
            </p:grpSpPr>
            <p:sp>
              <p:nvSpPr>
                <p:cNvPr id="19" name="Oval 18">
                  <a:extLst>
                    <a:ext uri="{FF2B5EF4-FFF2-40B4-BE49-F238E27FC236}">
                      <a16:creationId xmlns:a16="http://schemas.microsoft.com/office/drawing/2014/main" id="{1012F295-2C31-403C-BA00-ADAF0964E51C}"/>
                    </a:ext>
                  </a:extLst>
                </p:cNvPr>
                <p:cNvSpPr/>
                <p:nvPr/>
              </p:nvSpPr>
              <p:spPr bwMode="gray">
                <a:xfrm>
                  <a:off x="3609032" y="1036418"/>
                  <a:ext cx="24500" cy="26949"/>
                </a:xfrm>
                <a:prstGeom prst="ellipse">
                  <a:avLst/>
                </a:prstGeom>
                <a:solidFill>
                  <a:schemeClr val="accent3"/>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20" name="Oval 19">
                  <a:extLst>
                    <a:ext uri="{FF2B5EF4-FFF2-40B4-BE49-F238E27FC236}">
                      <a16:creationId xmlns:a16="http://schemas.microsoft.com/office/drawing/2014/main" id="{EEEB648F-4A0F-4EE1-B565-1EDDF6CD6FB4}"/>
                    </a:ext>
                  </a:extLst>
                </p:cNvPr>
                <p:cNvSpPr/>
                <p:nvPr/>
              </p:nvSpPr>
              <p:spPr bwMode="gray">
                <a:xfrm>
                  <a:off x="3609032" y="851864"/>
                  <a:ext cx="24500" cy="26949"/>
                </a:xfrm>
                <a:prstGeom prst="ellipse">
                  <a:avLst/>
                </a:prstGeom>
                <a:solidFill>
                  <a:schemeClr val="accent3"/>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grpSp>
              <p:nvGrpSpPr>
                <p:cNvPr id="21" name="Group 20">
                  <a:extLst>
                    <a:ext uri="{FF2B5EF4-FFF2-40B4-BE49-F238E27FC236}">
                      <a16:creationId xmlns:a16="http://schemas.microsoft.com/office/drawing/2014/main" id="{DCBFCA76-AEE0-4186-9ADF-0DE82F3C31AC}"/>
                    </a:ext>
                  </a:extLst>
                </p:cNvPr>
                <p:cNvGrpSpPr/>
                <p:nvPr/>
              </p:nvGrpSpPr>
              <p:grpSpPr>
                <a:xfrm>
                  <a:off x="3601046" y="864062"/>
                  <a:ext cx="40496" cy="185486"/>
                  <a:chOff x="4517745" y="6009328"/>
                  <a:chExt cx="166255" cy="692291"/>
                </a:xfrm>
              </p:grpSpPr>
              <p:sp>
                <p:nvSpPr>
                  <p:cNvPr id="22" name="Rounded Rectangle 410">
                    <a:extLst>
                      <a:ext uri="{FF2B5EF4-FFF2-40B4-BE49-F238E27FC236}">
                        <a16:creationId xmlns:a16="http://schemas.microsoft.com/office/drawing/2014/main" id="{06BCB76E-E2EA-405D-8CD2-A26BBD4A644F}"/>
                      </a:ext>
                    </a:extLst>
                  </p:cNvPr>
                  <p:cNvSpPr/>
                  <p:nvPr/>
                </p:nvSpPr>
                <p:spPr bwMode="gray">
                  <a:xfrm rot="5400000" flipH="1">
                    <a:off x="4529028" y="6057970"/>
                    <a:ext cx="143689" cy="46406"/>
                  </a:xfrm>
                  <a:prstGeom prst="roundRect">
                    <a:avLst>
                      <a:gd name="adj" fmla="val 50000"/>
                    </a:avLst>
                  </a:prstGeom>
                  <a:solidFill>
                    <a:schemeClr val="bg1">
                      <a:lumMod val="50000"/>
                    </a:schemeClr>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23" name="Oval 22">
                    <a:extLst>
                      <a:ext uri="{FF2B5EF4-FFF2-40B4-BE49-F238E27FC236}">
                        <a16:creationId xmlns:a16="http://schemas.microsoft.com/office/drawing/2014/main" id="{DB83D71A-ED1D-40BE-B41B-B798E2D081A0}"/>
                      </a:ext>
                    </a:extLst>
                  </p:cNvPr>
                  <p:cNvSpPr/>
                  <p:nvPr/>
                </p:nvSpPr>
                <p:spPr bwMode="gray">
                  <a:xfrm>
                    <a:off x="4517745" y="6127527"/>
                    <a:ext cx="166255" cy="166255"/>
                  </a:xfrm>
                  <a:prstGeom prst="ellipse">
                    <a:avLst/>
                  </a:prstGeom>
                  <a:no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24" name="Rounded Rectangle 412">
                    <a:extLst>
                      <a:ext uri="{FF2B5EF4-FFF2-40B4-BE49-F238E27FC236}">
                        <a16:creationId xmlns:a16="http://schemas.microsoft.com/office/drawing/2014/main" id="{E56C7618-DD80-4FD9-B142-EC73CD6C306A}"/>
                      </a:ext>
                    </a:extLst>
                  </p:cNvPr>
                  <p:cNvSpPr/>
                  <p:nvPr/>
                </p:nvSpPr>
                <p:spPr bwMode="gray">
                  <a:xfrm rot="5400000" flipH="1">
                    <a:off x="4529028" y="6313537"/>
                    <a:ext cx="143689" cy="46406"/>
                  </a:xfrm>
                  <a:prstGeom prst="roundRect">
                    <a:avLst>
                      <a:gd name="adj" fmla="val 50000"/>
                    </a:avLst>
                  </a:prstGeom>
                  <a:solidFill>
                    <a:schemeClr val="bg1">
                      <a:lumMod val="50000"/>
                    </a:schemeClr>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25" name="Oval 24">
                    <a:extLst>
                      <a:ext uri="{FF2B5EF4-FFF2-40B4-BE49-F238E27FC236}">
                        <a16:creationId xmlns:a16="http://schemas.microsoft.com/office/drawing/2014/main" id="{6659094F-1B4C-40A1-9ADB-B85EEABBB183}"/>
                      </a:ext>
                    </a:extLst>
                  </p:cNvPr>
                  <p:cNvSpPr/>
                  <p:nvPr/>
                </p:nvSpPr>
                <p:spPr bwMode="gray">
                  <a:xfrm>
                    <a:off x="4517745" y="6383094"/>
                    <a:ext cx="166255" cy="166255"/>
                  </a:xfrm>
                  <a:prstGeom prst="ellipse">
                    <a:avLst/>
                  </a:prstGeom>
                  <a:no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26" name="Rounded Rectangle 414">
                    <a:extLst>
                      <a:ext uri="{FF2B5EF4-FFF2-40B4-BE49-F238E27FC236}">
                        <a16:creationId xmlns:a16="http://schemas.microsoft.com/office/drawing/2014/main" id="{3BB9F3B3-5463-4935-B263-1BC1EDF37DFD}"/>
                      </a:ext>
                    </a:extLst>
                  </p:cNvPr>
                  <p:cNvSpPr/>
                  <p:nvPr/>
                </p:nvSpPr>
                <p:spPr bwMode="gray">
                  <a:xfrm rot="5400000" flipH="1">
                    <a:off x="4529027" y="6606572"/>
                    <a:ext cx="143689" cy="46406"/>
                  </a:xfrm>
                  <a:prstGeom prst="roundRect">
                    <a:avLst>
                      <a:gd name="adj" fmla="val 50000"/>
                    </a:avLst>
                  </a:prstGeom>
                  <a:solidFill>
                    <a:schemeClr val="bg1">
                      <a:lumMod val="50000"/>
                    </a:schemeClr>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27" name="Rounded Rectangle 415">
                    <a:extLst>
                      <a:ext uri="{FF2B5EF4-FFF2-40B4-BE49-F238E27FC236}">
                        <a16:creationId xmlns:a16="http://schemas.microsoft.com/office/drawing/2014/main" id="{DDAEA77F-BB8D-4781-B23D-4648CDF5A857}"/>
                      </a:ext>
                    </a:extLst>
                  </p:cNvPr>
                  <p:cNvSpPr/>
                  <p:nvPr/>
                </p:nvSpPr>
                <p:spPr bwMode="gray">
                  <a:xfrm rot="5400000" flipH="1">
                    <a:off x="4529027" y="6590519"/>
                    <a:ext cx="143689" cy="46406"/>
                  </a:xfrm>
                  <a:prstGeom prst="roundRect">
                    <a:avLst>
                      <a:gd name="adj" fmla="val 50000"/>
                    </a:avLst>
                  </a:prstGeom>
                  <a:solidFill>
                    <a:schemeClr val="bg1">
                      <a:lumMod val="50000"/>
                    </a:schemeClr>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grpSp>
          </p:grpSp>
        </p:grpSp>
        <p:grpSp>
          <p:nvGrpSpPr>
            <p:cNvPr id="3" name="Group 2">
              <a:extLst>
                <a:ext uri="{FF2B5EF4-FFF2-40B4-BE49-F238E27FC236}">
                  <a16:creationId xmlns:a16="http://schemas.microsoft.com/office/drawing/2014/main" id="{A33EA6A4-88C0-B1C1-3101-6AB50C8E1958}"/>
                </a:ext>
              </a:extLst>
            </p:cNvPr>
            <p:cNvGrpSpPr/>
            <p:nvPr/>
          </p:nvGrpSpPr>
          <p:grpSpPr>
            <a:xfrm>
              <a:off x="719767" y="3318320"/>
              <a:ext cx="3331178" cy="1498187"/>
              <a:chOff x="722065" y="3318320"/>
              <a:chExt cx="3331178" cy="1498187"/>
            </a:xfrm>
          </p:grpSpPr>
          <p:sp>
            <p:nvSpPr>
              <p:cNvPr id="8" name="Rounded Rectangle 50">
                <a:extLst>
                  <a:ext uri="{FF2B5EF4-FFF2-40B4-BE49-F238E27FC236}">
                    <a16:creationId xmlns:a16="http://schemas.microsoft.com/office/drawing/2014/main" id="{EA78C84E-AEE7-44A0-8181-AAB71D8A1CB5}"/>
                  </a:ext>
                </a:extLst>
              </p:cNvPr>
              <p:cNvSpPr>
                <a:spLocks/>
              </p:cNvSpPr>
              <p:nvPr/>
            </p:nvSpPr>
            <p:spPr>
              <a:xfrm>
                <a:off x="722065" y="4136107"/>
                <a:ext cx="1620000" cy="680400"/>
              </a:xfrm>
              <a:prstGeom prst="rect">
                <a:avLst/>
              </a:prstGeom>
              <a:solidFill>
                <a:schemeClr val="accent1">
                  <a:lumMod val="60000"/>
                  <a:lumOff val="4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r>
                  <a:rPr lang="en-GB" sz="1400" dirty="0">
                    <a:solidFill>
                      <a:schemeClr val="bg1"/>
                    </a:solidFill>
                  </a:rPr>
                  <a:t>Patient-led health tracking</a:t>
                </a:r>
              </a:p>
            </p:txBody>
          </p:sp>
          <p:sp>
            <p:nvSpPr>
              <p:cNvPr id="9" name="Rounded Rectangle 51">
                <a:extLst>
                  <a:ext uri="{FF2B5EF4-FFF2-40B4-BE49-F238E27FC236}">
                    <a16:creationId xmlns:a16="http://schemas.microsoft.com/office/drawing/2014/main" id="{19E655A2-25DD-49D2-872D-9C5CA1FF7281}"/>
                  </a:ext>
                </a:extLst>
              </p:cNvPr>
              <p:cNvSpPr>
                <a:spLocks/>
              </p:cNvSpPr>
              <p:nvPr/>
            </p:nvSpPr>
            <p:spPr>
              <a:xfrm>
                <a:off x="722065" y="3318320"/>
                <a:ext cx="1620000" cy="679727"/>
              </a:xfrm>
              <a:prstGeom prst="rect">
                <a:avLst/>
              </a:prstGeom>
              <a:solidFill>
                <a:schemeClr val="accent1">
                  <a:lumMod val="60000"/>
                  <a:lumOff val="4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r>
                  <a:rPr lang="en-GB" sz="1400">
                    <a:solidFill>
                      <a:schemeClr val="bg1"/>
                    </a:solidFill>
                  </a:rPr>
                  <a:t>Improved food choices</a:t>
                </a:r>
              </a:p>
            </p:txBody>
          </p:sp>
          <p:sp>
            <p:nvSpPr>
              <p:cNvPr id="12" name="Rounded Rectangle 48">
                <a:extLst>
                  <a:ext uri="{FF2B5EF4-FFF2-40B4-BE49-F238E27FC236}">
                    <a16:creationId xmlns:a16="http://schemas.microsoft.com/office/drawing/2014/main" id="{F7C43318-89AE-498C-A309-E3131C6321E4}"/>
                  </a:ext>
                </a:extLst>
              </p:cNvPr>
              <p:cNvSpPr>
                <a:spLocks/>
              </p:cNvSpPr>
              <p:nvPr/>
            </p:nvSpPr>
            <p:spPr>
              <a:xfrm>
                <a:off x="2433243" y="4136107"/>
                <a:ext cx="1620000" cy="679727"/>
              </a:xfrm>
              <a:prstGeom prst="rect">
                <a:avLst/>
              </a:prstGeom>
              <a:solidFill>
                <a:schemeClr val="accent1">
                  <a:lumMod val="60000"/>
                  <a:lumOff val="4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r>
                  <a:rPr lang="en-GB" sz="1400">
                    <a:solidFill>
                      <a:schemeClr val="bg1"/>
                    </a:solidFill>
                  </a:rPr>
                  <a:t>Sleep hygiene and stress reduction</a:t>
                </a:r>
              </a:p>
            </p:txBody>
          </p:sp>
          <p:sp>
            <p:nvSpPr>
              <p:cNvPr id="13" name="Rounded Rectangle 49">
                <a:extLst>
                  <a:ext uri="{FF2B5EF4-FFF2-40B4-BE49-F238E27FC236}">
                    <a16:creationId xmlns:a16="http://schemas.microsoft.com/office/drawing/2014/main" id="{FE7BF967-2305-4C6B-BDC2-269F4FDA6458}"/>
                  </a:ext>
                </a:extLst>
              </p:cNvPr>
              <p:cNvSpPr>
                <a:spLocks/>
              </p:cNvSpPr>
              <p:nvPr/>
            </p:nvSpPr>
            <p:spPr>
              <a:xfrm>
                <a:off x="2433243" y="3318320"/>
                <a:ext cx="1620000" cy="680400"/>
              </a:xfrm>
              <a:prstGeom prst="rect">
                <a:avLst/>
              </a:prstGeom>
              <a:solidFill>
                <a:schemeClr val="accent1">
                  <a:lumMod val="60000"/>
                  <a:lumOff val="4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r>
                  <a:rPr lang="en-GB" sz="1400">
                    <a:solidFill>
                      <a:schemeClr val="bg1"/>
                    </a:solidFill>
                  </a:rPr>
                  <a:t>Increased physical activity</a:t>
                </a:r>
              </a:p>
            </p:txBody>
          </p:sp>
        </p:grpSp>
      </p:grpSp>
      <p:grpSp>
        <p:nvGrpSpPr>
          <p:cNvPr id="138" name="Group 137">
            <a:extLst>
              <a:ext uri="{FF2B5EF4-FFF2-40B4-BE49-F238E27FC236}">
                <a16:creationId xmlns:a16="http://schemas.microsoft.com/office/drawing/2014/main" id="{15CA82D6-19D4-400D-A41D-3C0C66867F4E}"/>
              </a:ext>
            </a:extLst>
          </p:cNvPr>
          <p:cNvGrpSpPr/>
          <p:nvPr/>
        </p:nvGrpSpPr>
        <p:grpSpPr>
          <a:xfrm>
            <a:off x="4357274" y="1839286"/>
            <a:ext cx="3474720" cy="3921434"/>
            <a:chOff x="4357274" y="1839286"/>
            <a:chExt cx="3474720" cy="3921434"/>
          </a:xfrm>
        </p:grpSpPr>
        <p:sp>
          <p:nvSpPr>
            <p:cNvPr id="38" name="Rounded Rectangle 39">
              <a:extLst>
                <a:ext uri="{FF2B5EF4-FFF2-40B4-BE49-F238E27FC236}">
                  <a16:creationId xmlns:a16="http://schemas.microsoft.com/office/drawing/2014/main" id="{82FA6C86-9186-4EB2-8DB8-ABAA7399E8EC}"/>
                </a:ext>
              </a:extLst>
            </p:cNvPr>
            <p:cNvSpPr/>
            <p:nvPr/>
          </p:nvSpPr>
          <p:spPr bwMode="gray">
            <a:xfrm>
              <a:off x="4357274" y="2499517"/>
              <a:ext cx="3474720" cy="3261203"/>
            </a:xfrm>
            <a:prstGeom prst="rect">
              <a:avLst/>
            </a:prstGeom>
            <a:solidFill>
              <a:schemeClr val="bg2"/>
            </a:solidFill>
            <a:ln w="6350" algn="ctr">
              <a:noFill/>
              <a:miter lim="800000"/>
              <a:headEnd/>
              <a:tailEnd/>
            </a:ln>
          </p:spPr>
          <p:txBody>
            <a:bodyPr wrap="square" lIns="88900" tIns="88900" rIns="88900" bIns="88900" rtlCol="0" anchor="ctr"/>
            <a:lstStyle/>
            <a:p>
              <a:pPr algn="ctr">
                <a:spcBef>
                  <a:spcPts val="300"/>
                </a:spcBef>
                <a:buFont typeface="Wingdings 2" pitchFamily="18" charset="2"/>
                <a:buNone/>
              </a:pPr>
              <a:endParaRPr lang="en-GB" sz="1400">
                <a:solidFill>
                  <a:prstClr val="black"/>
                </a:solidFill>
              </a:endParaRPr>
            </a:p>
          </p:txBody>
        </p:sp>
        <p:sp>
          <p:nvSpPr>
            <p:cNvPr id="39" name="Rounded Rectangle 39">
              <a:extLst>
                <a:ext uri="{FF2B5EF4-FFF2-40B4-BE49-F238E27FC236}">
                  <a16:creationId xmlns:a16="http://schemas.microsoft.com/office/drawing/2014/main" id="{909C2027-2AB8-4CEF-8E5E-856481B1764E}"/>
                </a:ext>
              </a:extLst>
            </p:cNvPr>
            <p:cNvSpPr/>
            <p:nvPr/>
          </p:nvSpPr>
          <p:spPr bwMode="gray">
            <a:xfrm>
              <a:off x="4357274" y="1839286"/>
              <a:ext cx="3474720" cy="533153"/>
            </a:xfrm>
            <a:prstGeom prst="round2SameRect">
              <a:avLst>
                <a:gd name="adj1" fmla="val 0"/>
                <a:gd name="adj2" fmla="val 0"/>
              </a:avLst>
            </a:prstGeom>
            <a:solidFill>
              <a:schemeClr val="bg1">
                <a:lumMod val="50000"/>
              </a:schemeClr>
            </a:solidFill>
            <a:ln w="3175" algn="ctr">
              <a:noFill/>
              <a:miter lim="800000"/>
              <a:headEnd/>
              <a:tailEnd/>
            </a:ln>
          </p:spPr>
          <p:txBody>
            <a:bodyPr wrap="square" lIns="0" tIns="0" rIns="0" bIns="0" rtlCol="0" anchor="ctr"/>
            <a:lstStyle/>
            <a:p>
              <a:pPr algn="ctr">
                <a:spcBef>
                  <a:spcPts val="300"/>
                </a:spcBef>
                <a:buFont typeface="Wingdings 2" pitchFamily="18" charset="2"/>
                <a:buNone/>
              </a:pPr>
              <a:r>
                <a:rPr lang="en-GB" sz="1600" b="1">
                  <a:solidFill>
                    <a:prstClr val="white"/>
                  </a:solidFill>
                </a:rPr>
                <a:t>Addition of pharmacotherapy to diet and exercise</a:t>
              </a:r>
            </a:p>
          </p:txBody>
        </p:sp>
        <p:grpSp>
          <p:nvGrpSpPr>
            <p:cNvPr id="40" name="Group 39">
              <a:extLst>
                <a:ext uri="{FF2B5EF4-FFF2-40B4-BE49-F238E27FC236}">
                  <a16:creationId xmlns:a16="http://schemas.microsoft.com/office/drawing/2014/main" id="{7521D2D9-BAD6-4FD0-BBBB-8D35F493AE85}"/>
                </a:ext>
              </a:extLst>
            </p:cNvPr>
            <p:cNvGrpSpPr/>
            <p:nvPr/>
          </p:nvGrpSpPr>
          <p:grpSpPr>
            <a:xfrm>
              <a:off x="4464863" y="2314619"/>
              <a:ext cx="3259540" cy="310293"/>
              <a:chOff x="376685" y="1580250"/>
              <a:chExt cx="2613584" cy="243367"/>
            </a:xfrm>
          </p:grpSpPr>
          <p:grpSp>
            <p:nvGrpSpPr>
              <p:cNvPr id="41" name="Group 40">
                <a:extLst>
                  <a:ext uri="{FF2B5EF4-FFF2-40B4-BE49-F238E27FC236}">
                    <a16:creationId xmlns:a16="http://schemas.microsoft.com/office/drawing/2014/main" id="{DDA6BF13-92E8-4FA3-B8BA-9AE5FF6BC91D}"/>
                  </a:ext>
                </a:extLst>
              </p:cNvPr>
              <p:cNvGrpSpPr/>
              <p:nvPr/>
            </p:nvGrpSpPr>
            <p:grpSpPr>
              <a:xfrm>
                <a:off x="376685" y="1580250"/>
                <a:ext cx="46597" cy="243367"/>
                <a:chOff x="3601046" y="851864"/>
                <a:chExt cx="40496" cy="211503"/>
              </a:xfrm>
            </p:grpSpPr>
            <p:sp>
              <p:nvSpPr>
                <p:cNvPr id="52" name="Oval 51">
                  <a:extLst>
                    <a:ext uri="{FF2B5EF4-FFF2-40B4-BE49-F238E27FC236}">
                      <a16:creationId xmlns:a16="http://schemas.microsoft.com/office/drawing/2014/main" id="{F2D67C73-7A22-4372-8DFE-623399795725}"/>
                    </a:ext>
                  </a:extLst>
                </p:cNvPr>
                <p:cNvSpPr/>
                <p:nvPr/>
              </p:nvSpPr>
              <p:spPr bwMode="gray">
                <a:xfrm>
                  <a:off x="3609032" y="1036418"/>
                  <a:ext cx="24500" cy="26949"/>
                </a:xfrm>
                <a:prstGeom prst="ellipse">
                  <a:avLst/>
                </a:prstGeom>
                <a:solidFill>
                  <a:schemeClr val="accent3"/>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53" name="Oval 52">
                  <a:extLst>
                    <a:ext uri="{FF2B5EF4-FFF2-40B4-BE49-F238E27FC236}">
                      <a16:creationId xmlns:a16="http://schemas.microsoft.com/office/drawing/2014/main" id="{EFB955CD-54E8-4692-8DFB-E8622A69C91F}"/>
                    </a:ext>
                  </a:extLst>
                </p:cNvPr>
                <p:cNvSpPr/>
                <p:nvPr/>
              </p:nvSpPr>
              <p:spPr bwMode="gray">
                <a:xfrm>
                  <a:off x="3609032" y="851864"/>
                  <a:ext cx="24500" cy="26949"/>
                </a:xfrm>
                <a:prstGeom prst="ellipse">
                  <a:avLst/>
                </a:prstGeom>
                <a:solidFill>
                  <a:schemeClr val="accent3"/>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grpSp>
              <p:nvGrpSpPr>
                <p:cNvPr id="54" name="Group 53">
                  <a:extLst>
                    <a:ext uri="{FF2B5EF4-FFF2-40B4-BE49-F238E27FC236}">
                      <a16:creationId xmlns:a16="http://schemas.microsoft.com/office/drawing/2014/main" id="{83404623-4DEC-4F7F-B5FE-4D95831DE6C1}"/>
                    </a:ext>
                  </a:extLst>
                </p:cNvPr>
                <p:cNvGrpSpPr/>
                <p:nvPr/>
              </p:nvGrpSpPr>
              <p:grpSpPr>
                <a:xfrm>
                  <a:off x="3601046" y="864062"/>
                  <a:ext cx="40496" cy="185486"/>
                  <a:chOff x="4517745" y="6009328"/>
                  <a:chExt cx="166255" cy="692291"/>
                </a:xfrm>
              </p:grpSpPr>
              <p:sp>
                <p:nvSpPr>
                  <p:cNvPr id="55" name="Rounded Rectangle 410">
                    <a:extLst>
                      <a:ext uri="{FF2B5EF4-FFF2-40B4-BE49-F238E27FC236}">
                        <a16:creationId xmlns:a16="http://schemas.microsoft.com/office/drawing/2014/main" id="{2539FD3D-09BE-48D1-A1C1-186AC90EF7F9}"/>
                      </a:ext>
                    </a:extLst>
                  </p:cNvPr>
                  <p:cNvSpPr/>
                  <p:nvPr/>
                </p:nvSpPr>
                <p:spPr bwMode="gray">
                  <a:xfrm rot="5400000" flipH="1">
                    <a:off x="4529028" y="6057970"/>
                    <a:ext cx="143689" cy="46406"/>
                  </a:xfrm>
                  <a:prstGeom prst="roundRect">
                    <a:avLst>
                      <a:gd name="adj" fmla="val 50000"/>
                    </a:avLst>
                  </a:prstGeom>
                  <a:solidFill>
                    <a:schemeClr val="bg1">
                      <a:lumMod val="50000"/>
                    </a:schemeClr>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56" name="Oval 55">
                    <a:extLst>
                      <a:ext uri="{FF2B5EF4-FFF2-40B4-BE49-F238E27FC236}">
                        <a16:creationId xmlns:a16="http://schemas.microsoft.com/office/drawing/2014/main" id="{D6D0EC03-57E2-4AB7-8021-0636B5062927}"/>
                      </a:ext>
                    </a:extLst>
                  </p:cNvPr>
                  <p:cNvSpPr/>
                  <p:nvPr/>
                </p:nvSpPr>
                <p:spPr bwMode="gray">
                  <a:xfrm>
                    <a:off x="4517745" y="6127527"/>
                    <a:ext cx="166255" cy="166255"/>
                  </a:xfrm>
                  <a:prstGeom prst="ellipse">
                    <a:avLst/>
                  </a:prstGeom>
                  <a:no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57" name="Rounded Rectangle 412">
                    <a:extLst>
                      <a:ext uri="{FF2B5EF4-FFF2-40B4-BE49-F238E27FC236}">
                        <a16:creationId xmlns:a16="http://schemas.microsoft.com/office/drawing/2014/main" id="{C546ADD3-DE21-4504-8F0D-A9A38C3A33FF}"/>
                      </a:ext>
                    </a:extLst>
                  </p:cNvPr>
                  <p:cNvSpPr/>
                  <p:nvPr/>
                </p:nvSpPr>
                <p:spPr bwMode="gray">
                  <a:xfrm rot="5400000" flipH="1">
                    <a:off x="4529028" y="6313537"/>
                    <a:ext cx="143689" cy="46406"/>
                  </a:xfrm>
                  <a:prstGeom prst="roundRect">
                    <a:avLst>
                      <a:gd name="adj" fmla="val 50000"/>
                    </a:avLst>
                  </a:prstGeom>
                  <a:solidFill>
                    <a:schemeClr val="bg1">
                      <a:lumMod val="50000"/>
                    </a:schemeClr>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58" name="Oval 57">
                    <a:extLst>
                      <a:ext uri="{FF2B5EF4-FFF2-40B4-BE49-F238E27FC236}">
                        <a16:creationId xmlns:a16="http://schemas.microsoft.com/office/drawing/2014/main" id="{BE588079-A32A-436D-B4D0-947553C78A6F}"/>
                      </a:ext>
                    </a:extLst>
                  </p:cNvPr>
                  <p:cNvSpPr/>
                  <p:nvPr/>
                </p:nvSpPr>
                <p:spPr bwMode="gray">
                  <a:xfrm>
                    <a:off x="4517745" y="6383094"/>
                    <a:ext cx="166255" cy="166255"/>
                  </a:xfrm>
                  <a:prstGeom prst="ellipse">
                    <a:avLst/>
                  </a:prstGeom>
                  <a:no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59" name="Rounded Rectangle 414">
                    <a:extLst>
                      <a:ext uri="{FF2B5EF4-FFF2-40B4-BE49-F238E27FC236}">
                        <a16:creationId xmlns:a16="http://schemas.microsoft.com/office/drawing/2014/main" id="{CCF4EF89-62F9-463C-AA67-2EB2F2BCA4AD}"/>
                      </a:ext>
                    </a:extLst>
                  </p:cNvPr>
                  <p:cNvSpPr/>
                  <p:nvPr/>
                </p:nvSpPr>
                <p:spPr bwMode="gray">
                  <a:xfrm rot="5400000" flipH="1">
                    <a:off x="4529027" y="6606572"/>
                    <a:ext cx="143689" cy="46406"/>
                  </a:xfrm>
                  <a:prstGeom prst="roundRect">
                    <a:avLst>
                      <a:gd name="adj" fmla="val 50000"/>
                    </a:avLst>
                  </a:prstGeom>
                  <a:solidFill>
                    <a:schemeClr val="bg1">
                      <a:lumMod val="50000"/>
                    </a:schemeClr>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60" name="Rounded Rectangle 415">
                    <a:extLst>
                      <a:ext uri="{FF2B5EF4-FFF2-40B4-BE49-F238E27FC236}">
                        <a16:creationId xmlns:a16="http://schemas.microsoft.com/office/drawing/2014/main" id="{7806EFCA-66FE-4635-981D-9F7F53FC2051}"/>
                      </a:ext>
                    </a:extLst>
                  </p:cNvPr>
                  <p:cNvSpPr/>
                  <p:nvPr/>
                </p:nvSpPr>
                <p:spPr bwMode="gray">
                  <a:xfrm rot="5400000" flipH="1">
                    <a:off x="4529027" y="6590519"/>
                    <a:ext cx="143689" cy="46406"/>
                  </a:xfrm>
                  <a:prstGeom prst="roundRect">
                    <a:avLst>
                      <a:gd name="adj" fmla="val 50000"/>
                    </a:avLst>
                  </a:prstGeom>
                  <a:solidFill>
                    <a:schemeClr val="bg1">
                      <a:lumMod val="50000"/>
                    </a:schemeClr>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grpSp>
          </p:grpSp>
          <p:grpSp>
            <p:nvGrpSpPr>
              <p:cNvPr id="42" name="Group 41">
                <a:extLst>
                  <a:ext uri="{FF2B5EF4-FFF2-40B4-BE49-F238E27FC236}">
                    <a16:creationId xmlns:a16="http://schemas.microsoft.com/office/drawing/2014/main" id="{D9BB3500-FAD9-43A8-90A8-F396E6F12B14}"/>
                  </a:ext>
                </a:extLst>
              </p:cNvPr>
              <p:cNvGrpSpPr/>
              <p:nvPr/>
            </p:nvGrpSpPr>
            <p:grpSpPr>
              <a:xfrm>
                <a:off x="2943672" y="1580250"/>
                <a:ext cx="46597" cy="243367"/>
                <a:chOff x="3601046" y="851864"/>
                <a:chExt cx="40496" cy="211503"/>
              </a:xfrm>
            </p:grpSpPr>
            <p:sp>
              <p:nvSpPr>
                <p:cNvPr id="43" name="Oval 42">
                  <a:extLst>
                    <a:ext uri="{FF2B5EF4-FFF2-40B4-BE49-F238E27FC236}">
                      <a16:creationId xmlns:a16="http://schemas.microsoft.com/office/drawing/2014/main" id="{7E08083C-11F9-4838-B270-E7027C3B674F}"/>
                    </a:ext>
                  </a:extLst>
                </p:cNvPr>
                <p:cNvSpPr/>
                <p:nvPr/>
              </p:nvSpPr>
              <p:spPr bwMode="gray">
                <a:xfrm>
                  <a:off x="3609032" y="1036418"/>
                  <a:ext cx="24500" cy="26949"/>
                </a:xfrm>
                <a:prstGeom prst="ellipse">
                  <a:avLst/>
                </a:prstGeom>
                <a:solidFill>
                  <a:schemeClr val="accent3"/>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44" name="Oval 43">
                  <a:extLst>
                    <a:ext uri="{FF2B5EF4-FFF2-40B4-BE49-F238E27FC236}">
                      <a16:creationId xmlns:a16="http://schemas.microsoft.com/office/drawing/2014/main" id="{8A5C036B-2049-4F93-A645-18EBEC460F1B}"/>
                    </a:ext>
                  </a:extLst>
                </p:cNvPr>
                <p:cNvSpPr/>
                <p:nvPr/>
              </p:nvSpPr>
              <p:spPr bwMode="gray">
                <a:xfrm>
                  <a:off x="3609032" y="851864"/>
                  <a:ext cx="24500" cy="26949"/>
                </a:xfrm>
                <a:prstGeom prst="ellipse">
                  <a:avLst/>
                </a:prstGeom>
                <a:solidFill>
                  <a:schemeClr val="accent3"/>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grpSp>
              <p:nvGrpSpPr>
                <p:cNvPr id="45" name="Group 44">
                  <a:extLst>
                    <a:ext uri="{FF2B5EF4-FFF2-40B4-BE49-F238E27FC236}">
                      <a16:creationId xmlns:a16="http://schemas.microsoft.com/office/drawing/2014/main" id="{752A409A-93E6-4D3F-845E-CED275264016}"/>
                    </a:ext>
                  </a:extLst>
                </p:cNvPr>
                <p:cNvGrpSpPr/>
                <p:nvPr/>
              </p:nvGrpSpPr>
              <p:grpSpPr>
                <a:xfrm>
                  <a:off x="3601046" y="864062"/>
                  <a:ext cx="40496" cy="185486"/>
                  <a:chOff x="4517745" y="6009328"/>
                  <a:chExt cx="166255" cy="692291"/>
                </a:xfrm>
              </p:grpSpPr>
              <p:sp>
                <p:nvSpPr>
                  <p:cNvPr id="46" name="Rounded Rectangle 410">
                    <a:extLst>
                      <a:ext uri="{FF2B5EF4-FFF2-40B4-BE49-F238E27FC236}">
                        <a16:creationId xmlns:a16="http://schemas.microsoft.com/office/drawing/2014/main" id="{C394A175-58C8-47E2-B5F1-E0CAEED1AD5A}"/>
                      </a:ext>
                    </a:extLst>
                  </p:cNvPr>
                  <p:cNvSpPr/>
                  <p:nvPr/>
                </p:nvSpPr>
                <p:spPr bwMode="gray">
                  <a:xfrm rot="5400000" flipH="1">
                    <a:off x="4529028" y="6057970"/>
                    <a:ext cx="143689" cy="46406"/>
                  </a:xfrm>
                  <a:prstGeom prst="roundRect">
                    <a:avLst>
                      <a:gd name="adj" fmla="val 50000"/>
                    </a:avLst>
                  </a:prstGeom>
                  <a:solidFill>
                    <a:schemeClr val="bg1">
                      <a:lumMod val="50000"/>
                    </a:schemeClr>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47" name="Oval 46">
                    <a:extLst>
                      <a:ext uri="{FF2B5EF4-FFF2-40B4-BE49-F238E27FC236}">
                        <a16:creationId xmlns:a16="http://schemas.microsoft.com/office/drawing/2014/main" id="{E160C303-D647-4DED-9509-671620134466}"/>
                      </a:ext>
                    </a:extLst>
                  </p:cNvPr>
                  <p:cNvSpPr/>
                  <p:nvPr/>
                </p:nvSpPr>
                <p:spPr bwMode="gray">
                  <a:xfrm>
                    <a:off x="4517745" y="6127527"/>
                    <a:ext cx="166255" cy="166255"/>
                  </a:xfrm>
                  <a:prstGeom prst="ellipse">
                    <a:avLst/>
                  </a:prstGeom>
                  <a:no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48" name="Rounded Rectangle 412">
                    <a:extLst>
                      <a:ext uri="{FF2B5EF4-FFF2-40B4-BE49-F238E27FC236}">
                        <a16:creationId xmlns:a16="http://schemas.microsoft.com/office/drawing/2014/main" id="{84917D25-5549-4C64-99C2-DE9B5FA23D50}"/>
                      </a:ext>
                    </a:extLst>
                  </p:cNvPr>
                  <p:cNvSpPr/>
                  <p:nvPr/>
                </p:nvSpPr>
                <p:spPr bwMode="gray">
                  <a:xfrm rot="5400000" flipH="1">
                    <a:off x="4529028" y="6313537"/>
                    <a:ext cx="143689" cy="46406"/>
                  </a:xfrm>
                  <a:prstGeom prst="roundRect">
                    <a:avLst>
                      <a:gd name="adj" fmla="val 50000"/>
                    </a:avLst>
                  </a:prstGeom>
                  <a:solidFill>
                    <a:schemeClr val="bg1">
                      <a:lumMod val="50000"/>
                    </a:schemeClr>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49" name="Oval 48">
                    <a:extLst>
                      <a:ext uri="{FF2B5EF4-FFF2-40B4-BE49-F238E27FC236}">
                        <a16:creationId xmlns:a16="http://schemas.microsoft.com/office/drawing/2014/main" id="{DBD3CF67-5723-450C-A8D9-AC6CE1F9BEBA}"/>
                      </a:ext>
                    </a:extLst>
                  </p:cNvPr>
                  <p:cNvSpPr/>
                  <p:nvPr/>
                </p:nvSpPr>
                <p:spPr bwMode="gray">
                  <a:xfrm>
                    <a:off x="4517745" y="6383094"/>
                    <a:ext cx="166255" cy="166255"/>
                  </a:xfrm>
                  <a:prstGeom prst="ellipse">
                    <a:avLst/>
                  </a:prstGeom>
                  <a:no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50" name="Rounded Rectangle 414">
                    <a:extLst>
                      <a:ext uri="{FF2B5EF4-FFF2-40B4-BE49-F238E27FC236}">
                        <a16:creationId xmlns:a16="http://schemas.microsoft.com/office/drawing/2014/main" id="{2CD64C24-E625-4942-B77C-AFE939A128BD}"/>
                      </a:ext>
                    </a:extLst>
                  </p:cNvPr>
                  <p:cNvSpPr/>
                  <p:nvPr/>
                </p:nvSpPr>
                <p:spPr bwMode="gray">
                  <a:xfrm rot="5400000" flipH="1">
                    <a:off x="4529027" y="6606572"/>
                    <a:ext cx="143689" cy="46406"/>
                  </a:xfrm>
                  <a:prstGeom prst="roundRect">
                    <a:avLst>
                      <a:gd name="adj" fmla="val 50000"/>
                    </a:avLst>
                  </a:prstGeom>
                  <a:solidFill>
                    <a:schemeClr val="bg1">
                      <a:lumMod val="50000"/>
                    </a:schemeClr>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51" name="Rounded Rectangle 415">
                    <a:extLst>
                      <a:ext uri="{FF2B5EF4-FFF2-40B4-BE49-F238E27FC236}">
                        <a16:creationId xmlns:a16="http://schemas.microsoft.com/office/drawing/2014/main" id="{26FB68A3-14AB-4F85-888B-E536E7D80190}"/>
                      </a:ext>
                    </a:extLst>
                  </p:cNvPr>
                  <p:cNvSpPr/>
                  <p:nvPr/>
                </p:nvSpPr>
                <p:spPr bwMode="gray">
                  <a:xfrm rot="5400000" flipH="1">
                    <a:off x="4529027" y="6590519"/>
                    <a:ext cx="143689" cy="46406"/>
                  </a:xfrm>
                  <a:prstGeom prst="roundRect">
                    <a:avLst>
                      <a:gd name="adj" fmla="val 50000"/>
                    </a:avLst>
                  </a:prstGeom>
                  <a:solidFill>
                    <a:schemeClr val="bg1">
                      <a:lumMod val="50000"/>
                    </a:schemeClr>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grpSp>
          </p:grpSp>
        </p:grpSp>
        <p:grpSp>
          <p:nvGrpSpPr>
            <p:cNvPr id="136" name="Group 135">
              <a:extLst>
                <a:ext uri="{FF2B5EF4-FFF2-40B4-BE49-F238E27FC236}">
                  <a16:creationId xmlns:a16="http://schemas.microsoft.com/office/drawing/2014/main" id="{29079BA9-76C0-473D-AA88-B7B5FA1EB28B}"/>
                </a:ext>
              </a:extLst>
            </p:cNvPr>
            <p:cNvGrpSpPr/>
            <p:nvPr/>
          </p:nvGrpSpPr>
          <p:grpSpPr>
            <a:xfrm>
              <a:off x="5015406" y="3303501"/>
              <a:ext cx="2158455" cy="1653233"/>
              <a:chOff x="5016772" y="3871528"/>
              <a:chExt cx="2158455" cy="1653233"/>
            </a:xfrm>
          </p:grpSpPr>
          <p:grpSp>
            <p:nvGrpSpPr>
              <p:cNvPr id="96" name="Group 95">
                <a:extLst>
                  <a:ext uri="{FF2B5EF4-FFF2-40B4-BE49-F238E27FC236}">
                    <a16:creationId xmlns:a16="http://schemas.microsoft.com/office/drawing/2014/main" id="{F04BE599-0156-4EC8-98F2-1DC2FFC9D438}"/>
                  </a:ext>
                </a:extLst>
              </p:cNvPr>
              <p:cNvGrpSpPr/>
              <p:nvPr/>
            </p:nvGrpSpPr>
            <p:grpSpPr>
              <a:xfrm>
                <a:off x="5869264" y="4780911"/>
                <a:ext cx="527817" cy="726777"/>
                <a:chOff x="4706947" y="1593712"/>
                <a:chExt cx="269546" cy="371151"/>
              </a:xfrm>
            </p:grpSpPr>
            <p:sp>
              <p:nvSpPr>
                <p:cNvPr id="97" name="Freeform: Shape 96">
                  <a:extLst>
                    <a:ext uri="{FF2B5EF4-FFF2-40B4-BE49-F238E27FC236}">
                      <a16:creationId xmlns:a16="http://schemas.microsoft.com/office/drawing/2014/main" id="{B94BF63B-22F8-4A20-BA1B-0694F25877B1}"/>
                    </a:ext>
                  </a:extLst>
                </p:cNvPr>
                <p:cNvSpPr/>
                <p:nvPr/>
              </p:nvSpPr>
              <p:spPr>
                <a:xfrm>
                  <a:off x="4718233" y="1758207"/>
                  <a:ext cx="40072" cy="2862"/>
                </a:xfrm>
                <a:custGeom>
                  <a:avLst/>
                  <a:gdLst>
                    <a:gd name="connsiteX0" fmla="*/ 0 w 53429"/>
                    <a:gd name="connsiteY0" fmla="*/ 0 h 3816"/>
                    <a:gd name="connsiteX1" fmla="*/ 55185 w 53429"/>
                    <a:gd name="connsiteY1" fmla="*/ 6984 h 3816"/>
                  </a:gdLst>
                  <a:ahLst/>
                  <a:cxnLst>
                    <a:cxn ang="0">
                      <a:pos x="connsiteX0" y="connsiteY0"/>
                    </a:cxn>
                    <a:cxn ang="0">
                      <a:pos x="connsiteX1" y="connsiteY1"/>
                    </a:cxn>
                  </a:cxnLst>
                  <a:rect l="l" t="t" r="r" b="b"/>
                  <a:pathLst>
                    <a:path w="53429" h="3816">
                      <a:moveTo>
                        <a:pt x="0" y="0"/>
                      </a:moveTo>
                      <a:cubicBezTo>
                        <a:pt x="0" y="0"/>
                        <a:pt x="22631" y="7518"/>
                        <a:pt x="55185" y="6984"/>
                      </a:cubicBezTo>
                    </a:path>
                  </a:pathLst>
                </a:custGeom>
                <a:noFill/>
                <a:ln w="15875" cap="rnd">
                  <a:solidFill>
                    <a:schemeClr val="tx1"/>
                  </a:solidFill>
                  <a:prstDash val="solid"/>
                  <a:miter/>
                </a:ln>
              </p:spPr>
              <p:txBody>
                <a:bodyPr rtlCol="0" anchor="ctr"/>
                <a:lstStyle/>
                <a:p>
                  <a:endParaRPr lang="en-CA" sz="1350"/>
                </a:p>
              </p:txBody>
            </p:sp>
            <p:sp>
              <p:nvSpPr>
                <p:cNvPr id="98" name="Freeform: Shape 97">
                  <a:extLst>
                    <a:ext uri="{FF2B5EF4-FFF2-40B4-BE49-F238E27FC236}">
                      <a16:creationId xmlns:a16="http://schemas.microsoft.com/office/drawing/2014/main" id="{ADCD0FC1-9CF0-4BFB-B7D6-6486C0F5BA0E}"/>
                    </a:ext>
                  </a:extLst>
                </p:cNvPr>
                <p:cNvSpPr/>
                <p:nvPr/>
              </p:nvSpPr>
              <p:spPr>
                <a:xfrm>
                  <a:off x="4718605" y="1782851"/>
                  <a:ext cx="20036" cy="2862"/>
                </a:xfrm>
                <a:custGeom>
                  <a:avLst/>
                  <a:gdLst>
                    <a:gd name="connsiteX0" fmla="*/ 0 w 26714"/>
                    <a:gd name="connsiteY0" fmla="*/ 0 h 3816"/>
                    <a:gd name="connsiteX1" fmla="*/ 28279 w 26714"/>
                    <a:gd name="connsiteY1" fmla="*/ 5648 h 3816"/>
                  </a:gdLst>
                  <a:ahLst/>
                  <a:cxnLst>
                    <a:cxn ang="0">
                      <a:pos x="connsiteX0" y="connsiteY0"/>
                    </a:cxn>
                    <a:cxn ang="0">
                      <a:pos x="connsiteX1" y="connsiteY1"/>
                    </a:cxn>
                  </a:cxnLst>
                  <a:rect l="l" t="t" r="r" b="b"/>
                  <a:pathLst>
                    <a:path w="26714" h="3816">
                      <a:moveTo>
                        <a:pt x="0" y="0"/>
                      </a:moveTo>
                      <a:cubicBezTo>
                        <a:pt x="0" y="0"/>
                        <a:pt x="10839" y="3587"/>
                        <a:pt x="28279" y="5648"/>
                      </a:cubicBezTo>
                    </a:path>
                  </a:pathLst>
                </a:custGeom>
                <a:noFill/>
                <a:ln w="15875" cap="rnd">
                  <a:solidFill>
                    <a:schemeClr val="tx1"/>
                  </a:solidFill>
                  <a:prstDash val="solid"/>
                  <a:miter/>
                </a:ln>
              </p:spPr>
              <p:txBody>
                <a:bodyPr rtlCol="0" anchor="ctr"/>
                <a:lstStyle/>
                <a:p>
                  <a:endParaRPr lang="en-CA" sz="1350"/>
                </a:p>
              </p:txBody>
            </p:sp>
            <p:sp>
              <p:nvSpPr>
                <p:cNvPr id="99" name="Freeform: Shape 98">
                  <a:extLst>
                    <a:ext uri="{FF2B5EF4-FFF2-40B4-BE49-F238E27FC236}">
                      <a16:creationId xmlns:a16="http://schemas.microsoft.com/office/drawing/2014/main" id="{A80E6190-A88A-4426-AEB8-D84A13679419}"/>
                    </a:ext>
                  </a:extLst>
                </p:cNvPr>
                <p:cNvSpPr/>
                <p:nvPr/>
              </p:nvSpPr>
              <p:spPr>
                <a:xfrm>
                  <a:off x="4738555" y="1644289"/>
                  <a:ext cx="17174" cy="2862"/>
                </a:xfrm>
                <a:custGeom>
                  <a:avLst/>
                  <a:gdLst>
                    <a:gd name="connsiteX0" fmla="*/ 0 w 22898"/>
                    <a:gd name="connsiteY0" fmla="*/ 382 h 0"/>
                    <a:gd name="connsiteX1" fmla="*/ 25608 w 22898"/>
                    <a:gd name="connsiteY1" fmla="*/ 0 h 0"/>
                  </a:gdLst>
                  <a:ahLst/>
                  <a:cxnLst>
                    <a:cxn ang="0">
                      <a:pos x="connsiteX0" y="connsiteY0"/>
                    </a:cxn>
                    <a:cxn ang="0">
                      <a:pos x="connsiteX1" y="connsiteY1"/>
                    </a:cxn>
                  </a:cxnLst>
                  <a:rect l="l" t="t" r="r" b="b"/>
                  <a:pathLst>
                    <a:path w="22898">
                      <a:moveTo>
                        <a:pt x="0" y="382"/>
                      </a:moveTo>
                      <a:lnTo>
                        <a:pt x="25608" y="0"/>
                      </a:lnTo>
                    </a:path>
                  </a:pathLst>
                </a:custGeom>
                <a:ln w="15875" cap="rnd">
                  <a:solidFill>
                    <a:schemeClr val="tx1"/>
                  </a:solidFill>
                  <a:prstDash val="solid"/>
                  <a:miter/>
                </a:ln>
              </p:spPr>
              <p:txBody>
                <a:bodyPr rtlCol="0" anchor="ctr"/>
                <a:lstStyle/>
                <a:p>
                  <a:endParaRPr lang="en-CA" sz="1350"/>
                </a:p>
              </p:txBody>
            </p:sp>
            <p:sp>
              <p:nvSpPr>
                <p:cNvPr id="100" name="Freeform: Shape 99">
                  <a:extLst>
                    <a:ext uri="{FF2B5EF4-FFF2-40B4-BE49-F238E27FC236}">
                      <a16:creationId xmlns:a16="http://schemas.microsoft.com/office/drawing/2014/main" id="{5DA5A7D8-8D09-450F-B492-1726404B1A75}"/>
                    </a:ext>
                  </a:extLst>
                </p:cNvPr>
                <p:cNvSpPr/>
                <p:nvPr/>
              </p:nvSpPr>
              <p:spPr>
                <a:xfrm>
                  <a:off x="4706947" y="1624253"/>
                  <a:ext cx="120215" cy="340610"/>
                </a:xfrm>
                <a:custGeom>
                  <a:avLst/>
                  <a:gdLst>
                    <a:gd name="connsiteX0" fmla="*/ 113092 w 160287"/>
                    <a:gd name="connsiteY0" fmla="*/ 0 h 454146"/>
                    <a:gd name="connsiteX1" fmla="*/ 113512 w 160287"/>
                    <a:gd name="connsiteY1" fmla="*/ 25990 h 454146"/>
                    <a:gd name="connsiteX2" fmla="*/ 158278 w 160287"/>
                    <a:gd name="connsiteY2" fmla="*/ 109453 h 454146"/>
                    <a:gd name="connsiteX3" fmla="*/ 158812 w 160287"/>
                    <a:gd name="connsiteY3" fmla="*/ 143495 h 454146"/>
                    <a:gd name="connsiteX4" fmla="*/ 149882 w 160287"/>
                    <a:gd name="connsiteY4" fmla="*/ 170630 h 454146"/>
                    <a:gd name="connsiteX5" fmla="*/ 145378 w 160287"/>
                    <a:gd name="connsiteY5" fmla="*/ 176545 h 454146"/>
                    <a:gd name="connsiteX6" fmla="*/ 145913 w 160287"/>
                    <a:gd name="connsiteY6" fmla="*/ 209671 h 454146"/>
                    <a:gd name="connsiteX7" fmla="*/ 150607 w 160287"/>
                    <a:gd name="connsiteY7" fmla="*/ 215472 h 454146"/>
                    <a:gd name="connsiteX8" fmla="*/ 160377 w 160287"/>
                    <a:gd name="connsiteY8" fmla="*/ 242339 h 454146"/>
                    <a:gd name="connsiteX9" fmla="*/ 160911 w 160287"/>
                    <a:gd name="connsiteY9" fmla="*/ 276381 h 454146"/>
                    <a:gd name="connsiteX10" fmla="*/ 163010 w 160287"/>
                    <a:gd name="connsiteY10" fmla="*/ 410641 h 454146"/>
                    <a:gd name="connsiteX11" fmla="*/ 156103 w 160287"/>
                    <a:gd name="connsiteY11" fmla="*/ 437240 h 454146"/>
                    <a:gd name="connsiteX12" fmla="*/ 152744 w 160287"/>
                    <a:gd name="connsiteY12" fmla="*/ 442355 h 454146"/>
                    <a:gd name="connsiteX13" fmla="*/ 132250 w 160287"/>
                    <a:gd name="connsiteY13" fmla="*/ 453422 h 454146"/>
                    <a:gd name="connsiteX14" fmla="*/ 110535 w 160287"/>
                    <a:gd name="connsiteY14" fmla="*/ 444950 h 454146"/>
                    <a:gd name="connsiteX15" fmla="*/ 90919 w 160287"/>
                    <a:gd name="connsiteY15" fmla="*/ 436783 h 454146"/>
                    <a:gd name="connsiteX16" fmla="*/ 84278 w 160287"/>
                    <a:gd name="connsiteY16" fmla="*/ 436897 h 454146"/>
                    <a:gd name="connsiteX17" fmla="*/ 77638 w 160287"/>
                    <a:gd name="connsiteY17" fmla="*/ 437012 h 454146"/>
                    <a:gd name="connsiteX18" fmla="*/ 58289 w 160287"/>
                    <a:gd name="connsiteY18" fmla="*/ 445789 h 454146"/>
                    <a:gd name="connsiteX19" fmla="*/ 36841 w 160287"/>
                    <a:gd name="connsiteY19" fmla="*/ 454948 h 454146"/>
                    <a:gd name="connsiteX20" fmla="*/ 16004 w 160287"/>
                    <a:gd name="connsiteY20" fmla="*/ 444492 h 454146"/>
                    <a:gd name="connsiteX21" fmla="*/ 12989 w 160287"/>
                    <a:gd name="connsiteY21" fmla="*/ 440294 h 454146"/>
                    <a:gd name="connsiteX22" fmla="*/ 4746 w 160287"/>
                    <a:gd name="connsiteY22" fmla="*/ 413197 h 454146"/>
                    <a:gd name="connsiteX23" fmla="*/ 2646 w 160287"/>
                    <a:gd name="connsiteY23" fmla="*/ 278862 h 454146"/>
                    <a:gd name="connsiteX24" fmla="*/ 2112 w 160287"/>
                    <a:gd name="connsiteY24" fmla="*/ 244820 h 454146"/>
                    <a:gd name="connsiteX25" fmla="*/ 11043 w 160287"/>
                    <a:gd name="connsiteY25" fmla="*/ 217685 h 454146"/>
                    <a:gd name="connsiteX26" fmla="*/ 15546 w 160287"/>
                    <a:gd name="connsiteY26" fmla="*/ 211770 h 454146"/>
                    <a:gd name="connsiteX27" fmla="*/ 15011 w 160287"/>
                    <a:gd name="connsiteY27" fmla="*/ 178644 h 454146"/>
                    <a:gd name="connsiteX28" fmla="*/ 10317 w 160287"/>
                    <a:gd name="connsiteY28" fmla="*/ 172843 h 454146"/>
                    <a:gd name="connsiteX29" fmla="*/ 548 w 160287"/>
                    <a:gd name="connsiteY29" fmla="*/ 145976 h 454146"/>
                    <a:gd name="connsiteX30" fmla="*/ 13 w 160287"/>
                    <a:gd name="connsiteY30" fmla="*/ 111934 h 454146"/>
                    <a:gd name="connsiteX31" fmla="*/ 42146 w 160287"/>
                    <a:gd name="connsiteY31" fmla="*/ 27096 h 454146"/>
                    <a:gd name="connsiteX32" fmla="*/ 41726 w 160287"/>
                    <a:gd name="connsiteY32" fmla="*/ 1107 h 454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0287" h="454146">
                      <a:moveTo>
                        <a:pt x="113092" y="0"/>
                      </a:moveTo>
                      <a:lnTo>
                        <a:pt x="113512" y="25990"/>
                      </a:lnTo>
                      <a:cubicBezTo>
                        <a:pt x="113512" y="25990"/>
                        <a:pt x="157400" y="53620"/>
                        <a:pt x="158278" y="109453"/>
                      </a:cubicBezTo>
                      <a:lnTo>
                        <a:pt x="158812" y="143495"/>
                      </a:lnTo>
                      <a:cubicBezTo>
                        <a:pt x="158965" y="153303"/>
                        <a:pt x="155835" y="162844"/>
                        <a:pt x="149882" y="170630"/>
                      </a:cubicBezTo>
                      <a:lnTo>
                        <a:pt x="145378" y="176545"/>
                      </a:lnTo>
                      <a:lnTo>
                        <a:pt x="145913" y="209671"/>
                      </a:lnTo>
                      <a:lnTo>
                        <a:pt x="150607" y="215472"/>
                      </a:lnTo>
                      <a:cubicBezTo>
                        <a:pt x="156789" y="223066"/>
                        <a:pt x="160224" y="232531"/>
                        <a:pt x="160377" y="242339"/>
                      </a:cubicBezTo>
                      <a:lnTo>
                        <a:pt x="160911" y="276381"/>
                      </a:lnTo>
                      <a:lnTo>
                        <a:pt x="163010" y="410641"/>
                      </a:lnTo>
                      <a:cubicBezTo>
                        <a:pt x="163163" y="419991"/>
                        <a:pt x="160797" y="429112"/>
                        <a:pt x="156103" y="437240"/>
                      </a:cubicBezTo>
                      <a:cubicBezTo>
                        <a:pt x="155110" y="438958"/>
                        <a:pt x="154003" y="440675"/>
                        <a:pt x="152744" y="442355"/>
                      </a:cubicBezTo>
                      <a:cubicBezTo>
                        <a:pt x="147859" y="448881"/>
                        <a:pt x="140379" y="452926"/>
                        <a:pt x="132250" y="453422"/>
                      </a:cubicBezTo>
                      <a:cubicBezTo>
                        <a:pt x="124121" y="453918"/>
                        <a:pt x="116183" y="450827"/>
                        <a:pt x="110535" y="444950"/>
                      </a:cubicBezTo>
                      <a:cubicBezTo>
                        <a:pt x="105421" y="439607"/>
                        <a:pt x="98323" y="436668"/>
                        <a:pt x="90919" y="436783"/>
                      </a:cubicBezTo>
                      <a:lnTo>
                        <a:pt x="84278" y="436897"/>
                      </a:lnTo>
                      <a:lnTo>
                        <a:pt x="77638" y="437012"/>
                      </a:lnTo>
                      <a:cubicBezTo>
                        <a:pt x="70234" y="437126"/>
                        <a:pt x="63250" y="440294"/>
                        <a:pt x="58289" y="445789"/>
                      </a:cubicBezTo>
                      <a:cubicBezTo>
                        <a:pt x="52832" y="451819"/>
                        <a:pt x="45008" y="455177"/>
                        <a:pt x="36841" y="454948"/>
                      </a:cubicBezTo>
                      <a:cubicBezTo>
                        <a:pt x="28712" y="454681"/>
                        <a:pt x="21080" y="450865"/>
                        <a:pt x="16004" y="444492"/>
                      </a:cubicBezTo>
                      <a:cubicBezTo>
                        <a:pt x="14897" y="443118"/>
                        <a:pt x="13905" y="441706"/>
                        <a:pt x="12989" y="440294"/>
                      </a:cubicBezTo>
                      <a:cubicBezTo>
                        <a:pt x="7761" y="432203"/>
                        <a:pt x="4898" y="422815"/>
                        <a:pt x="4746" y="413197"/>
                      </a:cubicBezTo>
                      <a:lnTo>
                        <a:pt x="2646" y="278862"/>
                      </a:lnTo>
                      <a:lnTo>
                        <a:pt x="2112" y="244820"/>
                      </a:lnTo>
                      <a:cubicBezTo>
                        <a:pt x="1960" y="235012"/>
                        <a:pt x="5089" y="225471"/>
                        <a:pt x="11043" y="217685"/>
                      </a:cubicBezTo>
                      <a:lnTo>
                        <a:pt x="15546" y="211770"/>
                      </a:lnTo>
                      <a:lnTo>
                        <a:pt x="15011" y="178644"/>
                      </a:lnTo>
                      <a:lnTo>
                        <a:pt x="10317" y="172843"/>
                      </a:lnTo>
                      <a:cubicBezTo>
                        <a:pt x="4135" y="165249"/>
                        <a:pt x="700" y="155784"/>
                        <a:pt x="548" y="145976"/>
                      </a:cubicBezTo>
                      <a:lnTo>
                        <a:pt x="13" y="111934"/>
                      </a:lnTo>
                      <a:cubicBezTo>
                        <a:pt x="-864" y="56101"/>
                        <a:pt x="42146" y="27096"/>
                        <a:pt x="42146" y="27096"/>
                      </a:cubicBezTo>
                      <a:lnTo>
                        <a:pt x="41726" y="1107"/>
                      </a:lnTo>
                    </a:path>
                  </a:pathLst>
                </a:custGeom>
                <a:noFill/>
                <a:ln w="15875" cap="rnd">
                  <a:solidFill>
                    <a:schemeClr val="tx1"/>
                  </a:solidFill>
                  <a:prstDash val="solid"/>
                  <a:miter/>
                </a:ln>
              </p:spPr>
              <p:txBody>
                <a:bodyPr rtlCol="0" anchor="ctr"/>
                <a:lstStyle/>
                <a:p>
                  <a:endParaRPr lang="en-CA" sz="1350"/>
                </a:p>
              </p:txBody>
            </p:sp>
            <p:sp>
              <p:nvSpPr>
                <p:cNvPr id="101" name="Freeform: Shape 100">
                  <a:extLst>
                    <a:ext uri="{FF2B5EF4-FFF2-40B4-BE49-F238E27FC236}">
                      <a16:creationId xmlns:a16="http://schemas.microsoft.com/office/drawing/2014/main" id="{9F4C709E-E2A1-454D-BC05-C4CB7D707CB2}"/>
                    </a:ext>
                  </a:extLst>
                </p:cNvPr>
                <p:cNvSpPr/>
                <p:nvPr/>
              </p:nvSpPr>
              <p:spPr>
                <a:xfrm>
                  <a:off x="4723184" y="1818601"/>
                  <a:ext cx="91593" cy="131665"/>
                </a:xfrm>
                <a:custGeom>
                  <a:avLst/>
                  <a:gdLst>
                    <a:gd name="connsiteX0" fmla="*/ 7366 w 122123"/>
                    <a:gd name="connsiteY0" fmla="*/ 170820 h 175552"/>
                    <a:gd name="connsiteX1" fmla="*/ 9274 w 122123"/>
                    <a:gd name="connsiteY1" fmla="*/ 173454 h 175552"/>
                    <a:gd name="connsiteX2" fmla="*/ 15762 w 122123"/>
                    <a:gd name="connsiteY2" fmla="*/ 176697 h 175552"/>
                    <a:gd name="connsiteX3" fmla="*/ 16144 w 122123"/>
                    <a:gd name="connsiteY3" fmla="*/ 176697 h 175552"/>
                    <a:gd name="connsiteX4" fmla="*/ 22440 w 122123"/>
                    <a:gd name="connsiteY4" fmla="*/ 173835 h 175552"/>
                    <a:gd name="connsiteX5" fmla="*/ 55681 w 122123"/>
                    <a:gd name="connsiteY5" fmla="*/ 158761 h 175552"/>
                    <a:gd name="connsiteX6" fmla="*/ 68962 w 122123"/>
                    <a:gd name="connsiteY6" fmla="*/ 158570 h 175552"/>
                    <a:gd name="connsiteX7" fmla="*/ 102660 w 122123"/>
                    <a:gd name="connsiteY7" fmla="*/ 172614 h 175552"/>
                    <a:gd name="connsiteX8" fmla="*/ 109034 w 122123"/>
                    <a:gd name="connsiteY8" fmla="*/ 175285 h 175552"/>
                    <a:gd name="connsiteX9" fmla="*/ 109415 w 122123"/>
                    <a:gd name="connsiteY9" fmla="*/ 175285 h 175552"/>
                    <a:gd name="connsiteX10" fmla="*/ 115789 w 122123"/>
                    <a:gd name="connsiteY10" fmla="*/ 171851 h 175552"/>
                    <a:gd name="connsiteX11" fmla="*/ 117926 w 122123"/>
                    <a:gd name="connsiteY11" fmla="*/ 168569 h 175552"/>
                    <a:gd name="connsiteX12" fmla="*/ 122276 w 122123"/>
                    <a:gd name="connsiteY12" fmla="*/ 151815 h 175552"/>
                    <a:gd name="connsiteX13" fmla="*/ 120063 w 122123"/>
                    <a:gd name="connsiteY13" fmla="*/ 10953 h 175552"/>
                    <a:gd name="connsiteX14" fmla="*/ 108690 w 122123"/>
                    <a:gd name="connsiteY14" fmla="*/ 13624 h 175552"/>
                    <a:gd name="connsiteX15" fmla="*/ 84151 w 122123"/>
                    <a:gd name="connsiteY15" fmla="*/ 0 h 175552"/>
                    <a:gd name="connsiteX16" fmla="*/ 60070 w 122123"/>
                    <a:gd name="connsiteY16" fmla="*/ 14388 h 175552"/>
                    <a:gd name="connsiteX17" fmla="*/ 35531 w 122123"/>
                    <a:gd name="connsiteY17" fmla="*/ 763 h 175552"/>
                    <a:gd name="connsiteX18" fmla="*/ 11449 w 122123"/>
                    <a:gd name="connsiteY18" fmla="*/ 15151 h 175552"/>
                    <a:gd name="connsiteX19" fmla="*/ 0 w 122123"/>
                    <a:gd name="connsiteY19" fmla="*/ 12823 h 175552"/>
                    <a:gd name="connsiteX20" fmla="*/ 2214 w 122123"/>
                    <a:gd name="connsiteY20" fmla="*/ 153761 h 175552"/>
                    <a:gd name="connsiteX21" fmla="*/ 7366 w 122123"/>
                    <a:gd name="connsiteY21" fmla="*/ 170820 h 17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23" h="175552">
                      <a:moveTo>
                        <a:pt x="7366" y="170820"/>
                      </a:moveTo>
                      <a:cubicBezTo>
                        <a:pt x="7977" y="171774"/>
                        <a:pt x="8625" y="172652"/>
                        <a:pt x="9274" y="173454"/>
                      </a:cubicBezTo>
                      <a:cubicBezTo>
                        <a:pt x="10877" y="175438"/>
                        <a:pt x="13243" y="176621"/>
                        <a:pt x="15762" y="176697"/>
                      </a:cubicBezTo>
                      <a:lnTo>
                        <a:pt x="16144" y="176697"/>
                      </a:lnTo>
                      <a:cubicBezTo>
                        <a:pt x="18548" y="176659"/>
                        <a:pt x="20838" y="175629"/>
                        <a:pt x="22440" y="173835"/>
                      </a:cubicBezTo>
                      <a:cubicBezTo>
                        <a:pt x="30913" y="164447"/>
                        <a:pt x="43010" y="158952"/>
                        <a:pt x="55681" y="158761"/>
                      </a:cubicBezTo>
                      <a:lnTo>
                        <a:pt x="68962" y="158570"/>
                      </a:lnTo>
                      <a:cubicBezTo>
                        <a:pt x="81594" y="158379"/>
                        <a:pt x="93883" y="163493"/>
                        <a:pt x="102660" y="172614"/>
                      </a:cubicBezTo>
                      <a:cubicBezTo>
                        <a:pt x="104301" y="174331"/>
                        <a:pt x="106629" y="175324"/>
                        <a:pt x="109034" y="175285"/>
                      </a:cubicBezTo>
                      <a:lnTo>
                        <a:pt x="109415" y="175285"/>
                      </a:lnTo>
                      <a:cubicBezTo>
                        <a:pt x="111972" y="175133"/>
                        <a:pt x="114300" y="173873"/>
                        <a:pt x="115789" y="171851"/>
                      </a:cubicBezTo>
                      <a:cubicBezTo>
                        <a:pt x="116552" y="170820"/>
                        <a:pt x="117277" y="169752"/>
                        <a:pt x="117926" y="168569"/>
                      </a:cubicBezTo>
                      <a:cubicBezTo>
                        <a:pt x="120903" y="163455"/>
                        <a:pt x="122353" y="157806"/>
                        <a:pt x="122276" y="151815"/>
                      </a:cubicBezTo>
                      <a:lnTo>
                        <a:pt x="120063" y="10953"/>
                      </a:lnTo>
                      <a:cubicBezTo>
                        <a:pt x="116590" y="12594"/>
                        <a:pt x="112774" y="13548"/>
                        <a:pt x="108690" y="13624"/>
                      </a:cubicBezTo>
                      <a:cubicBezTo>
                        <a:pt x="98309" y="13777"/>
                        <a:pt x="89188" y="8281"/>
                        <a:pt x="84151" y="0"/>
                      </a:cubicBezTo>
                      <a:cubicBezTo>
                        <a:pt x="79380" y="8434"/>
                        <a:pt x="70450" y="14197"/>
                        <a:pt x="60070" y="14388"/>
                      </a:cubicBezTo>
                      <a:cubicBezTo>
                        <a:pt x="49689" y="14540"/>
                        <a:pt x="40568" y="9045"/>
                        <a:pt x="35531" y="763"/>
                      </a:cubicBezTo>
                      <a:cubicBezTo>
                        <a:pt x="30760" y="9198"/>
                        <a:pt x="21830" y="14960"/>
                        <a:pt x="11449" y="15151"/>
                      </a:cubicBezTo>
                      <a:cubicBezTo>
                        <a:pt x="7366" y="15227"/>
                        <a:pt x="3511" y="14350"/>
                        <a:pt x="0" y="12823"/>
                      </a:cubicBezTo>
                      <a:lnTo>
                        <a:pt x="2214" y="153761"/>
                      </a:lnTo>
                      <a:cubicBezTo>
                        <a:pt x="2252" y="159791"/>
                        <a:pt x="4046" y="165706"/>
                        <a:pt x="7366" y="170820"/>
                      </a:cubicBezTo>
                      <a:close/>
                    </a:path>
                  </a:pathLst>
                </a:custGeom>
                <a:solidFill>
                  <a:schemeClr val="tx1"/>
                </a:solidFill>
                <a:ln w="15875" cap="flat">
                  <a:noFill/>
                  <a:prstDash val="solid"/>
                  <a:miter/>
                </a:ln>
              </p:spPr>
              <p:txBody>
                <a:bodyPr rtlCol="0" anchor="ctr"/>
                <a:lstStyle/>
                <a:p>
                  <a:endParaRPr lang="en-CA" sz="1350"/>
                </a:p>
              </p:txBody>
            </p:sp>
            <p:sp>
              <p:nvSpPr>
                <p:cNvPr id="102" name="Freeform: Shape 101">
                  <a:extLst>
                    <a:ext uri="{FF2B5EF4-FFF2-40B4-BE49-F238E27FC236}">
                      <a16:creationId xmlns:a16="http://schemas.microsoft.com/office/drawing/2014/main" id="{C27B8A4B-3D56-48E8-BFF6-050C0B4F203F}"/>
                    </a:ext>
                  </a:extLst>
                </p:cNvPr>
                <p:cNvSpPr/>
                <p:nvPr/>
              </p:nvSpPr>
              <p:spPr>
                <a:xfrm>
                  <a:off x="4737867" y="1593712"/>
                  <a:ext cx="51521" cy="25760"/>
                </a:xfrm>
                <a:custGeom>
                  <a:avLst/>
                  <a:gdLst>
                    <a:gd name="connsiteX0" fmla="*/ 71406 w 68694"/>
                    <a:gd name="connsiteY0" fmla="*/ 8893 h 34347"/>
                    <a:gd name="connsiteX1" fmla="*/ 62246 w 68694"/>
                    <a:gd name="connsiteY1" fmla="*/ 1 h 34347"/>
                    <a:gd name="connsiteX2" fmla="*/ 8893 w 68694"/>
                    <a:gd name="connsiteY2" fmla="*/ 841 h 34347"/>
                    <a:gd name="connsiteX3" fmla="*/ 1 w 68694"/>
                    <a:gd name="connsiteY3" fmla="*/ 10000 h 34347"/>
                    <a:gd name="connsiteX4" fmla="*/ 421 w 68694"/>
                    <a:gd name="connsiteY4" fmla="*/ 37821 h 34347"/>
                    <a:gd name="connsiteX5" fmla="*/ 71825 w 68694"/>
                    <a:gd name="connsiteY5" fmla="*/ 36714 h 34347"/>
                    <a:gd name="connsiteX6" fmla="*/ 71406 w 68694"/>
                    <a:gd name="connsiteY6" fmla="*/ 8893 h 34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94" h="34347">
                      <a:moveTo>
                        <a:pt x="71406" y="8893"/>
                      </a:moveTo>
                      <a:cubicBezTo>
                        <a:pt x="71329" y="3894"/>
                        <a:pt x="67208" y="-75"/>
                        <a:pt x="62246" y="1"/>
                      </a:cubicBezTo>
                      <a:lnTo>
                        <a:pt x="8893" y="841"/>
                      </a:lnTo>
                      <a:cubicBezTo>
                        <a:pt x="3894" y="917"/>
                        <a:pt x="-75" y="5039"/>
                        <a:pt x="1" y="10000"/>
                      </a:cubicBezTo>
                      <a:lnTo>
                        <a:pt x="421" y="37821"/>
                      </a:lnTo>
                      <a:lnTo>
                        <a:pt x="71825" y="36714"/>
                      </a:lnTo>
                      <a:lnTo>
                        <a:pt x="71406" y="8893"/>
                      </a:lnTo>
                      <a:close/>
                    </a:path>
                  </a:pathLst>
                </a:custGeom>
                <a:noFill/>
                <a:ln w="15875" cap="rnd">
                  <a:solidFill>
                    <a:schemeClr val="tx1"/>
                  </a:solidFill>
                  <a:prstDash val="solid"/>
                  <a:miter/>
                </a:ln>
              </p:spPr>
              <p:txBody>
                <a:bodyPr rtlCol="0" anchor="ctr"/>
                <a:lstStyle/>
                <a:p>
                  <a:endParaRPr lang="en-CA" sz="1350"/>
                </a:p>
              </p:txBody>
            </p:sp>
            <p:sp>
              <p:nvSpPr>
                <p:cNvPr id="103" name="Freeform: Shape 102">
                  <a:extLst>
                    <a:ext uri="{FF2B5EF4-FFF2-40B4-BE49-F238E27FC236}">
                      <a16:creationId xmlns:a16="http://schemas.microsoft.com/office/drawing/2014/main" id="{4D73D4AC-2551-40AE-BA00-A7B120D56DCE}"/>
                    </a:ext>
                  </a:extLst>
                </p:cNvPr>
                <p:cNvSpPr/>
                <p:nvPr/>
              </p:nvSpPr>
              <p:spPr>
                <a:xfrm>
                  <a:off x="4887763" y="1711295"/>
                  <a:ext cx="88730" cy="128802"/>
                </a:xfrm>
                <a:custGeom>
                  <a:avLst/>
                  <a:gdLst>
                    <a:gd name="connsiteX0" fmla="*/ 120181 w 118307"/>
                    <a:gd name="connsiteY0" fmla="*/ 113880 h 171736"/>
                    <a:gd name="connsiteX1" fmla="*/ 61028 w 118307"/>
                    <a:gd name="connsiteY1" fmla="*/ 174904 h 171736"/>
                    <a:gd name="connsiteX2" fmla="*/ 4 w 118307"/>
                    <a:gd name="connsiteY2" fmla="*/ 115750 h 171736"/>
                    <a:gd name="connsiteX3" fmla="*/ 58318 w 118307"/>
                    <a:gd name="connsiteY3" fmla="*/ 0 h 171736"/>
                    <a:gd name="connsiteX4" fmla="*/ 120181 w 118307"/>
                    <a:gd name="connsiteY4" fmla="*/ 113880 h 171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07" h="171736">
                      <a:moveTo>
                        <a:pt x="120181" y="113880"/>
                      </a:moveTo>
                      <a:cubicBezTo>
                        <a:pt x="120715" y="147082"/>
                        <a:pt x="94192" y="174408"/>
                        <a:pt x="61028" y="174904"/>
                      </a:cubicBezTo>
                      <a:cubicBezTo>
                        <a:pt x="27825" y="175438"/>
                        <a:pt x="500" y="148914"/>
                        <a:pt x="4" y="115750"/>
                      </a:cubicBezTo>
                      <a:cubicBezTo>
                        <a:pt x="-530" y="82548"/>
                        <a:pt x="58318" y="0"/>
                        <a:pt x="58318" y="0"/>
                      </a:cubicBezTo>
                      <a:cubicBezTo>
                        <a:pt x="58318" y="0"/>
                        <a:pt x="119685" y="80678"/>
                        <a:pt x="120181" y="113880"/>
                      </a:cubicBezTo>
                      <a:close/>
                    </a:path>
                  </a:pathLst>
                </a:custGeom>
                <a:noFill/>
                <a:ln w="15875" cap="rnd">
                  <a:solidFill>
                    <a:schemeClr val="tx1"/>
                  </a:solidFill>
                  <a:prstDash val="solid"/>
                  <a:miter/>
                </a:ln>
              </p:spPr>
              <p:txBody>
                <a:bodyPr rtlCol="0" anchor="ctr"/>
                <a:lstStyle/>
                <a:p>
                  <a:endParaRPr lang="en-CA" sz="1350"/>
                </a:p>
              </p:txBody>
            </p:sp>
            <p:sp>
              <p:nvSpPr>
                <p:cNvPr id="104" name="Freeform: Shape 103">
                  <a:extLst>
                    <a:ext uri="{FF2B5EF4-FFF2-40B4-BE49-F238E27FC236}">
                      <a16:creationId xmlns:a16="http://schemas.microsoft.com/office/drawing/2014/main" id="{D5306CD9-977B-4A2A-BC85-DC8A56031CCE}"/>
                    </a:ext>
                  </a:extLst>
                </p:cNvPr>
                <p:cNvSpPr/>
                <p:nvPr/>
              </p:nvSpPr>
              <p:spPr>
                <a:xfrm>
                  <a:off x="4902163" y="1773635"/>
                  <a:ext cx="60108" cy="54383"/>
                </a:xfrm>
                <a:custGeom>
                  <a:avLst/>
                  <a:gdLst>
                    <a:gd name="connsiteX0" fmla="*/ 0 w 80143"/>
                    <a:gd name="connsiteY0" fmla="*/ 34042 h 72510"/>
                    <a:gd name="connsiteX1" fmla="*/ 41560 w 80143"/>
                    <a:gd name="connsiteY1" fmla="*/ 72740 h 72510"/>
                    <a:gd name="connsiteX2" fmla="*/ 81937 w 80143"/>
                    <a:gd name="connsiteY2" fmla="*/ 31065 h 72510"/>
                    <a:gd name="connsiteX3" fmla="*/ 70298 w 80143"/>
                    <a:gd name="connsiteY3" fmla="*/ 0 h 72510"/>
                    <a:gd name="connsiteX4" fmla="*/ 0 w 80143"/>
                    <a:gd name="connsiteY4" fmla="*/ 34042 h 72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43" h="72510">
                      <a:moveTo>
                        <a:pt x="0" y="34042"/>
                      </a:moveTo>
                      <a:cubicBezTo>
                        <a:pt x="1260" y="55872"/>
                        <a:pt x="19502" y="73083"/>
                        <a:pt x="41560" y="72740"/>
                      </a:cubicBezTo>
                      <a:cubicBezTo>
                        <a:pt x="64191" y="72396"/>
                        <a:pt x="82281" y="53696"/>
                        <a:pt x="81937" y="31065"/>
                      </a:cubicBezTo>
                      <a:cubicBezTo>
                        <a:pt x="81823" y="24692"/>
                        <a:pt x="77320" y="13472"/>
                        <a:pt x="70298" y="0"/>
                      </a:cubicBezTo>
                      <a:cubicBezTo>
                        <a:pt x="52208" y="18929"/>
                        <a:pt x="27554" y="31523"/>
                        <a:pt x="0" y="34042"/>
                      </a:cubicBezTo>
                      <a:close/>
                    </a:path>
                  </a:pathLst>
                </a:custGeom>
                <a:solidFill>
                  <a:schemeClr val="tx1"/>
                </a:solidFill>
                <a:ln w="15875" cap="flat">
                  <a:noFill/>
                  <a:prstDash val="solid"/>
                  <a:miter/>
                </a:ln>
              </p:spPr>
              <p:txBody>
                <a:bodyPr rtlCol="0" anchor="ctr"/>
                <a:lstStyle/>
                <a:p>
                  <a:endParaRPr lang="en-CA" sz="1350"/>
                </a:p>
              </p:txBody>
            </p:sp>
          </p:grpSp>
          <p:grpSp>
            <p:nvGrpSpPr>
              <p:cNvPr id="105" name="Group 104">
                <a:extLst>
                  <a:ext uri="{FF2B5EF4-FFF2-40B4-BE49-F238E27FC236}">
                    <a16:creationId xmlns:a16="http://schemas.microsoft.com/office/drawing/2014/main" id="{B9C8EF5E-03D0-4598-9EDC-38751B0F966A}"/>
                  </a:ext>
                </a:extLst>
              </p:cNvPr>
              <p:cNvGrpSpPr/>
              <p:nvPr/>
            </p:nvGrpSpPr>
            <p:grpSpPr>
              <a:xfrm>
                <a:off x="5016772" y="4783042"/>
                <a:ext cx="711812" cy="694550"/>
                <a:chOff x="3592359" y="4247409"/>
                <a:chExt cx="363509" cy="354693"/>
              </a:xfrm>
            </p:grpSpPr>
            <p:sp>
              <p:nvSpPr>
                <p:cNvPr id="106" name="Freeform: Shape 105">
                  <a:extLst>
                    <a:ext uri="{FF2B5EF4-FFF2-40B4-BE49-F238E27FC236}">
                      <a16:creationId xmlns:a16="http://schemas.microsoft.com/office/drawing/2014/main" id="{09A3731E-3ECE-4901-9443-87335925F206}"/>
                    </a:ext>
                  </a:extLst>
                </p:cNvPr>
                <p:cNvSpPr/>
                <p:nvPr/>
              </p:nvSpPr>
              <p:spPr>
                <a:xfrm>
                  <a:off x="3699837" y="4467575"/>
                  <a:ext cx="174599" cy="134527"/>
                </a:xfrm>
                <a:custGeom>
                  <a:avLst/>
                  <a:gdLst>
                    <a:gd name="connsiteX0" fmla="*/ 233904 w 232798"/>
                    <a:gd name="connsiteY0" fmla="*/ 0 h 179368"/>
                    <a:gd name="connsiteX1" fmla="*/ 168263 w 232798"/>
                    <a:gd name="connsiteY1" fmla="*/ 181583 h 179368"/>
                    <a:gd name="connsiteX2" fmla="*/ 122467 w 232798"/>
                    <a:gd name="connsiteY2" fmla="*/ 181583 h 179368"/>
                    <a:gd name="connsiteX3" fmla="*/ 54688 w 232798"/>
                    <a:gd name="connsiteY3" fmla="*/ 181583 h 179368"/>
                    <a:gd name="connsiteX4" fmla="*/ 0 w 232798"/>
                    <a:gd name="connsiteY4" fmla="*/ 9007 h 179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798" h="179368">
                      <a:moveTo>
                        <a:pt x="233904" y="0"/>
                      </a:moveTo>
                      <a:cubicBezTo>
                        <a:pt x="233904" y="0"/>
                        <a:pt x="168263" y="68694"/>
                        <a:pt x="168263" y="181583"/>
                      </a:cubicBezTo>
                      <a:lnTo>
                        <a:pt x="122467" y="181583"/>
                      </a:lnTo>
                      <a:lnTo>
                        <a:pt x="54688" y="181583"/>
                      </a:lnTo>
                      <a:cubicBezTo>
                        <a:pt x="54688" y="92089"/>
                        <a:pt x="22440" y="36713"/>
                        <a:pt x="0" y="9007"/>
                      </a:cubicBezTo>
                    </a:path>
                  </a:pathLst>
                </a:custGeom>
                <a:noFill/>
                <a:ln w="15875" cap="flat">
                  <a:solidFill>
                    <a:schemeClr val="tx1"/>
                  </a:solidFill>
                  <a:prstDash val="solid"/>
                  <a:round/>
                </a:ln>
              </p:spPr>
              <p:txBody>
                <a:bodyPr rtlCol="0" anchor="ctr"/>
                <a:lstStyle/>
                <a:p>
                  <a:endParaRPr lang="en-CA" sz="1350"/>
                </a:p>
              </p:txBody>
            </p:sp>
            <p:sp>
              <p:nvSpPr>
                <p:cNvPr id="107" name="Freeform: Shape 106">
                  <a:extLst>
                    <a:ext uri="{FF2B5EF4-FFF2-40B4-BE49-F238E27FC236}">
                      <a16:creationId xmlns:a16="http://schemas.microsoft.com/office/drawing/2014/main" id="{F8D9B0D5-43C2-43F6-A641-7C9CA1CC9934}"/>
                    </a:ext>
                  </a:extLst>
                </p:cNvPr>
                <p:cNvSpPr/>
                <p:nvPr/>
              </p:nvSpPr>
              <p:spPr>
                <a:xfrm>
                  <a:off x="3724883" y="4453750"/>
                  <a:ext cx="34347" cy="65832"/>
                </a:xfrm>
                <a:custGeom>
                  <a:avLst/>
                  <a:gdLst>
                    <a:gd name="connsiteX0" fmla="*/ 0 w 45796"/>
                    <a:gd name="connsiteY0" fmla="*/ 0 h 87776"/>
                    <a:gd name="connsiteX1" fmla="*/ 49345 w 45796"/>
                    <a:gd name="connsiteY1" fmla="*/ 88845 h 87776"/>
                    <a:gd name="connsiteX2" fmla="*/ 49345 w 45796"/>
                    <a:gd name="connsiteY2" fmla="*/ 8434 h 87776"/>
                  </a:gdLst>
                  <a:ahLst/>
                  <a:cxnLst>
                    <a:cxn ang="0">
                      <a:pos x="connsiteX0" y="connsiteY0"/>
                    </a:cxn>
                    <a:cxn ang="0">
                      <a:pos x="connsiteX1" y="connsiteY1"/>
                    </a:cxn>
                    <a:cxn ang="0">
                      <a:pos x="connsiteX2" y="connsiteY2"/>
                    </a:cxn>
                  </a:cxnLst>
                  <a:rect l="l" t="t" r="r" b="b"/>
                  <a:pathLst>
                    <a:path w="45796" h="87776">
                      <a:moveTo>
                        <a:pt x="0" y="0"/>
                      </a:moveTo>
                      <a:cubicBezTo>
                        <a:pt x="16677" y="19883"/>
                        <a:pt x="36026" y="44422"/>
                        <a:pt x="49345" y="88845"/>
                      </a:cubicBezTo>
                      <a:lnTo>
                        <a:pt x="49345" y="8434"/>
                      </a:lnTo>
                    </a:path>
                  </a:pathLst>
                </a:custGeom>
                <a:noFill/>
                <a:ln w="15875" cap="flat">
                  <a:solidFill>
                    <a:schemeClr val="tx1"/>
                  </a:solidFill>
                  <a:prstDash val="solid"/>
                  <a:round/>
                </a:ln>
              </p:spPr>
              <p:txBody>
                <a:bodyPr rtlCol="0" anchor="ctr"/>
                <a:lstStyle/>
                <a:p>
                  <a:endParaRPr lang="en-CA" sz="1350"/>
                </a:p>
              </p:txBody>
            </p:sp>
            <p:sp>
              <p:nvSpPr>
                <p:cNvPr id="108" name="Freeform: Shape 107">
                  <a:extLst>
                    <a:ext uri="{FF2B5EF4-FFF2-40B4-BE49-F238E27FC236}">
                      <a16:creationId xmlns:a16="http://schemas.microsoft.com/office/drawing/2014/main" id="{17D1A72B-0962-4BA7-B917-E27C453FE335}"/>
                    </a:ext>
                  </a:extLst>
                </p:cNvPr>
                <p:cNvSpPr/>
                <p:nvPr/>
              </p:nvSpPr>
              <p:spPr>
                <a:xfrm>
                  <a:off x="3793749" y="4453578"/>
                  <a:ext cx="57245" cy="80144"/>
                </a:xfrm>
                <a:custGeom>
                  <a:avLst/>
                  <a:gdLst>
                    <a:gd name="connsiteX0" fmla="*/ 0 w 76327"/>
                    <a:gd name="connsiteY0" fmla="*/ 5916 h 106858"/>
                    <a:gd name="connsiteX1" fmla="*/ 0 w 76327"/>
                    <a:gd name="connsiteY1" fmla="*/ 98500 h 106858"/>
                    <a:gd name="connsiteX2" fmla="*/ 16143 w 76327"/>
                    <a:gd name="connsiteY2" fmla="*/ 101592 h 106858"/>
                    <a:gd name="connsiteX3" fmla="*/ 78007 w 76327"/>
                    <a:gd name="connsiteY3" fmla="*/ 0 h 106858"/>
                  </a:gdLst>
                  <a:ahLst/>
                  <a:cxnLst>
                    <a:cxn ang="0">
                      <a:pos x="connsiteX0" y="connsiteY0"/>
                    </a:cxn>
                    <a:cxn ang="0">
                      <a:pos x="connsiteX1" y="connsiteY1"/>
                    </a:cxn>
                    <a:cxn ang="0">
                      <a:pos x="connsiteX2" y="connsiteY2"/>
                    </a:cxn>
                    <a:cxn ang="0">
                      <a:pos x="connsiteX3" y="connsiteY3"/>
                    </a:cxn>
                  </a:cxnLst>
                  <a:rect l="l" t="t" r="r" b="b"/>
                  <a:pathLst>
                    <a:path w="76327" h="106858">
                      <a:moveTo>
                        <a:pt x="0" y="5916"/>
                      </a:moveTo>
                      <a:lnTo>
                        <a:pt x="0" y="98500"/>
                      </a:lnTo>
                      <a:cubicBezTo>
                        <a:pt x="0" y="107736"/>
                        <a:pt x="12747" y="110217"/>
                        <a:pt x="16143" y="101592"/>
                      </a:cubicBezTo>
                      <a:cubicBezTo>
                        <a:pt x="27821" y="72015"/>
                        <a:pt x="47132" y="34424"/>
                        <a:pt x="78007" y="0"/>
                      </a:cubicBezTo>
                    </a:path>
                  </a:pathLst>
                </a:custGeom>
                <a:noFill/>
                <a:ln w="15875" cap="flat">
                  <a:solidFill>
                    <a:schemeClr val="tx1"/>
                  </a:solidFill>
                  <a:prstDash val="solid"/>
                  <a:round/>
                </a:ln>
              </p:spPr>
              <p:txBody>
                <a:bodyPr rtlCol="0" anchor="ctr"/>
                <a:lstStyle/>
                <a:p>
                  <a:endParaRPr lang="en-CA" sz="1350"/>
                </a:p>
              </p:txBody>
            </p:sp>
            <p:sp>
              <p:nvSpPr>
                <p:cNvPr id="109" name="Freeform: Shape 108">
                  <a:extLst>
                    <a:ext uri="{FF2B5EF4-FFF2-40B4-BE49-F238E27FC236}">
                      <a16:creationId xmlns:a16="http://schemas.microsoft.com/office/drawing/2014/main" id="{972674E4-F7AF-456B-94E7-B7AFC54DE19C}"/>
                    </a:ext>
                  </a:extLst>
                </p:cNvPr>
                <p:cNvSpPr/>
                <p:nvPr/>
              </p:nvSpPr>
              <p:spPr>
                <a:xfrm>
                  <a:off x="3833047" y="4375468"/>
                  <a:ext cx="8587" cy="57245"/>
                </a:xfrm>
                <a:custGeom>
                  <a:avLst/>
                  <a:gdLst>
                    <a:gd name="connsiteX0" fmla="*/ 7251 w 11449"/>
                    <a:gd name="connsiteY0" fmla="*/ 78235 h 76327"/>
                    <a:gd name="connsiteX1" fmla="*/ 0 w 11449"/>
                    <a:gd name="connsiteY1" fmla="*/ 44308 h 76327"/>
                    <a:gd name="connsiteX2" fmla="*/ 12823 w 11449"/>
                    <a:gd name="connsiteY2" fmla="*/ 0 h 76327"/>
                  </a:gdLst>
                  <a:ahLst/>
                  <a:cxnLst>
                    <a:cxn ang="0">
                      <a:pos x="connsiteX0" y="connsiteY0"/>
                    </a:cxn>
                    <a:cxn ang="0">
                      <a:pos x="connsiteX1" y="connsiteY1"/>
                    </a:cxn>
                    <a:cxn ang="0">
                      <a:pos x="connsiteX2" y="connsiteY2"/>
                    </a:cxn>
                  </a:cxnLst>
                  <a:rect l="l" t="t" r="r" b="b"/>
                  <a:pathLst>
                    <a:path w="11449" h="76327">
                      <a:moveTo>
                        <a:pt x="7251" y="78235"/>
                      </a:moveTo>
                      <a:cubicBezTo>
                        <a:pt x="2595" y="67893"/>
                        <a:pt x="0" y="56405"/>
                        <a:pt x="0" y="44308"/>
                      </a:cubicBezTo>
                      <a:cubicBezTo>
                        <a:pt x="0" y="28012"/>
                        <a:pt x="4695" y="12785"/>
                        <a:pt x="12823" y="0"/>
                      </a:cubicBezTo>
                    </a:path>
                  </a:pathLst>
                </a:custGeom>
                <a:noFill/>
                <a:ln w="15875" cap="rnd">
                  <a:solidFill>
                    <a:schemeClr val="tx1"/>
                  </a:solidFill>
                  <a:prstDash val="solid"/>
                  <a:round/>
                </a:ln>
              </p:spPr>
              <p:txBody>
                <a:bodyPr rtlCol="0" anchor="ctr"/>
                <a:lstStyle/>
                <a:p>
                  <a:endParaRPr lang="en-CA" sz="1350"/>
                </a:p>
              </p:txBody>
            </p:sp>
            <p:sp>
              <p:nvSpPr>
                <p:cNvPr id="110" name="Freeform: Shape 109">
                  <a:extLst>
                    <a:ext uri="{FF2B5EF4-FFF2-40B4-BE49-F238E27FC236}">
                      <a16:creationId xmlns:a16="http://schemas.microsoft.com/office/drawing/2014/main" id="{13FAC4AD-7478-4C10-B961-5FB343442504}"/>
                    </a:ext>
                  </a:extLst>
                </p:cNvPr>
                <p:cNvSpPr/>
                <p:nvPr/>
              </p:nvSpPr>
              <p:spPr>
                <a:xfrm>
                  <a:off x="3592359" y="4247409"/>
                  <a:ext cx="363509" cy="231844"/>
                </a:xfrm>
                <a:custGeom>
                  <a:avLst/>
                  <a:gdLst>
                    <a:gd name="connsiteX0" fmla="*/ 433806 w 484677"/>
                    <a:gd name="connsiteY0" fmla="*/ 137847 h 309125"/>
                    <a:gd name="connsiteX1" fmla="*/ 436897 w 484677"/>
                    <a:gd name="connsiteY1" fmla="*/ 119147 h 309125"/>
                    <a:gd name="connsiteX2" fmla="*/ 378430 w 484677"/>
                    <a:gd name="connsiteY2" fmla="*/ 60680 h 309125"/>
                    <a:gd name="connsiteX3" fmla="*/ 355914 w 484677"/>
                    <a:gd name="connsiteY3" fmla="*/ 65183 h 309125"/>
                    <a:gd name="connsiteX4" fmla="*/ 236614 w 484677"/>
                    <a:gd name="connsiteY4" fmla="*/ 0 h 309125"/>
                    <a:gd name="connsiteX5" fmla="*/ 136969 w 484677"/>
                    <a:gd name="connsiteY5" fmla="*/ 40949 h 309125"/>
                    <a:gd name="connsiteX6" fmla="*/ 120635 w 484677"/>
                    <a:gd name="connsiteY6" fmla="*/ 39270 h 309125"/>
                    <a:gd name="connsiteX7" fmla="*/ 41446 w 484677"/>
                    <a:gd name="connsiteY7" fmla="*/ 118460 h 309125"/>
                    <a:gd name="connsiteX8" fmla="*/ 42362 w 484677"/>
                    <a:gd name="connsiteY8" fmla="*/ 130481 h 309125"/>
                    <a:gd name="connsiteX9" fmla="*/ 0 w 484677"/>
                    <a:gd name="connsiteY9" fmla="*/ 212151 h 309125"/>
                    <a:gd name="connsiteX10" fmla="*/ 99913 w 484677"/>
                    <a:gd name="connsiteY10" fmla="*/ 312063 h 309125"/>
                    <a:gd name="connsiteX11" fmla="*/ 176316 w 484677"/>
                    <a:gd name="connsiteY11" fmla="*/ 274663 h 309125"/>
                    <a:gd name="connsiteX12" fmla="*/ 236653 w 484677"/>
                    <a:gd name="connsiteY12" fmla="*/ 283670 h 309125"/>
                    <a:gd name="connsiteX13" fmla="*/ 328589 w 484677"/>
                    <a:gd name="connsiteY13" fmla="*/ 249781 h 309125"/>
                    <a:gd name="connsiteX14" fmla="*/ 403809 w 484677"/>
                    <a:gd name="connsiteY14" fmla="*/ 297905 h 309125"/>
                    <a:gd name="connsiteX15" fmla="*/ 486662 w 484677"/>
                    <a:gd name="connsiteY15" fmla="*/ 215052 h 309125"/>
                    <a:gd name="connsiteX16" fmla="*/ 433806 w 484677"/>
                    <a:gd name="connsiteY16" fmla="*/ 137847 h 30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4677" h="309125">
                      <a:moveTo>
                        <a:pt x="433806" y="137847"/>
                      </a:moveTo>
                      <a:cubicBezTo>
                        <a:pt x="435790" y="131970"/>
                        <a:pt x="436897" y="125711"/>
                        <a:pt x="436897" y="119147"/>
                      </a:cubicBezTo>
                      <a:cubicBezTo>
                        <a:pt x="436897" y="86860"/>
                        <a:pt x="410717" y="60680"/>
                        <a:pt x="378430" y="60680"/>
                      </a:cubicBezTo>
                      <a:cubicBezTo>
                        <a:pt x="370454" y="60680"/>
                        <a:pt x="362859" y="62283"/>
                        <a:pt x="355914" y="65183"/>
                      </a:cubicBezTo>
                      <a:cubicBezTo>
                        <a:pt x="330688" y="25989"/>
                        <a:pt x="286685" y="0"/>
                        <a:pt x="236614" y="0"/>
                      </a:cubicBezTo>
                      <a:cubicBezTo>
                        <a:pt x="197764" y="0"/>
                        <a:pt x="162577" y="15647"/>
                        <a:pt x="136969" y="40949"/>
                      </a:cubicBezTo>
                      <a:cubicBezTo>
                        <a:pt x="131703" y="39843"/>
                        <a:pt x="126245" y="39270"/>
                        <a:pt x="120635" y="39270"/>
                      </a:cubicBezTo>
                      <a:cubicBezTo>
                        <a:pt x="76900" y="39270"/>
                        <a:pt x="41446" y="74724"/>
                        <a:pt x="41446" y="118460"/>
                      </a:cubicBezTo>
                      <a:cubicBezTo>
                        <a:pt x="41446" y="122543"/>
                        <a:pt x="41751" y="126550"/>
                        <a:pt x="42362" y="130481"/>
                      </a:cubicBezTo>
                      <a:cubicBezTo>
                        <a:pt x="16754" y="148571"/>
                        <a:pt x="0" y="178377"/>
                        <a:pt x="0" y="212151"/>
                      </a:cubicBezTo>
                      <a:cubicBezTo>
                        <a:pt x="0" y="267336"/>
                        <a:pt x="44728" y="312063"/>
                        <a:pt x="99913" y="312063"/>
                      </a:cubicBezTo>
                      <a:cubicBezTo>
                        <a:pt x="132695" y="312063"/>
                        <a:pt x="158112" y="299050"/>
                        <a:pt x="176316" y="274663"/>
                      </a:cubicBezTo>
                      <a:cubicBezTo>
                        <a:pt x="193680" y="282220"/>
                        <a:pt x="211999" y="283670"/>
                        <a:pt x="236653" y="283670"/>
                      </a:cubicBezTo>
                      <a:cubicBezTo>
                        <a:pt x="271763" y="283670"/>
                        <a:pt x="303859" y="270885"/>
                        <a:pt x="328589" y="249781"/>
                      </a:cubicBezTo>
                      <a:cubicBezTo>
                        <a:pt x="341717" y="278174"/>
                        <a:pt x="370454" y="297905"/>
                        <a:pt x="403809" y="297905"/>
                      </a:cubicBezTo>
                      <a:cubicBezTo>
                        <a:pt x="449567" y="297905"/>
                        <a:pt x="486662" y="260810"/>
                        <a:pt x="486662" y="215052"/>
                      </a:cubicBezTo>
                      <a:cubicBezTo>
                        <a:pt x="486586" y="179903"/>
                        <a:pt x="464680" y="149868"/>
                        <a:pt x="433806" y="137847"/>
                      </a:cubicBezTo>
                      <a:close/>
                    </a:path>
                  </a:pathLst>
                </a:custGeom>
                <a:noFill/>
                <a:ln w="15875" cap="flat">
                  <a:solidFill>
                    <a:schemeClr val="tx1"/>
                  </a:solidFill>
                  <a:prstDash val="solid"/>
                  <a:round/>
                </a:ln>
              </p:spPr>
              <p:txBody>
                <a:bodyPr rtlCol="0" anchor="ctr"/>
                <a:lstStyle/>
                <a:p>
                  <a:endParaRPr lang="en-CA" sz="1350"/>
                </a:p>
              </p:txBody>
            </p:sp>
            <p:sp>
              <p:nvSpPr>
                <p:cNvPr id="111" name="Freeform: Shape 110">
                  <a:extLst>
                    <a:ext uri="{FF2B5EF4-FFF2-40B4-BE49-F238E27FC236}">
                      <a16:creationId xmlns:a16="http://schemas.microsoft.com/office/drawing/2014/main" id="{D45C74F1-549A-4BD8-AE99-7997F4A80242}"/>
                    </a:ext>
                  </a:extLst>
                </p:cNvPr>
                <p:cNvSpPr/>
                <p:nvPr/>
              </p:nvSpPr>
              <p:spPr>
                <a:xfrm>
                  <a:off x="3728432" y="4264554"/>
                  <a:ext cx="123078" cy="51521"/>
                </a:xfrm>
                <a:custGeom>
                  <a:avLst/>
                  <a:gdLst>
                    <a:gd name="connsiteX0" fmla="*/ 165592 w 164103"/>
                    <a:gd name="connsiteY0" fmla="*/ 70793 h 68694"/>
                    <a:gd name="connsiteX1" fmla="*/ 33317 w 164103"/>
                    <a:gd name="connsiteY1" fmla="*/ 56062 h 68694"/>
                    <a:gd name="connsiteX2" fmla="*/ 0 w 164103"/>
                    <a:gd name="connsiteY2" fmla="*/ 13548 h 68694"/>
                    <a:gd name="connsiteX3" fmla="*/ 55146 w 164103"/>
                    <a:gd name="connsiteY3" fmla="*/ 0 h 68694"/>
                    <a:gd name="connsiteX4" fmla="*/ 155211 w 164103"/>
                    <a:gd name="connsiteY4" fmla="*/ 54688 h 68694"/>
                    <a:gd name="connsiteX5" fmla="*/ 165592 w 164103"/>
                    <a:gd name="connsiteY5" fmla="*/ 70793 h 6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103" h="68694">
                      <a:moveTo>
                        <a:pt x="165592" y="70793"/>
                      </a:moveTo>
                      <a:cubicBezTo>
                        <a:pt x="70755" y="5495"/>
                        <a:pt x="33317" y="56062"/>
                        <a:pt x="33317" y="56062"/>
                      </a:cubicBezTo>
                      <a:cubicBezTo>
                        <a:pt x="26104" y="38888"/>
                        <a:pt x="14502" y="24272"/>
                        <a:pt x="0" y="13548"/>
                      </a:cubicBezTo>
                      <a:cubicBezTo>
                        <a:pt x="16830" y="4694"/>
                        <a:pt x="35645" y="0"/>
                        <a:pt x="55146" y="0"/>
                      </a:cubicBezTo>
                      <a:cubicBezTo>
                        <a:pt x="95752" y="0"/>
                        <a:pt x="133191" y="20456"/>
                        <a:pt x="155211" y="54688"/>
                      </a:cubicBezTo>
                      <a:lnTo>
                        <a:pt x="165592" y="70793"/>
                      </a:lnTo>
                      <a:close/>
                    </a:path>
                  </a:pathLst>
                </a:custGeom>
                <a:solidFill>
                  <a:schemeClr val="tx1"/>
                </a:solidFill>
                <a:ln w="15875" cap="flat">
                  <a:solidFill>
                    <a:schemeClr val="tx1"/>
                  </a:solidFill>
                  <a:prstDash val="solid"/>
                  <a:miter/>
                </a:ln>
              </p:spPr>
              <p:txBody>
                <a:bodyPr rtlCol="0" anchor="ctr"/>
                <a:lstStyle/>
                <a:p>
                  <a:endParaRPr lang="en-CA" sz="1350"/>
                </a:p>
              </p:txBody>
            </p:sp>
            <p:sp>
              <p:nvSpPr>
                <p:cNvPr id="112" name="Freeform: Shape 111">
                  <a:extLst>
                    <a:ext uri="{FF2B5EF4-FFF2-40B4-BE49-F238E27FC236}">
                      <a16:creationId xmlns:a16="http://schemas.microsoft.com/office/drawing/2014/main" id="{86620610-B557-427F-92A0-25095949E71F}"/>
                    </a:ext>
                  </a:extLst>
                </p:cNvPr>
                <p:cNvSpPr/>
                <p:nvPr/>
              </p:nvSpPr>
              <p:spPr>
                <a:xfrm>
                  <a:off x="3624073" y="4345185"/>
                  <a:ext cx="22898" cy="37210"/>
                </a:xfrm>
                <a:custGeom>
                  <a:avLst/>
                  <a:gdLst>
                    <a:gd name="connsiteX0" fmla="*/ 32668 w 30530"/>
                    <a:gd name="connsiteY0" fmla="*/ 52781 h 49612"/>
                    <a:gd name="connsiteX1" fmla="*/ 0 w 30530"/>
                    <a:gd name="connsiteY1" fmla="*/ 0 h 49612"/>
                  </a:gdLst>
                  <a:ahLst/>
                  <a:cxnLst>
                    <a:cxn ang="0">
                      <a:pos x="connsiteX0" y="connsiteY0"/>
                    </a:cxn>
                    <a:cxn ang="0">
                      <a:pos x="connsiteX1" y="connsiteY1"/>
                    </a:cxn>
                  </a:cxnLst>
                  <a:rect l="l" t="t" r="r" b="b"/>
                  <a:pathLst>
                    <a:path w="30530" h="49612">
                      <a:moveTo>
                        <a:pt x="32668" y="52781"/>
                      </a:moveTo>
                      <a:cubicBezTo>
                        <a:pt x="15456" y="40606"/>
                        <a:pt x="3320" y="21754"/>
                        <a:pt x="0" y="0"/>
                      </a:cubicBezTo>
                    </a:path>
                  </a:pathLst>
                </a:custGeom>
                <a:noFill/>
                <a:ln w="15875" cap="rnd">
                  <a:solidFill>
                    <a:schemeClr val="tx1"/>
                  </a:solidFill>
                  <a:prstDash val="solid"/>
                  <a:round/>
                </a:ln>
              </p:spPr>
              <p:txBody>
                <a:bodyPr rtlCol="0" anchor="ctr"/>
                <a:lstStyle/>
                <a:p>
                  <a:endParaRPr lang="en-CA" sz="1350"/>
                </a:p>
              </p:txBody>
            </p:sp>
            <p:sp>
              <p:nvSpPr>
                <p:cNvPr id="113" name="Freeform: Shape 112">
                  <a:extLst>
                    <a:ext uri="{FF2B5EF4-FFF2-40B4-BE49-F238E27FC236}">
                      <a16:creationId xmlns:a16="http://schemas.microsoft.com/office/drawing/2014/main" id="{9690E372-018D-41B6-88D7-54B708127B7C}"/>
                    </a:ext>
                  </a:extLst>
                </p:cNvPr>
                <p:cNvSpPr/>
                <p:nvPr/>
              </p:nvSpPr>
              <p:spPr>
                <a:xfrm>
                  <a:off x="3694771" y="4278035"/>
                  <a:ext cx="40072" cy="34347"/>
                </a:xfrm>
                <a:custGeom>
                  <a:avLst/>
                  <a:gdLst>
                    <a:gd name="connsiteX0" fmla="*/ 0 w 53429"/>
                    <a:gd name="connsiteY0" fmla="*/ 0 h 45796"/>
                    <a:gd name="connsiteX1" fmla="*/ 57093 w 53429"/>
                    <a:gd name="connsiteY1" fmla="*/ 46979 h 45796"/>
                  </a:gdLst>
                  <a:ahLst/>
                  <a:cxnLst>
                    <a:cxn ang="0">
                      <a:pos x="connsiteX0" y="connsiteY0"/>
                    </a:cxn>
                    <a:cxn ang="0">
                      <a:pos x="connsiteX1" y="connsiteY1"/>
                    </a:cxn>
                  </a:cxnLst>
                  <a:rect l="l" t="t" r="r" b="b"/>
                  <a:pathLst>
                    <a:path w="53429" h="45796">
                      <a:moveTo>
                        <a:pt x="0" y="0"/>
                      </a:moveTo>
                      <a:cubicBezTo>
                        <a:pt x="25837" y="5305"/>
                        <a:pt x="47132" y="23165"/>
                        <a:pt x="57093" y="46979"/>
                      </a:cubicBezTo>
                    </a:path>
                  </a:pathLst>
                </a:custGeom>
                <a:noFill/>
                <a:ln w="15875" cap="rnd">
                  <a:solidFill>
                    <a:schemeClr val="tx1"/>
                  </a:solidFill>
                  <a:prstDash val="solid"/>
                  <a:round/>
                </a:ln>
              </p:spPr>
              <p:txBody>
                <a:bodyPr rtlCol="0" anchor="ctr"/>
                <a:lstStyle/>
                <a:p>
                  <a:endParaRPr lang="en-CA" sz="1350"/>
                </a:p>
              </p:txBody>
            </p:sp>
            <p:sp>
              <p:nvSpPr>
                <p:cNvPr id="114" name="Freeform: Shape 113">
                  <a:extLst>
                    <a:ext uri="{FF2B5EF4-FFF2-40B4-BE49-F238E27FC236}">
                      <a16:creationId xmlns:a16="http://schemas.microsoft.com/office/drawing/2014/main" id="{EB86192D-55A2-4EDF-A2CE-13CB49388A91}"/>
                    </a:ext>
                  </a:extLst>
                </p:cNvPr>
                <p:cNvSpPr/>
                <p:nvPr/>
              </p:nvSpPr>
              <p:spPr>
                <a:xfrm>
                  <a:off x="3609475" y="4376670"/>
                  <a:ext cx="77282" cy="85868"/>
                </a:xfrm>
                <a:custGeom>
                  <a:avLst/>
                  <a:gdLst>
                    <a:gd name="connsiteX0" fmla="*/ 105713 w 103041"/>
                    <a:gd name="connsiteY0" fmla="*/ 111667 h 114490"/>
                    <a:gd name="connsiteX1" fmla="*/ 77014 w 103041"/>
                    <a:gd name="connsiteY1" fmla="*/ 116743 h 114490"/>
                    <a:gd name="connsiteX2" fmla="*/ 0 w 103041"/>
                    <a:gd name="connsiteY2" fmla="*/ 39728 h 114490"/>
                    <a:gd name="connsiteX3" fmla="*/ 11106 w 103041"/>
                    <a:gd name="connsiteY3" fmla="*/ 0 h 114490"/>
                    <a:gd name="connsiteX4" fmla="*/ 38889 w 103041"/>
                    <a:gd name="connsiteY4" fmla="*/ 29500 h 114490"/>
                    <a:gd name="connsiteX5" fmla="*/ 105713 w 103041"/>
                    <a:gd name="connsiteY5" fmla="*/ 111667 h 11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041" h="114490">
                      <a:moveTo>
                        <a:pt x="105713" y="111667"/>
                      </a:moveTo>
                      <a:cubicBezTo>
                        <a:pt x="97165" y="115063"/>
                        <a:pt x="87624" y="116743"/>
                        <a:pt x="77014" y="116743"/>
                      </a:cubicBezTo>
                      <a:cubicBezTo>
                        <a:pt x="34538" y="116743"/>
                        <a:pt x="0" y="82205"/>
                        <a:pt x="0" y="39728"/>
                      </a:cubicBezTo>
                      <a:cubicBezTo>
                        <a:pt x="0" y="25570"/>
                        <a:pt x="3931" y="11831"/>
                        <a:pt x="11106" y="0"/>
                      </a:cubicBezTo>
                      <a:cubicBezTo>
                        <a:pt x="18242" y="11487"/>
                        <a:pt x="27669" y="21563"/>
                        <a:pt x="38889" y="29500"/>
                      </a:cubicBezTo>
                      <a:cubicBezTo>
                        <a:pt x="38889" y="29500"/>
                        <a:pt x="19463" y="94417"/>
                        <a:pt x="105713" y="111667"/>
                      </a:cubicBezTo>
                      <a:close/>
                    </a:path>
                  </a:pathLst>
                </a:custGeom>
                <a:solidFill>
                  <a:schemeClr val="tx1"/>
                </a:solidFill>
                <a:ln w="15875" cap="flat">
                  <a:solidFill>
                    <a:schemeClr val="tx1"/>
                  </a:solidFill>
                  <a:prstDash val="solid"/>
                  <a:miter/>
                </a:ln>
              </p:spPr>
              <p:txBody>
                <a:bodyPr rtlCol="0" anchor="ctr"/>
                <a:lstStyle/>
                <a:p>
                  <a:endParaRPr lang="en-CA" sz="1350"/>
                </a:p>
              </p:txBody>
            </p:sp>
          </p:grpSp>
          <p:grpSp>
            <p:nvGrpSpPr>
              <p:cNvPr id="115" name="Group 114">
                <a:extLst>
                  <a:ext uri="{FF2B5EF4-FFF2-40B4-BE49-F238E27FC236}">
                    <a16:creationId xmlns:a16="http://schemas.microsoft.com/office/drawing/2014/main" id="{556C211B-4622-480B-B4F6-4E01467DF6B2}"/>
                  </a:ext>
                </a:extLst>
              </p:cNvPr>
              <p:cNvGrpSpPr/>
              <p:nvPr/>
            </p:nvGrpSpPr>
            <p:grpSpPr>
              <a:xfrm>
                <a:off x="6469021" y="4848191"/>
                <a:ext cx="706206" cy="676570"/>
                <a:chOff x="7829583" y="1069141"/>
                <a:chExt cx="360646" cy="345511"/>
              </a:xfrm>
            </p:grpSpPr>
            <p:sp>
              <p:nvSpPr>
                <p:cNvPr id="116" name="Freeform: Shape 115">
                  <a:extLst>
                    <a:ext uri="{FF2B5EF4-FFF2-40B4-BE49-F238E27FC236}">
                      <a16:creationId xmlns:a16="http://schemas.microsoft.com/office/drawing/2014/main" id="{A2788A30-A9A1-44DA-9BE0-1BBDB44F32C2}"/>
                    </a:ext>
                  </a:extLst>
                </p:cNvPr>
                <p:cNvSpPr/>
                <p:nvPr/>
              </p:nvSpPr>
              <p:spPr>
                <a:xfrm>
                  <a:off x="7863137" y="1069141"/>
                  <a:ext cx="243293" cy="217532"/>
                </a:xfrm>
                <a:custGeom>
                  <a:avLst/>
                  <a:gdLst>
                    <a:gd name="connsiteX0" fmla="*/ 113367 w 324390"/>
                    <a:gd name="connsiteY0" fmla="*/ 231277 h 290043"/>
                    <a:gd name="connsiteX1" fmla="*/ 80432 w 324390"/>
                    <a:gd name="connsiteY1" fmla="*/ 192617 h 290043"/>
                    <a:gd name="connsiteX2" fmla="*/ 54099 w 324390"/>
                    <a:gd name="connsiteY2" fmla="*/ 205783 h 290043"/>
                    <a:gd name="connsiteX3" fmla="*/ 8112 w 324390"/>
                    <a:gd name="connsiteY3" fmla="*/ 143004 h 290043"/>
                    <a:gd name="connsiteX4" fmla="*/ 30438 w 324390"/>
                    <a:gd name="connsiteY4" fmla="*/ 44733 h 290043"/>
                    <a:gd name="connsiteX5" fmla="*/ 107108 w 324390"/>
                    <a:gd name="connsiteY5" fmla="*/ 1341 h 290043"/>
                    <a:gd name="connsiteX6" fmla="*/ 125274 w 324390"/>
                    <a:gd name="connsiteY6" fmla="*/ 12713 h 290043"/>
                    <a:gd name="connsiteX7" fmla="*/ 125159 w 324390"/>
                    <a:gd name="connsiteY7" fmla="*/ 14736 h 290043"/>
                    <a:gd name="connsiteX8" fmla="*/ 211180 w 324390"/>
                    <a:gd name="connsiteY8" fmla="*/ 89651 h 290043"/>
                    <a:gd name="connsiteX9" fmla="*/ 226141 w 324390"/>
                    <a:gd name="connsiteY9" fmla="*/ 84995 h 290043"/>
                    <a:gd name="connsiteX10" fmla="*/ 241864 w 324390"/>
                    <a:gd name="connsiteY10" fmla="*/ 92666 h 290043"/>
                    <a:gd name="connsiteX11" fmla="*/ 250451 w 324390"/>
                    <a:gd name="connsiteY11" fmla="*/ 120640 h 290043"/>
                    <a:gd name="connsiteX12" fmla="*/ 250489 w 324390"/>
                    <a:gd name="connsiteY12" fmla="*/ 120640 h 290043"/>
                    <a:gd name="connsiteX13" fmla="*/ 326321 w 324390"/>
                    <a:gd name="connsiteY13" fmla="*/ 291689 h 29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390" h="290043">
                      <a:moveTo>
                        <a:pt x="113367" y="231277"/>
                      </a:moveTo>
                      <a:cubicBezTo>
                        <a:pt x="97071" y="212614"/>
                        <a:pt x="80432" y="192617"/>
                        <a:pt x="80432" y="192617"/>
                      </a:cubicBezTo>
                      <a:lnTo>
                        <a:pt x="54099" y="205783"/>
                      </a:lnTo>
                      <a:cubicBezTo>
                        <a:pt x="28949" y="180137"/>
                        <a:pt x="16928" y="161056"/>
                        <a:pt x="8112" y="143004"/>
                      </a:cubicBezTo>
                      <a:cubicBezTo>
                        <a:pt x="-8451" y="109153"/>
                        <a:pt x="1014" y="68280"/>
                        <a:pt x="30438" y="44733"/>
                      </a:cubicBezTo>
                      <a:cubicBezTo>
                        <a:pt x="54862" y="25155"/>
                        <a:pt x="86194" y="10118"/>
                        <a:pt x="107108" y="1341"/>
                      </a:cubicBezTo>
                      <a:cubicBezTo>
                        <a:pt x="116535" y="-2628"/>
                        <a:pt x="124702" y="2524"/>
                        <a:pt x="125274" y="12713"/>
                      </a:cubicBezTo>
                      <a:cubicBezTo>
                        <a:pt x="125350" y="14011"/>
                        <a:pt x="125236" y="14316"/>
                        <a:pt x="125159" y="14736"/>
                      </a:cubicBezTo>
                      <a:cubicBezTo>
                        <a:pt x="113444" y="64463"/>
                        <a:pt x="160652" y="100948"/>
                        <a:pt x="211180" y="89651"/>
                      </a:cubicBezTo>
                      <a:cubicBezTo>
                        <a:pt x="215989" y="88583"/>
                        <a:pt x="220989" y="87056"/>
                        <a:pt x="226141" y="84995"/>
                      </a:cubicBezTo>
                      <a:cubicBezTo>
                        <a:pt x="232667" y="82400"/>
                        <a:pt x="239994" y="85911"/>
                        <a:pt x="241864" y="92666"/>
                      </a:cubicBezTo>
                      <a:cubicBezTo>
                        <a:pt x="243810" y="99688"/>
                        <a:pt x="246634" y="109191"/>
                        <a:pt x="250451" y="120640"/>
                      </a:cubicBezTo>
                      <a:lnTo>
                        <a:pt x="250489" y="120640"/>
                      </a:lnTo>
                      <a:cubicBezTo>
                        <a:pt x="250489" y="120640"/>
                        <a:pt x="278387" y="220362"/>
                        <a:pt x="326321" y="291689"/>
                      </a:cubicBezTo>
                    </a:path>
                  </a:pathLst>
                </a:custGeom>
                <a:noFill/>
                <a:ln w="15875" cap="rnd">
                  <a:solidFill>
                    <a:schemeClr val="tx1"/>
                  </a:solidFill>
                  <a:prstDash val="solid"/>
                  <a:round/>
                </a:ln>
              </p:spPr>
              <p:txBody>
                <a:bodyPr rtlCol="0" anchor="ctr"/>
                <a:lstStyle/>
                <a:p>
                  <a:endParaRPr lang="en-CA" sz="1350"/>
                </a:p>
              </p:txBody>
            </p:sp>
            <p:sp>
              <p:nvSpPr>
                <p:cNvPr id="117" name="Freeform: Shape 116">
                  <a:extLst>
                    <a:ext uri="{FF2B5EF4-FFF2-40B4-BE49-F238E27FC236}">
                      <a16:creationId xmlns:a16="http://schemas.microsoft.com/office/drawing/2014/main" id="{13D32CF0-A6D1-4669-B508-202C3217730C}"/>
                    </a:ext>
                  </a:extLst>
                </p:cNvPr>
                <p:cNvSpPr/>
                <p:nvPr/>
              </p:nvSpPr>
              <p:spPr>
                <a:xfrm>
                  <a:off x="7829583" y="1260090"/>
                  <a:ext cx="360646" cy="154562"/>
                </a:xfrm>
                <a:custGeom>
                  <a:avLst/>
                  <a:gdLst>
                    <a:gd name="connsiteX0" fmla="*/ 312631 w 480861"/>
                    <a:gd name="connsiteY0" fmla="*/ 55829 h 206083"/>
                    <a:gd name="connsiteX1" fmla="*/ 449295 w 480861"/>
                    <a:gd name="connsiteY1" fmla="*/ 78956 h 206083"/>
                    <a:gd name="connsiteX2" fmla="*/ 481275 w 480861"/>
                    <a:gd name="connsiteY2" fmla="*/ 103152 h 206083"/>
                    <a:gd name="connsiteX3" fmla="*/ 477765 w 480861"/>
                    <a:gd name="connsiteY3" fmla="*/ 138301 h 206083"/>
                    <a:gd name="connsiteX4" fmla="*/ 357244 w 480861"/>
                    <a:gd name="connsiteY4" fmla="*/ 199515 h 206083"/>
                    <a:gd name="connsiteX5" fmla="*/ 340718 w 480861"/>
                    <a:gd name="connsiteY5" fmla="*/ 186081 h 206083"/>
                    <a:gd name="connsiteX6" fmla="*/ 153679 w 480861"/>
                    <a:gd name="connsiteY6" fmla="*/ 189173 h 206083"/>
                    <a:gd name="connsiteX7" fmla="*/ 132765 w 480861"/>
                    <a:gd name="connsiteY7" fmla="*/ 207720 h 206083"/>
                    <a:gd name="connsiteX8" fmla="*/ 54225 w 480861"/>
                    <a:gd name="connsiteY8" fmla="*/ 202377 h 206083"/>
                    <a:gd name="connsiteX9" fmla="*/ 490 w 480861"/>
                    <a:gd name="connsiteY9" fmla="*/ 117120 h 206083"/>
                    <a:gd name="connsiteX10" fmla="*/ 24610 w 480861"/>
                    <a:gd name="connsiteY10" fmla="*/ 30756 h 206083"/>
                    <a:gd name="connsiteX11" fmla="*/ 46134 w 480861"/>
                    <a:gd name="connsiteY11" fmla="*/ 28733 h 206083"/>
                    <a:gd name="connsiteX12" fmla="*/ 46248 w 480861"/>
                    <a:gd name="connsiteY12" fmla="*/ 28924 h 206083"/>
                    <a:gd name="connsiteX13" fmla="*/ 160053 w 480861"/>
                    <a:gd name="connsiteY13" fmla="*/ 21062 h 206083"/>
                    <a:gd name="connsiteX14" fmla="*/ 167341 w 480861"/>
                    <a:gd name="connsiteY14" fmla="*/ 7209 h 206083"/>
                    <a:gd name="connsiteX15" fmla="*/ 183867 w 480861"/>
                    <a:gd name="connsiteY15" fmla="*/ 1522 h 206083"/>
                    <a:gd name="connsiteX16" fmla="*/ 208215 w 480861"/>
                    <a:gd name="connsiteY16" fmla="*/ 13200 h 20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0861" h="206083">
                      <a:moveTo>
                        <a:pt x="312631" y="55829"/>
                      </a:moveTo>
                      <a:cubicBezTo>
                        <a:pt x="352970" y="67889"/>
                        <a:pt x="399606" y="77353"/>
                        <a:pt x="449295" y="78956"/>
                      </a:cubicBezTo>
                      <a:cubicBezTo>
                        <a:pt x="469445" y="79605"/>
                        <a:pt x="477803" y="92581"/>
                        <a:pt x="481275" y="103152"/>
                      </a:cubicBezTo>
                      <a:cubicBezTo>
                        <a:pt x="485092" y="114792"/>
                        <a:pt x="483451" y="127462"/>
                        <a:pt x="477765" y="138301"/>
                      </a:cubicBezTo>
                      <a:cubicBezTo>
                        <a:pt x="451890" y="187417"/>
                        <a:pt x="357244" y="199515"/>
                        <a:pt x="357244" y="199515"/>
                      </a:cubicBezTo>
                      <a:lnTo>
                        <a:pt x="340718" y="186081"/>
                      </a:lnTo>
                      <a:cubicBezTo>
                        <a:pt x="256416" y="203637"/>
                        <a:pt x="153679" y="189173"/>
                        <a:pt x="153679" y="189173"/>
                      </a:cubicBezTo>
                      <a:lnTo>
                        <a:pt x="132765" y="207720"/>
                      </a:lnTo>
                      <a:cubicBezTo>
                        <a:pt x="98723" y="212109"/>
                        <a:pt x="73230" y="208903"/>
                        <a:pt x="54225" y="202377"/>
                      </a:cubicBezTo>
                      <a:cubicBezTo>
                        <a:pt x="18580" y="190127"/>
                        <a:pt x="-3632" y="154558"/>
                        <a:pt x="490" y="117120"/>
                      </a:cubicBezTo>
                      <a:cubicBezTo>
                        <a:pt x="4001" y="85291"/>
                        <a:pt x="15985" y="51707"/>
                        <a:pt x="24610" y="30756"/>
                      </a:cubicBezTo>
                      <a:cubicBezTo>
                        <a:pt x="28350" y="21673"/>
                        <a:pt x="40753" y="20528"/>
                        <a:pt x="46134" y="28733"/>
                      </a:cubicBezTo>
                      <a:cubicBezTo>
                        <a:pt x="46172" y="28809"/>
                        <a:pt x="46210" y="28847"/>
                        <a:pt x="46248" y="28924"/>
                      </a:cubicBezTo>
                      <a:cubicBezTo>
                        <a:pt x="73116" y="72392"/>
                        <a:pt x="132308" y="64798"/>
                        <a:pt x="160053" y="21062"/>
                      </a:cubicBezTo>
                      <a:cubicBezTo>
                        <a:pt x="162686" y="16902"/>
                        <a:pt x="165128" y="12323"/>
                        <a:pt x="167341" y="7209"/>
                      </a:cubicBezTo>
                      <a:cubicBezTo>
                        <a:pt x="170127" y="759"/>
                        <a:pt x="177760" y="-1951"/>
                        <a:pt x="183867" y="1522"/>
                      </a:cubicBezTo>
                      <a:cubicBezTo>
                        <a:pt x="190201" y="5110"/>
                        <a:pt x="197415" y="7819"/>
                        <a:pt x="208215" y="13200"/>
                      </a:cubicBezTo>
                    </a:path>
                  </a:pathLst>
                </a:custGeom>
                <a:noFill/>
                <a:ln w="15875" cap="flat">
                  <a:solidFill>
                    <a:schemeClr val="tx1"/>
                  </a:solidFill>
                  <a:prstDash val="solid"/>
                  <a:round/>
                </a:ln>
              </p:spPr>
              <p:txBody>
                <a:bodyPr rtlCol="0" anchor="ctr"/>
                <a:lstStyle/>
                <a:p>
                  <a:endParaRPr lang="en-CA" sz="1350"/>
                </a:p>
              </p:txBody>
            </p:sp>
            <p:sp>
              <p:nvSpPr>
                <p:cNvPr id="118" name="Freeform: Shape 117">
                  <a:extLst>
                    <a:ext uri="{FF2B5EF4-FFF2-40B4-BE49-F238E27FC236}">
                      <a16:creationId xmlns:a16="http://schemas.microsoft.com/office/drawing/2014/main" id="{3824377A-5D87-4E5B-A59D-90A8097DC0F2}"/>
                    </a:ext>
                  </a:extLst>
                </p:cNvPr>
                <p:cNvSpPr/>
                <p:nvPr/>
              </p:nvSpPr>
              <p:spPr>
                <a:xfrm>
                  <a:off x="7955661" y="1265759"/>
                  <a:ext cx="60108" cy="77282"/>
                </a:xfrm>
                <a:custGeom>
                  <a:avLst/>
                  <a:gdLst>
                    <a:gd name="connsiteX0" fmla="*/ 80335 w 80143"/>
                    <a:gd name="connsiteY0" fmla="*/ 26287 h 103041"/>
                    <a:gd name="connsiteX1" fmla="*/ 39844 w 80143"/>
                    <a:gd name="connsiteY1" fmla="*/ 105400 h 103041"/>
                    <a:gd name="connsiteX2" fmla="*/ 9847 w 80143"/>
                    <a:gd name="connsiteY2" fmla="*/ 106621 h 103041"/>
                    <a:gd name="connsiteX3" fmla="*/ 0 w 80143"/>
                    <a:gd name="connsiteY3" fmla="*/ 80021 h 103041"/>
                    <a:gd name="connsiteX4" fmla="*/ 40110 w 80143"/>
                    <a:gd name="connsiteY4" fmla="*/ 5564 h 103041"/>
                    <a:gd name="connsiteX5" fmla="*/ 54460 w 80143"/>
                    <a:gd name="connsiteY5" fmla="*/ 1099 h 103041"/>
                    <a:gd name="connsiteX6" fmla="*/ 75259 w 80143"/>
                    <a:gd name="connsiteY6" fmla="*/ 10983 h 103041"/>
                    <a:gd name="connsiteX7" fmla="*/ 80335 w 80143"/>
                    <a:gd name="connsiteY7" fmla="*/ 26287 h 10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143" h="103041">
                      <a:moveTo>
                        <a:pt x="80335" y="26287"/>
                      </a:moveTo>
                      <a:lnTo>
                        <a:pt x="39844" y="105400"/>
                      </a:lnTo>
                      <a:lnTo>
                        <a:pt x="9847" y="106621"/>
                      </a:lnTo>
                      <a:lnTo>
                        <a:pt x="0" y="80021"/>
                      </a:lnTo>
                      <a:lnTo>
                        <a:pt x="40110" y="5564"/>
                      </a:lnTo>
                      <a:cubicBezTo>
                        <a:pt x="42972" y="526"/>
                        <a:pt x="49270" y="-1420"/>
                        <a:pt x="54460" y="1099"/>
                      </a:cubicBezTo>
                      <a:cubicBezTo>
                        <a:pt x="60528" y="4037"/>
                        <a:pt x="68580" y="7854"/>
                        <a:pt x="75259" y="10983"/>
                      </a:cubicBezTo>
                      <a:cubicBezTo>
                        <a:pt x="81098" y="13654"/>
                        <a:pt x="83388" y="20677"/>
                        <a:pt x="80335" y="26287"/>
                      </a:cubicBezTo>
                      <a:close/>
                    </a:path>
                  </a:pathLst>
                </a:custGeom>
                <a:noFill/>
                <a:ln w="15875" cap="flat">
                  <a:solidFill>
                    <a:schemeClr val="tx1"/>
                  </a:solidFill>
                  <a:prstDash val="solid"/>
                  <a:round/>
                </a:ln>
              </p:spPr>
              <p:txBody>
                <a:bodyPr rtlCol="0" anchor="ctr"/>
                <a:lstStyle/>
                <a:p>
                  <a:endParaRPr lang="en-CA" sz="1350"/>
                </a:p>
              </p:txBody>
            </p:sp>
            <p:sp>
              <p:nvSpPr>
                <p:cNvPr id="119" name="Freeform: Shape 118">
                  <a:extLst>
                    <a:ext uri="{FF2B5EF4-FFF2-40B4-BE49-F238E27FC236}">
                      <a16:creationId xmlns:a16="http://schemas.microsoft.com/office/drawing/2014/main" id="{9E08388A-8127-4D81-A740-9EFDA6EE4A35}"/>
                    </a:ext>
                  </a:extLst>
                </p:cNvPr>
                <p:cNvSpPr/>
                <p:nvPr/>
              </p:nvSpPr>
              <p:spPr>
                <a:xfrm>
                  <a:off x="8006296" y="1286230"/>
                  <a:ext cx="57245" cy="80144"/>
                </a:xfrm>
                <a:custGeom>
                  <a:avLst/>
                  <a:gdLst>
                    <a:gd name="connsiteX0" fmla="*/ 76327 w 76327"/>
                    <a:gd name="connsiteY0" fmla="*/ 23187 h 106858"/>
                    <a:gd name="connsiteX1" fmla="*/ 42132 w 76327"/>
                    <a:gd name="connsiteY1" fmla="*/ 104018 h 106858"/>
                    <a:gd name="connsiteX2" fmla="*/ 12403 w 76327"/>
                    <a:gd name="connsiteY2" fmla="*/ 108178 h 106858"/>
                    <a:gd name="connsiteX3" fmla="*/ 0 w 76327"/>
                    <a:gd name="connsiteY3" fmla="*/ 82685 h 106858"/>
                    <a:gd name="connsiteX4" fmla="*/ 34271 w 76327"/>
                    <a:gd name="connsiteY4" fmla="*/ 6510 h 106858"/>
                    <a:gd name="connsiteX5" fmla="*/ 48124 w 76327"/>
                    <a:gd name="connsiteY5" fmla="*/ 671 h 106858"/>
                    <a:gd name="connsiteX6" fmla="*/ 69800 w 76327"/>
                    <a:gd name="connsiteY6" fmla="*/ 8456 h 106858"/>
                    <a:gd name="connsiteX7" fmla="*/ 76327 w 76327"/>
                    <a:gd name="connsiteY7" fmla="*/ 23187 h 10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27" h="106858">
                      <a:moveTo>
                        <a:pt x="76327" y="23187"/>
                      </a:moveTo>
                      <a:lnTo>
                        <a:pt x="42132" y="104018"/>
                      </a:lnTo>
                      <a:lnTo>
                        <a:pt x="12403" y="108178"/>
                      </a:lnTo>
                      <a:lnTo>
                        <a:pt x="0" y="82685"/>
                      </a:lnTo>
                      <a:lnTo>
                        <a:pt x="34271" y="6510"/>
                      </a:lnTo>
                      <a:cubicBezTo>
                        <a:pt x="36637" y="1243"/>
                        <a:pt x="42705" y="-1314"/>
                        <a:pt x="48124" y="671"/>
                      </a:cubicBezTo>
                      <a:cubicBezTo>
                        <a:pt x="54460" y="2999"/>
                        <a:pt x="62817" y="6014"/>
                        <a:pt x="69800" y="8456"/>
                      </a:cubicBezTo>
                      <a:cubicBezTo>
                        <a:pt x="75831" y="10555"/>
                        <a:pt x="78807" y="17310"/>
                        <a:pt x="76327" y="23187"/>
                      </a:cubicBezTo>
                      <a:close/>
                    </a:path>
                  </a:pathLst>
                </a:custGeom>
                <a:noFill/>
                <a:ln w="15875" cap="flat">
                  <a:solidFill>
                    <a:schemeClr val="tx1"/>
                  </a:solidFill>
                  <a:prstDash val="solid"/>
                  <a:round/>
                </a:ln>
              </p:spPr>
              <p:txBody>
                <a:bodyPr rtlCol="0" anchor="ctr"/>
                <a:lstStyle/>
                <a:p>
                  <a:endParaRPr lang="en-CA" sz="1350"/>
                </a:p>
              </p:txBody>
            </p:sp>
            <p:sp>
              <p:nvSpPr>
                <p:cNvPr id="120" name="Freeform: Shape 119">
                  <a:extLst>
                    <a:ext uri="{FF2B5EF4-FFF2-40B4-BE49-F238E27FC236}">
                      <a16:creationId xmlns:a16="http://schemas.microsoft.com/office/drawing/2014/main" id="{7373D5EC-C7C0-4734-8309-24692771858A}"/>
                    </a:ext>
                  </a:extLst>
                </p:cNvPr>
                <p:cNvSpPr/>
                <p:nvPr/>
              </p:nvSpPr>
              <p:spPr>
                <a:xfrm>
                  <a:off x="7829864" y="1353753"/>
                  <a:ext cx="114491" cy="45797"/>
                </a:xfrm>
                <a:custGeom>
                  <a:avLst/>
                  <a:gdLst>
                    <a:gd name="connsiteX0" fmla="*/ 0 w 152654"/>
                    <a:gd name="connsiteY0" fmla="*/ 12614 h 61061"/>
                    <a:gd name="connsiteX1" fmla="*/ 47399 w 152654"/>
                    <a:gd name="connsiteY1" fmla="*/ 96 h 61061"/>
                    <a:gd name="connsiteX2" fmla="*/ 154372 w 152654"/>
                    <a:gd name="connsiteY2" fmla="*/ 64402 h 61061"/>
                  </a:gdLst>
                  <a:ahLst/>
                  <a:cxnLst>
                    <a:cxn ang="0">
                      <a:pos x="connsiteX0" y="connsiteY0"/>
                    </a:cxn>
                    <a:cxn ang="0">
                      <a:pos x="connsiteX1" y="connsiteY1"/>
                    </a:cxn>
                    <a:cxn ang="0">
                      <a:pos x="connsiteX2" y="connsiteY2"/>
                    </a:cxn>
                  </a:cxnLst>
                  <a:rect l="l" t="t" r="r" b="b"/>
                  <a:pathLst>
                    <a:path w="152654" h="61061">
                      <a:moveTo>
                        <a:pt x="0" y="12614"/>
                      </a:moveTo>
                      <a:cubicBezTo>
                        <a:pt x="14273" y="5248"/>
                        <a:pt x="30302" y="783"/>
                        <a:pt x="47399" y="96"/>
                      </a:cubicBezTo>
                      <a:cubicBezTo>
                        <a:pt x="94112" y="-1812"/>
                        <a:pt x="135328" y="24788"/>
                        <a:pt x="154372" y="64402"/>
                      </a:cubicBezTo>
                    </a:path>
                  </a:pathLst>
                </a:custGeom>
                <a:noFill/>
                <a:ln w="15875" cap="flat">
                  <a:solidFill>
                    <a:schemeClr val="tx1"/>
                  </a:solidFill>
                  <a:prstDash val="solid"/>
                  <a:round/>
                </a:ln>
              </p:spPr>
              <p:txBody>
                <a:bodyPr rtlCol="0" anchor="ctr"/>
                <a:lstStyle/>
                <a:p>
                  <a:endParaRPr lang="en-CA" sz="1350"/>
                </a:p>
              </p:txBody>
            </p:sp>
            <p:sp>
              <p:nvSpPr>
                <p:cNvPr id="121" name="Freeform: Shape 120">
                  <a:extLst>
                    <a:ext uri="{FF2B5EF4-FFF2-40B4-BE49-F238E27FC236}">
                      <a16:creationId xmlns:a16="http://schemas.microsoft.com/office/drawing/2014/main" id="{D7D474E7-12B6-4FC9-8035-63398DAF2D5E}"/>
                    </a:ext>
                  </a:extLst>
                </p:cNvPr>
                <p:cNvSpPr/>
                <p:nvPr/>
              </p:nvSpPr>
              <p:spPr>
                <a:xfrm>
                  <a:off x="7889314" y="1154612"/>
                  <a:ext cx="31485" cy="57245"/>
                </a:xfrm>
                <a:custGeom>
                  <a:avLst/>
                  <a:gdLst>
                    <a:gd name="connsiteX0" fmla="*/ 45529 w 41979"/>
                    <a:gd name="connsiteY0" fmla="*/ 78655 h 76327"/>
                    <a:gd name="connsiteX1" fmla="*/ 0 w 41979"/>
                    <a:gd name="connsiteY1" fmla="*/ 0 h 76327"/>
                  </a:gdLst>
                  <a:ahLst/>
                  <a:cxnLst>
                    <a:cxn ang="0">
                      <a:pos x="connsiteX0" y="connsiteY0"/>
                    </a:cxn>
                    <a:cxn ang="0">
                      <a:pos x="connsiteX1" y="connsiteY1"/>
                    </a:cxn>
                  </a:cxnLst>
                  <a:rect l="l" t="t" r="r" b="b"/>
                  <a:pathLst>
                    <a:path w="41979" h="76327">
                      <a:moveTo>
                        <a:pt x="45529" y="78655"/>
                      </a:moveTo>
                      <a:cubicBezTo>
                        <a:pt x="45529" y="78655"/>
                        <a:pt x="12594" y="42247"/>
                        <a:pt x="0" y="0"/>
                      </a:cubicBezTo>
                    </a:path>
                  </a:pathLst>
                </a:custGeom>
                <a:noFill/>
                <a:ln w="15875" cap="rnd">
                  <a:solidFill>
                    <a:schemeClr val="tx1"/>
                  </a:solidFill>
                  <a:prstDash val="solid"/>
                  <a:round/>
                </a:ln>
              </p:spPr>
              <p:txBody>
                <a:bodyPr rtlCol="0" anchor="ctr"/>
                <a:lstStyle/>
                <a:p>
                  <a:endParaRPr lang="en-CA" sz="1350"/>
                </a:p>
              </p:txBody>
            </p:sp>
            <p:sp>
              <p:nvSpPr>
                <p:cNvPr id="122" name="Freeform: Shape 121">
                  <a:extLst>
                    <a:ext uri="{FF2B5EF4-FFF2-40B4-BE49-F238E27FC236}">
                      <a16:creationId xmlns:a16="http://schemas.microsoft.com/office/drawing/2014/main" id="{1B7D6CE5-E291-4A26-8E09-1051C1E03701}"/>
                    </a:ext>
                  </a:extLst>
                </p:cNvPr>
                <p:cNvSpPr/>
                <p:nvPr/>
              </p:nvSpPr>
              <p:spPr>
                <a:xfrm>
                  <a:off x="8104413" y="1332445"/>
                  <a:ext cx="68695" cy="57245"/>
                </a:xfrm>
                <a:custGeom>
                  <a:avLst/>
                  <a:gdLst>
                    <a:gd name="connsiteX0" fmla="*/ 93043 w 91592"/>
                    <a:gd name="connsiteY0" fmla="*/ 13853 h 76327"/>
                    <a:gd name="connsiteX1" fmla="*/ 82090 w 91592"/>
                    <a:gd name="connsiteY1" fmla="*/ 5343 h 76327"/>
                    <a:gd name="connsiteX2" fmla="*/ 25990 w 91592"/>
                    <a:gd name="connsiteY2" fmla="*/ 0 h 76327"/>
                    <a:gd name="connsiteX3" fmla="*/ 0 w 91592"/>
                    <a:gd name="connsiteY3" fmla="*/ 78235 h 76327"/>
                    <a:gd name="connsiteX4" fmla="*/ 90944 w 91592"/>
                    <a:gd name="connsiteY4" fmla="*/ 31180 h 76327"/>
                    <a:gd name="connsiteX5" fmla="*/ 93043 w 91592"/>
                    <a:gd name="connsiteY5" fmla="*/ 13853 h 7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92" h="76327">
                      <a:moveTo>
                        <a:pt x="93043" y="13853"/>
                      </a:moveTo>
                      <a:cubicBezTo>
                        <a:pt x="90753" y="6908"/>
                        <a:pt x="87548" y="5534"/>
                        <a:pt x="82090" y="5343"/>
                      </a:cubicBezTo>
                      <a:cubicBezTo>
                        <a:pt x="63123" y="4732"/>
                        <a:pt x="44156" y="2748"/>
                        <a:pt x="25990" y="0"/>
                      </a:cubicBezTo>
                      <a:cubicBezTo>
                        <a:pt x="27783" y="14998"/>
                        <a:pt x="27745" y="48315"/>
                        <a:pt x="0" y="78235"/>
                      </a:cubicBezTo>
                      <a:cubicBezTo>
                        <a:pt x="27631" y="72664"/>
                        <a:pt x="76938" y="57818"/>
                        <a:pt x="90944" y="31180"/>
                      </a:cubicBezTo>
                      <a:cubicBezTo>
                        <a:pt x="94036" y="25417"/>
                        <a:pt x="94761" y="19082"/>
                        <a:pt x="93043" y="13853"/>
                      </a:cubicBezTo>
                      <a:close/>
                    </a:path>
                  </a:pathLst>
                </a:custGeom>
                <a:solidFill>
                  <a:schemeClr val="tx1"/>
                </a:solidFill>
                <a:ln w="15875" cap="flat">
                  <a:solidFill>
                    <a:schemeClr val="tx1"/>
                  </a:solidFill>
                  <a:prstDash val="solid"/>
                  <a:miter/>
                </a:ln>
              </p:spPr>
              <p:txBody>
                <a:bodyPr rtlCol="0" anchor="ctr"/>
                <a:lstStyle/>
                <a:p>
                  <a:endParaRPr lang="en-CA" sz="1350"/>
                </a:p>
              </p:txBody>
            </p:sp>
          </p:grpSp>
          <p:sp>
            <p:nvSpPr>
              <p:cNvPr id="123" name="Freeform 56">
                <a:extLst>
                  <a:ext uri="{FF2B5EF4-FFF2-40B4-BE49-F238E27FC236}">
                    <a16:creationId xmlns:a16="http://schemas.microsoft.com/office/drawing/2014/main" id="{9BD85C48-6304-47BF-AE76-177A5A1B9CE6}"/>
                  </a:ext>
                </a:extLst>
              </p:cNvPr>
              <p:cNvSpPr>
                <a:spLocks noEditPoints="1"/>
              </p:cNvSpPr>
              <p:nvPr/>
            </p:nvSpPr>
            <p:spPr bwMode="auto">
              <a:xfrm>
                <a:off x="5706037" y="3871528"/>
                <a:ext cx="519984" cy="479400"/>
              </a:xfrm>
              <a:custGeom>
                <a:avLst/>
                <a:gdLst>
                  <a:gd name="T0" fmla="*/ 95 w 281"/>
                  <a:gd name="T1" fmla="*/ 60 h 259"/>
                  <a:gd name="T2" fmla="*/ 98 w 281"/>
                  <a:gd name="T3" fmla="*/ 54 h 259"/>
                  <a:gd name="T4" fmla="*/ 211 w 281"/>
                  <a:gd name="T5" fmla="*/ 22 h 259"/>
                  <a:gd name="T6" fmla="*/ 165 w 281"/>
                  <a:gd name="T7" fmla="*/ 101 h 259"/>
                  <a:gd name="T8" fmla="*/ 166 w 281"/>
                  <a:gd name="T9" fmla="*/ 101 h 259"/>
                  <a:gd name="T10" fmla="*/ 166 w 281"/>
                  <a:gd name="T11" fmla="*/ 101 h 259"/>
                  <a:gd name="T12" fmla="*/ 95 w 281"/>
                  <a:gd name="T13" fmla="*/ 60 h 259"/>
                  <a:gd name="T14" fmla="*/ 247 w 281"/>
                  <a:gd name="T15" fmla="*/ 140 h 259"/>
                  <a:gd name="T16" fmla="*/ 223 w 281"/>
                  <a:gd name="T17" fmla="*/ 29 h 259"/>
                  <a:gd name="T18" fmla="*/ 177 w 281"/>
                  <a:gd name="T19" fmla="*/ 108 h 259"/>
                  <a:gd name="T20" fmla="*/ 177 w 281"/>
                  <a:gd name="T21" fmla="*/ 108 h 259"/>
                  <a:gd name="T22" fmla="*/ 177 w 281"/>
                  <a:gd name="T23" fmla="*/ 108 h 259"/>
                  <a:gd name="T24" fmla="*/ 243 w 281"/>
                  <a:gd name="T25" fmla="*/ 146 h 259"/>
                  <a:gd name="T26" fmla="*/ 247 w 281"/>
                  <a:gd name="T27" fmla="*/ 140 h 259"/>
                  <a:gd name="T28" fmla="*/ 264 w 281"/>
                  <a:gd name="T29" fmla="*/ 232 h 259"/>
                  <a:gd name="T30" fmla="*/ 196 w 281"/>
                  <a:gd name="T31" fmla="*/ 242 h 259"/>
                  <a:gd name="T32" fmla="*/ 37 w 281"/>
                  <a:gd name="T33" fmla="*/ 150 h 259"/>
                  <a:gd name="T34" fmla="*/ 12 w 281"/>
                  <a:gd name="T35" fmla="*/ 86 h 259"/>
                  <a:gd name="T36" fmla="*/ 17 w 281"/>
                  <a:gd name="T37" fmla="*/ 78 h 259"/>
                  <a:gd name="T38" fmla="*/ 85 w 281"/>
                  <a:gd name="T39" fmla="*/ 68 h 259"/>
                  <a:gd name="T40" fmla="*/ 244 w 281"/>
                  <a:gd name="T41" fmla="*/ 160 h 259"/>
                  <a:gd name="T42" fmla="*/ 269 w 281"/>
                  <a:gd name="T43" fmla="*/ 223 h 259"/>
                  <a:gd name="T44" fmla="*/ 264 w 281"/>
                  <a:gd name="T45" fmla="*/ 232 h 259"/>
                  <a:gd name="T46" fmla="*/ 150 w 281"/>
                  <a:gd name="T47" fmla="*/ 122 h 259"/>
                  <a:gd name="T48" fmla="*/ 82 w 281"/>
                  <a:gd name="T49" fmla="*/ 81 h 259"/>
                  <a:gd name="T50" fmla="*/ 31 w 281"/>
                  <a:gd name="T51" fmla="*/ 84 h 259"/>
                  <a:gd name="T52" fmla="*/ 27 w 281"/>
                  <a:gd name="T53" fmla="*/ 90 h 259"/>
                  <a:gd name="T54" fmla="*/ 46 w 281"/>
                  <a:gd name="T55" fmla="*/ 141 h 259"/>
                  <a:gd name="T56" fmla="*/ 116 w 281"/>
                  <a:gd name="T57" fmla="*/ 178 h 259"/>
                  <a:gd name="T58" fmla="*/ 150 w 281"/>
                  <a:gd name="T59" fmla="*/ 12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1" h="259">
                    <a:moveTo>
                      <a:pt x="95" y="60"/>
                    </a:moveTo>
                    <a:cubicBezTo>
                      <a:pt x="96" y="58"/>
                      <a:pt x="97" y="56"/>
                      <a:pt x="98" y="54"/>
                    </a:cubicBezTo>
                    <a:cubicBezTo>
                      <a:pt x="121" y="14"/>
                      <a:pt x="171" y="0"/>
                      <a:pt x="211" y="22"/>
                    </a:cubicBezTo>
                    <a:cubicBezTo>
                      <a:pt x="165" y="101"/>
                      <a:pt x="165" y="101"/>
                      <a:pt x="165" y="101"/>
                    </a:cubicBezTo>
                    <a:cubicBezTo>
                      <a:pt x="166" y="101"/>
                      <a:pt x="166" y="101"/>
                      <a:pt x="166" y="101"/>
                    </a:cubicBezTo>
                    <a:cubicBezTo>
                      <a:pt x="166" y="101"/>
                      <a:pt x="166" y="101"/>
                      <a:pt x="166" y="101"/>
                    </a:cubicBezTo>
                    <a:lnTo>
                      <a:pt x="95" y="60"/>
                    </a:lnTo>
                    <a:close/>
                    <a:moveTo>
                      <a:pt x="247" y="140"/>
                    </a:moveTo>
                    <a:cubicBezTo>
                      <a:pt x="269" y="102"/>
                      <a:pt x="258" y="54"/>
                      <a:pt x="223" y="29"/>
                    </a:cubicBezTo>
                    <a:cubicBezTo>
                      <a:pt x="177" y="108"/>
                      <a:pt x="177" y="108"/>
                      <a:pt x="177" y="108"/>
                    </a:cubicBezTo>
                    <a:cubicBezTo>
                      <a:pt x="177" y="108"/>
                      <a:pt x="177" y="108"/>
                      <a:pt x="177" y="108"/>
                    </a:cubicBezTo>
                    <a:cubicBezTo>
                      <a:pt x="177" y="108"/>
                      <a:pt x="177" y="108"/>
                      <a:pt x="177" y="108"/>
                    </a:cubicBezTo>
                    <a:cubicBezTo>
                      <a:pt x="243" y="146"/>
                      <a:pt x="243" y="146"/>
                      <a:pt x="243" y="146"/>
                    </a:cubicBezTo>
                    <a:cubicBezTo>
                      <a:pt x="244" y="144"/>
                      <a:pt x="246" y="142"/>
                      <a:pt x="247" y="140"/>
                    </a:cubicBezTo>
                    <a:close/>
                    <a:moveTo>
                      <a:pt x="264" y="232"/>
                    </a:moveTo>
                    <a:cubicBezTo>
                      <a:pt x="252" y="252"/>
                      <a:pt x="226" y="259"/>
                      <a:pt x="196" y="242"/>
                    </a:cubicBezTo>
                    <a:cubicBezTo>
                      <a:pt x="37" y="150"/>
                      <a:pt x="37" y="150"/>
                      <a:pt x="37" y="150"/>
                    </a:cubicBezTo>
                    <a:cubicBezTo>
                      <a:pt x="8" y="133"/>
                      <a:pt x="0" y="106"/>
                      <a:pt x="12" y="86"/>
                    </a:cubicBezTo>
                    <a:cubicBezTo>
                      <a:pt x="17" y="78"/>
                      <a:pt x="17" y="78"/>
                      <a:pt x="17" y="78"/>
                    </a:cubicBezTo>
                    <a:cubicBezTo>
                      <a:pt x="29" y="57"/>
                      <a:pt x="55" y="51"/>
                      <a:pt x="85" y="68"/>
                    </a:cubicBezTo>
                    <a:cubicBezTo>
                      <a:pt x="244" y="160"/>
                      <a:pt x="244" y="160"/>
                      <a:pt x="244" y="160"/>
                    </a:cubicBezTo>
                    <a:cubicBezTo>
                      <a:pt x="273" y="177"/>
                      <a:pt x="281" y="203"/>
                      <a:pt x="269" y="223"/>
                    </a:cubicBezTo>
                    <a:lnTo>
                      <a:pt x="264" y="232"/>
                    </a:lnTo>
                    <a:close/>
                    <a:moveTo>
                      <a:pt x="150" y="122"/>
                    </a:moveTo>
                    <a:cubicBezTo>
                      <a:pt x="82" y="81"/>
                      <a:pt x="82" y="81"/>
                      <a:pt x="82" y="81"/>
                    </a:cubicBezTo>
                    <a:cubicBezTo>
                      <a:pt x="59" y="67"/>
                      <a:pt x="39" y="71"/>
                      <a:pt x="31" y="84"/>
                    </a:cubicBezTo>
                    <a:cubicBezTo>
                      <a:pt x="27" y="90"/>
                      <a:pt x="27" y="90"/>
                      <a:pt x="27" y="90"/>
                    </a:cubicBezTo>
                    <a:cubicBezTo>
                      <a:pt x="19" y="104"/>
                      <a:pt x="22" y="126"/>
                      <a:pt x="46" y="141"/>
                    </a:cubicBezTo>
                    <a:cubicBezTo>
                      <a:pt x="116" y="178"/>
                      <a:pt x="116" y="178"/>
                      <a:pt x="116" y="178"/>
                    </a:cubicBezTo>
                    <a:lnTo>
                      <a:pt x="150" y="1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Plus Sign 123">
                <a:extLst>
                  <a:ext uri="{FF2B5EF4-FFF2-40B4-BE49-F238E27FC236}">
                    <a16:creationId xmlns:a16="http://schemas.microsoft.com/office/drawing/2014/main" id="{0FCAD074-2611-4DE3-9032-7908BD6A5797}"/>
                  </a:ext>
                </a:extLst>
              </p:cNvPr>
              <p:cNvSpPr/>
              <p:nvPr/>
            </p:nvSpPr>
            <p:spPr>
              <a:xfrm>
                <a:off x="5897477" y="4420150"/>
                <a:ext cx="224193" cy="224780"/>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grpSp>
      </p:grpSp>
      <p:grpSp>
        <p:nvGrpSpPr>
          <p:cNvPr id="139" name="Group 138">
            <a:extLst>
              <a:ext uri="{FF2B5EF4-FFF2-40B4-BE49-F238E27FC236}">
                <a16:creationId xmlns:a16="http://schemas.microsoft.com/office/drawing/2014/main" id="{4BEE1B27-25D4-4301-A7F6-7EF20A979349}"/>
              </a:ext>
            </a:extLst>
          </p:cNvPr>
          <p:cNvGrpSpPr/>
          <p:nvPr/>
        </p:nvGrpSpPr>
        <p:grpSpPr>
          <a:xfrm>
            <a:off x="8066551" y="1839286"/>
            <a:ext cx="3474720" cy="3921434"/>
            <a:chOff x="8066551" y="1839286"/>
            <a:chExt cx="3474720" cy="3921434"/>
          </a:xfrm>
        </p:grpSpPr>
        <p:sp>
          <p:nvSpPr>
            <p:cNvPr id="71" name="Rounded Rectangle 39">
              <a:extLst>
                <a:ext uri="{FF2B5EF4-FFF2-40B4-BE49-F238E27FC236}">
                  <a16:creationId xmlns:a16="http://schemas.microsoft.com/office/drawing/2014/main" id="{A3C35E8A-917B-4B4B-9AC0-3D588FA3B85A}"/>
                </a:ext>
              </a:extLst>
            </p:cNvPr>
            <p:cNvSpPr/>
            <p:nvPr/>
          </p:nvSpPr>
          <p:spPr bwMode="gray">
            <a:xfrm>
              <a:off x="8066551" y="2499517"/>
              <a:ext cx="3474720" cy="3261203"/>
            </a:xfrm>
            <a:prstGeom prst="rect">
              <a:avLst/>
            </a:prstGeom>
            <a:solidFill>
              <a:schemeClr val="bg2"/>
            </a:solidFill>
            <a:ln w="6350" algn="ctr">
              <a:noFill/>
              <a:miter lim="800000"/>
              <a:headEnd/>
              <a:tailEnd/>
            </a:ln>
          </p:spPr>
          <p:txBody>
            <a:bodyPr wrap="square" lIns="88900" tIns="88900" rIns="88900" bIns="88900" rtlCol="0" anchor="ctr"/>
            <a:lstStyle/>
            <a:p>
              <a:pPr algn="ctr">
                <a:spcBef>
                  <a:spcPts val="300"/>
                </a:spcBef>
                <a:buFont typeface="Wingdings 2" pitchFamily="18" charset="2"/>
                <a:buNone/>
              </a:pPr>
              <a:endParaRPr lang="en-GB" sz="1400">
                <a:solidFill>
                  <a:prstClr val="black"/>
                </a:solidFill>
              </a:endParaRPr>
            </a:p>
          </p:txBody>
        </p:sp>
        <p:sp>
          <p:nvSpPr>
            <p:cNvPr id="72" name="Rounded Rectangle 39">
              <a:extLst>
                <a:ext uri="{FF2B5EF4-FFF2-40B4-BE49-F238E27FC236}">
                  <a16:creationId xmlns:a16="http://schemas.microsoft.com/office/drawing/2014/main" id="{2EF0F2C0-6383-4628-AAD8-67BFE78E5EE3}"/>
                </a:ext>
              </a:extLst>
            </p:cNvPr>
            <p:cNvSpPr/>
            <p:nvPr/>
          </p:nvSpPr>
          <p:spPr bwMode="gray">
            <a:xfrm>
              <a:off x="8066551" y="1839286"/>
              <a:ext cx="3474720" cy="533153"/>
            </a:xfrm>
            <a:prstGeom prst="round2SameRect">
              <a:avLst>
                <a:gd name="adj1" fmla="val 0"/>
                <a:gd name="adj2" fmla="val 0"/>
              </a:avLst>
            </a:prstGeom>
            <a:solidFill>
              <a:schemeClr val="bg1">
                <a:lumMod val="50000"/>
              </a:schemeClr>
            </a:solidFill>
            <a:ln w="3175" algn="ctr">
              <a:noFill/>
              <a:miter lim="800000"/>
              <a:headEnd/>
              <a:tailEnd/>
            </a:ln>
          </p:spPr>
          <p:txBody>
            <a:bodyPr wrap="square" lIns="0" tIns="0" rIns="0" bIns="0" rtlCol="0" anchor="ctr"/>
            <a:lstStyle/>
            <a:p>
              <a:pPr algn="ctr">
                <a:spcBef>
                  <a:spcPts val="300"/>
                </a:spcBef>
                <a:buFont typeface="Wingdings 2" pitchFamily="18" charset="2"/>
                <a:buNone/>
              </a:pPr>
              <a:r>
                <a:rPr lang="en-GB" sz="1600" b="1">
                  <a:solidFill>
                    <a:prstClr val="white"/>
                  </a:solidFill>
                </a:rPr>
                <a:t>Bariatric surgery</a:t>
              </a:r>
            </a:p>
          </p:txBody>
        </p:sp>
        <p:grpSp>
          <p:nvGrpSpPr>
            <p:cNvPr id="73" name="Group 72">
              <a:extLst>
                <a:ext uri="{FF2B5EF4-FFF2-40B4-BE49-F238E27FC236}">
                  <a16:creationId xmlns:a16="http://schemas.microsoft.com/office/drawing/2014/main" id="{016C7675-9E3C-4C6D-8ECD-5AE1B94C1C75}"/>
                </a:ext>
              </a:extLst>
            </p:cNvPr>
            <p:cNvGrpSpPr/>
            <p:nvPr/>
          </p:nvGrpSpPr>
          <p:grpSpPr>
            <a:xfrm>
              <a:off x="8174140" y="2314619"/>
              <a:ext cx="3259540" cy="310293"/>
              <a:chOff x="376685" y="1580250"/>
              <a:chExt cx="2613584" cy="243367"/>
            </a:xfrm>
          </p:grpSpPr>
          <p:grpSp>
            <p:nvGrpSpPr>
              <p:cNvPr id="74" name="Group 73">
                <a:extLst>
                  <a:ext uri="{FF2B5EF4-FFF2-40B4-BE49-F238E27FC236}">
                    <a16:creationId xmlns:a16="http://schemas.microsoft.com/office/drawing/2014/main" id="{E63CA375-EA1F-4CA0-B7E7-3843DF881ECC}"/>
                  </a:ext>
                </a:extLst>
              </p:cNvPr>
              <p:cNvGrpSpPr/>
              <p:nvPr/>
            </p:nvGrpSpPr>
            <p:grpSpPr>
              <a:xfrm>
                <a:off x="376685" y="1580250"/>
                <a:ext cx="46597" cy="243367"/>
                <a:chOff x="3601046" y="851864"/>
                <a:chExt cx="40496" cy="211503"/>
              </a:xfrm>
            </p:grpSpPr>
            <p:sp>
              <p:nvSpPr>
                <p:cNvPr id="85" name="Oval 84">
                  <a:extLst>
                    <a:ext uri="{FF2B5EF4-FFF2-40B4-BE49-F238E27FC236}">
                      <a16:creationId xmlns:a16="http://schemas.microsoft.com/office/drawing/2014/main" id="{AE70798F-FE03-4726-9C62-A123B81E2D4F}"/>
                    </a:ext>
                  </a:extLst>
                </p:cNvPr>
                <p:cNvSpPr/>
                <p:nvPr/>
              </p:nvSpPr>
              <p:spPr bwMode="gray">
                <a:xfrm>
                  <a:off x="3609032" y="1036418"/>
                  <a:ext cx="24500" cy="26949"/>
                </a:xfrm>
                <a:prstGeom prst="ellipse">
                  <a:avLst/>
                </a:prstGeom>
                <a:solidFill>
                  <a:schemeClr val="accent3"/>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86" name="Oval 85">
                  <a:extLst>
                    <a:ext uri="{FF2B5EF4-FFF2-40B4-BE49-F238E27FC236}">
                      <a16:creationId xmlns:a16="http://schemas.microsoft.com/office/drawing/2014/main" id="{D931A069-295E-4C10-BA12-11C554645F7B}"/>
                    </a:ext>
                  </a:extLst>
                </p:cNvPr>
                <p:cNvSpPr/>
                <p:nvPr/>
              </p:nvSpPr>
              <p:spPr bwMode="gray">
                <a:xfrm>
                  <a:off x="3609032" y="851864"/>
                  <a:ext cx="24500" cy="26949"/>
                </a:xfrm>
                <a:prstGeom prst="ellipse">
                  <a:avLst/>
                </a:prstGeom>
                <a:solidFill>
                  <a:schemeClr val="accent3"/>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grpSp>
              <p:nvGrpSpPr>
                <p:cNvPr id="87" name="Group 86">
                  <a:extLst>
                    <a:ext uri="{FF2B5EF4-FFF2-40B4-BE49-F238E27FC236}">
                      <a16:creationId xmlns:a16="http://schemas.microsoft.com/office/drawing/2014/main" id="{FDC79392-8342-4965-BABF-66BF1197E595}"/>
                    </a:ext>
                  </a:extLst>
                </p:cNvPr>
                <p:cNvGrpSpPr/>
                <p:nvPr/>
              </p:nvGrpSpPr>
              <p:grpSpPr>
                <a:xfrm>
                  <a:off x="3601046" y="864062"/>
                  <a:ext cx="40496" cy="185486"/>
                  <a:chOff x="4517745" y="6009328"/>
                  <a:chExt cx="166255" cy="692291"/>
                </a:xfrm>
              </p:grpSpPr>
              <p:sp>
                <p:nvSpPr>
                  <p:cNvPr id="88" name="Rounded Rectangle 410">
                    <a:extLst>
                      <a:ext uri="{FF2B5EF4-FFF2-40B4-BE49-F238E27FC236}">
                        <a16:creationId xmlns:a16="http://schemas.microsoft.com/office/drawing/2014/main" id="{C72E6B08-7E7A-4DE9-91E0-A6B4CCCE0962}"/>
                      </a:ext>
                    </a:extLst>
                  </p:cNvPr>
                  <p:cNvSpPr/>
                  <p:nvPr/>
                </p:nvSpPr>
                <p:spPr bwMode="gray">
                  <a:xfrm rot="5400000" flipH="1">
                    <a:off x="4529028" y="6057970"/>
                    <a:ext cx="143689" cy="46406"/>
                  </a:xfrm>
                  <a:prstGeom prst="roundRect">
                    <a:avLst>
                      <a:gd name="adj" fmla="val 50000"/>
                    </a:avLst>
                  </a:prstGeom>
                  <a:solidFill>
                    <a:schemeClr val="bg1">
                      <a:lumMod val="50000"/>
                    </a:schemeClr>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89" name="Oval 88">
                    <a:extLst>
                      <a:ext uri="{FF2B5EF4-FFF2-40B4-BE49-F238E27FC236}">
                        <a16:creationId xmlns:a16="http://schemas.microsoft.com/office/drawing/2014/main" id="{7A78B1BA-19CF-4EF2-A251-743F07D88530}"/>
                      </a:ext>
                    </a:extLst>
                  </p:cNvPr>
                  <p:cNvSpPr/>
                  <p:nvPr/>
                </p:nvSpPr>
                <p:spPr bwMode="gray">
                  <a:xfrm>
                    <a:off x="4517745" y="6127527"/>
                    <a:ext cx="166255" cy="166255"/>
                  </a:xfrm>
                  <a:prstGeom prst="ellipse">
                    <a:avLst/>
                  </a:prstGeom>
                  <a:no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90" name="Rounded Rectangle 412">
                    <a:extLst>
                      <a:ext uri="{FF2B5EF4-FFF2-40B4-BE49-F238E27FC236}">
                        <a16:creationId xmlns:a16="http://schemas.microsoft.com/office/drawing/2014/main" id="{86685C9F-6113-4A7D-80F3-324B3199263A}"/>
                      </a:ext>
                    </a:extLst>
                  </p:cNvPr>
                  <p:cNvSpPr/>
                  <p:nvPr/>
                </p:nvSpPr>
                <p:spPr bwMode="gray">
                  <a:xfrm rot="5400000" flipH="1">
                    <a:off x="4529028" y="6313537"/>
                    <a:ext cx="143689" cy="46406"/>
                  </a:xfrm>
                  <a:prstGeom prst="roundRect">
                    <a:avLst>
                      <a:gd name="adj" fmla="val 50000"/>
                    </a:avLst>
                  </a:prstGeom>
                  <a:solidFill>
                    <a:schemeClr val="bg1">
                      <a:lumMod val="50000"/>
                    </a:schemeClr>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91" name="Oval 90">
                    <a:extLst>
                      <a:ext uri="{FF2B5EF4-FFF2-40B4-BE49-F238E27FC236}">
                        <a16:creationId xmlns:a16="http://schemas.microsoft.com/office/drawing/2014/main" id="{975F95E5-303D-4BFE-BF30-A3C42F42296F}"/>
                      </a:ext>
                    </a:extLst>
                  </p:cNvPr>
                  <p:cNvSpPr/>
                  <p:nvPr/>
                </p:nvSpPr>
                <p:spPr bwMode="gray">
                  <a:xfrm>
                    <a:off x="4517745" y="6383094"/>
                    <a:ext cx="166255" cy="166255"/>
                  </a:xfrm>
                  <a:prstGeom prst="ellipse">
                    <a:avLst/>
                  </a:prstGeom>
                  <a:no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92" name="Rounded Rectangle 414">
                    <a:extLst>
                      <a:ext uri="{FF2B5EF4-FFF2-40B4-BE49-F238E27FC236}">
                        <a16:creationId xmlns:a16="http://schemas.microsoft.com/office/drawing/2014/main" id="{50A92D8B-3EFD-41A5-875F-FBA14AAA61EB}"/>
                      </a:ext>
                    </a:extLst>
                  </p:cNvPr>
                  <p:cNvSpPr/>
                  <p:nvPr/>
                </p:nvSpPr>
                <p:spPr bwMode="gray">
                  <a:xfrm rot="5400000" flipH="1">
                    <a:off x="4529027" y="6606572"/>
                    <a:ext cx="143689" cy="46406"/>
                  </a:xfrm>
                  <a:prstGeom prst="roundRect">
                    <a:avLst>
                      <a:gd name="adj" fmla="val 50000"/>
                    </a:avLst>
                  </a:prstGeom>
                  <a:solidFill>
                    <a:schemeClr val="bg1">
                      <a:lumMod val="50000"/>
                    </a:schemeClr>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93" name="Rounded Rectangle 415">
                    <a:extLst>
                      <a:ext uri="{FF2B5EF4-FFF2-40B4-BE49-F238E27FC236}">
                        <a16:creationId xmlns:a16="http://schemas.microsoft.com/office/drawing/2014/main" id="{C015E310-580D-4B02-8D2C-717C70724353}"/>
                      </a:ext>
                    </a:extLst>
                  </p:cNvPr>
                  <p:cNvSpPr/>
                  <p:nvPr/>
                </p:nvSpPr>
                <p:spPr bwMode="gray">
                  <a:xfrm rot="5400000" flipH="1">
                    <a:off x="4529027" y="6590519"/>
                    <a:ext cx="143689" cy="46406"/>
                  </a:xfrm>
                  <a:prstGeom prst="roundRect">
                    <a:avLst>
                      <a:gd name="adj" fmla="val 50000"/>
                    </a:avLst>
                  </a:prstGeom>
                  <a:solidFill>
                    <a:schemeClr val="bg1">
                      <a:lumMod val="50000"/>
                    </a:schemeClr>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grpSp>
          </p:grpSp>
          <p:grpSp>
            <p:nvGrpSpPr>
              <p:cNvPr id="75" name="Group 74">
                <a:extLst>
                  <a:ext uri="{FF2B5EF4-FFF2-40B4-BE49-F238E27FC236}">
                    <a16:creationId xmlns:a16="http://schemas.microsoft.com/office/drawing/2014/main" id="{3CB4F3F7-2925-49AD-8440-6167EDACAF77}"/>
                  </a:ext>
                </a:extLst>
              </p:cNvPr>
              <p:cNvGrpSpPr/>
              <p:nvPr/>
            </p:nvGrpSpPr>
            <p:grpSpPr>
              <a:xfrm>
                <a:off x="2943672" y="1580250"/>
                <a:ext cx="46597" cy="243367"/>
                <a:chOff x="3601046" y="851864"/>
                <a:chExt cx="40496" cy="211503"/>
              </a:xfrm>
            </p:grpSpPr>
            <p:sp>
              <p:nvSpPr>
                <p:cNvPr id="76" name="Oval 75">
                  <a:extLst>
                    <a:ext uri="{FF2B5EF4-FFF2-40B4-BE49-F238E27FC236}">
                      <a16:creationId xmlns:a16="http://schemas.microsoft.com/office/drawing/2014/main" id="{6ECAD158-77A0-4A80-A1A4-88E473C4EC99}"/>
                    </a:ext>
                  </a:extLst>
                </p:cNvPr>
                <p:cNvSpPr/>
                <p:nvPr/>
              </p:nvSpPr>
              <p:spPr bwMode="gray">
                <a:xfrm>
                  <a:off x="3609032" y="1036418"/>
                  <a:ext cx="24500" cy="26949"/>
                </a:xfrm>
                <a:prstGeom prst="ellipse">
                  <a:avLst/>
                </a:prstGeom>
                <a:solidFill>
                  <a:schemeClr val="accent3"/>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77" name="Oval 76">
                  <a:extLst>
                    <a:ext uri="{FF2B5EF4-FFF2-40B4-BE49-F238E27FC236}">
                      <a16:creationId xmlns:a16="http://schemas.microsoft.com/office/drawing/2014/main" id="{6140AAFE-3A6D-4D6F-A4A7-3E045224CC54}"/>
                    </a:ext>
                  </a:extLst>
                </p:cNvPr>
                <p:cNvSpPr/>
                <p:nvPr/>
              </p:nvSpPr>
              <p:spPr bwMode="gray">
                <a:xfrm>
                  <a:off x="3609032" y="851864"/>
                  <a:ext cx="24500" cy="26949"/>
                </a:xfrm>
                <a:prstGeom prst="ellipse">
                  <a:avLst/>
                </a:prstGeom>
                <a:solidFill>
                  <a:schemeClr val="accent3"/>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grpSp>
              <p:nvGrpSpPr>
                <p:cNvPr id="78" name="Group 77">
                  <a:extLst>
                    <a:ext uri="{FF2B5EF4-FFF2-40B4-BE49-F238E27FC236}">
                      <a16:creationId xmlns:a16="http://schemas.microsoft.com/office/drawing/2014/main" id="{E8B08F99-340E-4E38-9350-67A06960F24A}"/>
                    </a:ext>
                  </a:extLst>
                </p:cNvPr>
                <p:cNvGrpSpPr/>
                <p:nvPr/>
              </p:nvGrpSpPr>
              <p:grpSpPr>
                <a:xfrm>
                  <a:off x="3601046" y="864062"/>
                  <a:ext cx="40496" cy="185486"/>
                  <a:chOff x="4517745" y="6009328"/>
                  <a:chExt cx="166255" cy="692291"/>
                </a:xfrm>
              </p:grpSpPr>
              <p:sp>
                <p:nvSpPr>
                  <p:cNvPr id="79" name="Rounded Rectangle 410">
                    <a:extLst>
                      <a:ext uri="{FF2B5EF4-FFF2-40B4-BE49-F238E27FC236}">
                        <a16:creationId xmlns:a16="http://schemas.microsoft.com/office/drawing/2014/main" id="{97A0FE68-4FFA-494A-B0DF-D4CE36B4593C}"/>
                      </a:ext>
                    </a:extLst>
                  </p:cNvPr>
                  <p:cNvSpPr/>
                  <p:nvPr/>
                </p:nvSpPr>
                <p:spPr bwMode="gray">
                  <a:xfrm rot="5400000" flipH="1">
                    <a:off x="4529028" y="6057970"/>
                    <a:ext cx="143689" cy="46406"/>
                  </a:xfrm>
                  <a:prstGeom prst="roundRect">
                    <a:avLst>
                      <a:gd name="adj" fmla="val 50000"/>
                    </a:avLst>
                  </a:prstGeom>
                  <a:solidFill>
                    <a:schemeClr val="bg1">
                      <a:lumMod val="50000"/>
                    </a:schemeClr>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80" name="Oval 79">
                    <a:extLst>
                      <a:ext uri="{FF2B5EF4-FFF2-40B4-BE49-F238E27FC236}">
                        <a16:creationId xmlns:a16="http://schemas.microsoft.com/office/drawing/2014/main" id="{26F243C3-6EB6-42C4-AEB3-6204205C8AA8}"/>
                      </a:ext>
                    </a:extLst>
                  </p:cNvPr>
                  <p:cNvSpPr/>
                  <p:nvPr/>
                </p:nvSpPr>
                <p:spPr bwMode="gray">
                  <a:xfrm>
                    <a:off x="4517745" y="6127527"/>
                    <a:ext cx="166255" cy="166255"/>
                  </a:xfrm>
                  <a:prstGeom prst="ellipse">
                    <a:avLst/>
                  </a:prstGeom>
                  <a:no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81" name="Rounded Rectangle 412">
                    <a:extLst>
                      <a:ext uri="{FF2B5EF4-FFF2-40B4-BE49-F238E27FC236}">
                        <a16:creationId xmlns:a16="http://schemas.microsoft.com/office/drawing/2014/main" id="{021DA598-FABE-4FA4-BBAA-BC5F73D19330}"/>
                      </a:ext>
                    </a:extLst>
                  </p:cNvPr>
                  <p:cNvSpPr/>
                  <p:nvPr/>
                </p:nvSpPr>
                <p:spPr bwMode="gray">
                  <a:xfrm rot="5400000" flipH="1">
                    <a:off x="4529028" y="6313537"/>
                    <a:ext cx="143689" cy="46406"/>
                  </a:xfrm>
                  <a:prstGeom prst="roundRect">
                    <a:avLst>
                      <a:gd name="adj" fmla="val 50000"/>
                    </a:avLst>
                  </a:prstGeom>
                  <a:solidFill>
                    <a:schemeClr val="bg1">
                      <a:lumMod val="50000"/>
                    </a:schemeClr>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82" name="Oval 81">
                    <a:extLst>
                      <a:ext uri="{FF2B5EF4-FFF2-40B4-BE49-F238E27FC236}">
                        <a16:creationId xmlns:a16="http://schemas.microsoft.com/office/drawing/2014/main" id="{FED9BD55-9FAB-4A71-8865-14DDB787D939}"/>
                      </a:ext>
                    </a:extLst>
                  </p:cNvPr>
                  <p:cNvSpPr/>
                  <p:nvPr/>
                </p:nvSpPr>
                <p:spPr bwMode="gray">
                  <a:xfrm>
                    <a:off x="4517745" y="6383094"/>
                    <a:ext cx="166255" cy="166255"/>
                  </a:xfrm>
                  <a:prstGeom prst="ellipse">
                    <a:avLst/>
                  </a:prstGeom>
                  <a:no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83" name="Rounded Rectangle 414">
                    <a:extLst>
                      <a:ext uri="{FF2B5EF4-FFF2-40B4-BE49-F238E27FC236}">
                        <a16:creationId xmlns:a16="http://schemas.microsoft.com/office/drawing/2014/main" id="{95ABD0A9-F637-445F-B21F-6975B7A4D746}"/>
                      </a:ext>
                    </a:extLst>
                  </p:cNvPr>
                  <p:cNvSpPr/>
                  <p:nvPr/>
                </p:nvSpPr>
                <p:spPr bwMode="gray">
                  <a:xfrm rot="5400000" flipH="1">
                    <a:off x="4529027" y="6606572"/>
                    <a:ext cx="143689" cy="46406"/>
                  </a:xfrm>
                  <a:prstGeom prst="roundRect">
                    <a:avLst>
                      <a:gd name="adj" fmla="val 50000"/>
                    </a:avLst>
                  </a:prstGeom>
                  <a:solidFill>
                    <a:schemeClr val="bg1">
                      <a:lumMod val="50000"/>
                    </a:schemeClr>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84" name="Rounded Rectangle 415">
                    <a:extLst>
                      <a:ext uri="{FF2B5EF4-FFF2-40B4-BE49-F238E27FC236}">
                        <a16:creationId xmlns:a16="http://schemas.microsoft.com/office/drawing/2014/main" id="{14B44511-9BD7-47C2-B00E-4E79008858D9}"/>
                      </a:ext>
                    </a:extLst>
                  </p:cNvPr>
                  <p:cNvSpPr/>
                  <p:nvPr/>
                </p:nvSpPr>
                <p:spPr bwMode="gray">
                  <a:xfrm rot="5400000" flipH="1">
                    <a:off x="4529027" y="6590519"/>
                    <a:ext cx="143689" cy="46406"/>
                  </a:xfrm>
                  <a:prstGeom prst="roundRect">
                    <a:avLst>
                      <a:gd name="adj" fmla="val 50000"/>
                    </a:avLst>
                  </a:prstGeom>
                  <a:solidFill>
                    <a:schemeClr val="bg1">
                      <a:lumMod val="50000"/>
                    </a:schemeClr>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grpSp>
          </p:grpSp>
        </p:grpSp>
        <p:grpSp>
          <p:nvGrpSpPr>
            <p:cNvPr id="125" name="Group 124">
              <a:extLst>
                <a:ext uri="{FF2B5EF4-FFF2-40B4-BE49-F238E27FC236}">
                  <a16:creationId xmlns:a16="http://schemas.microsoft.com/office/drawing/2014/main" id="{1A8BA219-5DCD-41A4-90E7-D119AF4579E7}"/>
                </a:ext>
              </a:extLst>
            </p:cNvPr>
            <p:cNvGrpSpPr/>
            <p:nvPr/>
          </p:nvGrpSpPr>
          <p:grpSpPr>
            <a:xfrm>
              <a:off x="9251968" y="3429000"/>
              <a:ext cx="1103886" cy="1436232"/>
              <a:chOff x="4671378" y="2129955"/>
              <a:chExt cx="318198" cy="361937"/>
            </a:xfrm>
          </p:grpSpPr>
          <p:sp>
            <p:nvSpPr>
              <p:cNvPr id="126" name="Freeform: Shape 125">
                <a:extLst>
                  <a:ext uri="{FF2B5EF4-FFF2-40B4-BE49-F238E27FC236}">
                    <a16:creationId xmlns:a16="http://schemas.microsoft.com/office/drawing/2014/main" id="{72388041-DD55-4914-AC9B-CC48479A5713}"/>
                  </a:ext>
                </a:extLst>
              </p:cNvPr>
              <p:cNvSpPr/>
              <p:nvPr/>
            </p:nvSpPr>
            <p:spPr>
              <a:xfrm>
                <a:off x="4774759" y="2129955"/>
                <a:ext cx="174599" cy="234707"/>
              </a:xfrm>
              <a:custGeom>
                <a:avLst/>
                <a:gdLst>
                  <a:gd name="connsiteX0" fmla="*/ 229674 w 232798"/>
                  <a:gd name="connsiteY0" fmla="*/ 21644 h 312941"/>
                  <a:gd name="connsiteX1" fmla="*/ 201432 w 232798"/>
                  <a:gd name="connsiteY1" fmla="*/ 2600 h 312941"/>
                  <a:gd name="connsiteX2" fmla="*/ 180290 w 232798"/>
                  <a:gd name="connsiteY2" fmla="*/ 6722 h 312941"/>
                  <a:gd name="connsiteX3" fmla="*/ 2600 w 232798"/>
                  <a:gd name="connsiteY3" fmla="*/ 270394 h 312941"/>
                  <a:gd name="connsiteX4" fmla="*/ 6722 w 232798"/>
                  <a:gd name="connsiteY4" fmla="*/ 291537 h 312941"/>
                  <a:gd name="connsiteX5" fmla="*/ 34963 w 232798"/>
                  <a:gd name="connsiteY5" fmla="*/ 310581 h 312941"/>
                  <a:gd name="connsiteX6" fmla="*/ 56106 w 232798"/>
                  <a:gd name="connsiteY6" fmla="*/ 306459 h 312941"/>
                  <a:gd name="connsiteX7" fmla="*/ 233795 w 232798"/>
                  <a:gd name="connsiteY7" fmla="*/ 42786 h 312941"/>
                  <a:gd name="connsiteX8" fmla="*/ 229674 w 232798"/>
                  <a:gd name="connsiteY8" fmla="*/ 21644 h 31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798" h="312941">
                    <a:moveTo>
                      <a:pt x="229674" y="21644"/>
                    </a:moveTo>
                    <a:lnTo>
                      <a:pt x="201432" y="2600"/>
                    </a:lnTo>
                    <a:cubicBezTo>
                      <a:pt x="194449" y="-2094"/>
                      <a:pt x="185022" y="-262"/>
                      <a:pt x="180290" y="6722"/>
                    </a:cubicBezTo>
                    <a:lnTo>
                      <a:pt x="2600" y="270394"/>
                    </a:lnTo>
                    <a:cubicBezTo>
                      <a:pt x="-2094" y="277378"/>
                      <a:pt x="-262" y="286843"/>
                      <a:pt x="6722" y="291537"/>
                    </a:cubicBezTo>
                    <a:lnTo>
                      <a:pt x="34963" y="310581"/>
                    </a:lnTo>
                    <a:cubicBezTo>
                      <a:pt x="41947" y="315275"/>
                      <a:pt x="51373" y="313443"/>
                      <a:pt x="56106" y="306459"/>
                    </a:cubicBezTo>
                    <a:lnTo>
                      <a:pt x="233795" y="42786"/>
                    </a:lnTo>
                    <a:cubicBezTo>
                      <a:pt x="238489" y="35803"/>
                      <a:pt x="236657" y="26338"/>
                      <a:pt x="229674" y="21644"/>
                    </a:cubicBezTo>
                    <a:close/>
                  </a:path>
                </a:pathLst>
              </a:custGeom>
              <a:noFill/>
              <a:ln w="19050" cap="flat">
                <a:solidFill>
                  <a:schemeClr val="tx1"/>
                </a:solidFill>
                <a:prstDash val="solid"/>
                <a:miter/>
              </a:ln>
            </p:spPr>
            <p:txBody>
              <a:bodyPr rtlCol="0" anchor="ctr"/>
              <a:lstStyle/>
              <a:p>
                <a:endParaRPr lang="en-CA" sz="1350"/>
              </a:p>
            </p:txBody>
          </p:sp>
          <p:sp>
            <p:nvSpPr>
              <p:cNvPr id="127" name="Freeform: Shape 126">
                <a:extLst>
                  <a:ext uri="{FF2B5EF4-FFF2-40B4-BE49-F238E27FC236}">
                    <a16:creationId xmlns:a16="http://schemas.microsoft.com/office/drawing/2014/main" id="{0026BC84-F77C-4F6D-B3D3-5D067A018753}"/>
                  </a:ext>
                </a:extLst>
              </p:cNvPr>
              <p:cNvSpPr/>
              <p:nvPr/>
            </p:nvSpPr>
            <p:spPr>
              <a:xfrm>
                <a:off x="4671378" y="2367667"/>
                <a:ext cx="120215" cy="120215"/>
              </a:xfrm>
              <a:custGeom>
                <a:avLst/>
                <a:gdLst>
                  <a:gd name="connsiteX0" fmla="*/ 0 w 160287"/>
                  <a:gd name="connsiteY0" fmla="*/ 161819 h 160287"/>
                  <a:gd name="connsiteX1" fmla="*/ 157273 w 160287"/>
                  <a:gd name="connsiteY1" fmla="*/ 43855 h 160287"/>
                  <a:gd name="connsiteX2" fmla="*/ 152464 w 160287"/>
                  <a:gd name="connsiteY2" fmla="*/ 19240 h 160287"/>
                  <a:gd name="connsiteX3" fmla="*/ 128382 w 160287"/>
                  <a:gd name="connsiteY3" fmla="*/ 3020 h 160287"/>
                  <a:gd name="connsiteX4" fmla="*/ 103767 w 160287"/>
                  <a:gd name="connsiteY4" fmla="*/ 7829 h 160287"/>
                  <a:gd name="connsiteX5" fmla="*/ 0 w 160287"/>
                  <a:gd name="connsiteY5" fmla="*/ 161819 h 16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87" h="160287">
                    <a:moveTo>
                      <a:pt x="0" y="161819"/>
                    </a:moveTo>
                    <a:cubicBezTo>
                      <a:pt x="88769" y="160789"/>
                      <a:pt x="157273" y="43855"/>
                      <a:pt x="157273" y="43855"/>
                    </a:cubicBezTo>
                    <a:cubicBezTo>
                      <a:pt x="162730" y="35726"/>
                      <a:pt x="160593" y="24697"/>
                      <a:pt x="152464" y="19240"/>
                    </a:cubicBezTo>
                    <a:lnTo>
                      <a:pt x="128382" y="3020"/>
                    </a:lnTo>
                    <a:cubicBezTo>
                      <a:pt x="120254" y="-2437"/>
                      <a:pt x="109224" y="-300"/>
                      <a:pt x="103767" y="7829"/>
                    </a:cubicBezTo>
                    <a:lnTo>
                      <a:pt x="0" y="161819"/>
                    </a:lnTo>
                    <a:close/>
                  </a:path>
                </a:pathLst>
              </a:custGeom>
              <a:noFill/>
              <a:ln w="19050" cap="flat">
                <a:solidFill>
                  <a:schemeClr val="tx1"/>
                </a:solidFill>
                <a:prstDash val="solid"/>
                <a:miter/>
              </a:ln>
            </p:spPr>
            <p:txBody>
              <a:bodyPr rtlCol="0" anchor="ctr"/>
              <a:lstStyle/>
              <a:p>
                <a:endParaRPr lang="en-CA" sz="1350"/>
              </a:p>
            </p:txBody>
          </p:sp>
          <p:sp>
            <p:nvSpPr>
              <p:cNvPr id="128" name="Freeform: Shape 127">
                <a:extLst>
                  <a:ext uri="{FF2B5EF4-FFF2-40B4-BE49-F238E27FC236}">
                    <a16:creationId xmlns:a16="http://schemas.microsoft.com/office/drawing/2014/main" id="{722B0F46-4E19-4D97-A718-C3C047F18D72}"/>
                  </a:ext>
                </a:extLst>
              </p:cNvPr>
              <p:cNvSpPr/>
              <p:nvPr/>
            </p:nvSpPr>
            <p:spPr>
              <a:xfrm>
                <a:off x="4788731" y="2363806"/>
                <a:ext cx="11449" cy="20036"/>
              </a:xfrm>
              <a:custGeom>
                <a:avLst/>
                <a:gdLst>
                  <a:gd name="connsiteX0" fmla="*/ 18204 w 15265"/>
                  <a:gd name="connsiteY0" fmla="*/ 0 h 26714"/>
                  <a:gd name="connsiteX1" fmla="*/ 0 w 15265"/>
                  <a:gd name="connsiteY1" fmla="*/ 27058 h 26714"/>
                </a:gdLst>
                <a:ahLst/>
                <a:cxnLst>
                  <a:cxn ang="0">
                    <a:pos x="connsiteX0" y="connsiteY0"/>
                  </a:cxn>
                  <a:cxn ang="0">
                    <a:pos x="connsiteX1" y="connsiteY1"/>
                  </a:cxn>
                </a:cxnLst>
                <a:rect l="l" t="t" r="r" b="b"/>
                <a:pathLst>
                  <a:path w="15265" h="26714">
                    <a:moveTo>
                      <a:pt x="18204" y="0"/>
                    </a:moveTo>
                    <a:lnTo>
                      <a:pt x="0" y="27058"/>
                    </a:lnTo>
                  </a:path>
                </a:pathLst>
              </a:custGeom>
              <a:ln w="19050" cap="rnd">
                <a:solidFill>
                  <a:schemeClr val="tx1"/>
                </a:solidFill>
                <a:prstDash val="solid"/>
                <a:miter/>
              </a:ln>
            </p:spPr>
            <p:txBody>
              <a:bodyPr rtlCol="0" anchor="ctr"/>
              <a:lstStyle/>
              <a:p>
                <a:endParaRPr lang="en-CA" sz="1350"/>
              </a:p>
            </p:txBody>
          </p:sp>
          <p:sp>
            <p:nvSpPr>
              <p:cNvPr id="129" name="Freeform: Shape 128">
                <a:extLst>
                  <a:ext uri="{FF2B5EF4-FFF2-40B4-BE49-F238E27FC236}">
                    <a16:creationId xmlns:a16="http://schemas.microsoft.com/office/drawing/2014/main" id="{6681E2AB-0190-40DF-8B0D-166926CDB85F}"/>
                  </a:ext>
                </a:extLst>
              </p:cNvPr>
              <p:cNvSpPr/>
              <p:nvPr/>
            </p:nvSpPr>
            <p:spPr>
              <a:xfrm>
                <a:off x="4764917" y="2347778"/>
                <a:ext cx="11449" cy="20036"/>
              </a:xfrm>
              <a:custGeom>
                <a:avLst/>
                <a:gdLst>
                  <a:gd name="connsiteX0" fmla="*/ 0 w 15265"/>
                  <a:gd name="connsiteY0" fmla="*/ 27058 h 26714"/>
                  <a:gd name="connsiteX1" fmla="*/ 18242 w 15265"/>
                  <a:gd name="connsiteY1" fmla="*/ 0 h 26714"/>
                </a:gdLst>
                <a:ahLst/>
                <a:cxnLst>
                  <a:cxn ang="0">
                    <a:pos x="connsiteX0" y="connsiteY0"/>
                  </a:cxn>
                  <a:cxn ang="0">
                    <a:pos x="connsiteX1" y="connsiteY1"/>
                  </a:cxn>
                </a:cxnLst>
                <a:rect l="l" t="t" r="r" b="b"/>
                <a:pathLst>
                  <a:path w="15265" h="26714">
                    <a:moveTo>
                      <a:pt x="0" y="27058"/>
                    </a:moveTo>
                    <a:lnTo>
                      <a:pt x="18242" y="0"/>
                    </a:lnTo>
                  </a:path>
                </a:pathLst>
              </a:custGeom>
              <a:ln w="19050" cap="rnd">
                <a:solidFill>
                  <a:schemeClr val="tx1"/>
                </a:solidFill>
                <a:prstDash val="solid"/>
                <a:miter/>
              </a:ln>
            </p:spPr>
            <p:txBody>
              <a:bodyPr rtlCol="0" anchor="ctr"/>
              <a:lstStyle/>
              <a:p>
                <a:endParaRPr lang="en-CA" sz="1350"/>
              </a:p>
            </p:txBody>
          </p:sp>
          <p:sp>
            <p:nvSpPr>
              <p:cNvPr id="130" name="Freeform: Shape 129">
                <a:extLst>
                  <a:ext uri="{FF2B5EF4-FFF2-40B4-BE49-F238E27FC236}">
                    <a16:creationId xmlns:a16="http://schemas.microsoft.com/office/drawing/2014/main" id="{9B5B814A-4DF7-4D60-B4F5-D99B0FF530AF}"/>
                  </a:ext>
                </a:extLst>
              </p:cNvPr>
              <p:cNvSpPr/>
              <p:nvPr/>
            </p:nvSpPr>
            <p:spPr>
              <a:xfrm>
                <a:off x="4830176" y="2198081"/>
                <a:ext cx="65832" cy="97317"/>
              </a:xfrm>
              <a:custGeom>
                <a:avLst/>
                <a:gdLst>
                  <a:gd name="connsiteX0" fmla="*/ 0 w 87776"/>
                  <a:gd name="connsiteY0" fmla="*/ 131474 h 129756"/>
                  <a:gd name="connsiteX1" fmla="*/ 88616 w 87776"/>
                  <a:gd name="connsiteY1" fmla="*/ 0 h 129756"/>
                </a:gdLst>
                <a:ahLst/>
                <a:cxnLst>
                  <a:cxn ang="0">
                    <a:pos x="connsiteX0" y="connsiteY0"/>
                  </a:cxn>
                  <a:cxn ang="0">
                    <a:pos x="connsiteX1" y="connsiteY1"/>
                  </a:cxn>
                </a:cxnLst>
                <a:rect l="l" t="t" r="r" b="b"/>
                <a:pathLst>
                  <a:path w="87776" h="129756">
                    <a:moveTo>
                      <a:pt x="0" y="131474"/>
                    </a:moveTo>
                    <a:lnTo>
                      <a:pt x="88616" y="0"/>
                    </a:lnTo>
                  </a:path>
                </a:pathLst>
              </a:custGeom>
              <a:ln w="19050" cap="rnd">
                <a:solidFill>
                  <a:schemeClr val="tx1"/>
                </a:solidFill>
                <a:prstDash val="solid"/>
                <a:miter/>
              </a:ln>
            </p:spPr>
            <p:txBody>
              <a:bodyPr rtlCol="0" anchor="ctr"/>
              <a:lstStyle/>
              <a:p>
                <a:endParaRPr lang="en-CA" sz="1350"/>
              </a:p>
            </p:txBody>
          </p:sp>
          <p:sp>
            <p:nvSpPr>
              <p:cNvPr id="131" name="Freeform: Shape 130">
                <a:extLst>
                  <a:ext uri="{FF2B5EF4-FFF2-40B4-BE49-F238E27FC236}">
                    <a16:creationId xmlns:a16="http://schemas.microsoft.com/office/drawing/2014/main" id="{87B05D22-67FA-4DA0-94A7-6FA6C78FDC44}"/>
                  </a:ext>
                </a:extLst>
              </p:cNvPr>
              <p:cNvSpPr/>
              <p:nvPr/>
            </p:nvSpPr>
            <p:spPr>
              <a:xfrm>
                <a:off x="4743077" y="2489030"/>
                <a:ext cx="31485" cy="2862"/>
              </a:xfrm>
              <a:custGeom>
                <a:avLst/>
                <a:gdLst>
                  <a:gd name="connsiteX0" fmla="*/ 0 w 41979"/>
                  <a:gd name="connsiteY0" fmla="*/ 0 h 0"/>
                  <a:gd name="connsiteX1" fmla="*/ 42323 w 41979"/>
                  <a:gd name="connsiteY1" fmla="*/ 0 h 0"/>
                </a:gdLst>
                <a:ahLst/>
                <a:cxnLst>
                  <a:cxn ang="0">
                    <a:pos x="connsiteX0" y="connsiteY0"/>
                  </a:cxn>
                  <a:cxn ang="0">
                    <a:pos x="connsiteX1" y="connsiteY1"/>
                  </a:cxn>
                </a:cxnLst>
                <a:rect l="l" t="t" r="r" b="b"/>
                <a:pathLst>
                  <a:path w="41979">
                    <a:moveTo>
                      <a:pt x="0" y="0"/>
                    </a:moveTo>
                    <a:lnTo>
                      <a:pt x="42323" y="0"/>
                    </a:lnTo>
                  </a:path>
                </a:pathLst>
              </a:custGeom>
              <a:ln w="19050" cap="rnd">
                <a:solidFill>
                  <a:schemeClr val="tx1"/>
                </a:solidFill>
                <a:prstDash val="solid"/>
                <a:miter/>
              </a:ln>
            </p:spPr>
            <p:txBody>
              <a:bodyPr rtlCol="0" anchor="ctr"/>
              <a:lstStyle/>
              <a:p>
                <a:endParaRPr lang="en-CA" sz="1350"/>
              </a:p>
            </p:txBody>
          </p:sp>
          <p:sp>
            <p:nvSpPr>
              <p:cNvPr id="132" name="Freeform: Shape 131">
                <a:extLst>
                  <a:ext uri="{FF2B5EF4-FFF2-40B4-BE49-F238E27FC236}">
                    <a16:creationId xmlns:a16="http://schemas.microsoft.com/office/drawing/2014/main" id="{F74C2D32-935A-4AB2-A811-B34015D92A84}"/>
                  </a:ext>
                </a:extLst>
              </p:cNvPr>
              <p:cNvSpPr/>
              <p:nvPr/>
            </p:nvSpPr>
            <p:spPr>
              <a:xfrm>
                <a:off x="4814749" y="2489030"/>
                <a:ext cx="31485" cy="2862"/>
              </a:xfrm>
              <a:custGeom>
                <a:avLst/>
                <a:gdLst>
                  <a:gd name="connsiteX0" fmla="*/ 0 w 41979"/>
                  <a:gd name="connsiteY0" fmla="*/ 0 h 0"/>
                  <a:gd name="connsiteX1" fmla="*/ 42324 w 41979"/>
                  <a:gd name="connsiteY1" fmla="*/ 0 h 0"/>
                </a:gdLst>
                <a:ahLst/>
                <a:cxnLst>
                  <a:cxn ang="0">
                    <a:pos x="connsiteX0" y="connsiteY0"/>
                  </a:cxn>
                  <a:cxn ang="0">
                    <a:pos x="connsiteX1" y="connsiteY1"/>
                  </a:cxn>
                </a:cxnLst>
                <a:rect l="l" t="t" r="r" b="b"/>
                <a:pathLst>
                  <a:path w="41979">
                    <a:moveTo>
                      <a:pt x="0" y="0"/>
                    </a:moveTo>
                    <a:lnTo>
                      <a:pt x="42324" y="0"/>
                    </a:lnTo>
                  </a:path>
                </a:pathLst>
              </a:custGeom>
              <a:ln w="19050" cap="rnd">
                <a:solidFill>
                  <a:schemeClr val="tx1"/>
                </a:solidFill>
                <a:prstDash val="solid"/>
                <a:miter/>
              </a:ln>
            </p:spPr>
            <p:txBody>
              <a:bodyPr rtlCol="0" anchor="ctr"/>
              <a:lstStyle/>
              <a:p>
                <a:endParaRPr lang="en-CA" sz="1350"/>
              </a:p>
            </p:txBody>
          </p:sp>
          <p:sp>
            <p:nvSpPr>
              <p:cNvPr id="133" name="Freeform: Shape 132">
                <a:extLst>
                  <a:ext uri="{FF2B5EF4-FFF2-40B4-BE49-F238E27FC236}">
                    <a16:creationId xmlns:a16="http://schemas.microsoft.com/office/drawing/2014/main" id="{52611626-8A2E-4D27-B0CE-F068099639D3}"/>
                  </a:ext>
                </a:extLst>
              </p:cNvPr>
              <p:cNvSpPr/>
              <p:nvPr/>
            </p:nvSpPr>
            <p:spPr>
              <a:xfrm>
                <a:off x="4886420" y="2489030"/>
                <a:ext cx="31485" cy="2862"/>
              </a:xfrm>
              <a:custGeom>
                <a:avLst/>
                <a:gdLst>
                  <a:gd name="connsiteX0" fmla="*/ 0 w 41979"/>
                  <a:gd name="connsiteY0" fmla="*/ 0 h 0"/>
                  <a:gd name="connsiteX1" fmla="*/ 42323 w 41979"/>
                  <a:gd name="connsiteY1" fmla="*/ 0 h 0"/>
                </a:gdLst>
                <a:ahLst/>
                <a:cxnLst>
                  <a:cxn ang="0">
                    <a:pos x="connsiteX0" y="connsiteY0"/>
                  </a:cxn>
                  <a:cxn ang="0">
                    <a:pos x="connsiteX1" y="connsiteY1"/>
                  </a:cxn>
                </a:cxnLst>
                <a:rect l="l" t="t" r="r" b="b"/>
                <a:pathLst>
                  <a:path w="41979">
                    <a:moveTo>
                      <a:pt x="0" y="0"/>
                    </a:moveTo>
                    <a:lnTo>
                      <a:pt x="42323" y="0"/>
                    </a:lnTo>
                  </a:path>
                </a:pathLst>
              </a:custGeom>
              <a:ln w="19050" cap="rnd">
                <a:solidFill>
                  <a:schemeClr val="tx1"/>
                </a:solidFill>
                <a:prstDash val="solid"/>
                <a:miter/>
              </a:ln>
            </p:spPr>
            <p:txBody>
              <a:bodyPr rtlCol="0" anchor="ctr"/>
              <a:lstStyle/>
              <a:p>
                <a:endParaRPr lang="en-CA" sz="1350"/>
              </a:p>
            </p:txBody>
          </p:sp>
          <p:sp>
            <p:nvSpPr>
              <p:cNvPr id="134" name="Freeform: Shape 133">
                <a:extLst>
                  <a:ext uri="{FF2B5EF4-FFF2-40B4-BE49-F238E27FC236}">
                    <a16:creationId xmlns:a16="http://schemas.microsoft.com/office/drawing/2014/main" id="{16232D06-1AEC-4C30-B8C9-A0A04ADA63AE}"/>
                  </a:ext>
                </a:extLst>
              </p:cNvPr>
              <p:cNvSpPr/>
              <p:nvPr/>
            </p:nvSpPr>
            <p:spPr>
              <a:xfrm>
                <a:off x="4958091" y="2489030"/>
                <a:ext cx="31485" cy="2862"/>
              </a:xfrm>
              <a:custGeom>
                <a:avLst/>
                <a:gdLst>
                  <a:gd name="connsiteX0" fmla="*/ 0 w 41979"/>
                  <a:gd name="connsiteY0" fmla="*/ 0 h 0"/>
                  <a:gd name="connsiteX1" fmla="*/ 42323 w 41979"/>
                  <a:gd name="connsiteY1" fmla="*/ 0 h 0"/>
                </a:gdLst>
                <a:ahLst/>
                <a:cxnLst>
                  <a:cxn ang="0">
                    <a:pos x="connsiteX0" y="connsiteY0"/>
                  </a:cxn>
                  <a:cxn ang="0">
                    <a:pos x="connsiteX1" y="connsiteY1"/>
                  </a:cxn>
                </a:cxnLst>
                <a:rect l="l" t="t" r="r" b="b"/>
                <a:pathLst>
                  <a:path w="41979">
                    <a:moveTo>
                      <a:pt x="0" y="0"/>
                    </a:moveTo>
                    <a:lnTo>
                      <a:pt x="42323" y="0"/>
                    </a:lnTo>
                  </a:path>
                </a:pathLst>
              </a:custGeom>
              <a:ln w="19050" cap="rnd">
                <a:solidFill>
                  <a:schemeClr val="tx1"/>
                </a:solidFill>
                <a:prstDash val="solid"/>
                <a:miter/>
              </a:ln>
            </p:spPr>
            <p:txBody>
              <a:bodyPr rtlCol="0" anchor="ctr"/>
              <a:lstStyle/>
              <a:p>
                <a:endParaRPr lang="en-CA" sz="1350"/>
              </a:p>
            </p:txBody>
          </p:sp>
          <p:sp>
            <p:nvSpPr>
              <p:cNvPr id="135" name="Freeform: Shape 134">
                <a:extLst>
                  <a:ext uri="{FF2B5EF4-FFF2-40B4-BE49-F238E27FC236}">
                    <a16:creationId xmlns:a16="http://schemas.microsoft.com/office/drawing/2014/main" id="{5719E970-E55E-42AC-AE6D-12181C3F5066}"/>
                  </a:ext>
                </a:extLst>
              </p:cNvPr>
              <p:cNvSpPr/>
              <p:nvPr/>
            </p:nvSpPr>
            <p:spPr>
              <a:xfrm>
                <a:off x="4760481" y="2442834"/>
                <a:ext cx="228982" cy="20036"/>
              </a:xfrm>
              <a:custGeom>
                <a:avLst/>
                <a:gdLst>
                  <a:gd name="connsiteX0" fmla="*/ 25913 w 305308"/>
                  <a:gd name="connsiteY0" fmla="*/ 0 h 26714"/>
                  <a:gd name="connsiteX1" fmla="*/ 0 w 305308"/>
                  <a:gd name="connsiteY1" fmla="*/ 27669 h 26714"/>
                  <a:gd name="connsiteX2" fmla="*/ 305805 w 305308"/>
                  <a:gd name="connsiteY2" fmla="*/ 27669 h 26714"/>
                  <a:gd name="connsiteX3" fmla="*/ 305805 w 305308"/>
                  <a:gd name="connsiteY3" fmla="*/ 0 h 26714"/>
                  <a:gd name="connsiteX4" fmla="*/ 25913 w 305308"/>
                  <a:gd name="connsiteY4" fmla="*/ 0 h 26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308" h="26714">
                    <a:moveTo>
                      <a:pt x="25913" y="0"/>
                    </a:moveTo>
                    <a:cubicBezTo>
                      <a:pt x="18395" y="8930"/>
                      <a:pt x="9732" y="18395"/>
                      <a:pt x="0" y="27669"/>
                    </a:cubicBezTo>
                    <a:lnTo>
                      <a:pt x="305805" y="27669"/>
                    </a:lnTo>
                    <a:lnTo>
                      <a:pt x="305805" y="0"/>
                    </a:lnTo>
                    <a:lnTo>
                      <a:pt x="25913" y="0"/>
                    </a:lnTo>
                    <a:close/>
                  </a:path>
                </a:pathLst>
              </a:custGeom>
              <a:solidFill>
                <a:schemeClr val="tx1"/>
              </a:solidFill>
              <a:ln w="19050" cap="flat">
                <a:noFill/>
                <a:prstDash val="solid"/>
                <a:miter/>
              </a:ln>
            </p:spPr>
            <p:txBody>
              <a:bodyPr rtlCol="0" anchor="ctr"/>
              <a:lstStyle/>
              <a:p>
                <a:endParaRPr lang="en-CA" sz="1350"/>
              </a:p>
            </p:txBody>
          </p:sp>
        </p:grpSp>
      </p:grpSp>
      <p:sp>
        <p:nvSpPr>
          <p:cNvPr id="140" name="Rectangle 139">
            <a:extLst>
              <a:ext uri="{FF2B5EF4-FFF2-40B4-BE49-F238E27FC236}">
                <a16:creationId xmlns:a16="http://schemas.microsoft.com/office/drawing/2014/main" id="{ECF84483-49A2-486B-9CB1-C278FF16CA15}"/>
              </a:ext>
            </a:extLst>
          </p:cNvPr>
          <p:cNvSpPr/>
          <p:nvPr/>
        </p:nvSpPr>
        <p:spPr>
          <a:xfrm>
            <a:off x="538595" y="1742124"/>
            <a:ext cx="3689907" cy="421999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837331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3506C-ABB1-4DB3-A68B-921899A59132}"/>
              </a:ext>
            </a:extLst>
          </p:cNvPr>
          <p:cNvSpPr>
            <a:spLocks noGrp="1"/>
          </p:cNvSpPr>
          <p:nvPr>
            <p:ph type="title"/>
          </p:nvPr>
        </p:nvSpPr>
        <p:spPr/>
        <p:txBody>
          <a:bodyPr/>
          <a:lstStyle/>
          <a:p>
            <a:r>
              <a:rPr lang="en-CA" dirty="0"/>
              <a:t>Patient-led health tracking</a:t>
            </a:r>
          </a:p>
        </p:txBody>
      </p:sp>
      <p:sp>
        <p:nvSpPr>
          <p:cNvPr id="4" name="Text Placeholder 3">
            <a:extLst>
              <a:ext uri="{FF2B5EF4-FFF2-40B4-BE49-F238E27FC236}">
                <a16:creationId xmlns:a16="http://schemas.microsoft.com/office/drawing/2014/main" id="{9899541F-EDBB-4307-9959-CBE4EF70A630}"/>
              </a:ext>
            </a:extLst>
          </p:cNvPr>
          <p:cNvSpPr>
            <a:spLocks noGrp="1"/>
          </p:cNvSpPr>
          <p:nvPr>
            <p:ph type="body" sz="quarter" idx="13"/>
          </p:nvPr>
        </p:nvSpPr>
        <p:spPr>
          <a:xfrm>
            <a:off x="559863" y="6254068"/>
            <a:ext cx="10372426" cy="324000"/>
          </a:xfrm>
        </p:spPr>
        <p:txBody>
          <a:bodyPr>
            <a:noAutofit/>
          </a:bodyPr>
          <a:lstStyle/>
          <a:p>
            <a:r>
              <a:rPr lang="en-CA" sz="1000" dirty="0"/>
              <a:t>HCP, healthcare professional; USDA, United States Department of Agriculture.</a:t>
            </a:r>
            <a:br>
              <a:rPr lang="en-CA" sz="1000" dirty="0"/>
            </a:br>
            <a:r>
              <a:rPr lang="en-CA" sz="1000" dirty="0"/>
              <a:t>1. Painter SL et al. J Med Internet Res 2017;19:e160; 2. Patel ML et al. JMIR Form Res. 2022;6:e42191.</a:t>
            </a:r>
          </a:p>
        </p:txBody>
      </p:sp>
      <p:sp>
        <p:nvSpPr>
          <p:cNvPr id="10" name="Rectangle 9">
            <a:extLst>
              <a:ext uri="{FF2B5EF4-FFF2-40B4-BE49-F238E27FC236}">
                <a16:creationId xmlns:a16="http://schemas.microsoft.com/office/drawing/2014/main" id="{15C6FEBE-E826-D36F-E1C2-DF19F611D3C4}"/>
              </a:ext>
            </a:extLst>
          </p:cNvPr>
          <p:cNvSpPr/>
          <p:nvPr/>
        </p:nvSpPr>
        <p:spPr>
          <a:xfrm>
            <a:off x="383316" y="4334356"/>
            <a:ext cx="11425368" cy="156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There is strong support for the use of patient-directed tools to monitor and managing their weight</a:t>
            </a:r>
            <a:r>
              <a:rPr lang="en-CA" sz="1600" baseline="30000" dirty="0"/>
              <a:t>1</a:t>
            </a:r>
            <a:r>
              <a:rPr lang="en-CA" sz="1600" dirty="0"/>
              <a:t>. </a:t>
            </a:r>
          </a:p>
          <a:p>
            <a:pPr algn="ctr"/>
            <a:endParaRPr lang="en-CA" sz="1600" dirty="0"/>
          </a:p>
          <a:p>
            <a:pPr algn="ctr"/>
            <a:r>
              <a:rPr lang="en-CA" sz="1600" dirty="0"/>
              <a:t>These tools can be integrated into everyday life.</a:t>
            </a:r>
          </a:p>
          <a:p>
            <a:pPr algn="ctr"/>
            <a:endParaRPr lang="en-CA" sz="1600" dirty="0"/>
          </a:p>
          <a:p>
            <a:pPr algn="ctr"/>
            <a:r>
              <a:rPr lang="en-CA" sz="1600" dirty="0"/>
              <a:t>Allow patients and HCPs the ability to track changes that may bridge the gap between consultations.</a:t>
            </a:r>
          </a:p>
        </p:txBody>
      </p:sp>
      <p:grpSp>
        <p:nvGrpSpPr>
          <p:cNvPr id="12" name="Group 11">
            <a:extLst>
              <a:ext uri="{FF2B5EF4-FFF2-40B4-BE49-F238E27FC236}">
                <a16:creationId xmlns:a16="http://schemas.microsoft.com/office/drawing/2014/main" id="{990F97CB-B2A3-9940-8F23-5372EE4F3D1E}"/>
              </a:ext>
            </a:extLst>
          </p:cNvPr>
          <p:cNvGrpSpPr/>
          <p:nvPr/>
        </p:nvGrpSpPr>
        <p:grpSpPr>
          <a:xfrm>
            <a:off x="7291603" y="2684580"/>
            <a:ext cx="3852797" cy="1446550"/>
            <a:chOff x="7253037" y="3102925"/>
            <a:chExt cx="3767388" cy="1446550"/>
          </a:xfrm>
        </p:grpSpPr>
        <p:sp>
          <p:nvSpPr>
            <p:cNvPr id="15" name="Oval 14">
              <a:extLst>
                <a:ext uri="{FF2B5EF4-FFF2-40B4-BE49-F238E27FC236}">
                  <a16:creationId xmlns:a16="http://schemas.microsoft.com/office/drawing/2014/main" id="{434EC83B-F43F-15E5-0292-C6092167F6B6}"/>
                </a:ext>
              </a:extLst>
            </p:cNvPr>
            <p:cNvSpPr/>
            <p:nvPr/>
          </p:nvSpPr>
          <p:spPr>
            <a:xfrm>
              <a:off x="9940425" y="3270005"/>
              <a:ext cx="1080000" cy="1080000"/>
            </a:xfrm>
            <a:prstGeom prst="ellipse">
              <a:avLst/>
            </a:prstGeom>
            <a:solidFill>
              <a:schemeClr val="bg1"/>
            </a:solid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7" name="Graphic 16">
              <a:extLst>
                <a:ext uri="{FF2B5EF4-FFF2-40B4-BE49-F238E27FC236}">
                  <a16:creationId xmlns:a16="http://schemas.microsoft.com/office/drawing/2014/main" id="{BBB5C664-58CF-ED26-5335-747152FAA0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25089" y="3454670"/>
              <a:ext cx="710673" cy="710670"/>
            </a:xfrm>
            <a:prstGeom prst="rect">
              <a:avLst/>
            </a:prstGeom>
          </p:spPr>
        </p:pic>
        <p:sp>
          <p:nvSpPr>
            <p:cNvPr id="18" name="TextBox 17">
              <a:extLst>
                <a:ext uri="{FF2B5EF4-FFF2-40B4-BE49-F238E27FC236}">
                  <a16:creationId xmlns:a16="http://schemas.microsoft.com/office/drawing/2014/main" id="{28B042EF-E3C0-D98D-B3BE-DB27E2D31988}"/>
                </a:ext>
              </a:extLst>
            </p:cNvPr>
            <p:cNvSpPr txBox="1"/>
            <p:nvPr/>
          </p:nvSpPr>
          <p:spPr>
            <a:xfrm>
              <a:off x="7253037" y="3102925"/>
              <a:ext cx="2524452" cy="1446550"/>
            </a:xfrm>
            <a:prstGeom prst="rect">
              <a:avLst/>
            </a:prstGeom>
            <a:noFill/>
            <a:ln>
              <a:solidFill>
                <a:schemeClr val="accent1">
                  <a:lumMod val="60000"/>
                  <a:lumOff val="40000"/>
                </a:schemeClr>
              </a:solidFill>
            </a:ln>
          </p:spPr>
          <p:txBody>
            <a:bodyPr wrap="square" rtlCol="0">
              <a:spAutoFit/>
            </a:bodyPr>
            <a:lstStyle/>
            <a:p>
              <a:r>
                <a:rPr lang="en-CA" sz="1600" dirty="0"/>
                <a:t>Activity monitors and calorie allotment trackers</a:t>
              </a:r>
              <a:br>
                <a:rPr lang="en-CA" dirty="0"/>
              </a:br>
              <a:r>
                <a:rPr lang="en-CA" sz="1400" dirty="0">
                  <a:solidFill>
                    <a:schemeClr val="accent1"/>
                  </a:solidFill>
                </a:rPr>
                <a:t>- Visualize proof of effort</a:t>
              </a:r>
              <a:r>
                <a:rPr lang="en-CA" sz="1400" baseline="30000" dirty="0">
                  <a:solidFill>
                    <a:schemeClr val="accent1"/>
                  </a:solidFill>
                </a:rPr>
                <a:t>1</a:t>
              </a:r>
            </a:p>
            <a:p>
              <a:r>
                <a:rPr lang="en-CA" sz="1400" dirty="0">
                  <a:solidFill>
                    <a:schemeClr val="accent1"/>
                  </a:solidFill>
                </a:rPr>
                <a:t>- Allow for self-monitoring engagement to enhance and sustain weight loss</a:t>
              </a:r>
              <a:r>
                <a:rPr lang="en-CA" sz="1400" baseline="30000" dirty="0">
                  <a:solidFill>
                    <a:schemeClr val="accent1"/>
                  </a:solidFill>
                </a:rPr>
                <a:t>2</a:t>
              </a:r>
            </a:p>
          </p:txBody>
        </p:sp>
      </p:grpSp>
      <p:grpSp>
        <p:nvGrpSpPr>
          <p:cNvPr id="19" name="Group 18">
            <a:extLst>
              <a:ext uri="{FF2B5EF4-FFF2-40B4-BE49-F238E27FC236}">
                <a16:creationId xmlns:a16="http://schemas.microsoft.com/office/drawing/2014/main" id="{90E8A24B-220B-3C14-8F4D-9C55700DB78D}"/>
              </a:ext>
            </a:extLst>
          </p:cNvPr>
          <p:cNvGrpSpPr/>
          <p:nvPr/>
        </p:nvGrpSpPr>
        <p:grpSpPr>
          <a:xfrm>
            <a:off x="844405" y="2743521"/>
            <a:ext cx="5420145" cy="1334447"/>
            <a:chOff x="911981" y="3318743"/>
            <a:chExt cx="5420145" cy="1334447"/>
          </a:xfrm>
        </p:grpSpPr>
        <p:sp>
          <p:nvSpPr>
            <p:cNvPr id="21" name="TextBox 20">
              <a:extLst>
                <a:ext uri="{FF2B5EF4-FFF2-40B4-BE49-F238E27FC236}">
                  <a16:creationId xmlns:a16="http://schemas.microsoft.com/office/drawing/2014/main" id="{E612DC91-4B8D-7A1C-587A-EDE0533ACCFA}"/>
                </a:ext>
              </a:extLst>
            </p:cNvPr>
            <p:cNvSpPr txBox="1"/>
            <p:nvPr/>
          </p:nvSpPr>
          <p:spPr>
            <a:xfrm>
              <a:off x="1638562" y="3433093"/>
              <a:ext cx="1945251" cy="369332"/>
            </a:xfrm>
            <a:prstGeom prst="rect">
              <a:avLst/>
            </a:prstGeom>
            <a:noFill/>
          </p:spPr>
          <p:txBody>
            <a:bodyPr wrap="square" rtlCol="0">
              <a:spAutoFit/>
            </a:bodyPr>
            <a:lstStyle/>
            <a:p>
              <a:r>
                <a:rPr lang="en-CA" b="1"/>
                <a:t>Keep a food log</a:t>
              </a:r>
            </a:p>
          </p:txBody>
        </p:sp>
        <p:sp>
          <p:nvSpPr>
            <p:cNvPr id="22" name="Rectangle 21">
              <a:extLst>
                <a:ext uri="{FF2B5EF4-FFF2-40B4-BE49-F238E27FC236}">
                  <a16:creationId xmlns:a16="http://schemas.microsoft.com/office/drawing/2014/main" id="{A04267DD-4D9A-01D0-F642-32C808A86E5E}"/>
                </a:ext>
              </a:extLst>
            </p:cNvPr>
            <p:cNvSpPr/>
            <p:nvPr/>
          </p:nvSpPr>
          <p:spPr>
            <a:xfrm>
              <a:off x="1953164" y="3966882"/>
              <a:ext cx="4197600" cy="686307"/>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TextBox 23">
              <a:extLst>
                <a:ext uri="{FF2B5EF4-FFF2-40B4-BE49-F238E27FC236}">
                  <a16:creationId xmlns:a16="http://schemas.microsoft.com/office/drawing/2014/main" id="{4D9E3D2D-58FE-7983-59A2-E9EDA9CE8A2A}"/>
                </a:ext>
              </a:extLst>
            </p:cNvPr>
            <p:cNvSpPr txBox="1"/>
            <p:nvPr/>
          </p:nvSpPr>
          <p:spPr>
            <a:xfrm>
              <a:off x="1953946" y="4129970"/>
              <a:ext cx="4378180" cy="523220"/>
            </a:xfrm>
            <a:prstGeom prst="rect">
              <a:avLst/>
            </a:prstGeom>
            <a:noFill/>
          </p:spPr>
          <p:txBody>
            <a:bodyPr wrap="square">
              <a:spAutoFit/>
            </a:bodyPr>
            <a:lstStyle/>
            <a:p>
              <a:pPr marL="85725" lvl="4" eaLnBrk="1" fontAlgn="auto" hangingPunct="1">
                <a:spcAft>
                  <a:spcPts val="0"/>
                </a:spcAft>
                <a:buClr>
                  <a:srgbClr val="00FF00"/>
                </a:buClr>
                <a:buNone/>
                <a:defRPr/>
              </a:pPr>
              <a:r>
                <a:rPr lang="en-US" sz="1400" b="0" dirty="0">
                  <a:cs typeface="Arial" panose="020B0604020202020204" pitchFamily="34" charset="0"/>
                </a:rPr>
                <a:t>USDA </a:t>
              </a:r>
              <a:r>
                <a:rPr lang="en-US" sz="1400" b="0" dirty="0" err="1">
                  <a:cs typeface="Arial" panose="020B0604020202020204" pitchFamily="34" charset="0"/>
                </a:rPr>
                <a:t>SuperTracker</a:t>
              </a:r>
              <a:r>
                <a:rPr lang="en-US" sz="1400" b="0" dirty="0">
                  <a:cs typeface="Arial" panose="020B0604020202020204" pitchFamily="34" charset="0"/>
                </a:rPr>
                <a:t> app</a:t>
              </a:r>
              <a:r>
                <a:rPr lang="en-US" sz="1400" b="0" baseline="30000" dirty="0">
                  <a:cs typeface="Arial" panose="020B0604020202020204" pitchFamily="34" charset="0"/>
                </a:rPr>
                <a:t>1</a:t>
              </a:r>
            </a:p>
            <a:p>
              <a:pPr marL="85725" lvl="4" eaLnBrk="1" fontAlgn="auto" hangingPunct="1">
                <a:spcAft>
                  <a:spcPts val="0"/>
                </a:spcAft>
                <a:buClr>
                  <a:srgbClr val="00FF00"/>
                </a:buClr>
                <a:buNone/>
                <a:defRPr/>
              </a:pPr>
              <a:r>
                <a:rPr lang="en-US" sz="1400" dirty="0">
                  <a:cs typeface="Arial" panose="020B0604020202020204" pitchFamily="34" charset="0"/>
                </a:rPr>
                <a:t>Bite Counter device</a:t>
              </a:r>
              <a:r>
                <a:rPr lang="en-US" sz="1400" baseline="30000" dirty="0">
                  <a:cs typeface="Arial" panose="020B0604020202020204" pitchFamily="34" charset="0"/>
                </a:rPr>
                <a:t>2</a:t>
              </a:r>
              <a:endParaRPr lang="en-US" sz="1400" b="0" baseline="30000" dirty="0">
                <a:cs typeface="Arial" panose="020B0604020202020204" pitchFamily="34" charset="0"/>
              </a:endParaRPr>
            </a:p>
          </p:txBody>
        </p:sp>
        <p:sp>
          <p:nvSpPr>
            <p:cNvPr id="27" name="TextBox 26">
              <a:extLst>
                <a:ext uri="{FF2B5EF4-FFF2-40B4-BE49-F238E27FC236}">
                  <a16:creationId xmlns:a16="http://schemas.microsoft.com/office/drawing/2014/main" id="{09C5E862-1F6A-BAB1-8F8E-E128E716B31A}"/>
                </a:ext>
              </a:extLst>
            </p:cNvPr>
            <p:cNvSpPr txBox="1"/>
            <p:nvPr/>
          </p:nvSpPr>
          <p:spPr>
            <a:xfrm>
              <a:off x="1953945" y="3813800"/>
              <a:ext cx="4196819" cy="338554"/>
            </a:xfrm>
            <a:prstGeom prst="rect">
              <a:avLst/>
            </a:prstGeom>
            <a:solidFill>
              <a:schemeClr val="accent1"/>
            </a:solidFill>
          </p:spPr>
          <p:txBody>
            <a:bodyPr wrap="square">
              <a:spAutoFit/>
            </a:bodyPr>
            <a:lstStyle/>
            <a:p>
              <a:pPr marL="68580" indent="0" eaLnBrk="1" fontAlgn="auto" hangingPunct="1">
                <a:spcAft>
                  <a:spcPts val="0"/>
                </a:spcAft>
                <a:buClr>
                  <a:srgbClr val="00FF00"/>
                </a:buClr>
                <a:buNone/>
                <a:defRPr/>
              </a:pPr>
              <a:r>
                <a:rPr lang="en-US" sz="1600" b="1" dirty="0">
                  <a:solidFill>
                    <a:schemeClr val="bg1"/>
                  </a:solidFill>
                  <a:cs typeface="Arial" panose="020B0604020202020204" pitchFamily="34" charset="0"/>
                </a:rPr>
                <a:t>Example of programs	</a:t>
              </a:r>
            </a:p>
          </p:txBody>
        </p:sp>
        <p:grpSp>
          <p:nvGrpSpPr>
            <p:cNvPr id="31" name="Group 30">
              <a:extLst>
                <a:ext uri="{FF2B5EF4-FFF2-40B4-BE49-F238E27FC236}">
                  <a16:creationId xmlns:a16="http://schemas.microsoft.com/office/drawing/2014/main" id="{013DE47F-C27C-1BDE-14AB-1F898D28E1C7}"/>
                </a:ext>
              </a:extLst>
            </p:cNvPr>
            <p:cNvGrpSpPr/>
            <p:nvPr/>
          </p:nvGrpSpPr>
          <p:grpSpPr>
            <a:xfrm>
              <a:off x="911981" y="3318743"/>
              <a:ext cx="893010" cy="1030410"/>
              <a:chOff x="2124076" y="2412222"/>
              <a:chExt cx="893010" cy="1030410"/>
            </a:xfrm>
            <a:solidFill>
              <a:schemeClr val="tx1"/>
            </a:solidFill>
          </p:grpSpPr>
          <p:sp>
            <p:nvSpPr>
              <p:cNvPr id="32" name="Freeform 12">
                <a:extLst>
                  <a:ext uri="{FF2B5EF4-FFF2-40B4-BE49-F238E27FC236}">
                    <a16:creationId xmlns:a16="http://schemas.microsoft.com/office/drawing/2014/main" id="{B82E49C7-307B-8248-8B7E-735915F18594}"/>
                  </a:ext>
                </a:extLst>
              </p:cNvPr>
              <p:cNvSpPr>
                <a:spLocks noEditPoints="1"/>
              </p:cNvSpPr>
              <p:nvPr/>
            </p:nvSpPr>
            <p:spPr bwMode="auto">
              <a:xfrm>
                <a:off x="2674812" y="2854020"/>
                <a:ext cx="342274" cy="336818"/>
              </a:xfrm>
              <a:custGeom>
                <a:avLst/>
                <a:gdLst>
                  <a:gd name="T0" fmla="*/ 665 w 666"/>
                  <a:gd name="T1" fmla="*/ 331 h 667"/>
                  <a:gd name="T2" fmla="*/ 341 w 666"/>
                  <a:gd name="T3" fmla="*/ 664 h 667"/>
                  <a:gd name="T4" fmla="*/ 3 w 666"/>
                  <a:gd name="T5" fmla="*/ 340 h 667"/>
                  <a:gd name="T6" fmla="*/ 332 w 666"/>
                  <a:gd name="T7" fmla="*/ 1 h 667"/>
                  <a:gd name="T8" fmla="*/ 665 w 666"/>
                  <a:gd name="T9" fmla="*/ 331 h 667"/>
                  <a:gd name="T10" fmla="*/ 299 w 666"/>
                  <a:gd name="T11" fmla="*/ 338 h 667"/>
                  <a:gd name="T12" fmla="*/ 471 w 666"/>
                  <a:gd name="T13" fmla="*/ 510 h 667"/>
                  <a:gd name="T14" fmla="*/ 504 w 666"/>
                  <a:gd name="T15" fmla="*/ 519 h 667"/>
                  <a:gd name="T16" fmla="*/ 495 w 666"/>
                  <a:gd name="T17" fmla="*/ 487 h 667"/>
                  <a:gd name="T18" fmla="*/ 158 w 666"/>
                  <a:gd name="T19" fmla="*/ 150 h 667"/>
                  <a:gd name="T20" fmla="*/ 124 w 666"/>
                  <a:gd name="T21" fmla="*/ 158 h 667"/>
                  <a:gd name="T22" fmla="*/ 126 w 666"/>
                  <a:gd name="T23" fmla="*/ 206 h 667"/>
                  <a:gd name="T24" fmla="*/ 248 w 666"/>
                  <a:gd name="T25" fmla="*/ 337 h 667"/>
                  <a:gd name="T26" fmla="*/ 299 w 666"/>
                  <a:gd name="T27" fmla="*/ 338 h 667"/>
                  <a:gd name="T28" fmla="*/ 408 w 666"/>
                  <a:gd name="T29" fmla="*/ 226 h 667"/>
                  <a:gd name="T30" fmla="*/ 421 w 666"/>
                  <a:gd name="T31" fmla="*/ 214 h 667"/>
                  <a:gd name="T32" fmla="*/ 477 w 666"/>
                  <a:gd name="T33" fmla="*/ 156 h 667"/>
                  <a:gd name="T34" fmla="*/ 483 w 666"/>
                  <a:gd name="T35" fmla="*/ 138 h 667"/>
                  <a:gd name="T36" fmla="*/ 455 w 666"/>
                  <a:gd name="T37" fmla="*/ 134 h 667"/>
                  <a:gd name="T38" fmla="*/ 381 w 666"/>
                  <a:gd name="T39" fmla="*/ 209 h 667"/>
                  <a:gd name="T40" fmla="*/ 358 w 666"/>
                  <a:gd name="T41" fmla="*/ 243 h 667"/>
                  <a:gd name="T42" fmla="*/ 378 w 666"/>
                  <a:gd name="T43" fmla="*/ 332 h 667"/>
                  <a:gd name="T44" fmla="*/ 455 w 666"/>
                  <a:gd name="T45" fmla="*/ 341 h 667"/>
                  <a:gd name="T46" fmla="*/ 484 w 666"/>
                  <a:gd name="T47" fmla="*/ 322 h 667"/>
                  <a:gd name="T48" fmla="*/ 566 w 666"/>
                  <a:gd name="T49" fmla="*/ 241 h 667"/>
                  <a:gd name="T50" fmla="*/ 567 w 666"/>
                  <a:gd name="T51" fmla="*/ 219 h 667"/>
                  <a:gd name="T52" fmla="*/ 544 w 666"/>
                  <a:gd name="T53" fmla="*/ 219 h 667"/>
                  <a:gd name="T54" fmla="*/ 536 w 666"/>
                  <a:gd name="T55" fmla="*/ 227 h 667"/>
                  <a:gd name="T56" fmla="*/ 476 w 666"/>
                  <a:gd name="T57" fmla="*/ 289 h 667"/>
                  <a:gd name="T58" fmla="*/ 453 w 666"/>
                  <a:gd name="T59" fmla="*/ 269 h 667"/>
                  <a:gd name="T60" fmla="*/ 465 w 666"/>
                  <a:gd name="T61" fmla="*/ 256 h 667"/>
                  <a:gd name="T62" fmla="*/ 523 w 666"/>
                  <a:gd name="T63" fmla="*/ 198 h 667"/>
                  <a:gd name="T64" fmla="*/ 523 w 666"/>
                  <a:gd name="T65" fmla="*/ 175 h 667"/>
                  <a:gd name="T66" fmla="*/ 500 w 666"/>
                  <a:gd name="T67" fmla="*/ 175 h 667"/>
                  <a:gd name="T68" fmla="*/ 490 w 666"/>
                  <a:gd name="T69" fmla="*/ 185 h 667"/>
                  <a:gd name="T70" fmla="*/ 430 w 666"/>
                  <a:gd name="T71" fmla="*/ 246 h 667"/>
                  <a:gd name="T72" fmla="*/ 408 w 666"/>
                  <a:gd name="T73" fmla="*/ 226 h 667"/>
                  <a:gd name="T74" fmla="*/ 300 w 666"/>
                  <a:gd name="T75" fmla="*/ 376 h 667"/>
                  <a:gd name="T76" fmla="*/ 294 w 666"/>
                  <a:gd name="T77" fmla="*/ 381 h 667"/>
                  <a:gd name="T78" fmla="*/ 156 w 666"/>
                  <a:gd name="T79" fmla="*/ 518 h 667"/>
                  <a:gd name="T80" fmla="*/ 156 w 666"/>
                  <a:gd name="T81" fmla="*/ 542 h 667"/>
                  <a:gd name="T82" fmla="*/ 180 w 666"/>
                  <a:gd name="T83" fmla="*/ 542 h 667"/>
                  <a:gd name="T84" fmla="*/ 224 w 666"/>
                  <a:gd name="T85" fmla="*/ 498 h 667"/>
                  <a:gd name="T86" fmla="*/ 321 w 666"/>
                  <a:gd name="T87" fmla="*/ 401 h 667"/>
                  <a:gd name="T88" fmla="*/ 300 w 666"/>
                  <a:gd name="T89" fmla="*/ 376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6" h="667">
                    <a:moveTo>
                      <a:pt x="665" y="331"/>
                    </a:moveTo>
                    <a:cubicBezTo>
                      <a:pt x="666" y="511"/>
                      <a:pt x="519" y="661"/>
                      <a:pt x="341" y="664"/>
                    </a:cubicBezTo>
                    <a:cubicBezTo>
                      <a:pt x="155" y="667"/>
                      <a:pt x="5" y="517"/>
                      <a:pt x="3" y="340"/>
                    </a:cubicBezTo>
                    <a:cubicBezTo>
                      <a:pt x="0" y="152"/>
                      <a:pt x="146" y="3"/>
                      <a:pt x="332" y="1"/>
                    </a:cubicBezTo>
                    <a:cubicBezTo>
                      <a:pt x="514" y="0"/>
                      <a:pt x="663" y="147"/>
                      <a:pt x="665" y="331"/>
                    </a:cubicBezTo>
                    <a:close/>
                    <a:moveTo>
                      <a:pt x="299" y="338"/>
                    </a:moveTo>
                    <a:cubicBezTo>
                      <a:pt x="357" y="396"/>
                      <a:pt x="414" y="453"/>
                      <a:pt x="471" y="510"/>
                    </a:cubicBezTo>
                    <a:cubicBezTo>
                      <a:pt x="486" y="525"/>
                      <a:pt x="495" y="527"/>
                      <a:pt x="504" y="519"/>
                    </a:cubicBezTo>
                    <a:cubicBezTo>
                      <a:pt x="512" y="510"/>
                      <a:pt x="510" y="502"/>
                      <a:pt x="495" y="487"/>
                    </a:cubicBezTo>
                    <a:cubicBezTo>
                      <a:pt x="383" y="375"/>
                      <a:pt x="271" y="262"/>
                      <a:pt x="158" y="150"/>
                    </a:cubicBezTo>
                    <a:cubicBezTo>
                      <a:pt x="145" y="136"/>
                      <a:pt x="128" y="139"/>
                      <a:pt x="124" y="158"/>
                    </a:cubicBezTo>
                    <a:cubicBezTo>
                      <a:pt x="121" y="173"/>
                      <a:pt x="121" y="191"/>
                      <a:pt x="126" y="206"/>
                    </a:cubicBezTo>
                    <a:cubicBezTo>
                      <a:pt x="149" y="265"/>
                      <a:pt x="191" y="308"/>
                      <a:pt x="248" y="337"/>
                    </a:cubicBezTo>
                    <a:cubicBezTo>
                      <a:pt x="264" y="345"/>
                      <a:pt x="281" y="349"/>
                      <a:pt x="299" y="338"/>
                    </a:cubicBezTo>
                    <a:close/>
                    <a:moveTo>
                      <a:pt x="408" y="226"/>
                    </a:moveTo>
                    <a:cubicBezTo>
                      <a:pt x="414" y="221"/>
                      <a:pt x="417" y="217"/>
                      <a:pt x="421" y="214"/>
                    </a:cubicBezTo>
                    <a:cubicBezTo>
                      <a:pt x="440" y="195"/>
                      <a:pt x="459" y="176"/>
                      <a:pt x="477" y="156"/>
                    </a:cubicBezTo>
                    <a:cubicBezTo>
                      <a:pt x="481" y="152"/>
                      <a:pt x="485" y="143"/>
                      <a:pt x="483" y="138"/>
                    </a:cubicBezTo>
                    <a:cubicBezTo>
                      <a:pt x="480" y="125"/>
                      <a:pt x="466" y="124"/>
                      <a:pt x="455" y="134"/>
                    </a:cubicBezTo>
                    <a:cubicBezTo>
                      <a:pt x="430" y="159"/>
                      <a:pt x="405" y="183"/>
                      <a:pt x="381" y="209"/>
                    </a:cubicBezTo>
                    <a:cubicBezTo>
                      <a:pt x="372" y="219"/>
                      <a:pt x="364" y="231"/>
                      <a:pt x="358" y="243"/>
                    </a:cubicBezTo>
                    <a:cubicBezTo>
                      <a:pt x="342" y="276"/>
                      <a:pt x="348" y="302"/>
                      <a:pt x="378" y="332"/>
                    </a:cubicBezTo>
                    <a:cubicBezTo>
                      <a:pt x="396" y="351"/>
                      <a:pt x="426" y="355"/>
                      <a:pt x="455" y="341"/>
                    </a:cubicBezTo>
                    <a:cubicBezTo>
                      <a:pt x="465" y="336"/>
                      <a:pt x="476" y="330"/>
                      <a:pt x="484" y="322"/>
                    </a:cubicBezTo>
                    <a:cubicBezTo>
                      <a:pt x="512" y="296"/>
                      <a:pt x="538" y="269"/>
                      <a:pt x="566" y="241"/>
                    </a:cubicBezTo>
                    <a:cubicBezTo>
                      <a:pt x="573" y="234"/>
                      <a:pt x="574" y="226"/>
                      <a:pt x="567" y="219"/>
                    </a:cubicBezTo>
                    <a:cubicBezTo>
                      <a:pt x="560" y="212"/>
                      <a:pt x="552" y="212"/>
                      <a:pt x="544" y="219"/>
                    </a:cubicBezTo>
                    <a:cubicBezTo>
                      <a:pt x="541" y="222"/>
                      <a:pt x="538" y="224"/>
                      <a:pt x="536" y="227"/>
                    </a:cubicBezTo>
                    <a:cubicBezTo>
                      <a:pt x="515" y="248"/>
                      <a:pt x="495" y="269"/>
                      <a:pt x="476" y="289"/>
                    </a:cubicBezTo>
                    <a:cubicBezTo>
                      <a:pt x="467" y="281"/>
                      <a:pt x="460" y="275"/>
                      <a:pt x="453" y="269"/>
                    </a:cubicBezTo>
                    <a:cubicBezTo>
                      <a:pt x="457" y="264"/>
                      <a:pt x="461" y="260"/>
                      <a:pt x="465" y="256"/>
                    </a:cubicBezTo>
                    <a:cubicBezTo>
                      <a:pt x="484" y="237"/>
                      <a:pt x="503" y="217"/>
                      <a:pt x="523" y="198"/>
                    </a:cubicBezTo>
                    <a:cubicBezTo>
                      <a:pt x="530" y="191"/>
                      <a:pt x="531" y="183"/>
                      <a:pt x="523" y="175"/>
                    </a:cubicBezTo>
                    <a:cubicBezTo>
                      <a:pt x="516" y="168"/>
                      <a:pt x="508" y="169"/>
                      <a:pt x="500" y="175"/>
                    </a:cubicBezTo>
                    <a:cubicBezTo>
                      <a:pt x="497" y="178"/>
                      <a:pt x="494" y="182"/>
                      <a:pt x="490" y="185"/>
                    </a:cubicBezTo>
                    <a:cubicBezTo>
                      <a:pt x="470" y="206"/>
                      <a:pt x="450" y="226"/>
                      <a:pt x="430" y="246"/>
                    </a:cubicBezTo>
                    <a:cubicBezTo>
                      <a:pt x="423" y="239"/>
                      <a:pt x="416" y="233"/>
                      <a:pt x="408" y="226"/>
                    </a:cubicBezTo>
                    <a:close/>
                    <a:moveTo>
                      <a:pt x="300" y="376"/>
                    </a:moveTo>
                    <a:cubicBezTo>
                      <a:pt x="297" y="379"/>
                      <a:pt x="295" y="380"/>
                      <a:pt x="294" y="381"/>
                    </a:cubicBezTo>
                    <a:cubicBezTo>
                      <a:pt x="248" y="427"/>
                      <a:pt x="202" y="472"/>
                      <a:pt x="156" y="518"/>
                    </a:cubicBezTo>
                    <a:cubicBezTo>
                      <a:pt x="149" y="525"/>
                      <a:pt x="148" y="534"/>
                      <a:pt x="156" y="542"/>
                    </a:cubicBezTo>
                    <a:cubicBezTo>
                      <a:pt x="164" y="549"/>
                      <a:pt x="172" y="549"/>
                      <a:pt x="180" y="542"/>
                    </a:cubicBezTo>
                    <a:cubicBezTo>
                      <a:pt x="195" y="527"/>
                      <a:pt x="209" y="512"/>
                      <a:pt x="224" y="498"/>
                    </a:cubicBezTo>
                    <a:cubicBezTo>
                      <a:pt x="257" y="465"/>
                      <a:pt x="290" y="433"/>
                      <a:pt x="321" y="401"/>
                    </a:cubicBezTo>
                    <a:cubicBezTo>
                      <a:pt x="314" y="392"/>
                      <a:pt x="307" y="385"/>
                      <a:pt x="300" y="37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225">
                <a:extLst>
                  <a:ext uri="{FF2B5EF4-FFF2-40B4-BE49-F238E27FC236}">
                    <a16:creationId xmlns:a16="http://schemas.microsoft.com/office/drawing/2014/main" id="{15302CEB-C0C9-DB8B-9299-FD6067EAC2B9}"/>
                  </a:ext>
                </a:extLst>
              </p:cNvPr>
              <p:cNvSpPr>
                <a:spLocks/>
              </p:cNvSpPr>
              <p:nvPr/>
            </p:nvSpPr>
            <p:spPr bwMode="auto">
              <a:xfrm>
                <a:off x="2124076" y="2479954"/>
                <a:ext cx="753932" cy="962678"/>
              </a:xfrm>
              <a:custGeom>
                <a:avLst/>
                <a:gdLst>
                  <a:gd name="T0" fmla="*/ 108 w 450"/>
                  <a:gd name="T1" fmla="*/ 1 h 576"/>
                  <a:gd name="T2" fmla="*/ 107 w 450"/>
                  <a:gd name="T3" fmla="*/ 74 h 576"/>
                  <a:gd name="T4" fmla="*/ 125 w 450"/>
                  <a:gd name="T5" fmla="*/ 92 h 576"/>
                  <a:gd name="T6" fmla="*/ 325 w 450"/>
                  <a:gd name="T7" fmla="*/ 92 h 576"/>
                  <a:gd name="T8" fmla="*/ 343 w 450"/>
                  <a:gd name="T9" fmla="*/ 73 h 576"/>
                  <a:gd name="T10" fmla="*/ 342 w 450"/>
                  <a:gd name="T11" fmla="*/ 0 h 576"/>
                  <a:gd name="T12" fmla="*/ 341 w 450"/>
                  <a:gd name="T13" fmla="*/ 1 h 576"/>
                  <a:gd name="T14" fmla="*/ 426 w 450"/>
                  <a:gd name="T15" fmla="*/ 1 h 576"/>
                  <a:gd name="T16" fmla="*/ 449 w 450"/>
                  <a:gd name="T17" fmla="*/ 28 h 576"/>
                  <a:gd name="T18" fmla="*/ 449 w 450"/>
                  <a:gd name="T19" fmla="*/ 144 h 576"/>
                  <a:gd name="T20" fmla="*/ 449 w 450"/>
                  <a:gd name="T21" fmla="*/ 197 h 576"/>
                  <a:gd name="T22" fmla="*/ 444 w 450"/>
                  <a:gd name="T23" fmla="*/ 210 h 576"/>
                  <a:gd name="T24" fmla="*/ 427 w 450"/>
                  <a:gd name="T25" fmla="*/ 225 h 576"/>
                  <a:gd name="T26" fmla="*/ 427 w 450"/>
                  <a:gd name="T27" fmla="*/ 217 h 576"/>
                  <a:gd name="T28" fmla="*/ 427 w 450"/>
                  <a:gd name="T29" fmla="*/ 33 h 576"/>
                  <a:gd name="T30" fmla="*/ 417 w 450"/>
                  <a:gd name="T31" fmla="*/ 23 h 576"/>
                  <a:gd name="T32" fmla="*/ 365 w 450"/>
                  <a:gd name="T33" fmla="*/ 23 h 576"/>
                  <a:gd name="T34" fmla="*/ 365 w 450"/>
                  <a:gd name="T35" fmla="*/ 70 h 576"/>
                  <a:gd name="T36" fmla="*/ 363 w 450"/>
                  <a:gd name="T37" fmla="*/ 88 h 576"/>
                  <a:gd name="T38" fmla="*/ 324 w 450"/>
                  <a:gd name="T39" fmla="*/ 114 h 576"/>
                  <a:gd name="T40" fmla="*/ 224 w 450"/>
                  <a:gd name="T41" fmla="*/ 115 h 576"/>
                  <a:gd name="T42" fmla="*/ 128 w 450"/>
                  <a:gd name="T43" fmla="*/ 114 h 576"/>
                  <a:gd name="T44" fmla="*/ 84 w 450"/>
                  <a:gd name="T45" fmla="*/ 71 h 576"/>
                  <a:gd name="T46" fmla="*/ 84 w 450"/>
                  <a:gd name="T47" fmla="*/ 23 h 576"/>
                  <a:gd name="T48" fmla="*/ 28 w 450"/>
                  <a:gd name="T49" fmla="*/ 23 h 576"/>
                  <a:gd name="T50" fmla="*/ 23 w 450"/>
                  <a:gd name="T51" fmla="*/ 28 h 576"/>
                  <a:gd name="T52" fmla="*/ 23 w 450"/>
                  <a:gd name="T53" fmla="*/ 35 h 576"/>
                  <a:gd name="T54" fmla="*/ 23 w 450"/>
                  <a:gd name="T55" fmla="*/ 541 h 576"/>
                  <a:gd name="T56" fmla="*/ 35 w 450"/>
                  <a:gd name="T57" fmla="*/ 554 h 576"/>
                  <a:gd name="T58" fmla="*/ 414 w 450"/>
                  <a:gd name="T59" fmla="*/ 554 h 576"/>
                  <a:gd name="T60" fmla="*/ 427 w 450"/>
                  <a:gd name="T61" fmla="*/ 541 h 576"/>
                  <a:gd name="T62" fmla="*/ 427 w 450"/>
                  <a:gd name="T63" fmla="*/ 461 h 576"/>
                  <a:gd name="T64" fmla="*/ 432 w 450"/>
                  <a:gd name="T65" fmla="*/ 447 h 576"/>
                  <a:gd name="T66" fmla="*/ 447 w 450"/>
                  <a:gd name="T67" fmla="*/ 431 h 576"/>
                  <a:gd name="T68" fmla="*/ 449 w 450"/>
                  <a:gd name="T69" fmla="*/ 433 h 576"/>
                  <a:gd name="T70" fmla="*/ 449 w 450"/>
                  <a:gd name="T71" fmla="*/ 438 h 576"/>
                  <a:gd name="T72" fmla="*/ 449 w 450"/>
                  <a:gd name="T73" fmla="*/ 546 h 576"/>
                  <a:gd name="T74" fmla="*/ 420 w 450"/>
                  <a:gd name="T75" fmla="*/ 576 h 576"/>
                  <a:gd name="T76" fmla="*/ 30 w 450"/>
                  <a:gd name="T77" fmla="*/ 576 h 576"/>
                  <a:gd name="T78" fmla="*/ 0 w 450"/>
                  <a:gd name="T79" fmla="*/ 546 h 576"/>
                  <a:gd name="T80" fmla="*/ 0 w 450"/>
                  <a:gd name="T81" fmla="*/ 31 h 576"/>
                  <a:gd name="T82" fmla="*/ 31 w 450"/>
                  <a:gd name="T83" fmla="*/ 0 h 576"/>
                  <a:gd name="T84" fmla="*/ 102 w 450"/>
                  <a:gd name="T85" fmla="*/ 0 h 576"/>
                  <a:gd name="T86" fmla="*/ 108 w 450"/>
                  <a:gd name="T87" fmla="*/ 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0" h="576">
                    <a:moveTo>
                      <a:pt x="108" y="1"/>
                    </a:moveTo>
                    <a:cubicBezTo>
                      <a:pt x="107" y="26"/>
                      <a:pt x="107" y="50"/>
                      <a:pt x="107" y="74"/>
                    </a:cubicBezTo>
                    <a:cubicBezTo>
                      <a:pt x="107" y="86"/>
                      <a:pt x="113" y="92"/>
                      <a:pt x="125" y="92"/>
                    </a:cubicBezTo>
                    <a:cubicBezTo>
                      <a:pt x="191" y="92"/>
                      <a:pt x="258" y="92"/>
                      <a:pt x="325" y="92"/>
                    </a:cubicBezTo>
                    <a:cubicBezTo>
                      <a:pt x="337" y="92"/>
                      <a:pt x="343" y="86"/>
                      <a:pt x="343" y="73"/>
                    </a:cubicBezTo>
                    <a:cubicBezTo>
                      <a:pt x="343" y="49"/>
                      <a:pt x="342" y="25"/>
                      <a:pt x="342" y="0"/>
                    </a:cubicBezTo>
                    <a:cubicBezTo>
                      <a:pt x="340" y="1"/>
                      <a:pt x="341" y="1"/>
                      <a:pt x="341" y="1"/>
                    </a:cubicBezTo>
                    <a:cubicBezTo>
                      <a:pt x="369" y="1"/>
                      <a:pt x="398" y="0"/>
                      <a:pt x="426" y="1"/>
                    </a:cubicBezTo>
                    <a:cubicBezTo>
                      <a:pt x="440" y="1"/>
                      <a:pt x="449" y="13"/>
                      <a:pt x="449" y="28"/>
                    </a:cubicBezTo>
                    <a:cubicBezTo>
                      <a:pt x="449" y="67"/>
                      <a:pt x="449" y="106"/>
                      <a:pt x="449" y="144"/>
                    </a:cubicBezTo>
                    <a:cubicBezTo>
                      <a:pt x="449" y="162"/>
                      <a:pt x="449" y="179"/>
                      <a:pt x="449" y="197"/>
                    </a:cubicBezTo>
                    <a:cubicBezTo>
                      <a:pt x="450" y="202"/>
                      <a:pt x="448" y="206"/>
                      <a:pt x="444" y="210"/>
                    </a:cubicBezTo>
                    <a:cubicBezTo>
                      <a:pt x="439" y="215"/>
                      <a:pt x="434" y="220"/>
                      <a:pt x="427" y="225"/>
                    </a:cubicBezTo>
                    <a:cubicBezTo>
                      <a:pt x="427" y="222"/>
                      <a:pt x="427" y="219"/>
                      <a:pt x="427" y="217"/>
                    </a:cubicBezTo>
                    <a:cubicBezTo>
                      <a:pt x="427" y="156"/>
                      <a:pt x="427" y="94"/>
                      <a:pt x="427" y="33"/>
                    </a:cubicBezTo>
                    <a:cubicBezTo>
                      <a:pt x="427" y="25"/>
                      <a:pt x="425" y="22"/>
                      <a:pt x="417" y="23"/>
                    </a:cubicBezTo>
                    <a:cubicBezTo>
                      <a:pt x="400" y="23"/>
                      <a:pt x="383" y="23"/>
                      <a:pt x="365" y="23"/>
                    </a:cubicBezTo>
                    <a:cubicBezTo>
                      <a:pt x="365" y="39"/>
                      <a:pt x="365" y="55"/>
                      <a:pt x="365" y="70"/>
                    </a:cubicBezTo>
                    <a:cubicBezTo>
                      <a:pt x="365" y="76"/>
                      <a:pt x="365" y="82"/>
                      <a:pt x="363" y="88"/>
                    </a:cubicBezTo>
                    <a:cubicBezTo>
                      <a:pt x="359" y="105"/>
                      <a:pt x="344" y="114"/>
                      <a:pt x="324" y="114"/>
                    </a:cubicBezTo>
                    <a:cubicBezTo>
                      <a:pt x="291" y="115"/>
                      <a:pt x="257" y="115"/>
                      <a:pt x="224" y="115"/>
                    </a:cubicBezTo>
                    <a:cubicBezTo>
                      <a:pt x="192" y="115"/>
                      <a:pt x="160" y="115"/>
                      <a:pt x="128" y="114"/>
                    </a:cubicBezTo>
                    <a:cubicBezTo>
                      <a:pt x="99" y="114"/>
                      <a:pt x="84" y="100"/>
                      <a:pt x="84" y="71"/>
                    </a:cubicBezTo>
                    <a:cubicBezTo>
                      <a:pt x="84" y="55"/>
                      <a:pt x="84" y="40"/>
                      <a:pt x="84" y="23"/>
                    </a:cubicBezTo>
                    <a:cubicBezTo>
                      <a:pt x="65" y="23"/>
                      <a:pt x="46" y="23"/>
                      <a:pt x="28" y="23"/>
                    </a:cubicBezTo>
                    <a:cubicBezTo>
                      <a:pt x="26" y="23"/>
                      <a:pt x="24" y="26"/>
                      <a:pt x="23" y="28"/>
                    </a:cubicBezTo>
                    <a:cubicBezTo>
                      <a:pt x="22" y="30"/>
                      <a:pt x="23" y="32"/>
                      <a:pt x="23" y="35"/>
                    </a:cubicBezTo>
                    <a:cubicBezTo>
                      <a:pt x="23" y="204"/>
                      <a:pt x="23" y="373"/>
                      <a:pt x="23" y="541"/>
                    </a:cubicBezTo>
                    <a:cubicBezTo>
                      <a:pt x="23" y="554"/>
                      <a:pt x="23" y="554"/>
                      <a:pt x="35" y="554"/>
                    </a:cubicBezTo>
                    <a:cubicBezTo>
                      <a:pt x="162" y="554"/>
                      <a:pt x="288" y="554"/>
                      <a:pt x="414" y="554"/>
                    </a:cubicBezTo>
                    <a:cubicBezTo>
                      <a:pt x="427" y="554"/>
                      <a:pt x="427" y="554"/>
                      <a:pt x="427" y="541"/>
                    </a:cubicBezTo>
                    <a:cubicBezTo>
                      <a:pt x="427" y="514"/>
                      <a:pt x="427" y="487"/>
                      <a:pt x="427" y="461"/>
                    </a:cubicBezTo>
                    <a:cubicBezTo>
                      <a:pt x="427" y="455"/>
                      <a:pt x="428" y="451"/>
                      <a:pt x="432" y="447"/>
                    </a:cubicBezTo>
                    <a:cubicBezTo>
                      <a:pt x="437" y="442"/>
                      <a:pt x="442" y="437"/>
                      <a:pt x="447" y="431"/>
                    </a:cubicBezTo>
                    <a:cubicBezTo>
                      <a:pt x="447" y="432"/>
                      <a:pt x="448" y="432"/>
                      <a:pt x="449" y="433"/>
                    </a:cubicBezTo>
                    <a:cubicBezTo>
                      <a:pt x="449" y="434"/>
                      <a:pt x="449" y="436"/>
                      <a:pt x="449" y="438"/>
                    </a:cubicBezTo>
                    <a:cubicBezTo>
                      <a:pt x="449" y="474"/>
                      <a:pt x="449" y="510"/>
                      <a:pt x="449" y="546"/>
                    </a:cubicBezTo>
                    <a:cubicBezTo>
                      <a:pt x="449" y="566"/>
                      <a:pt x="439" y="576"/>
                      <a:pt x="420" y="576"/>
                    </a:cubicBezTo>
                    <a:cubicBezTo>
                      <a:pt x="290" y="576"/>
                      <a:pt x="160" y="576"/>
                      <a:pt x="30" y="576"/>
                    </a:cubicBezTo>
                    <a:cubicBezTo>
                      <a:pt x="11" y="576"/>
                      <a:pt x="0" y="566"/>
                      <a:pt x="0" y="546"/>
                    </a:cubicBezTo>
                    <a:cubicBezTo>
                      <a:pt x="0" y="374"/>
                      <a:pt x="0" y="203"/>
                      <a:pt x="0" y="31"/>
                    </a:cubicBezTo>
                    <a:cubicBezTo>
                      <a:pt x="0" y="10"/>
                      <a:pt x="10" y="1"/>
                      <a:pt x="31" y="0"/>
                    </a:cubicBezTo>
                    <a:cubicBezTo>
                      <a:pt x="54" y="0"/>
                      <a:pt x="78" y="0"/>
                      <a:pt x="102" y="0"/>
                    </a:cubicBezTo>
                    <a:cubicBezTo>
                      <a:pt x="105" y="0"/>
                      <a:pt x="107" y="1"/>
                      <a:pt x="10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27">
                <a:extLst>
                  <a:ext uri="{FF2B5EF4-FFF2-40B4-BE49-F238E27FC236}">
                    <a16:creationId xmlns:a16="http://schemas.microsoft.com/office/drawing/2014/main" id="{5E7B01FD-65C8-F2AE-E671-D5DEE991ECF0}"/>
                  </a:ext>
                </a:extLst>
              </p:cNvPr>
              <p:cNvSpPr>
                <a:spLocks/>
              </p:cNvSpPr>
              <p:nvPr/>
            </p:nvSpPr>
            <p:spPr bwMode="auto">
              <a:xfrm>
                <a:off x="2327271" y="2412222"/>
                <a:ext cx="347541" cy="198754"/>
              </a:xfrm>
              <a:custGeom>
                <a:avLst/>
                <a:gdLst>
                  <a:gd name="T0" fmla="*/ 61 w 208"/>
                  <a:gd name="T1" fmla="*/ 40 h 119"/>
                  <a:gd name="T2" fmla="*/ 104 w 208"/>
                  <a:gd name="T3" fmla="*/ 0 h 119"/>
                  <a:gd name="T4" fmla="*/ 145 w 208"/>
                  <a:gd name="T5" fmla="*/ 40 h 119"/>
                  <a:gd name="T6" fmla="*/ 189 w 208"/>
                  <a:gd name="T7" fmla="*/ 40 h 119"/>
                  <a:gd name="T8" fmla="*/ 208 w 208"/>
                  <a:gd name="T9" fmla="*/ 58 h 119"/>
                  <a:gd name="T10" fmla="*/ 208 w 208"/>
                  <a:gd name="T11" fmla="*/ 102 h 119"/>
                  <a:gd name="T12" fmla="*/ 191 w 208"/>
                  <a:gd name="T13" fmla="*/ 119 h 119"/>
                  <a:gd name="T14" fmla="*/ 17 w 208"/>
                  <a:gd name="T15" fmla="*/ 119 h 119"/>
                  <a:gd name="T16" fmla="*/ 0 w 208"/>
                  <a:gd name="T17" fmla="*/ 102 h 119"/>
                  <a:gd name="T18" fmla="*/ 0 w 208"/>
                  <a:gd name="T19" fmla="*/ 57 h 119"/>
                  <a:gd name="T20" fmla="*/ 17 w 208"/>
                  <a:gd name="T21" fmla="*/ 40 h 119"/>
                  <a:gd name="T22" fmla="*/ 61 w 208"/>
                  <a:gd name="T23" fmla="*/ 4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119">
                    <a:moveTo>
                      <a:pt x="61" y="40"/>
                    </a:moveTo>
                    <a:cubicBezTo>
                      <a:pt x="68" y="13"/>
                      <a:pt x="83" y="0"/>
                      <a:pt x="104" y="0"/>
                    </a:cubicBezTo>
                    <a:cubicBezTo>
                      <a:pt x="124" y="1"/>
                      <a:pt x="142" y="13"/>
                      <a:pt x="145" y="40"/>
                    </a:cubicBezTo>
                    <a:cubicBezTo>
                      <a:pt x="160" y="40"/>
                      <a:pt x="175" y="40"/>
                      <a:pt x="189" y="40"/>
                    </a:cubicBezTo>
                    <a:cubicBezTo>
                      <a:pt x="203" y="40"/>
                      <a:pt x="207" y="44"/>
                      <a:pt x="208" y="58"/>
                    </a:cubicBezTo>
                    <a:cubicBezTo>
                      <a:pt x="208" y="73"/>
                      <a:pt x="208" y="87"/>
                      <a:pt x="208" y="102"/>
                    </a:cubicBezTo>
                    <a:cubicBezTo>
                      <a:pt x="207" y="114"/>
                      <a:pt x="203" y="119"/>
                      <a:pt x="191" y="119"/>
                    </a:cubicBezTo>
                    <a:cubicBezTo>
                      <a:pt x="133" y="119"/>
                      <a:pt x="75" y="119"/>
                      <a:pt x="17" y="119"/>
                    </a:cubicBezTo>
                    <a:cubicBezTo>
                      <a:pt x="5" y="119"/>
                      <a:pt x="0" y="114"/>
                      <a:pt x="0" y="102"/>
                    </a:cubicBezTo>
                    <a:cubicBezTo>
                      <a:pt x="0" y="87"/>
                      <a:pt x="0" y="72"/>
                      <a:pt x="0" y="57"/>
                    </a:cubicBezTo>
                    <a:cubicBezTo>
                      <a:pt x="0" y="45"/>
                      <a:pt x="5" y="40"/>
                      <a:pt x="17" y="40"/>
                    </a:cubicBezTo>
                    <a:cubicBezTo>
                      <a:pt x="32" y="40"/>
                      <a:pt x="47" y="40"/>
                      <a:pt x="61"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28">
                <a:extLst>
                  <a:ext uri="{FF2B5EF4-FFF2-40B4-BE49-F238E27FC236}">
                    <a16:creationId xmlns:a16="http://schemas.microsoft.com/office/drawing/2014/main" id="{48DA3B72-13B2-8B33-AACC-474038FB458A}"/>
                  </a:ext>
                </a:extLst>
              </p:cNvPr>
              <p:cNvSpPr>
                <a:spLocks/>
              </p:cNvSpPr>
              <p:nvPr/>
            </p:nvSpPr>
            <p:spPr bwMode="auto">
              <a:xfrm>
                <a:off x="2282857" y="2780860"/>
                <a:ext cx="434149" cy="316451"/>
              </a:xfrm>
              <a:custGeom>
                <a:avLst/>
                <a:gdLst>
                  <a:gd name="T0" fmla="*/ 99 w 259"/>
                  <a:gd name="T1" fmla="*/ 189 h 189"/>
                  <a:gd name="T2" fmla="*/ 0 w 259"/>
                  <a:gd name="T3" fmla="*/ 91 h 189"/>
                  <a:gd name="T4" fmla="*/ 29 w 259"/>
                  <a:gd name="T5" fmla="*/ 62 h 189"/>
                  <a:gd name="T6" fmla="*/ 98 w 259"/>
                  <a:gd name="T7" fmla="*/ 132 h 189"/>
                  <a:gd name="T8" fmla="*/ 229 w 259"/>
                  <a:gd name="T9" fmla="*/ 0 h 189"/>
                  <a:gd name="T10" fmla="*/ 259 w 259"/>
                  <a:gd name="T11" fmla="*/ 30 h 189"/>
                  <a:gd name="T12" fmla="*/ 99 w 259"/>
                  <a:gd name="T13" fmla="*/ 189 h 189"/>
                </a:gdLst>
                <a:ahLst/>
                <a:cxnLst>
                  <a:cxn ang="0">
                    <a:pos x="T0" y="T1"/>
                  </a:cxn>
                  <a:cxn ang="0">
                    <a:pos x="T2" y="T3"/>
                  </a:cxn>
                  <a:cxn ang="0">
                    <a:pos x="T4" y="T5"/>
                  </a:cxn>
                  <a:cxn ang="0">
                    <a:pos x="T6" y="T7"/>
                  </a:cxn>
                  <a:cxn ang="0">
                    <a:pos x="T8" y="T9"/>
                  </a:cxn>
                  <a:cxn ang="0">
                    <a:pos x="T10" y="T11"/>
                  </a:cxn>
                  <a:cxn ang="0">
                    <a:pos x="T12" y="T13"/>
                  </a:cxn>
                </a:cxnLst>
                <a:rect l="0" t="0" r="r" b="b"/>
                <a:pathLst>
                  <a:path w="259" h="189">
                    <a:moveTo>
                      <a:pt x="99" y="189"/>
                    </a:moveTo>
                    <a:cubicBezTo>
                      <a:pt x="66" y="156"/>
                      <a:pt x="33" y="123"/>
                      <a:pt x="0" y="91"/>
                    </a:cubicBezTo>
                    <a:cubicBezTo>
                      <a:pt x="9" y="82"/>
                      <a:pt x="19" y="72"/>
                      <a:pt x="29" y="62"/>
                    </a:cubicBezTo>
                    <a:cubicBezTo>
                      <a:pt x="52" y="85"/>
                      <a:pt x="75" y="109"/>
                      <a:pt x="98" y="132"/>
                    </a:cubicBezTo>
                    <a:cubicBezTo>
                      <a:pt x="142" y="87"/>
                      <a:pt x="186" y="43"/>
                      <a:pt x="229" y="0"/>
                    </a:cubicBezTo>
                    <a:cubicBezTo>
                      <a:pt x="240" y="11"/>
                      <a:pt x="250" y="20"/>
                      <a:pt x="259" y="30"/>
                    </a:cubicBezTo>
                    <a:cubicBezTo>
                      <a:pt x="206" y="82"/>
                      <a:pt x="152" y="136"/>
                      <a:pt x="99" y="1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51" name="TextBox 50">
            <a:extLst>
              <a:ext uri="{FF2B5EF4-FFF2-40B4-BE49-F238E27FC236}">
                <a16:creationId xmlns:a16="http://schemas.microsoft.com/office/drawing/2014/main" id="{C93EB478-6DC6-C844-2F05-6E81CA115B30}"/>
              </a:ext>
            </a:extLst>
          </p:cNvPr>
          <p:cNvSpPr txBox="1"/>
          <p:nvPr/>
        </p:nvSpPr>
        <p:spPr>
          <a:xfrm>
            <a:off x="838200" y="1737306"/>
            <a:ext cx="10852701" cy="338554"/>
          </a:xfrm>
          <a:prstGeom prst="rect">
            <a:avLst/>
          </a:prstGeom>
          <a:solidFill>
            <a:schemeClr val="accent5">
              <a:lumMod val="40000"/>
              <a:lumOff val="60000"/>
            </a:schemeClr>
          </a:solidFill>
        </p:spPr>
        <p:txBody>
          <a:bodyPr wrap="square">
            <a:spAutoFit/>
          </a:bodyPr>
          <a:lstStyle/>
          <a:p>
            <a:pPr algn="ctr"/>
            <a:r>
              <a:rPr lang="en-US" sz="1600" b="1" dirty="0">
                <a:effectLst/>
              </a:rPr>
              <a:t>Helps people to know whether their goals for physical activity or </a:t>
            </a:r>
            <a:r>
              <a:rPr lang="en-US" sz="1600" b="1" dirty="0"/>
              <a:t>healthy eating were achieved.</a:t>
            </a:r>
            <a:r>
              <a:rPr lang="en-US" sz="1600" b="1" baseline="30000" dirty="0"/>
              <a:t>1</a:t>
            </a:r>
            <a:endParaRPr lang="en-CA" sz="1600" b="1" baseline="30000" dirty="0"/>
          </a:p>
        </p:txBody>
      </p:sp>
    </p:spTree>
    <p:extLst>
      <p:ext uri="{BB962C8B-B14F-4D97-AF65-F5344CB8AC3E}">
        <p14:creationId xmlns:p14="http://schemas.microsoft.com/office/powerpoint/2010/main" val="2247795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D1F20-CEA6-B7B6-37CF-23D8569C3F9E}"/>
              </a:ext>
            </a:extLst>
          </p:cNvPr>
          <p:cNvSpPr>
            <a:spLocks noGrp="1"/>
          </p:cNvSpPr>
          <p:nvPr>
            <p:ph type="title"/>
          </p:nvPr>
        </p:nvSpPr>
        <p:spPr/>
        <p:txBody>
          <a:bodyPr/>
          <a:lstStyle/>
          <a:p>
            <a:r>
              <a:rPr lang="en-CA" dirty="0"/>
              <a:t>Sleep hygiene and stress management</a:t>
            </a:r>
          </a:p>
        </p:txBody>
      </p:sp>
      <p:sp>
        <p:nvSpPr>
          <p:cNvPr id="4" name="Text Placeholder 3">
            <a:extLst>
              <a:ext uri="{FF2B5EF4-FFF2-40B4-BE49-F238E27FC236}">
                <a16:creationId xmlns:a16="http://schemas.microsoft.com/office/drawing/2014/main" id="{64EB3F2D-98C9-6F31-873A-2E8810670DE1}"/>
              </a:ext>
            </a:extLst>
          </p:cNvPr>
          <p:cNvSpPr>
            <a:spLocks noGrp="1"/>
          </p:cNvSpPr>
          <p:nvPr>
            <p:ph type="body" sz="quarter" idx="13"/>
          </p:nvPr>
        </p:nvSpPr>
        <p:spPr>
          <a:xfrm>
            <a:off x="570880" y="6355734"/>
            <a:ext cx="10800900" cy="222333"/>
          </a:xfrm>
        </p:spPr>
        <p:txBody>
          <a:bodyPr>
            <a:noAutofit/>
          </a:bodyPr>
          <a:lstStyle/>
          <a:p>
            <a:r>
              <a:rPr lang="en-CA" sz="1000" dirty="0"/>
              <a:t>*Ghrelin: stimulates appetite; leptin: suppresses food intake; **Mindfulness is focused attention on the present moment without judgement.</a:t>
            </a:r>
            <a:br>
              <a:rPr lang="en-CA" sz="1000" dirty="0"/>
            </a:br>
            <a:r>
              <a:rPr lang="en-CA" sz="1000" dirty="0"/>
              <a:t>1. Cooper CB et al. BMJ Open Sport </a:t>
            </a:r>
            <a:r>
              <a:rPr lang="en-CA" sz="1000" dirty="0" err="1"/>
              <a:t>Exerc</a:t>
            </a:r>
            <a:r>
              <a:rPr lang="en-CA" sz="1000" dirty="0"/>
              <a:t> Med 2018;4:e000392; 2. </a:t>
            </a:r>
            <a:r>
              <a:rPr lang="en-CA" sz="1000" dirty="0" err="1"/>
              <a:t>Tasali</a:t>
            </a:r>
            <a:r>
              <a:rPr lang="en-CA" sz="1000" dirty="0"/>
              <a:t> E et al. JAMA Intern Med 2022;182:365</a:t>
            </a:r>
            <a:r>
              <a:rPr lang="en-CA" sz="1000" dirty="0">
                <a:latin typeface="Arial" panose="020B0604020202020204" pitchFamily="34" charset="0"/>
                <a:cs typeface="Arial" panose="020B0604020202020204" pitchFamily="34" charset="0"/>
              </a:rPr>
              <a:t>–3</a:t>
            </a:r>
            <a:r>
              <a:rPr lang="en-CA" sz="1000" dirty="0"/>
              <a:t>74; 3. Irish LA et al. Sleep Med Rev 2015;22:23</a:t>
            </a:r>
            <a:r>
              <a:rPr lang="en-CA" sz="1000" dirty="0">
                <a:latin typeface="Arial" panose="020B0604020202020204" pitchFamily="34" charset="0"/>
                <a:cs typeface="Arial" panose="020B0604020202020204" pitchFamily="34" charset="0"/>
              </a:rPr>
              <a:t>–</a:t>
            </a:r>
            <a:r>
              <a:rPr lang="en-CA" sz="1000" dirty="0"/>
              <a:t>36.</a:t>
            </a:r>
          </a:p>
        </p:txBody>
      </p:sp>
      <p:sp>
        <p:nvSpPr>
          <p:cNvPr id="3" name="TextBox 2">
            <a:extLst>
              <a:ext uri="{FF2B5EF4-FFF2-40B4-BE49-F238E27FC236}">
                <a16:creationId xmlns:a16="http://schemas.microsoft.com/office/drawing/2014/main" id="{7CEAC276-4C62-2E93-4A71-177FBC682DF6}"/>
              </a:ext>
            </a:extLst>
          </p:cNvPr>
          <p:cNvSpPr txBox="1"/>
          <p:nvPr/>
        </p:nvSpPr>
        <p:spPr>
          <a:xfrm>
            <a:off x="811031" y="1352013"/>
            <a:ext cx="10705801" cy="646331"/>
          </a:xfrm>
          <a:prstGeom prst="rect">
            <a:avLst/>
          </a:prstGeom>
          <a:solidFill>
            <a:schemeClr val="bg2"/>
          </a:solidFill>
        </p:spPr>
        <p:txBody>
          <a:bodyPr wrap="square">
            <a:spAutoFit/>
          </a:bodyPr>
          <a:lstStyle/>
          <a:p>
            <a:pPr algn="ctr"/>
            <a:r>
              <a:rPr lang="en-US" b="1" i="0" dirty="0">
                <a:solidFill>
                  <a:srgbClr val="202124"/>
                </a:solidFill>
                <a:effectLst/>
                <a:latin typeface="arial" panose="020B0604020202020204" pitchFamily="34" charset="0"/>
              </a:rPr>
              <a:t>Insufficient sleep is independently associated with a higher risk of obesity, </a:t>
            </a:r>
            <a:br>
              <a:rPr lang="en-US" b="1" i="0" dirty="0">
                <a:solidFill>
                  <a:srgbClr val="202124"/>
                </a:solidFill>
                <a:effectLst/>
                <a:latin typeface="arial" panose="020B0604020202020204" pitchFamily="34" charset="0"/>
              </a:rPr>
            </a:br>
            <a:r>
              <a:rPr lang="en-US" b="1" i="0" dirty="0">
                <a:solidFill>
                  <a:srgbClr val="202124"/>
                </a:solidFill>
                <a:effectLst/>
                <a:latin typeface="arial" panose="020B0604020202020204" pitchFamily="34" charset="0"/>
              </a:rPr>
              <a:t>and obesity may lead to reduced sleep quality</a:t>
            </a:r>
            <a:r>
              <a:rPr lang="en-US" baseline="30000" dirty="0">
                <a:solidFill>
                  <a:srgbClr val="202124"/>
                </a:solidFill>
                <a:latin typeface="arial" panose="020B0604020202020204" pitchFamily="34" charset="0"/>
              </a:rPr>
              <a:t>1,2</a:t>
            </a:r>
            <a:endParaRPr lang="en-CA" baseline="30000" dirty="0"/>
          </a:p>
        </p:txBody>
      </p:sp>
      <p:grpSp>
        <p:nvGrpSpPr>
          <p:cNvPr id="5" name="Group 4">
            <a:extLst>
              <a:ext uri="{FF2B5EF4-FFF2-40B4-BE49-F238E27FC236}">
                <a16:creationId xmlns:a16="http://schemas.microsoft.com/office/drawing/2014/main" id="{22D827E5-BA7E-F20E-6A90-268D4A4DC558}"/>
              </a:ext>
            </a:extLst>
          </p:cNvPr>
          <p:cNvGrpSpPr/>
          <p:nvPr/>
        </p:nvGrpSpPr>
        <p:grpSpPr>
          <a:xfrm>
            <a:off x="1707642" y="2065969"/>
            <a:ext cx="8776717" cy="2350764"/>
            <a:chOff x="1707642" y="2129469"/>
            <a:chExt cx="8776717" cy="2350764"/>
          </a:xfrm>
        </p:grpSpPr>
        <p:grpSp>
          <p:nvGrpSpPr>
            <p:cNvPr id="8" name="Group 252">
              <a:extLst>
                <a:ext uri="{FF2B5EF4-FFF2-40B4-BE49-F238E27FC236}">
                  <a16:creationId xmlns:a16="http://schemas.microsoft.com/office/drawing/2014/main" id="{F5E6EE00-D2C9-5369-0E9B-55B3516DEE36}"/>
                </a:ext>
              </a:extLst>
            </p:cNvPr>
            <p:cNvGrpSpPr>
              <a:grpSpLocks noChangeAspect="1"/>
            </p:cNvGrpSpPr>
            <p:nvPr/>
          </p:nvGrpSpPr>
          <p:grpSpPr bwMode="auto">
            <a:xfrm>
              <a:off x="1707642" y="2208022"/>
              <a:ext cx="1502856" cy="1406606"/>
              <a:chOff x="-1657" y="1033"/>
              <a:chExt cx="1093" cy="1023"/>
            </a:xfrm>
          </p:grpSpPr>
          <p:sp>
            <p:nvSpPr>
              <p:cNvPr id="87" name="Freeform 253">
                <a:extLst>
                  <a:ext uri="{FF2B5EF4-FFF2-40B4-BE49-F238E27FC236}">
                    <a16:creationId xmlns:a16="http://schemas.microsoft.com/office/drawing/2014/main" id="{EBBB0195-D15F-BADA-4E68-24AB24317360}"/>
                  </a:ext>
                </a:extLst>
              </p:cNvPr>
              <p:cNvSpPr>
                <a:spLocks/>
              </p:cNvSpPr>
              <p:nvPr/>
            </p:nvSpPr>
            <p:spPr bwMode="auto">
              <a:xfrm>
                <a:off x="-1493" y="1353"/>
                <a:ext cx="423" cy="267"/>
              </a:xfrm>
              <a:custGeom>
                <a:avLst/>
                <a:gdLst>
                  <a:gd name="T0" fmla="*/ 0 w 177"/>
                  <a:gd name="T1" fmla="*/ 112 h 112"/>
                  <a:gd name="T2" fmla="*/ 74 w 177"/>
                  <a:gd name="T3" fmla="*/ 17 h 112"/>
                  <a:gd name="T4" fmla="*/ 152 w 177"/>
                  <a:gd name="T5" fmla="*/ 10 h 112"/>
                  <a:gd name="T6" fmla="*/ 139 w 177"/>
                  <a:gd name="T7" fmla="*/ 63 h 112"/>
                  <a:gd name="T8" fmla="*/ 84 w 177"/>
                  <a:gd name="T9" fmla="*/ 112 h 112"/>
                  <a:gd name="T10" fmla="*/ 0 w 177"/>
                  <a:gd name="T11" fmla="*/ 112 h 112"/>
                </a:gdLst>
                <a:ahLst/>
                <a:cxnLst>
                  <a:cxn ang="0">
                    <a:pos x="T0" y="T1"/>
                  </a:cxn>
                  <a:cxn ang="0">
                    <a:pos x="T2" y="T3"/>
                  </a:cxn>
                  <a:cxn ang="0">
                    <a:pos x="T4" y="T5"/>
                  </a:cxn>
                  <a:cxn ang="0">
                    <a:pos x="T6" y="T7"/>
                  </a:cxn>
                  <a:cxn ang="0">
                    <a:pos x="T8" y="T9"/>
                  </a:cxn>
                  <a:cxn ang="0">
                    <a:pos x="T10" y="T11"/>
                  </a:cxn>
                </a:cxnLst>
                <a:rect l="0" t="0" r="r" b="b"/>
                <a:pathLst>
                  <a:path w="177" h="112">
                    <a:moveTo>
                      <a:pt x="0" y="112"/>
                    </a:moveTo>
                    <a:cubicBezTo>
                      <a:pt x="11" y="64"/>
                      <a:pt x="42" y="33"/>
                      <a:pt x="74" y="17"/>
                    </a:cubicBezTo>
                    <a:cubicBezTo>
                      <a:pt x="104" y="2"/>
                      <a:pt x="135" y="0"/>
                      <a:pt x="152" y="10"/>
                    </a:cubicBezTo>
                    <a:cubicBezTo>
                      <a:pt x="172" y="20"/>
                      <a:pt x="177" y="55"/>
                      <a:pt x="139" y="63"/>
                    </a:cubicBezTo>
                    <a:cubicBezTo>
                      <a:pt x="115" y="68"/>
                      <a:pt x="85" y="68"/>
                      <a:pt x="84" y="112"/>
                    </a:cubicBezTo>
                    <a:lnTo>
                      <a:pt x="0" y="112"/>
                    </a:lnTo>
                    <a:close/>
                  </a:path>
                </a:pathLst>
              </a:custGeom>
              <a:noFill/>
              <a:ln w="285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Rectangle 254">
                <a:extLst>
                  <a:ext uri="{FF2B5EF4-FFF2-40B4-BE49-F238E27FC236}">
                    <a16:creationId xmlns:a16="http://schemas.microsoft.com/office/drawing/2014/main" id="{11019421-A246-DB24-97CC-3AECA3AEE988}"/>
                  </a:ext>
                </a:extLst>
              </p:cNvPr>
              <p:cNvSpPr>
                <a:spLocks noChangeArrowheads="1"/>
              </p:cNvSpPr>
              <p:nvPr/>
            </p:nvSpPr>
            <p:spPr bwMode="auto">
              <a:xfrm>
                <a:off x="-1101" y="1620"/>
                <a:ext cx="439" cy="436"/>
              </a:xfrm>
              <a:prstGeom prst="rect">
                <a:avLst/>
              </a:prstGeom>
              <a:solidFill>
                <a:srgbClr val="FFFFFF"/>
              </a:solidFill>
              <a:ln w="285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Rectangle 255">
                <a:extLst>
                  <a:ext uri="{FF2B5EF4-FFF2-40B4-BE49-F238E27FC236}">
                    <a16:creationId xmlns:a16="http://schemas.microsoft.com/office/drawing/2014/main" id="{FE71FA56-74A3-96CC-F91C-F8A6F340F1E2}"/>
                  </a:ext>
                </a:extLst>
              </p:cNvPr>
              <p:cNvSpPr>
                <a:spLocks noChangeArrowheads="1"/>
              </p:cNvSpPr>
              <p:nvPr/>
            </p:nvSpPr>
            <p:spPr bwMode="auto">
              <a:xfrm>
                <a:off x="-1170" y="1532"/>
                <a:ext cx="606" cy="88"/>
              </a:xfrm>
              <a:prstGeom prst="rect">
                <a:avLst/>
              </a:prstGeom>
              <a:solidFill>
                <a:srgbClr val="FFFFFF"/>
              </a:solidFill>
              <a:ln w="285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256">
                <a:extLst>
                  <a:ext uri="{FF2B5EF4-FFF2-40B4-BE49-F238E27FC236}">
                    <a16:creationId xmlns:a16="http://schemas.microsoft.com/office/drawing/2014/main" id="{E9B4E0D3-5659-7C2B-48BE-3BA86ADAF67A}"/>
                  </a:ext>
                </a:extLst>
              </p:cNvPr>
              <p:cNvSpPr>
                <a:spLocks/>
              </p:cNvSpPr>
              <p:nvPr/>
            </p:nvSpPr>
            <p:spPr bwMode="auto">
              <a:xfrm>
                <a:off x="-1142" y="1317"/>
                <a:ext cx="210" cy="203"/>
              </a:xfrm>
              <a:custGeom>
                <a:avLst/>
                <a:gdLst>
                  <a:gd name="T0" fmla="*/ 33 w 88"/>
                  <a:gd name="T1" fmla="*/ 26 h 85"/>
                  <a:gd name="T2" fmla="*/ 29 w 88"/>
                  <a:gd name="T3" fmla="*/ 26 h 85"/>
                  <a:gd name="T4" fmla="*/ 0 w 88"/>
                  <a:gd name="T5" fmla="*/ 56 h 85"/>
                  <a:gd name="T6" fmla="*/ 0 w 88"/>
                  <a:gd name="T7" fmla="*/ 56 h 85"/>
                  <a:gd name="T8" fmla="*/ 29 w 88"/>
                  <a:gd name="T9" fmla="*/ 85 h 85"/>
                  <a:gd name="T10" fmla="*/ 81 w 88"/>
                  <a:gd name="T11" fmla="*/ 85 h 85"/>
                  <a:gd name="T12" fmla="*/ 88 w 88"/>
                  <a:gd name="T13" fmla="*/ 15 h 85"/>
                  <a:gd name="T14" fmla="*/ 55 w 88"/>
                  <a:gd name="T15" fmla="*/ 0 h 85"/>
                  <a:gd name="T16" fmla="*/ 33 w 88"/>
                  <a:gd name="T17" fmla="*/ 2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85">
                    <a:moveTo>
                      <a:pt x="33" y="26"/>
                    </a:moveTo>
                    <a:cubicBezTo>
                      <a:pt x="29" y="26"/>
                      <a:pt x="29" y="26"/>
                      <a:pt x="29" y="26"/>
                    </a:cubicBezTo>
                    <a:cubicBezTo>
                      <a:pt x="13" y="26"/>
                      <a:pt x="0" y="40"/>
                      <a:pt x="0" y="56"/>
                    </a:cubicBezTo>
                    <a:cubicBezTo>
                      <a:pt x="0" y="56"/>
                      <a:pt x="0" y="56"/>
                      <a:pt x="0" y="56"/>
                    </a:cubicBezTo>
                    <a:cubicBezTo>
                      <a:pt x="0" y="72"/>
                      <a:pt x="13" y="85"/>
                      <a:pt x="29" y="85"/>
                    </a:cubicBezTo>
                    <a:cubicBezTo>
                      <a:pt x="81" y="85"/>
                      <a:pt x="81" y="85"/>
                      <a:pt x="81" y="85"/>
                    </a:cubicBezTo>
                    <a:cubicBezTo>
                      <a:pt x="88" y="15"/>
                      <a:pt x="88" y="15"/>
                      <a:pt x="88" y="15"/>
                    </a:cubicBezTo>
                    <a:cubicBezTo>
                      <a:pt x="55" y="0"/>
                      <a:pt x="55" y="0"/>
                      <a:pt x="55" y="0"/>
                    </a:cubicBezTo>
                    <a:cubicBezTo>
                      <a:pt x="55" y="0"/>
                      <a:pt x="22" y="0"/>
                      <a:pt x="33" y="26"/>
                    </a:cubicBezTo>
                    <a:close/>
                  </a:path>
                </a:pathLst>
              </a:custGeom>
              <a:solidFill>
                <a:srgbClr val="FFFFFF"/>
              </a:solidFill>
              <a:ln w="285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257">
                <a:extLst>
                  <a:ext uri="{FF2B5EF4-FFF2-40B4-BE49-F238E27FC236}">
                    <a16:creationId xmlns:a16="http://schemas.microsoft.com/office/drawing/2014/main" id="{DC712C98-6CB4-5CB3-6701-6035036698EE}"/>
                  </a:ext>
                </a:extLst>
              </p:cNvPr>
              <p:cNvSpPr>
                <a:spLocks/>
              </p:cNvSpPr>
              <p:nvPr/>
            </p:nvSpPr>
            <p:spPr bwMode="auto">
              <a:xfrm>
                <a:off x="-1118" y="1279"/>
                <a:ext cx="287" cy="250"/>
              </a:xfrm>
              <a:custGeom>
                <a:avLst/>
                <a:gdLst>
                  <a:gd name="T0" fmla="*/ 77 w 120"/>
                  <a:gd name="T1" fmla="*/ 102 h 105"/>
                  <a:gd name="T2" fmla="*/ 77 w 120"/>
                  <a:gd name="T3" fmla="*/ 102 h 105"/>
                  <a:gd name="T4" fmla="*/ 57 w 120"/>
                  <a:gd name="T5" fmla="*/ 87 h 105"/>
                  <a:gd name="T6" fmla="*/ 44 w 120"/>
                  <a:gd name="T7" fmla="*/ 48 h 105"/>
                  <a:gd name="T8" fmla="*/ 44 w 120"/>
                  <a:gd name="T9" fmla="*/ 44 h 105"/>
                  <a:gd name="T10" fmla="*/ 29 w 120"/>
                  <a:gd name="T11" fmla="*/ 44 h 105"/>
                  <a:gd name="T12" fmla="*/ 29 w 120"/>
                  <a:gd name="T13" fmla="*/ 48 h 105"/>
                  <a:gd name="T14" fmla="*/ 2 w 120"/>
                  <a:gd name="T15" fmla="*/ 48 h 105"/>
                  <a:gd name="T16" fmla="*/ 40 w 120"/>
                  <a:gd name="T17" fmla="*/ 11 h 105"/>
                  <a:gd name="T18" fmla="*/ 77 w 120"/>
                  <a:gd name="T19" fmla="*/ 10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05">
                    <a:moveTo>
                      <a:pt x="77" y="102"/>
                    </a:moveTo>
                    <a:cubicBezTo>
                      <a:pt x="77" y="102"/>
                      <a:pt x="77" y="102"/>
                      <a:pt x="77" y="102"/>
                    </a:cubicBezTo>
                    <a:cubicBezTo>
                      <a:pt x="67" y="105"/>
                      <a:pt x="57" y="97"/>
                      <a:pt x="57" y="87"/>
                    </a:cubicBezTo>
                    <a:cubicBezTo>
                      <a:pt x="58" y="65"/>
                      <a:pt x="67" y="48"/>
                      <a:pt x="44" y="48"/>
                    </a:cubicBezTo>
                    <a:cubicBezTo>
                      <a:pt x="44" y="44"/>
                      <a:pt x="44" y="44"/>
                      <a:pt x="44" y="44"/>
                    </a:cubicBezTo>
                    <a:cubicBezTo>
                      <a:pt x="44" y="34"/>
                      <a:pt x="29" y="35"/>
                      <a:pt x="29" y="44"/>
                    </a:cubicBezTo>
                    <a:cubicBezTo>
                      <a:pt x="29" y="48"/>
                      <a:pt x="29" y="48"/>
                      <a:pt x="29" y="48"/>
                    </a:cubicBezTo>
                    <a:cubicBezTo>
                      <a:pt x="2" y="48"/>
                      <a:pt x="2" y="48"/>
                      <a:pt x="2" y="48"/>
                    </a:cubicBezTo>
                    <a:cubicBezTo>
                      <a:pt x="0" y="31"/>
                      <a:pt x="18" y="15"/>
                      <a:pt x="40" y="11"/>
                    </a:cubicBezTo>
                    <a:cubicBezTo>
                      <a:pt x="100" y="0"/>
                      <a:pt x="120" y="83"/>
                      <a:pt x="77" y="102"/>
                    </a:cubicBezTo>
                    <a:close/>
                  </a:path>
                </a:pathLst>
              </a:custGeom>
              <a:solidFill>
                <a:srgbClr val="FFFFFF"/>
              </a:solidFill>
              <a:ln w="285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258">
                <a:extLst>
                  <a:ext uri="{FF2B5EF4-FFF2-40B4-BE49-F238E27FC236}">
                    <a16:creationId xmlns:a16="http://schemas.microsoft.com/office/drawing/2014/main" id="{D011CD7F-6925-1EE1-CCF4-0C891313910F}"/>
                  </a:ext>
                </a:extLst>
              </p:cNvPr>
              <p:cNvSpPr>
                <a:spLocks/>
              </p:cNvSpPr>
              <p:nvPr/>
            </p:nvSpPr>
            <p:spPr bwMode="auto">
              <a:xfrm>
                <a:off x="-1574" y="1727"/>
                <a:ext cx="351" cy="79"/>
              </a:xfrm>
              <a:custGeom>
                <a:avLst/>
                <a:gdLst>
                  <a:gd name="T0" fmla="*/ 13 w 147"/>
                  <a:gd name="T1" fmla="*/ 33 h 33"/>
                  <a:gd name="T2" fmla="*/ 134 w 147"/>
                  <a:gd name="T3" fmla="*/ 33 h 33"/>
                  <a:gd name="T4" fmla="*/ 147 w 147"/>
                  <a:gd name="T5" fmla="*/ 20 h 33"/>
                  <a:gd name="T6" fmla="*/ 147 w 147"/>
                  <a:gd name="T7" fmla="*/ 13 h 33"/>
                  <a:gd name="T8" fmla="*/ 134 w 147"/>
                  <a:gd name="T9" fmla="*/ 0 h 33"/>
                  <a:gd name="T10" fmla="*/ 13 w 147"/>
                  <a:gd name="T11" fmla="*/ 0 h 33"/>
                  <a:gd name="T12" fmla="*/ 0 w 147"/>
                  <a:gd name="T13" fmla="*/ 13 h 33"/>
                  <a:gd name="T14" fmla="*/ 0 w 147"/>
                  <a:gd name="T15" fmla="*/ 20 h 33"/>
                  <a:gd name="T16" fmla="*/ 13 w 147"/>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33">
                    <a:moveTo>
                      <a:pt x="13" y="33"/>
                    </a:moveTo>
                    <a:cubicBezTo>
                      <a:pt x="134" y="33"/>
                      <a:pt x="134" y="33"/>
                      <a:pt x="134" y="33"/>
                    </a:cubicBezTo>
                    <a:cubicBezTo>
                      <a:pt x="142" y="33"/>
                      <a:pt x="147" y="28"/>
                      <a:pt x="147" y="20"/>
                    </a:cubicBezTo>
                    <a:cubicBezTo>
                      <a:pt x="147" y="13"/>
                      <a:pt x="147" y="13"/>
                      <a:pt x="147" y="13"/>
                    </a:cubicBezTo>
                    <a:cubicBezTo>
                      <a:pt x="147" y="6"/>
                      <a:pt x="142" y="0"/>
                      <a:pt x="134" y="0"/>
                    </a:cubicBezTo>
                    <a:cubicBezTo>
                      <a:pt x="13" y="0"/>
                      <a:pt x="13" y="0"/>
                      <a:pt x="13" y="0"/>
                    </a:cubicBezTo>
                    <a:cubicBezTo>
                      <a:pt x="6" y="0"/>
                      <a:pt x="0" y="6"/>
                      <a:pt x="0" y="13"/>
                    </a:cubicBezTo>
                    <a:cubicBezTo>
                      <a:pt x="0" y="20"/>
                      <a:pt x="0" y="20"/>
                      <a:pt x="0" y="20"/>
                    </a:cubicBezTo>
                    <a:cubicBezTo>
                      <a:pt x="0" y="28"/>
                      <a:pt x="6" y="33"/>
                      <a:pt x="13" y="33"/>
                    </a:cubicBezTo>
                    <a:close/>
                  </a:path>
                </a:pathLst>
              </a:custGeom>
              <a:solidFill>
                <a:srgbClr val="FFFFFF"/>
              </a:solidFill>
              <a:ln w="285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Line 259">
                <a:extLst>
                  <a:ext uri="{FF2B5EF4-FFF2-40B4-BE49-F238E27FC236}">
                    <a16:creationId xmlns:a16="http://schemas.microsoft.com/office/drawing/2014/main" id="{CF9A7EBE-3AE2-41B1-55C2-00920926470F}"/>
                  </a:ext>
                </a:extLst>
              </p:cNvPr>
              <p:cNvSpPr>
                <a:spLocks noChangeShapeType="1"/>
              </p:cNvSpPr>
              <p:nvPr/>
            </p:nvSpPr>
            <p:spPr bwMode="auto">
              <a:xfrm flipH="1">
                <a:off x="-1562" y="1806"/>
                <a:ext cx="50" cy="250"/>
              </a:xfrm>
              <a:prstGeom prst="line">
                <a:avLst/>
              </a:prstGeom>
              <a:noFill/>
              <a:ln w="28575"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Line 260">
                <a:extLst>
                  <a:ext uri="{FF2B5EF4-FFF2-40B4-BE49-F238E27FC236}">
                    <a16:creationId xmlns:a16="http://schemas.microsoft.com/office/drawing/2014/main" id="{FD0C9516-CF7E-6866-8973-2592B798979F}"/>
                  </a:ext>
                </a:extLst>
              </p:cNvPr>
              <p:cNvSpPr>
                <a:spLocks noChangeShapeType="1"/>
              </p:cNvSpPr>
              <p:nvPr/>
            </p:nvSpPr>
            <p:spPr bwMode="auto">
              <a:xfrm>
                <a:off x="-1285" y="1806"/>
                <a:ext cx="50" cy="250"/>
              </a:xfrm>
              <a:prstGeom prst="line">
                <a:avLst/>
              </a:prstGeom>
              <a:noFill/>
              <a:ln w="28575"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261">
                <a:extLst>
                  <a:ext uri="{FF2B5EF4-FFF2-40B4-BE49-F238E27FC236}">
                    <a16:creationId xmlns:a16="http://schemas.microsoft.com/office/drawing/2014/main" id="{2A2F2044-C5DC-5677-CB97-E0A8473D4D28}"/>
                  </a:ext>
                </a:extLst>
              </p:cNvPr>
              <p:cNvSpPr>
                <a:spLocks/>
              </p:cNvSpPr>
              <p:nvPr/>
            </p:nvSpPr>
            <p:spPr bwMode="auto">
              <a:xfrm>
                <a:off x="-1540" y="1620"/>
                <a:ext cx="439" cy="362"/>
              </a:xfrm>
              <a:custGeom>
                <a:avLst/>
                <a:gdLst>
                  <a:gd name="T0" fmla="*/ 184 w 184"/>
                  <a:gd name="T1" fmla="*/ 152 h 152"/>
                  <a:gd name="T2" fmla="*/ 139 w 184"/>
                  <a:gd name="T3" fmla="*/ 152 h 152"/>
                  <a:gd name="T4" fmla="*/ 125 w 184"/>
                  <a:gd name="T5" fmla="*/ 45 h 152"/>
                  <a:gd name="T6" fmla="*/ 13 w 184"/>
                  <a:gd name="T7" fmla="*/ 45 h 152"/>
                  <a:gd name="T8" fmla="*/ 13 w 184"/>
                  <a:gd name="T9" fmla="*/ 0 h 152"/>
                  <a:gd name="T10" fmla="*/ 133 w 184"/>
                  <a:gd name="T11" fmla="*/ 0 h 152"/>
                  <a:gd name="T12" fmla="*/ 164 w 184"/>
                  <a:gd name="T13" fmla="*/ 27 h 152"/>
                  <a:gd name="T14" fmla="*/ 184 w 184"/>
                  <a:gd name="T15" fmla="*/ 152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52">
                    <a:moveTo>
                      <a:pt x="184" y="152"/>
                    </a:moveTo>
                    <a:cubicBezTo>
                      <a:pt x="139" y="152"/>
                      <a:pt x="139" y="152"/>
                      <a:pt x="139" y="152"/>
                    </a:cubicBezTo>
                    <a:cubicBezTo>
                      <a:pt x="127" y="107"/>
                      <a:pt x="125" y="45"/>
                      <a:pt x="125" y="45"/>
                    </a:cubicBezTo>
                    <a:cubicBezTo>
                      <a:pt x="13" y="45"/>
                      <a:pt x="13" y="45"/>
                      <a:pt x="13" y="45"/>
                    </a:cubicBezTo>
                    <a:cubicBezTo>
                      <a:pt x="0" y="28"/>
                      <a:pt x="13" y="0"/>
                      <a:pt x="13" y="0"/>
                    </a:cubicBezTo>
                    <a:cubicBezTo>
                      <a:pt x="133" y="0"/>
                      <a:pt x="133" y="0"/>
                      <a:pt x="133" y="0"/>
                    </a:cubicBezTo>
                    <a:cubicBezTo>
                      <a:pt x="148" y="0"/>
                      <a:pt x="162" y="11"/>
                      <a:pt x="164" y="27"/>
                    </a:cubicBezTo>
                    <a:lnTo>
                      <a:pt x="184" y="152"/>
                    </a:lnTo>
                    <a:close/>
                  </a:path>
                </a:pathLst>
              </a:custGeom>
              <a:solidFill>
                <a:srgbClr val="FFFFFF"/>
              </a:solidFill>
              <a:ln w="285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262">
                <a:extLst>
                  <a:ext uri="{FF2B5EF4-FFF2-40B4-BE49-F238E27FC236}">
                    <a16:creationId xmlns:a16="http://schemas.microsoft.com/office/drawing/2014/main" id="{78E983D7-1B4F-2C8C-412A-3E252F02111C}"/>
                  </a:ext>
                </a:extLst>
              </p:cNvPr>
              <p:cNvSpPr>
                <a:spLocks/>
              </p:cNvSpPr>
              <p:nvPr/>
            </p:nvSpPr>
            <p:spPr bwMode="auto">
              <a:xfrm>
                <a:off x="-1216" y="1982"/>
                <a:ext cx="206" cy="74"/>
              </a:xfrm>
              <a:custGeom>
                <a:avLst/>
                <a:gdLst>
                  <a:gd name="T0" fmla="*/ 3 w 86"/>
                  <a:gd name="T1" fmla="*/ 0 h 31"/>
                  <a:gd name="T2" fmla="*/ 4 w 86"/>
                  <a:gd name="T3" fmla="*/ 31 h 31"/>
                  <a:gd name="T4" fmla="*/ 76 w 86"/>
                  <a:gd name="T5" fmla="*/ 31 h 31"/>
                  <a:gd name="T6" fmla="*/ 86 w 86"/>
                  <a:gd name="T7" fmla="*/ 22 h 31"/>
                  <a:gd name="T8" fmla="*/ 86 w 86"/>
                  <a:gd name="T9" fmla="*/ 22 h 31"/>
                  <a:gd name="T10" fmla="*/ 80 w 86"/>
                  <a:gd name="T11" fmla="*/ 13 h 31"/>
                  <a:gd name="T12" fmla="*/ 48 w 86"/>
                  <a:gd name="T13" fmla="*/ 0 h 31"/>
                  <a:gd name="T14" fmla="*/ 3 w 86"/>
                  <a:gd name="T15" fmla="*/ 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31">
                    <a:moveTo>
                      <a:pt x="3" y="0"/>
                    </a:moveTo>
                    <a:cubicBezTo>
                      <a:pt x="3" y="0"/>
                      <a:pt x="0" y="16"/>
                      <a:pt x="4" y="31"/>
                    </a:cubicBezTo>
                    <a:cubicBezTo>
                      <a:pt x="76" y="31"/>
                      <a:pt x="76" y="31"/>
                      <a:pt x="76" y="31"/>
                    </a:cubicBezTo>
                    <a:cubicBezTo>
                      <a:pt x="82" y="31"/>
                      <a:pt x="86" y="27"/>
                      <a:pt x="86" y="22"/>
                    </a:cubicBezTo>
                    <a:cubicBezTo>
                      <a:pt x="86" y="22"/>
                      <a:pt x="86" y="22"/>
                      <a:pt x="86" y="22"/>
                    </a:cubicBezTo>
                    <a:cubicBezTo>
                      <a:pt x="86" y="18"/>
                      <a:pt x="83" y="14"/>
                      <a:pt x="80" y="13"/>
                    </a:cubicBezTo>
                    <a:cubicBezTo>
                      <a:pt x="48" y="0"/>
                      <a:pt x="48" y="0"/>
                      <a:pt x="48" y="0"/>
                    </a:cubicBezTo>
                    <a:lnTo>
                      <a:pt x="3" y="0"/>
                    </a:lnTo>
                    <a:close/>
                  </a:path>
                </a:pathLst>
              </a:custGeom>
              <a:solidFill>
                <a:srgbClr val="FFFFFF"/>
              </a:solidFill>
              <a:ln w="285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263">
                <a:extLst>
                  <a:ext uri="{FF2B5EF4-FFF2-40B4-BE49-F238E27FC236}">
                    <a16:creationId xmlns:a16="http://schemas.microsoft.com/office/drawing/2014/main" id="{6277D6E6-0D53-388E-AB2E-AFA5F38EBE6B}"/>
                  </a:ext>
                </a:extLst>
              </p:cNvPr>
              <p:cNvSpPr>
                <a:spLocks/>
              </p:cNvSpPr>
              <p:nvPr/>
            </p:nvSpPr>
            <p:spPr bwMode="auto">
              <a:xfrm>
                <a:off x="-1657" y="2056"/>
                <a:ext cx="1038" cy="0"/>
              </a:xfrm>
              <a:custGeom>
                <a:avLst/>
                <a:gdLst>
                  <a:gd name="T0" fmla="*/ 0 w 1038"/>
                  <a:gd name="T1" fmla="*/ 1038 w 1038"/>
                  <a:gd name="T2" fmla="*/ 0 w 1038"/>
                </a:gdLst>
                <a:ahLst/>
                <a:cxnLst>
                  <a:cxn ang="0">
                    <a:pos x="T0" y="0"/>
                  </a:cxn>
                  <a:cxn ang="0">
                    <a:pos x="T1" y="0"/>
                  </a:cxn>
                  <a:cxn ang="0">
                    <a:pos x="T2" y="0"/>
                  </a:cxn>
                </a:cxnLst>
                <a:rect l="0" t="0" r="r" b="b"/>
                <a:pathLst>
                  <a:path w="1038">
                    <a:moveTo>
                      <a:pt x="0" y="0"/>
                    </a:moveTo>
                    <a:lnTo>
                      <a:pt x="1038" y="0"/>
                    </a:lnTo>
                    <a:lnTo>
                      <a:pt x="0" y="0"/>
                    </a:lnTo>
                    <a:close/>
                  </a:path>
                </a:pathLst>
              </a:cu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Line 264">
                <a:extLst>
                  <a:ext uri="{FF2B5EF4-FFF2-40B4-BE49-F238E27FC236}">
                    <a16:creationId xmlns:a16="http://schemas.microsoft.com/office/drawing/2014/main" id="{297592DD-1387-77CD-41FD-9DD6F87FF639}"/>
                  </a:ext>
                </a:extLst>
              </p:cNvPr>
              <p:cNvSpPr>
                <a:spLocks noChangeShapeType="1"/>
              </p:cNvSpPr>
              <p:nvPr/>
            </p:nvSpPr>
            <p:spPr bwMode="auto">
              <a:xfrm>
                <a:off x="-1657" y="2056"/>
                <a:ext cx="1038" cy="0"/>
              </a:xfrm>
              <a:prstGeom prst="line">
                <a:avLst/>
              </a:prstGeom>
              <a:noFill/>
              <a:ln w="28575"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265">
                <a:extLst>
                  <a:ext uri="{FF2B5EF4-FFF2-40B4-BE49-F238E27FC236}">
                    <a16:creationId xmlns:a16="http://schemas.microsoft.com/office/drawing/2014/main" id="{028D391F-740E-9E73-FF6F-382C77789DB2}"/>
                  </a:ext>
                </a:extLst>
              </p:cNvPr>
              <p:cNvSpPr>
                <a:spLocks/>
              </p:cNvSpPr>
              <p:nvPr/>
            </p:nvSpPr>
            <p:spPr bwMode="auto">
              <a:xfrm>
                <a:off x="-1574" y="1403"/>
                <a:ext cx="65" cy="372"/>
              </a:xfrm>
              <a:custGeom>
                <a:avLst/>
                <a:gdLst>
                  <a:gd name="T0" fmla="*/ 14 w 27"/>
                  <a:gd name="T1" fmla="*/ 0 h 156"/>
                  <a:gd name="T2" fmla="*/ 13 w 27"/>
                  <a:gd name="T3" fmla="*/ 0 h 156"/>
                  <a:gd name="T4" fmla="*/ 0 w 27"/>
                  <a:gd name="T5" fmla="*/ 13 h 156"/>
                  <a:gd name="T6" fmla="*/ 0 w 27"/>
                  <a:gd name="T7" fmla="*/ 143 h 156"/>
                  <a:gd name="T8" fmla="*/ 13 w 27"/>
                  <a:gd name="T9" fmla="*/ 156 h 156"/>
                  <a:gd name="T10" fmla="*/ 14 w 27"/>
                  <a:gd name="T11" fmla="*/ 156 h 156"/>
                  <a:gd name="T12" fmla="*/ 27 w 27"/>
                  <a:gd name="T13" fmla="*/ 143 h 156"/>
                  <a:gd name="T14" fmla="*/ 27 w 27"/>
                  <a:gd name="T15" fmla="*/ 13 h 156"/>
                  <a:gd name="T16" fmla="*/ 14 w 27"/>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56">
                    <a:moveTo>
                      <a:pt x="14" y="0"/>
                    </a:moveTo>
                    <a:cubicBezTo>
                      <a:pt x="13" y="0"/>
                      <a:pt x="13" y="0"/>
                      <a:pt x="13" y="0"/>
                    </a:cubicBezTo>
                    <a:cubicBezTo>
                      <a:pt x="6" y="0"/>
                      <a:pt x="0" y="6"/>
                      <a:pt x="0" y="13"/>
                    </a:cubicBezTo>
                    <a:cubicBezTo>
                      <a:pt x="0" y="143"/>
                      <a:pt x="0" y="143"/>
                      <a:pt x="0" y="143"/>
                    </a:cubicBezTo>
                    <a:cubicBezTo>
                      <a:pt x="0" y="150"/>
                      <a:pt x="6" y="156"/>
                      <a:pt x="13" y="156"/>
                    </a:cubicBezTo>
                    <a:cubicBezTo>
                      <a:pt x="14" y="156"/>
                      <a:pt x="14" y="156"/>
                      <a:pt x="14" y="156"/>
                    </a:cubicBezTo>
                    <a:cubicBezTo>
                      <a:pt x="21" y="156"/>
                      <a:pt x="27" y="150"/>
                      <a:pt x="27" y="143"/>
                    </a:cubicBezTo>
                    <a:cubicBezTo>
                      <a:pt x="27" y="13"/>
                      <a:pt x="27" y="13"/>
                      <a:pt x="27" y="13"/>
                    </a:cubicBezTo>
                    <a:cubicBezTo>
                      <a:pt x="27" y="6"/>
                      <a:pt x="21" y="0"/>
                      <a:pt x="14" y="0"/>
                    </a:cubicBezTo>
                    <a:close/>
                  </a:path>
                </a:pathLst>
              </a:custGeom>
              <a:solidFill>
                <a:srgbClr val="FFFFFF"/>
              </a:solidFill>
              <a:ln w="285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266">
                <a:extLst>
                  <a:ext uri="{FF2B5EF4-FFF2-40B4-BE49-F238E27FC236}">
                    <a16:creationId xmlns:a16="http://schemas.microsoft.com/office/drawing/2014/main" id="{566FED22-EFB6-3482-3D00-93121DD5387F}"/>
                  </a:ext>
                </a:extLst>
              </p:cNvPr>
              <p:cNvSpPr>
                <a:spLocks/>
              </p:cNvSpPr>
              <p:nvPr/>
            </p:nvSpPr>
            <p:spPr bwMode="auto">
              <a:xfrm>
                <a:off x="-1223" y="1388"/>
                <a:ext cx="413" cy="144"/>
              </a:xfrm>
              <a:custGeom>
                <a:avLst/>
                <a:gdLst>
                  <a:gd name="T0" fmla="*/ 0 w 173"/>
                  <a:gd name="T1" fmla="*/ 6 h 60"/>
                  <a:gd name="T2" fmla="*/ 67 w 173"/>
                  <a:gd name="T3" fmla="*/ 60 h 60"/>
                  <a:gd name="T4" fmla="*/ 173 w 173"/>
                  <a:gd name="T5" fmla="*/ 60 h 60"/>
                  <a:gd name="T6" fmla="*/ 173 w 173"/>
                  <a:gd name="T7" fmla="*/ 33 h 60"/>
                  <a:gd name="T8" fmla="*/ 67 w 173"/>
                  <a:gd name="T9" fmla="*/ 33 h 60"/>
                  <a:gd name="T10" fmla="*/ 28 w 173"/>
                  <a:gd name="T11" fmla="*/ 0 h 60"/>
                </a:gdLst>
                <a:ahLst/>
                <a:cxnLst>
                  <a:cxn ang="0">
                    <a:pos x="T0" y="T1"/>
                  </a:cxn>
                  <a:cxn ang="0">
                    <a:pos x="T2" y="T3"/>
                  </a:cxn>
                  <a:cxn ang="0">
                    <a:pos x="T4" y="T5"/>
                  </a:cxn>
                  <a:cxn ang="0">
                    <a:pos x="T6" y="T7"/>
                  </a:cxn>
                  <a:cxn ang="0">
                    <a:pos x="T8" y="T9"/>
                  </a:cxn>
                  <a:cxn ang="0">
                    <a:pos x="T10" y="T11"/>
                  </a:cxn>
                </a:cxnLst>
                <a:rect l="0" t="0" r="r" b="b"/>
                <a:pathLst>
                  <a:path w="173" h="60">
                    <a:moveTo>
                      <a:pt x="0" y="6"/>
                    </a:moveTo>
                    <a:cubicBezTo>
                      <a:pt x="0" y="6"/>
                      <a:pt x="12" y="60"/>
                      <a:pt x="67" y="60"/>
                    </a:cubicBezTo>
                    <a:cubicBezTo>
                      <a:pt x="173" y="60"/>
                      <a:pt x="173" y="60"/>
                      <a:pt x="173" y="60"/>
                    </a:cubicBezTo>
                    <a:cubicBezTo>
                      <a:pt x="173" y="33"/>
                      <a:pt x="173" y="33"/>
                      <a:pt x="173" y="33"/>
                    </a:cubicBezTo>
                    <a:cubicBezTo>
                      <a:pt x="67" y="33"/>
                      <a:pt x="67" y="33"/>
                      <a:pt x="67" y="33"/>
                    </a:cubicBezTo>
                    <a:cubicBezTo>
                      <a:pt x="67" y="33"/>
                      <a:pt x="41" y="31"/>
                      <a:pt x="28" y="0"/>
                    </a:cubicBezTo>
                  </a:path>
                </a:pathLst>
              </a:custGeom>
              <a:solidFill>
                <a:srgbClr val="FFFFFF"/>
              </a:solidFill>
              <a:ln w="285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267">
                <a:extLst>
                  <a:ext uri="{FF2B5EF4-FFF2-40B4-BE49-F238E27FC236}">
                    <a16:creationId xmlns:a16="http://schemas.microsoft.com/office/drawing/2014/main" id="{553EFEF0-95E8-16F4-CFD7-4686892C57CB}"/>
                  </a:ext>
                </a:extLst>
              </p:cNvPr>
              <p:cNvSpPr>
                <a:spLocks/>
              </p:cNvSpPr>
              <p:nvPr/>
            </p:nvSpPr>
            <p:spPr bwMode="auto">
              <a:xfrm>
                <a:off x="-1223" y="1388"/>
                <a:ext cx="413" cy="144"/>
              </a:xfrm>
              <a:custGeom>
                <a:avLst/>
                <a:gdLst>
                  <a:gd name="T0" fmla="*/ 0 w 173"/>
                  <a:gd name="T1" fmla="*/ 6 h 60"/>
                  <a:gd name="T2" fmla="*/ 67 w 173"/>
                  <a:gd name="T3" fmla="*/ 60 h 60"/>
                  <a:gd name="T4" fmla="*/ 173 w 173"/>
                  <a:gd name="T5" fmla="*/ 60 h 60"/>
                  <a:gd name="T6" fmla="*/ 173 w 173"/>
                  <a:gd name="T7" fmla="*/ 33 h 60"/>
                  <a:gd name="T8" fmla="*/ 67 w 173"/>
                  <a:gd name="T9" fmla="*/ 33 h 60"/>
                  <a:gd name="T10" fmla="*/ 28 w 173"/>
                  <a:gd name="T11" fmla="*/ 0 h 60"/>
                </a:gdLst>
                <a:ahLst/>
                <a:cxnLst>
                  <a:cxn ang="0">
                    <a:pos x="T0" y="T1"/>
                  </a:cxn>
                  <a:cxn ang="0">
                    <a:pos x="T2" y="T3"/>
                  </a:cxn>
                  <a:cxn ang="0">
                    <a:pos x="T4" y="T5"/>
                  </a:cxn>
                  <a:cxn ang="0">
                    <a:pos x="T6" y="T7"/>
                  </a:cxn>
                  <a:cxn ang="0">
                    <a:pos x="T8" y="T9"/>
                  </a:cxn>
                  <a:cxn ang="0">
                    <a:pos x="T10" y="T11"/>
                  </a:cxn>
                </a:cxnLst>
                <a:rect l="0" t="0" r="r" b="b"/>
                <a:pathLst>
                  <a:path w="173" h="60">
                    <a:moveTo>
                      <a:pt x="0" y="6"/>
                    </a:moveTo>
                    <a:cubicBezTo>
                      <a:pt x="0" y="6"/>
                      <a:pt x="12" y="60"/>
                      <a:pt x="67" y="60"/>
                    </a:cubicBezTo>
                    <a:cubicBezTo>
                      <a:pt x="173" y="60"/>
                      <a:pt x="173" y="60"/>
                      <a:pt x="173" y="60"/>
                    </a:cubicBezTo>
                    <a:cubicBezTo>
                      <a:pt x="173" y="33"/>
                      <a:pt x="173" y="33"/>
                      <a:pt x="173" y="33"/>
                    </a:cubicBezTo>
                    <a:cubicBezTo>
                      <a:pt x="67" y="33"/>
                      <a:pt x="67" y="33"/>
                      <a:pt x="67" y="33"/>
                    </a:cubicBezTo>
                    <a:cubicBezTo>
                      <a:pt x="67" y="33"/>
                      <a:pt x="41" y="31"/>
                      <a:pt x="28" y="0"/>
                    </a:cubicBezTo>
                  </a:path>
                </a:pathLst>
              </a:custGeom>
              <a:noFill/>
              <a:ln w="285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Freeform 268">
                <a:extLst>
                  <a:ext uri="{FF2B5EF4-FFF2-40B4-BE49-F238E27FC236}">
                    <a16:creationId xmlns:a16="http://schemas.microsoft.com/office/drawing/2014/main" id="{C4D6DA09-89F1-BED5-41A2-FC230C589E47}"/>
                  </a:ext>
                </a:extLst>
              </p:cNvPr>
              <p:cNvSpPr>
                <a:spLocks/>
              </p:cNvSpPr>
              <p:nvPr/>
            </p:nvSpPr>
            <p:spPr bwMode="auto">
              <a:xfrm>
                <a:off x="-810" y="1481"/>
                <a:ext cx="74" cy="51"/>
              </a:xfrm>
              <a:custGeom>
                <a:avLst/>
                <a:gdLst>
                  <a:gd name="T0" fmla="*/ 0 w 31"/>
                  <a:gd name="T1" fmla="*/ 0 h 21"/>
                  <a:gd name="T2" fmla="*/ 30 w 31"/>
                  <a:gd name="T3" fmla="*/ 15 h 21"/>
                  <a:gd name="T4" fmla="*/ 26 w 31"/>
                  <a:gd name="T5" fmla="*/ 21 h 21"/>
                  <a:gd name="T6" fmla="*/ 0 w 31"/>
                  <a:gd name="T7" fmla="*/ 21 h 21"/>
                  <a:gd name="T8" fmla="*/ 0 w 31"/>
                  <a:gd name="T9" fmla="*/ 0 h 21"/>
                </a:gdLst>
                <a:ahLst/>
                <a:cxnLst>
                  <a:cxn ang="0">
                    <a:pos x="T0" y="T1"/>
                  </a:cxn>
                  <a:cxn ang="0">
                    <a:pos x="T2" y="T3"/>
                  </a:cxn>
                  <a:cxn ang="0">
                    <a:pos x="T4" y="T5"/>
                  </a:cxn>
                  <a:cxn ang="0">
                    <a:pos x="T6" y="T7"/>
                  </a:cxn>
                  <a:cxn ang="0">
                    <a:pos x="T8" y="T9"/>
                  </a:cxn>
                </a:cxnLst>
                <a:rect l="0" t="0" r="r" b="b"/>
                <a:pathLst>
                  <a:path w="31" h="21">
                    <a:moveTo>
                      <a:pt x="0" y="0"/>
                    </a:moveTo>
                    <a:cubicBezTo>
                      <a:pt x="0" y="0"/>
                      <a:pt x="24" y="1"/>
                      <a:pt x="30" y="15"/>
                    </a:cubicBezTo>
                    <a:cubicBezTo>
                      <a:pt x="31" y="18"/>
                      <a:pt x="29" y="21"/>
                      <a:pt x="26" y="21"/>
                    </a:cubicBezTo>
                    <a:cubicBezTo>
                      <a:pt x="0" y="21"/>
                      <a:pt x="0" y="21"/>
                      <a:pt x="0" y="21"/>
                    </a:cubicBezTo>
                    <a:lnTo>
                      <a:pt x="0" y="0"/>
                    </a:lnTo>
                    <a:close/>
                  </a:path>
                </a:pathLst>
              </a:custGeom>
              <a:solidFill>
                <a:srgbClr val="FFFFFF"/>
              </a:solidFill>
              <a:ln w="285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Oval 269">
                <a:extLst>
                  <a:ext uri="{FF2B5EF4-FFF2-40B4-BE49-F238E27FC236}">
                    <a16:creationId xmlns:a16="http://schemas.microsoft.com/office/drawing/2014/main" id="{00744CA4-7422-E687-C8C7-D15AE0F6B62C}"/>
                  </a:ext>
                </a:extLst>
              </p:cNvPr>
              <p:cNvSpPr>
                <a:spLocks noChangeArrowheads="1"/>
              </p:cNvSpPr>
              <p:nvPr/>
            </p:nvSpPr>
            <p:spPr bwMode="auto">
              <a:xfrm>
                <a:off x="-882" y="1033"/>
                <a:ext cx="277" cy="277"/>
              </a:xfrm>
              <a:prstGeom prst="ellipse">
                <a:avLst/>
              </a:prstGeom>
              <a:noFill/>
              <a:ln w="285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Oval 270">
                <a:extLst>
                  <a:ext uri="{FF2B5EF4-FFF2-40B4-BE49-F238E27FC236}">
                    <a16:creationId xmlns:a16="http://schemas.microsoft.com/office/drawing/2014/main" id="{077F170A-B768-D372-E967-1F3BF7773420}"/>
                  </a:ext>
                </a:extLst>
              </p:cNvPr>
              <p:cNvSpPr>
                <a:spLocks noChangeArrowheads="1"/>
              </p:cNvSpPr>
              <p:nvPr/>
            </p:nvSpPr>
            <p:spPr bwMode="auto">
              <a:xfrm>
                <a:off x="-1068" y="1131"/>
                <a:ext cx="86" cy="86"/>
              </a:xfrm>
              <a:prstGeom prst="ellipse">
                <a:avLst/>
              </a:prstGeom>
              <a:noFill/>
              <a:ln w="285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Oval 271">
                <a:extLst>
                  <a:ext uri="{FF2B5EF4-FFF2-40B4-BE49-F238E27FC236}">
                    <a16:creationId xmlns:a16="http://schemas.microsoft.com/office/drawing/2014/main" id="{0DC477F2-7712-1D80-5FDB-275384FC8746}"/>
                  </a:ext>
                </a:extLst>
              </p:cNvPr>
              <p:cNvSpPr>
                <a:spLocks noChangeArrowheads="1"/>
              </p:cNvSpPr>
              <p:nvPr/>
            </p:nvSpPr>
            <p:spPr bwMode="auto">
              <a:xfrm>
                <a:off x="-1168" y="1264"/>
                <a:ext cx="43" cy="43"/>
              </a:xfrm>
              <a:prstGeom prst="ellipse">
                <a:avLst/>
              </a:prstGeom>
              <a:noFill/>
              <a:ln w="285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Freeform 272">
                <a:extLst>
                  <a:ext uri="{FF2B5EF4-FFF2-40B4-BE49-F238E27FC236}">
                    <a16:creationId xmlns:a16="http://schemas.microsoft.com/office/drawing/2014/main" id="{5CBED50C-8748-0356-F9BF-92962AD0D0C2}"/>
                  </a:ext>
                </a:extLst>
              </p:cNvPr>
              <p:cNvSpPr>
                <a:spLocks/>
              </p:cNvSpPr>
              <p:nvPr/>
            </p:nvSpPr>
            <p:spPr bwMode="auto">
              <a:xfrm>
                <a:off x="-822" y="1131"/>
                <a:ext cx="79" cy="86"/>
              </a:xfrm>
              <a:custGeom>
                <a:avLst/>
                <a:gdLst>
                  <a:gd name="T0" fmla="*/ 0 w 79"/>
                  <a:gd name="T1" fmla="*/ 0 h 86"/>
                  <a:gd name="T2" fmla="*/ 48 w 79"/>
                  <a:gd name="T3" fmla="*/ 0 h 86"/>
                  <a:gd name="T4" fmla="*/ 12 w 79"/>
                  <a:gd name="T5" fmla="*/ 86 h 86"/>
                  <a:gd name="T6" fmla="*/ 79 w 79"/>
                  <a:gd name="T7" fmla="*/ 86 h 86"/>
                </a:gdLst>
                <a:ahLst/>
                <a:cxnLst>
                  <a:cxn ang="0">
                    <a:pos x="T0" y="T1"/>
                  </a:cxn>
                  <a:cxn ang="0">
                    <a:pos x="T2" y="T3"/>
                  </a:cxn>
                  <a:cxn ang="0">
                    <a:pos x="T4" y="T5"/>
                  </a:cxn>
                  <a:cxn ang="0">
                    <a:pos x="T6" y="T7"/>
                  </a:cxn>
                </a:cxnLst>
                <a:rect l="0" t="0" r="r" b="b"/>
                <a:pathLst>
                  <a:path w="79" h="86">
                    <a:moveTo>
                      <a:pt x="0" y="0"/>
                    </a:moveTo>
                    <a:lnTo>
                      <a:pt x="48" y="0"/>
                    </a:lnTo>
                    <a:lnTo>
                      <a:pt x="12" y="86"/>
                    </a:lnTo>
                    <a:lnTo>
                      <a:pt x="79" y="86"/>
                    </a:lnTo>
                  </a:path>
                </a:pathLst>
              </a:custGeom>
              <a:noFill/>
              <a:ln w="285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273">
                <a:extLst>
                  <a:ext uri="{FF2B5EF4-FFF2-40B4-BE49-F238E27FC236}">
                    <a16:creationId xmlns:a16="http://schemas.microsoft.com/office/drawing/2014/main" id="{1DFC0CFB-9E43-EDF7-E5A8-245623B0A6BD}"/>
                  </a:ext>
                </a:extLst>
              </p:cNvPr>
              <p:cNvSpPr>
                <a:spLocks/>
              </p:cNvSpPr>
              <p:nvPr/>
            </p:nvSpPr>
            <p:spPr bwMode="auto">
              <a:xfrm>
                <a:off x="-738" y="1090"/>
                <a:ext cx="76" cy="84"/>
              </a:xfrm>
              <a:custGeom>
                <a:avLst/>
                <a:gdLst>
                  <a:gd name="T0" fmla="*/ 0 w 76"/>
                  <a:gd name="T1" fmla="*/ 0 h 84"/>
                  <a:gd name="T2" fmla="*/ 47 w 76"/>
                  <a:gd name="T3" fmla="*/ 0 h 84"/>
                  <a:gd name="T4" fmla="*/ 12 w 76"/>
                  <a:gd name="T5" fmla="*/ 84 h 84"/>
                  <a:gd name="T6" fmla="*/ 76 w 76"/>
                  <a:gd name="T7" fmla="*/ 84 h 84"/>
                </a:gdLst>
                <a:ahLst/>
                <a:cxnLst>
                  <a:cxn ang="0">
                    <a:pos x="T0" y="T1"/>
                  </a:cxn>
                  <a:cxn ang="0">
                    <a:pos x="T2" y="T3"/>
                  </a:cxn>
                  <a:cxn ang="0">
                    <a:pos x="T4" y="T5"/>
                  </a:cxn>
                  <a:cxn ang="0">
                    <a:pos x="T6" y="T7"/>
                  </a:cxn>
                </a:cxnLst>
                <a:rect l="0" t="0" r="r" b="b"/>
                <a:pathLst>
                  <a:path w="76" h="84">
                    <a:moveTo>
                      <a:pt x="0" y="0"/>
                    </a:moveTo>
                    <a:lnTo>
                      <a:pt x="47" y="0"/>
                    </a:lnTo>
                    <a:lnTo>
                      <a:pt x="12" y="84"/>
                    </a:lnTo>
                    <a:lnTo>
                      <a:pt x="76" y="84"/>
                    </a:lnTo>
                  </a:path>
                </a:pathLst>
              </a:custGeom>
              <a:noFill/>
              <a:ln w="285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9" name="TextBox 8">
              <a:extLst>
                <a:ext uri="{FF2B5EF4-FFF2-40B4-BE49-F238E27FC236}">
                  <a16:creationId xmlns:a16="http://schemas.microsoft.com/office/drawing/2014/main" id="{56BC27C9-5D75-DAB8-7F05-F2A309A474E3}"/>
                </a:ext>
              </a:extLst>
            </p:cNvPr>
            <p:cNvSpPr txBox="1"/>
            <p:nvPr/>
          </p:nvSpPr>
          <p:spPr>
            <a:xfrm>
              <a:off x="3348833" y="2129469"/>
              <a:ext cx="7055860" cy="338554"/>
            </a:xfrm>
            <a:prstGeom prst="rect">
              <a:avLst/>
            </a:prstGeom>
            <a:solidFill>
              <a:schemeClr val="accent5">
                <a:lumMod val="60000"/>
                <a:lumOff val="40000"/>
              </a:schemeClr>
            </a:solidFill>
          </p:spPr>
          <p:txBody>
            <a:bodyPr wrap="square" rtlCol="0">
              <a:spAutoFit/>
            </a:bodyPr>
            <a:lstStyle/>
            <a:p>
              <a:pPr algn="ctr"/>
              <a:r>
                <a:rPr lang="en-CA" sz="1600" b="1"/>
                <a:t>Sleep deprivation</a:t>
              </a:r>
            </a:p>
          </p:txBody>
        </p:sp>
        <p:grpSp>
          <p:nvGrpSpPr>
            <p:cNvPr id="10" name="Group 9">
              <a:extLst>
                <a:ext uri="{FF2B5EF4-FFF2-40B4-BE49-F238E27FC236}">
                  <a16:creationId xmlns:a16="http://schemas.microsoft.com/office/drawing/2014/main" id="{EA7A888F-5A42-5456-E634-A9CA82263412}"/>
                </a:ext>
              </a:extLst>
            </p:cNvPr>
            <p:cNvGrpSpPr/>
            <p:nvPr/>
          </p:nvGrpSpPr>
          <p:grpSpPr>
            <a:xfrm>
              <a:off x="3441674" y="2532219"/>
              <a:ext cx="2233550" cy="324000"/>
              <a:chOff x="2602086" y="2574427"/>
              <a:chExt cx="2233550" cy="324000"/>
            </a:xfrm>
          </p:grpSpPr>
          <p:sp>
            <p:nvSpPr>
              <p:cNvPr id="83" name="TextBox 82">
                <a:extLst>
                  <a:ext uri="{FF2B5EF4-FFF2-40B4-BE49-F238E27FC236}">
                    <a16:creationId xmlns:a16="http://schemas.microsoft.com/office/drawing/2014/main" id="{B6DD5EFA-B49C-F533-D67B-040B4B9E4C14}"/>
                  </a:ext>
                </a:extLst>
              </p:cNvPr>
              <p:cNvSpPr txBox="1"/>
              <p:nvPr/>
            </p:nvSpPr>
            <p:spPr>
              <a:xfrm>
                <a:off x="2602086" y="2574427"/>
                <a:ext cx="933710" cy="307777"/>
              </a:xfrm>
              <a:prstGeom prst="rect">
                <a:avLst/>
              </a:prstGeom>
              <a:solidFill>
                <a:schemeClr val="accent1">
                  <a:lumMod val="20000"/>
                  <a:lumOff val="80000"/>
                </a:schemeClr>
              </a:solidFill>
            </p:spPr>
            <p:txBody>
              <a:bodyPr wrap="square" rtlCol="0">
                <a:spAutoFit/>
              </a:bodyPr>
              <a:lstStyle/>
              <a:p>
                <a:pPr algn="ctr"/>
                <a:r>
                  <a:rPr lang="en-CA" sz="1400"/>
                  <a:t>Ghrelin</a:t>
                </a:r>
                <a:r>
                  <a:rPr lang="en-CA" sz="1400" baseline="30000"/>
                  <a:t>1*</a:t>
                </a:r>
              </a:p>
            </p:txBody>
          </p:sp>
          <p:cxnSp>
            <p:nvCxnSpPr>
              <p:cNvPr id="84" name="Straight Arrow Connector 83">
                <a:extLst>
                  <a:ext uri="{FF2B5EF4-FFF2-40B4-BE49-F238E27FC236}">
                    <a16:creationId xmlns:a16="http://schemas.microsoft.com/office/drawing/2014/main" id="{7A5E40BE-F2E5-C609-5C92-2048E78D9EE3}"/>
                  </a:ext>
                </a:extLst>
              </p:cNvPr>
              <p:cNvCxnSpPr>
                <a:cxnSpLocks/>
              </p:cNvCxnSpPr>
              <p:nvPr/>
            </p:nvCxnSpPr>
            <p:spPr>
              <a:xfrm flipV="1">
                <a:off x="2602086" y="2574427"/>
                <a:ext cx="0" cy="324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180C0C8E-D3B1-8245-DCEC-A5395421747F}"/>
                  </a:ext>
                </a:extLst>
              </p:cNvPr>
              <p:cNvSpPr txBox="1"/>
              <p:nvPr/>
            </p:nvSpPr>
            <p:spPr>
              <a:xfrm>
                <a:off x="3903236" y="2574427"/>
                <a:ext cx="932400" cy="307777"/>
              </a:xfrm>
              <a:prstGeom prst="rect">
                <a:avLst/>
              </a:prstGeom>
              <a:solidFill>
                <a:schemeClr val="accent1">
                  <a:lumMod val="20000"/>
                  <a:lumOff val="80000"/>
                </a:schemeClr>
              </a:solidFill>
            </p:spPr>
            <p:txBody>
              <a:bodyPr wrap="square">
                <a:spAutoFit/>
              </a:bodyPr>
              <a:lstStyle/>
              <a:p>
                <a:pPr algn="ctr"/>
                <a:r>
                  <a:rPr lang="en-CA" sz="1400"/>
                  <a:t>Leptin</a:t>
                </a:r>
                <a:r>
                  <a:rPr lang="en-CA" sz="1400" baseline="30000"/>
                  <a:t>1*</a:t>
                </a:r>
              </a:p>
            </p:txBody>
          </p:sp>
          <p:cxnSp>
            <p:nvCxnSpPr>
              <p:cNvPr id="86" name="Straight Arrow Connector 85">
                <a:extLst>
                  <a:ext uri="{FF2B5EF4-FFF2-40B4-BE49-F238E27FC236}">
                    <a16:creationId xmlns:a16="http://schemas.microsoft.com/office/drawing/2014/main" id="{61DB9822-B712-EE9B-3428-267C6DA09229}"/>
                  </a:ext>
                </a:extLst>
              </p:cNvPr>
              <p:cNvCxnSpPr>
                <a:cxnSpLocks/>
              </p:cNvCxnSpPr>
              <p:nvPr/>
            </p:nvCxnSpPr>
            <p:spPr>
              <a:xfrm>
                <a:off x="3903236" y="2574427"/>
                <a:ext cx="0" cy="324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55504D13-57BA-6AD3-99B9-55BCB264879C}"/>
                </a:ext>
              </a:extLst>
            </p:cNvPr>
            <p:cNvSpPr txBox="1"/>
            <p:nvPr/>
          </p:nvSpPr>
          <p:spPr>
            <a:xfrm>
              <a:off x="3778817" y="3418121"/>
              <a:ext cx="1502856" cy="307777"/>
            </a:xfrm>
            <a:prstGeom prst="rect">
              <a:avLst/>
            </a:prstGeom>
            <a:solidFill>
              <a:schemeClr val="accent1">
                <a:lumMod val="20000"/>
                <a:lumOff val="80000"/>
              </a:schemeClr>
            </a:solidFill>
          </p:spPr>
          <p:txBody>
            <a:bodyPr wrap="square">
              <a:spAutoFit/>
            </a:bodyPr>
            <a:lstStyle/>
            <a:p>
              <a:pPr algn="ctr"/>
              <a:r>
                <a:rPr lang="en-CA" sz="1400"/>
                <a:t>Overeating</a:t>
              </a:r>
              <a:r>
                <a:rPr lang="en-CA" sz="1400" baseline="30000"/>
                <a:t>1</a:t>
              </a:r>
            </a:p>
          </p:txBody>
        </p:sp>
        <p:sp>
          <p:nvSpPr>
            <p:cNvPr id="36" name="Left Brace 35">
              <a:extLst>
                <a:ext uri="{FF2B5EF4-FFF2-40B4-BE49-F238E27FC236}">
                  <a16:creationId xmlns:a16="http://schemas.microsoft.com/office/drawing/2014/main" id="{269FDAD9-F71D-69AD-1331-5D225498B5E4}"/>
                </a:ext>
              </a:extLst>
            </p:cNvPr>
            <p:cNvSpPr/>
            <p:nvPr/>
          </p:nvSpPr>
          <p:spPr>
            <a:xfrm rot="16200000">
              <a:off x="4364594" y="2023427"/>
              <a:ext cx="331302" cy="2304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0" name="Left Brace 39">
              <a:extLst>
                <a:ext uri="{FF2B5EF4-FFF2-40B4-BE49-F238E27FC236}">
                  <a16:creationId xmlns:a16="http://schemas.microsoft.com/office/drawing/2014/main" id="{649A0B36-9AE6-F472-1759-0F3E57208EC3}"/>
                </a:ext>
              </a:extLst>
            </p:cNvPr>
            <p:cNvSpPr/>
            <p:nvPr/>
          </p:nvSpPr>
          <p:spPr>
            <a:xfrm rot="16200000">
              <a:off x="5660897" y="1460007"/>
              <a:ext cx="331302" cy="4824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1" name="Left Brace 40">
              <a:extLst>
                <a:ext uri="{FF2B5EF4-FFF2-40B4-BE49-F238E27FC236}">
                  <a16:creationId xmlns:a16="http://schemas.microsoft.com/office/drawing/2014/main" id="{BB4C95E6-DA8B-6ABD-74FA-6C204ED70A21}"/>
                </a:ext>
              </a:extLst>
            </p:cNvPr>
            <p:cNvSpPr/>
            <p:nvPr/>
          </p:nvSpPr>
          <p:spPr>
            <a:xfrm rot="16200000">
              <a:off x="9372977" y="2954006"/>
              <a:ext cx="331302" cy="1836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42" name="Group 41">
              <a:extLst>
                <a:ext uri="{FF2B5EF4-FFF2-40B4-BE49-F238E27FC236}">
                  <a16:creationId xmlns:a16="http://schemas.microsoft.com/office/drawing/2014/main" id="{4D40325C-062D-A9C3-3523-19E1A5397369}"/>
                </a:ext>
              </a:extLst>
            </p:cNvPr>
            <p:cNvGrpSpPr/>
            <p:nvPr/>
          </p:nvGrpSpPr>
          <p:grpSpPr>
            <a:xfrm>
              <a:off x="4880817" y="4156233"/>
              <a:ext cx="1891462" cy="324000"/>
              <a:chOff x="3776304" y="4204198"/>
              <a:chExt cx="1891462" cy="324000"/>
            </a:xfrm>
          </p:grpSpPr>
          <p:sp>
            <p:nvSpPr>
              <p:cNvPr id="81" name="TextBox 80">
                <a:extLst>
                  <a:ext uri="{FF2B5EF4-FFF2-40B4-BE49-F238E27FC236}">
                    <a16:creationId xmlns:a16="http://schemas.microsoft.com/office/drawing/2014/main" id="{E957D473-8150-759E-0E4C-80828AD5260D}"/>
                  </a:ext>
                </a:extLst>
              </p:cNvPr>
              <p:cNvSpPr txBox="1"/>
              <p:nvPr/>
            </p:nvSpPr>
            <p:spPr>
              <a:xfrm>
                <a:off x="3776304" y="4204198"/>
                <a:ext cx="1891462" cy="307777"/>
              </a:xfrm>
              <a:prstGeom prst="rect">
                <a:avLst/>
              </a:prstGeom>
              <a:solidFill>
                <a:schemeClr val="accent1">
                  <a:lumMod val="20000"/>
                  <a:lumOff val="80000"/>
                </a:schemeClr>
              </a:solidFill>
            </p:spPr>
            <p:txBody>
              <a:bodyPr wrap="square">
                <a:spAutoFit/>
              </a:bodyPr>
              <a:lstStyle/>
              <a:p>
                <a:pPr algn="ctr"/>
                <a:r>
                  <a:rPr lang="en-CA" sz="1400" dirty="0">
                    <a:cs typeface="Arial" panose="020B0604020202020204" pitchFamily="34" charset="0"/>
                  </a:rPr>
                  <a:t>Energy intake</a:t>
                </a:r>
              </a:p>
            </p:txBody>
          </p:sp>
          <p:cxnSp>
            <p:nvCxnSpPr>
              <p:cNvPr id="82" name="Straight Arrow Connector 81">
                <a:extLst>
                  <a:ext uri="{FF2B5EF4-FFF2-40B4-BE49-F238E27FC236}">
                    <a16:creationId xmlns:a16="http://schemas.microsoft.com/office/drawing/2014/main" id="{3B952B02-60A3-8C92-295E-3482CC9E67AF}"/>
                  </a:ext>
                </a:extLst>
              </p:cNvPr>
              <p:cNvCxnSpPr>
                <a:cxnSpLocks/>
              </p:cNvCxnSpPr>
              <p:nvPr/>
            </p:nvCxnSpPr>
            <p:spPr>
              <a:xfrm flipV="1">
                <a:off x="3776304" y="4204198"/>
                <a:ext cx="0" cy="324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728D5AB7-293D-F324-CA75-E846FFF06CD8}"/>
                </a:ext>
              </a:extLst>
            </p:cNvPr>
            <p:cNvGrpSpPr/>
            <p:nvPr/>
          </p:nvGrpSpPr>
          <p:grpSpPr>
            <a:xfrm>
              <a:off x="8592897" y="4156233"/>
              <a:ext cx="1891462" cy="324000"/>
              <a:chOff x="7393799" y="4176903"/>
              <a:chExt cx="1891462" cy="324000"/>
            </a:xfrm>
          </p:grpSpPr>
          <p:sp>
            <p:nvSpPr>
              <p:cNvPr id="79" name="TextBox 78">
                <a:extLst>
                  <a:ext uri="{FF2B5EF4-FFF2-40B4-BE49-F238E27FC236}">
                    <a16:creationId xmlns:a16="http://schemas.microsoft.com/office/drawing/2014/main" id="{A19C0DCB-0C97-F569-CA27-FDE4B956350D}"/>
                  </a:ext>
                </a:extLst>
              </p:cNvPr>
              <p:cNvSpPr txBox="1"/>
              <p:nvPr/>
            </p:nvSpPr>
            <p:spPr>
              <a:xfrm>
                <a:off x="7393799" y="4176903"/>
                <a:ext cx="1891462" cy="307777"/>
              </a:xfrm>
              <a:prstGeom prst="rect">
                <a:avLst/>
              </a:prstGeom>
              <a:solidFill>
                <a:schemeClr val="accent1">
                  <a:lumMod val="20000"/>
                  <a:lumOff val="80000"/>
                </a:schemeClr>
              </a:solidFill>
            </p:spPr>
            <p:txBody>
              <a:bodyPr wrap="square">
                <a:spAutoFit/>
              </a:bodyPr>
              <a:lstStyle/>
              <a:p>
                <a:pPr algn="ctr"/>
                <a:r>
                  <a:rPr lang="en-CA" sz="1400" dirty="0">
                    <a:cs typeface="Arial" panose="020B0604020202020204" pitchFamily="34" charset="0"/>
                  </a:rPr>
                  <a:t>Energy expenditure</a:t>
                </a:r>
                <a:endParaRPr lang="en-CA" sz="1400" dirty="0"/>
              </a:p>
            </p:txBody>
          </p:sp>
          <p:cxnSp>
            <p:nvCxnSpPr>
              <p:cNvPr id="80" name="Straight Arrow Connector 79">
                <a:extLst>
                  <a:ext uri="{FF2B5EF4-FFF2-40B4-BE49-F238E27FC236}">
                    <a16:creationId xmlns:a16="http://schemas.microsoft.com/office/drawing/2014/main" id="{C6274AD7-5AA7-A926-6B56-FEFCFDEE8001}"/>
                  </a:ext>
                </a:extLst>
              </p:cNvPr>
              <p:cNvCxnSpPr>
                <a:cxnSpLocks/>
              </p:cNvCxnSpPr>
              <p:nvPr/>
            </p:nvCxnSpPr>
            <p:spPr>
              <a:xfrm>
                <a:off x="7393799" y="4176903"/>
                <a:ext cx="0" cy="324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4C86DD4D-4FD1-6ABA-5F9D-C23CD8E2FBFB}"/>
                </a:ext>
              </a:extLst>
            </p:cNvPr>
            <p:cNvGrpSpPr/>
            <p:nvPr/>
          </p:nvGrpSpPr>
          <p:grpSpPr>
            <a:xfrm>
              <a:off x="8678980" y="2532219"/>
              <a:ext cx="1725713" cy="523220"/>
              <a:chOff x="7825113" y="2534442"/>
              <a:chExt cx="1725713" cy="523220"/>
            </a:xfrm>
          </p:grpSpPr>
          <p:sp>
            <p:nvSpPr>
              <p:cNvPr id="66" name="TextBox 65">
                <a:extLst>
                  <a:ext uri="{FF2B5EF4-FFF2-40B4-BE49-F238E27FC236}">
                    <a16:creationId xmlns:a16="http://schemas.microsoft.com/office/drawing/2014/main" id="{6FACBDA8-1EB3-E091-D865-2C38A595CD40}"/>
                  </a:ext>
                </a:extLst>
              </p:cNvPr>
              <p:cNvSpPr txBox="1"/>
              <p:nvPr/>
            </p:nvSpPr>
            <p:spPr>
              <a:xfrm>
                <a:off x="7825113" y="2534442"/>
                <a:ext cx="1725713" cy="523220"/>
              </a:xfrm>
              <a:prstGeom prst="rect">
                <a:avLst/>
              </a:prstGeom>
              <a:solidFill>
                <a:schemeClr val="accent1">
                  <a:lumMod val="20000"/>
                  <a:lumOff val="80000"/>
                </a:schemeClr>
              </a:solidFill>
            </p:spPr>
            <p:txBody>
              <a:bodyPr wrap="square">
                <a:spAutoFit/>
              </a:bodyPr>
              <a:lstStyle/>
              <a:p>
                <a:r>
                  <a:rPr lang="en-CA" sz="1400" dirty="0">
                    <a:cs typeface="Arial" panose="020B0604020202020204" pitchFamily="34" charset="0"/>
                  </a:rPr>
                  <a:t>Physical activity</a:t>
                </a:r>
              </a:p>
              <a:p>
                <a:pPr marL="285750" indent="-285750">
                  <a:buFont typeface="Arial" panose="020B0604020202020204" pitchFamily="34" charset="0"/>
                  <a:buChar char="•"/>
                </a:pPr>
                <a:r>
                  <a:rPr lang="en-CA" sz="1400" dirty="0">
                    <a:cs typeface="Arial" panose="020B0604020202020204" pitchFamily="34" charset="0"/>
                  </a:rPr>
                  <a:t>Due to fatigue</a:t>
                </a:r>
                <a:r>
                  <a:rPr lang="en-CA" sz="1400" baseline="30000" dirty="0">
                    <a:cs typeface="Arial" panose="020B0604020202020204" pitchFamily="34" charset="0"/>
                  </a:rPr>
                  <a:t>1</a:t>
                </a:r>
                <a:endParaRPr lang="en-CA" sz="1400" baseline="30000" dirty="0"/>
              </a:p>
            </p:txBody>
          </p:sp>
          <p:cxnSp>
            <p:nvCxnSpPr>
              <p:cNvPr id="72" name="Straight Arrow Connector 71">
                <a:extLst>
                  <a:ext uri="{FF2B5EF4-FFF2-40B4-BE49-F238E27FC236}">
                    <a16:creationId xmlns:a16="http://schemas.microsoft.com/office/drawing/2014/main" id="{8E922480-720A-2BBE-0ADE-462D47EA7AFC}"/>
                  </a:ext>
                </a:extLst>
              </p:cNvPr>
              <p:cNvCxnSpPr>
                <a:cxnSpLocks/>
              </p:cNvCxnSpPr>
              <p:nvPr/>
            </p:nvCxnSpPr>
            <p:spPr>
              <a:xfrm>
                <a:off x="7825113" y="2534442"/>
                <a:ext cx="0" cy="324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8B9FECF8-CEAE-B377-B1AE-BB442B8C4DD5}"/>
                </a:ext>
              </a:extLst>
            </p:cNvPr>
            <p:cNvGrpSpPr/>
            <p:nvPr/>
          </p:nvGrpSpPr>
          <p:grpSpPr>
            <a:xfrm>
              <a:off x="6163932" y="2532219"/>
              <a:ext cx="2026341" cy="954107"/>
              <a:chOff x="6163932" y="2532219"/>
              <a:chExt cx="2026341" cy="954107"/>
            </a:xfrm>
          </p:grpSpPr>
          <p:sp>
            <p:nvSpPr>
              <p:cNvPr id="60" name="TextBox 59">
                <a:extLst>
                  <a:ext uri="{FF2B5EF4-FFF2-40B4-BE49-F238E27FC236}">
                    <a16:creationId xmlns:a16="http://schemas.microsoft.com/office/drawing/2014/main" id="{76DCCC4E-BF29-AED1-DBEF-E382861B0239}"/>
                  </a:ext>
                </a:extLst>
              </p:cNvPr>
              <p:cNvSpPr txBox="1"/>
              <p:nvPr/>
            </p:nvSpPr>
            <p:spPr>
              <a:xfrm>
                <a:off x="6163932" y="2532219"/>
                <a:ext cx="2026341" cy="954107"/>
              </a:xfrm>
              <a:prstGeom prst="rect">
                <a:avLst/>
              </a:prstGeom>
              <a:solidFill>
                <a:schemeClr val="accent1">
                  <a:lumMod val="20000"/>
                  <a:lumOff val="80000"/>
                </a:schemeClr>
              </a:solidFill>
            </p:spPr>
            <p:txBody>
              <a:bodyPr wrap="square">
                <a:spAutoFit/>
              </a:bodyPr>
              <a:lstStyle/>
              <a:p>
                <a:r>
                  <a:rPr lang="en-CA" sz="1400" dirty="0"/>
                  <a:t>Hedonic signaling</a:t>
                </a:r>
              </a:p>
              <a:p>
                <a:pPr marL="285750" indent="-285750">
                  <a:buFont typeface="Arial" panose="020B0604020202020204" pitchFamily="34" charset="0"/>
                  <a:buChar char="•"/>
                </a:pPr>
                <a:r>
                  <a:rPr lang="en-CA" sz="1400" dirty="0">
                    <a:cs typeface="Arial" panose="020B0604020202020204" pitchFamily="34" charset="0"/>
                  </a:rPr>
                  <a:t>↑ Time and opportunities for eating</a:t>
                </a:r>
                <a:r>
                  <a:rPr lang="en-CA" sz="1400" baseline="30000" dirty="0">
                    <a:cs typeface="Arial" panose="020B0604020202020204" pitchFamily="34" charset="0"/>
                  </a:rPr>
                  <a:t>1</a:t>
                </a:r>
              </a:p>
            </p:txBody>
          </p:sp>
          <p:cxnSp>
            <p:nvCxnSpPr>
              <p:cNvPr id="61" name="Straight Arrow Connector 60">
                <a:extLst>
                  <a:ext uri="{FF2B5EF4-FFF2-40B4-BE49-F238E27FC236}">
                    <a16:creationId xmlns:a16="http://schemas.microsoft.com/office/drawing/2014/main" id="{F62D2CB2-1B87-D91E-7AF8-C85049F9AA2D}"/>
                  </a:ext>
                </a:extLst>
              </p:cNvPr>
              <p:cNvCxnSpPr>
                <a:cxnSpLocks/>
              </p:cNvCxnSpPr>
              <p:nvPr/>
            </p:nvCxnSpPr>
            <p:spPr>
              <a:xfrm flipV="1">
                <a:off x="6163932" y="2532219"/>
                <a:ext cx="0" cy="324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08" name="Group 107">
            <a:extLst>
              <a:ext uri="{FF2B5EF4-FFF2-40B4-BE49-F238E27FC236}">
                <a16:creationId xmlns:a16="http://schemas.microsoft.com/office/drawing/2014/main" id="{BF0C7E40-4949-3688-6C63-3673FDC2A124}"/>
              </a:ext>
            </a:extLst>
          </p:cNvPr>
          <p:cNvGrpSpPr/>
          <p:nvPr/>
        </p:nvGrpSpPr>
        <p:grpSpPr>
          <a:xfrm>
            <a:off x="743100" y="4536756"/>
            <a:ext cx="10705800" cy="1642708"/>
            <a:chOff x="743100" y="4638356"/>
            <a:chExt cx="10705800" cy="1642708"/>
          </a:xfrm>
        </p:grpSpPr>
        <p:cxnSp>
          <p:nvCxnSpPr>
            <p:cNvPr id="109" name="Straight Connector 108">
              <a:extLst>
                <a:ext uri="{FF2B5EF4-FFF2-40B4-BE49-F238E27FC236}">
                  <a16:creationId xmlns:a16="http://schemas.microsoft.com/office/drawing/2014/main" id="{CCB90F23-5C89-20EB-927E-B72D0ABDE353}"/>
                </a:ext>
              </a:extLst>
            </p:cNvPr>
            <p:cNvCxnSpPr>
              <a:cxnSpLocks/>
            </p:cNvCxnSpPr>
            <p:nvPr/>
          </p:nvCxnSpPr>
          <p:spPr>
            <a:xfrm>
              <a:off x="1689900" y="4833045"/>
              <a:ext cx="0" cy="32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2AF61EDF-59EA-D992-BF8E-D60FB444403A}"/>
                </a:ext>
              </a:extLst>
            </p:cNvPr>
            <p:cNvCxnSpPr>
              <a:cxnSpLocks/>
            </p:cNvCxnSpPr>
            <p:nvPr/>
          </p:nvCxnSpPr>
          <p:spPr>
            <a:xfrm>
              <a:off x="3892950" y="4833045"/>
              <a:ext cx="0" cy="32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741FFB0-3499-4E2D-6D94-FC5BA1E5F22E}"/>
                </a:ext>
              </a:extLst>
            </p:cNvPr>
            <p:cNvCxnSpPr>
              <a:cxnSpLocks/>
            </p:cNvCxnSpPr>
            <p:nvPr/>
          </p:nvCxnSpPr>
          <p:spPr>
            <a:xfrm>
              <a:off x="6096000" y="4833045"/>
              <a:ext cx="0" cy="32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AAF3C0D2-C823-8CEB-BB47-F6B8CA65D91E}"/>
                </a:ext>
              </a:extLst>
            </p:cNvPr>
            <p:cNvCxnSpPr>
              <a:cxnSpLocks/>
            </p:cNvCxnSpPr>
            <p:nvPr/>
          </p:nvCxnSpPr>
          <p:spPr>
            <a:xfrm>
              <a:off x="8299050" y="4833045"/>
              <a:ext cx="0" cy="32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7C6D3D03-4A85-0E00-F9B9-4C2AD447D970}"/>
                </a:ext>
              </a:extLst>
            </p:cNvPr>
            <p:cNvCxnSpPr>
              <a:cxnSpLocks/>
            </p:cNvCxnSpPr>
            <p:nvPr/>
          </p:nvCxnSpPr>
          <p:spPr>
            <a:xfrm>
              <a:off x="10502100" y="4833045"/>
              <a:ext cx="0" cy="32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153AD0F7-5ECC-8B3F-F409-86A08790EE3C}"/>
                </a:ext>
              </a:extLst>
            </p:cNvPr>
            <p:cNvSpPr txBox="1"/>
            <p:nvPr/>
          </p:nvSpPr>
          <p:spPr>
            <a:xfrm>
              <a:off x="743100" y="4638356"/>
              <a:ext cx="10705799" cy="315379"/>
            </a:xfrm>
            <a:prstGeom prst="rect">
              <a:avLst/>
            </a:prstGeom>
            <a:solidFill>
              <a:schemeClr val="tx1">
                <a:lumMod val="65000"/>
                <a:lumOff val="35000"/>
              </a:schemeClr>
            </a:solidFill>
          </p:spPr>
          <p:txBody>
            <a:bodyPr wrap="square" rtlCol="0">
              <a:spAutoFit/>
            </a:bodyPr>
            <a:lstStyle/>
            <a:p>
              <a:r>
                <a:rPr lang="en-CA" sz="1400" b="1">
                  <a:solidFill>
                    <a:schemeClr val="bg1"/>
                  </a:solidFill>
                </a:rPr>
                <a:t>Sleep extension may mitigate the risk of obesity.</a:t>
              </a:r>
              <a:r>
                <a:rPr lang="en-CA" sz="1400" b="1" baseline="30000">
                  <a:solidFill>
                    <a:schemeClr val="bg1"/>
                  </a:solidFill>
                </a:rPr>
                <a:t>2</a:t>
              </a:r>
              <a:r>
                <a:rPr lang="en-CA" sz="1400" b="1">
                  <a:solidFill>
                    <a:schemeClr val="bg1"/>
                  </a:solidFill>
                </a:rPr>
                <a:t> How to improve and maintain sleep duration:</a:t>
              </a:r>
              <a:r>
                <a:rPr lang="en-CA" sz="1400" b="1" baseline="30000">
                  <a:solidFill>
                    <a:schemeClr val="bg1"/>
                  </a:solidFill>
                </a:rPr>
                <a:t>3</a:t>
              </a:r>
              <a:endParaRPr lang="en-CA" sz="1400" b="1">
                <a:solidFill>
                  <a:schemeClr val="bg1"/>
                </a:solidFill>
              </a:endParaRPr>
            </a:p>
          </p:txBody>
        </p:sp>
        <p:sp>
          <p:nvSpPr>
            <p:cNvPr id="115" name="TextBox 114">
              <a:extLst>
                <a:ext uri="{FF2B5EF4-FFF2-40B4-BE49-F238E27FC236}">
                  <a16:creationId xmlns:a16="http://schemas.microsoft.com/office/drawing/2014/main" id="{C17DD10B-D948-BB19-D37F-92E6ADDF0E8F}"/>
                </a:ext>
              </a:extLst>
            </p:cNvPr>
            <p:cNvSpPr txBox="1"/>
            <p:nvPr/>
          </p:nvSpPr>
          <p:spPr>
            <a:xfrm>
              <a:off x="2946150" y="5080735"/>
              <a:ext cx="1893600" cy="461665"/>
            </a:xfrm>
            <a:prstGeom prst="rect">
              <a:avLst/>
            </a:prstGeom>
            <a:solidFill>
              <a:schemeClr val="bg2"/>
            </a:solidFill>
          </p:spPr>
          <p:txBody>
            <a:bodyPr wrap="square" rtlCol="0">
              <a:spAutoFit/>
            </a:bodyPr>
            <a:lstStyle/>
            <a:p>
              <a:r>
                <a:rPr lang="en-CA" sz="1200"/>
                <a:t>Establish regular bed- and wake-times</a:t>
              </a:r>
            </a:p>
          </p:txBody>
        </p:sp>
        <p:sp>
          <p:nvSpPr>
            <p:cNvPr id="116" name="TextBox 115">
              <a:extLst>
                <a:ext uri="{FF2B5EF4-FFF2-40B4-BE49-F238E27FC236}">
                  <a16:creationId xmlns:a16="http://schemas.microsoft.com/office/drawing/2014/main" id="{52043ED7-211E-D40D-FBBF-F141751BBA70}"/>
                </a:ext>
              </a:extLst>
            </p:cNvPr>
            <p:cNvSpPr txBox="1"/>
            <p:nvPr/>
          </p:nvSpPr>
          <p:spPr>
            <a:xfrm>
              <a:off x="743100" y="5080735"/>
              <a:ext cx="1893600" cy="646331"/>
            </a:xfrm>
            <a:prstGeom prst="rect">
              <a:avLst/>
            </a:prstGeom>
            <a:solidFill>
              <a:schemeClr val="bg2"/>
            </a:solidFill>
          </p:spPr>
          <p:txBody>
            <a:bodyPr wrap="square" rtlCol="0">
              <a:spAutoFit/>
            </a:bodyPr>
            <a:lstStyle/>
            <a:p>
              <a:r>
                <a:rPr lang="en-CA" sz="1200"/>
                <a:t>Avoid caffeine and alcohol in the evening; avoid nicotine</a:t>
              </a:r>
            </a:p>
          </p:txBody>
        </p:sp>
        <p:sp>
          <p:nvSpPr>
            <p:cNvPr id="117" name="TextBox 116">
              <a:extLst>
                <a:ext uri="{FF2B5EF4-FFF2-40B4-BE49-F238E27FC236}">
                  <a16:creationId xmlns:a16="http://schemas.microsoft.com/office/drawing/2014/main" id="{420C3603-DE79-FB8B-E066-C4C8BFDC93C6}"/>
                </a:ext>
              </a:extLst>
            </p:cNvPr>
            <p:cNvSpPr txBox="1"/>
            <p:nvPr/>
          </p:nvSpPr>
          <p:spPr>
            <a:xfrm>
              <a:off x="9555300" y="5080735"/>
              <a:ext cx="1893600" cy="646331"/>
            </a:xfrm>
            <a:prstGeom prst="rect">
              <a:avLst/>
            </a:prstGeom>
            <a:solidFill>
              <a:schemeClr val="bg2"/>
            </a:solidFill>
          </p:spPr>
          <p:txBody>
            <a:bodyPr wrap="square" rtlCol="0">
              <a:spAutoFit/>
            </a:bodyPr>
            <a:lstStyle/>
            <a:p>
              <a:r>
                <a:rPr lang="en-CA" sz="1200"/>
                <a:t>Restrict use of electronic devices near bedtime</a:t>
              </a:r>
            </a:p>
          </p:txBody>
        </p:sp>
        <p:sp>
          <p:nvSpPr>
            <p:cNvPr id="118" name="TextBox 117">
              <a:extLst>
                <a:ext uri="{FF2B5EF4-FFF2-40B4-BE49-F238E27FC236}">
                  <a16:creationId xmlns:a16="http://schemas.microsoft.com/office/drawing/2014/main" id="{41E13E86-B9A3-BAC7-902E-5718FD2DF67C}"/>
                </a:ext>
              </a:extLst>
            </p:cNvPr>
            <p:cNvSpPr txBox="1"/>
            <p:nvPr/>
          </p:nvSpPr>
          <p:spPr>
            <a:xfrm>
              <a:off x="7352250" y="5080735"/>
              <a:ext cx="1893600" cy="276999"/>
            </a:xfrm>
            <a:prstGeom prst="rect">
              <a:avLst/>
            </a:prstGeom>
            <a:solidFill>
              <a:schemeClr val="bg2"/>
            </a:solidFill>
          </p:spPr>
          <p:txBody>
            <a:bodyPr wrap="square" rtlCol="0">
              <a:spAutoFit/>
            </a:bodyPr>
            <a:lstStyle/>
            <a:p>
              <a:r>
                <a:rPr lang="en-CA" sz="1200"/>
                <a:t>Exercise regularly</a:t>
              </a:r>
            </a:p>
          </p:txBody>
        </p:sp>
        <p:sp>
          <p:nvSpPr>
            <p:cNvPr id="119" name="TextBox 118">
              <a:extLst>
                <a:ext uri="{FF2B5EF4-FFF2-40B4-BE49-F238E27FC236}">
                  <a16:creationId xmlns:a16="http://schemas.microsoft.com/office/drawing/2014/main" id="{3BE0FEDE-969D-9B60-214D-2589114B065C}"/>
                </a:ext>
              </a:extLst>
            </p:cNvPr>
            <p:cNvSpPr txBox="1"/>
            <p:nvPr/>
          </p:nvSpPr>
          <p:spPr>
            <a:xfrm>
              <a:off x="5149200" y="5080735"/>
              <a:ext cx="1893600" cy="1200329"/>
            </a:xfrm>
            <a:prstGeom prst="rect">
              <a:avLst/>
            </a:prstGeom>
            <a:solidFill>
              <a:schemeClr val="bg2"/>
            </a:solidFill>
          </p:spPr>
          <p:txBody>
            <a:bodyPr wrap="square" rtlCol="0">
              <a:spAutoFit/>
            </a:bodyPr>
            <a:lstStyle/>
            <a:p>
              <a:r>
                <a:rPr lang="en-CA" sz="1200"/>
                <a:t>Minimize stress to avoid pre-sleep arousal</a:t>
              </a:r>
            </a:p>
            <a:p>
              <a:pPr marL="285750" indent="-285750">
                <a:buFont typeface="Arial" panose="020B0604020202020204" pitchFamily="34" charset="0"/>
                <a:buChar char="•"/>
              </a:pPr>
              <a:r>
                <a:rPr lang="en-CA" sz="1200"/>
                <a:t>Engage in relaxing activities</a:t>
              </a:r>
            </a:p>
            <a:p>
              <a:pPr marL="285750" indent="-285750">
                <a:buFont typeface="Arial" panose="020B0604020202020204" pitchFamily="34" charset="0"/>
                <a:buChar char="•"/>
              </a:pPr>
              <a:r>
                <a:rPr lang="en-CA" sz="1200"/>
                <a:t>Mindfulness** meditation</a:t>
              </a:r>
            </a:p>
          </p:txBody>
        </p:sp>
      </p:grpSp>
    </p:spTree>
    <p:extLst>
      <p:ext uri="{BB962C8B-B14F-4D97-AF65-F5344CB8AC3E}">
        <p14:creationId xmlns:p14="http://schemas.microsoft.com/office/powerpoint/2010/main" val="31979688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17850-FEA3-238C-828D-8E983C5A7BF0}"/>
              </a:ext>
            </a:extLst>
          </p:cNvPr>
          <p:cNvSpPr>
            <a:spLocks noGrp="1"/>
          </p:cNvSpPr>
          <p:nvPr>
            <p:ph type="title"/>
          </p:nvPr>
        </p:nvSpPr>
        <p:spPr/>
        <p:txBody>
          <a:bodyPr/>
          <a:lstStyle/>
          <a:p>
            <a:r>
              <a:rPr lang="en-US" dirty="0"/>
              <a:t>Fad diets</a:t>
            </a:r>
            <a:br>
              <a:rPr lang="en-US" dirty="0"/>
            </a:br>
            <a:r>
              <a:rPr lang="en-US" sz="2200" dirty="0"/>
              <a:t>Negative health consequences</a:t>
            </a:r>
          </a:p>
        </p:txBody>
      </p:sp>
      <p:sp>
        <p:nvSpPr>
          <p:cNvPr id="4" name="Text Placeholder 3">
            <a:extLst>
              <a:ext uri="{FF2B5EF4-FFF2-40B4-BE49-F238E27FC236}">
                <a16:creationId xmlns:a16="http://schemas.microsoft.com/office/drawing/2014/main" id="{D2D6475C-CB75-9575-53E6-DAF0AA041274}"/>
              </a:ext>
            </a:extLst>
          </p:cNvPr>
          <p:cNvSpPr>
            <a:spLocks noGrp="1"/>
          </p:cNvSpPr>
          <p:nvPr>
            <p:ph type="body" sz="quarter" idx="13"/>
          </p:nvPr>
        </p:nvSpPr>
        <p:spPr/>
        <p:txBody>
          <a:bodyPr>
            <a:noAutofit/>
          </a:bodyPr>
          <a:lstStyle/>
          <a:p>
            <a:pPr>
              <a:lnSpc>
                <a:spcPct val="120000"/>
              </a:lnSpc>
              <a:spcBef>
                <a:spcPts val="0"/>
              </a:spcBef>
            </a:pPr>
            <a:r>
              <a:rPr lang="en-US" sz="1000" dirty="0"/>
              <a:t>*Increased LDL-c is associated with  the ketogenic diet; </a:t>
            </a:r>
            <a:br>
              <a:rPr lang="en-US" sz="1000" dirty="0"/>
            </a:br>
            <a:r>
              <a:rPr lang="en-US" sz="1000" dirty="0">
                <a:cs typeface="Times New Roman" panose="02020603050405020304" pitchFamily="18" charset="0"/>
              </a:rPr>
              <a:t>†</a:t>
            </a:r>
            <a:r>
              <a:rPr lang="en-US" sz="1000" dirty="0"/>
              <a:t>Comorbidities such as type 2 diabetes, cardiovascular disease, </a:t>
            </a:r>
            <a:br>
              <a:rPr lang="en-US" sz="1000" dirty="0"/>
            </a:br>
            <a:r>
              <a:rPr lang="en-US" sz="1000" dirty="0"/>
              <a:t>cancer and osteoporosis.</a:t>
            </a:r>
            <a:br>
              <a:rPr lang="en-US" sz="1000" dirty="0"/>
            </a:br>
            <a:r>
              <a:rPr lang="en-US" sz="1000" dirty="0"/>
              <a:t>LDL-c, low-density lipoprotein cholesterol.</a:t>
            </a:r>
            <a:br>
              <a:rPr lang="en-US" sz="1000" dirty="0"/>
            </a:br>
            <a:r>
              <a:rPr lang="en-US" sz="1000" dirty="0"/>
              <a:t>1. </a:t>
            </a:r>
            <a:r>
              <a:rPr lang="en-US" sz="1000" dirty="0" err="1"/>
              <a:t>Tahreem</a:t>
            </a:r>
            <a:r>
              <a:rPr lang="en-US" sz="1000" dirty="0"/>
              <a:t> A et al. Front </a:t>
            </a:r>
            <a:r>
              <a:rPr lang="en-US" sz="1000" dirty="0" err="1"/>
              <a:t>Nutr</a:t>
            </a:r>
            <a:r>
              <a:rPr lang="en-US" sz="1000" dirty="0"/>
              <a:t>. 2022;9:960922; 2. Malik N et al. Food Sci </a:t>
            </a:r>
            <a:r>
              <a:rPr lang="en-US" sz="1000" dirty="0" err="1"/>
              <a:t>Nutr</a:t>
            </a:r>
            <a:r>
              <a:rPr lang="en-US" sz="1000" dirty="0"/>
              <a:t>. 2020;8:6047–6060.</a:t>
            </a:r>
          </a:p>
        </p:txBody>
      </p:sp>
      <p:grpSp>
        <p:nvGrpSpPr>
          <p:cNvPr id="67" name="Group 66">
            <a:extLst>
              <a:ext uri="{FF2B5EF4-FFF2-40B4-BE49-F238E27FC236}">
                <a16:creationId xmlns:a16="http://schemas.microsoft.com/office/drawing/2014/main" id="{16639260-5769-6659-BEC3-B43B89D70D58}"/>
              </a:ext>
            </a:extLst>
          </p:cNvPr>
          <p:cNvGrpSpPr/>
          <p:nvPr/>
        </p:nvGrpSpPr>
        <p:grpSpPr>
          <a:xfrm>
            <a:off x="4568733" y="754693"/>
            <a:ext cx="6951617" cy="5847916"/>
            <a:chOff x="2620191" y="754693"/>
            <a:chExt cx="6951617" cy="5847916"/>
          </a:xfrm>
        </p:grpSpPr>
        <p:sp>
          <p:nvSpPr>
            <p:cNvPr id="6" name="Rectangle: Rounded Corners 5">
              <a:extLst>
                <a:ext uri="{FF2B5EF4-FFF2-40B4-BE49-F238E27FC236}">
                  <a16:creationId xmlns:a16="http://schemas.microsoft.com/office/drawing/2014/main" id="{9AF8193E-7F67-F673-AA1E-97354B26A714}"/>
                </a:ext>
              </a:extLst>
            </p:cNvPr>
            <p:cNvSpPr/>
            <p:nvPr/>
          </p:nvSpPr>
          <p:spPr>
            <a:xfrm>
              <a:off x="4748348" y="2724253"/>
              <a:ext cx="2695303" cy="1905001"/>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a:ea typeface="+mn-ea"/>
                  <a:cs typeface="+mn-cs"/>
                </a:rPr>
                <a:t>Fad diet</a:t>
              </a:r>
              <a:r>
                <a:rPr kumimoji="0" lang="en-US" sz="2000" b="1" i="0" u="none" strike="noStrike" kern="1200" cap="none" spc="0" normalizeH="0" baseline="30000" noProof="0" dirty="0">
                  <a:ln>
                    <a:noFill/>
                  </a:ln>
                  <a:solidFill>
                    <a:prstClr val="white"/>
                  </a:solidFill>
                  <a:effectLst/>
                  <a:uLnTx/>
                  <a:uFillTx/>
                  <a:latin typeface="Arial" panose="020B0604020202020204"/>
                  <a:ea typeface="+mn-ea"/>
                  <a:cs typeface="+mn-cs"/>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Trendy dietary pattern known to be a quick fix for long term problems</a:t>
              </a:r>
            </a:p>
          </p:txBody>
        </p:sp>
        <p:grpSp>
          <p:nvGrpSpPr>
            <p:cNvPr id="32" name="Group 31">
              <a:extLst>
                <a:ext uri="{FF2B5EF4-FFF2-40B4-BE49-F238E27FC236}">
                  <a16:creationId xmlns:a16="http://schemas.microsoft.com/office/drawing/2014/main" id="{4B844522-B919-A845-45F5-2E72DB742AEB}"/>
                </a:ext>
              </a:extLst>
            </p:cNvPr>
            <p:cNvGrpSpPr/>
            <p:nvPr/>
          </p:nvGrpSpPr>
          <p:grpSpPr>
            <a:xfrm>
              <a:off x="5318760" y="754693"/>
              <a:ext cx="1554480" cy="1554480"/>
              <a:chOff x="5308691" y="726733"/>
              <a:chExt cx="1554480" cy="1554480"/>
            </a:xfrm>
          </p:grpSpPr>
          <p:sp>
            <p:nvSpPr>
              <p:cNvPr id="7" name="Oval 6">
                <a:extLst>
                  <a:ext uri="{FF2B5EF4-FFF2-40B4-BE49-F238E27FC236}">
                    <a16:creationId xmlns:a16="http://schemas.microsoft.com/office/drawing/2014/main" id="{9906799A-AD3B-A689-3D1F-BDAC01ECBD43}"/>
                  </a:ext>
                </a:extLst>
              </p:cNvPr>
              <p:cNvSpPr/>
              <p:nvPr/>
            </p:nvSpPr>
            <p:spPr>
              <a:xfrm>
                <a:off x="5308691" y="726733"/>
                <a:ext cx="1554480" cy="15544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176AA911-02FD-2811-7CCF-D46DC0BB0A6E}"/>
                  </a:ext>
                </a:extLst>
              </p:cNvPr>
              <p:cNvSpPr txBox="1"/>
              <p:nvPr/>
            </p:nvSpPr>
            <p:spPr>
              <a:xfrm>
                <a:off x="5308691" y="1211586"/>
                <a:ext cx="155448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Missing food groups</a:t>
                </a:r>
              </a:p>
            </p:txBody>
          </p:sp>
        </p:grpSp>
        <p:grpSp>
          <p:nvGrpSpPr>
            <p:cNvPr id="31" name="Group 30">
              <a:extLst>
                <a:ext uri="{FF2B5EF4-FFF2-40B4-BE49-F238E27FC236}">
                  <a16:creationId xmlns:a16="http://schemas.microsoft.com/office/drawing/2014/main" id="{D20CA209-53BC-E029-8913-E323799B8F43}"/>
                </a:ext>
              </a:extLst>
            </p:cNvPr>
            <p:cNvGrpSpPr/>
            <p:nvPr/>
          </p:nvGrpSpPr>
          <p:grpSpPr>
            <a:xfrm>
              <a:off x="7543050" y="1224473"/>
              <a:ext cx="1554480" cy="1554480"/>
              <a:chOff x="7543801" y="1153885"/>
              <a:chExt cx="1554480" cy="1554480"/>
            </a:xfrm>
          </p:grpSpPr>
          <p:sp>
            <p:nvSpPr>
              <p:cNvPr id="8" name="Oval 7">
                <a:extLst>
                  <a:ext uri="{FF2B5EF4-FFF2-40B4-BE49-F238E27FC236}">
                    <a16:creationId xmlns:a16="http://schemas.microsoft.com/office/drawing/2014/main" id="{63D90180-7AE4-ABE7-232A-F2A85CC2DDFE}"/>
                  </a:ext>
                </a:extLst>
              </p:cNvPr>
              <p:cNvSpPr/>
              <p:nvPr/>
            </p:nvSpPr>
            <p:spPr>
              <a:xfrm>
                <a:off x="7543801" y="1153885"/>
                <a:ext cx="1554480" cy="15544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85BBC5F6-EEC0-8D50-C8A2-00EE99EDEBF9}"/>
                  </a:ext>
                </a:extLst>
              </p:cNvPr>
              <p:cNvSpPr txBox="1"/>
              <p:nvPr/>
            </p:nvSpPr>
            <p:spPr>
              <a:xfrm>
                <a:off x="7562850" y="1638738"/>
                <a:ext cx="1516383"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Nutritionally inadequate</a:t>
                </a:r>
              </a:p>
            </p:txBody>
          </p:sp>
        </p:grpSp>
        <p:grpSp>
          <p:nvGrpSpPr>
            <p:cNvPr id="33" name="Group 32">
              <a:extLst>
                <a:ext uri="{FF2B5EF4-FFF2-40B4-BE49-F238E27FC236}">
                  <a16:creationId xmlns:a16="http://schemas.microsoft.com/office/drawing/2014/main" id="{FABA5122-560C-5969-B55D-152A63A333F1}"/>
                </a:ext>
              </a:extLst>
            </p:cNvPr>
            <p:cNvGrpSpPr/>
            <p:nvPr/>
          </p:nvGrpSpPr>
          <p:grpSpPr>
            <a:xfrm>
              <a:off x="3094469" y="1224473"/>
              <a:ext cx="1554481" cy="1554480"/>
              <a:chOff x="3063377" y="1295062"/>
              <a:chExt cx="1554481" cy="1554480"/>
            </a:xfrm>
          </p:grpSpPr>
          <p:sp>
            <p:nvSpPr>
              <p:cNvPr id="14" name="Oval 13">
                <a:extLst>
                  <a:ext uri="{FF2B5EF4-FFF2-40B4-BE49-F238E27FC236}">
                    <a16:creationId xmlns:a16="http://schemas.microsoft.com/office/drawing/2014/main" id="{CBFAF99D-AB0E-001A-EB36-25B41983DF28}"/>
                  </a:ext>
                </a:extLst>
              </p:cNvPr>
              <p:cNvSpPr/>
              <p:nvPr/>
            </p:nvSpPr>
            <p:spPr>
              <a:xfrm>
                <a:off x="3063377" y="1295062"/>
                <a:ext cx="1554480" cy="15544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0" name="TextBox 19">
                <a:extLst>
                  <a:ext uri="{FF2B5EF4-FFF2-40B4-BE49-F238E27FC236}">
                    <a16:creationId xmlns:a16="http://schemas.microsoft.com/office/drawing/2014/main" id="{DA9B7A56-E9C2-AF54-6102-497C10951326}"/>
                  </a:ext>
                </a:extLst>
              </p:cNvPr>
              <p:cNvSpPr txBox="1"/>
              <p:nvPr/>
            </p:nvSpPr>
            <p:spPr>
              <a:xfrm>
                <a:off x="3063377" y="1656804"/>
                <a:ext cx="1554481"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Lack of physical activity</a:t>
                </a:r>
              </a:p>
            </p:txBody>
          </p:sp>
        </p:grpSp>
        <p:grpSp>
          <p:nvGrpSpPr>
            <p:cNvPr id="36" name="Group 35">
              <a:extLst>
                <a:ext uri="{FF2B5EF4-FFF2-40B4-BE49-F238E27FC236}">
                  <a16:creationId xmlns:a16="http://schemas.microsoft.com/office/drawing/2014/main" id="{657F27BB-6675-94BE-C566-951637D46058}"/>
                </a:ext>
              </a:extLst>
            </p:cNvPr>
            <p:cNvGrpSpPr/>
            <p:nvPr/>
          </p:nvGrpSpPr>
          <p:grpSpPr>
            <a:xfrm>
              <a:off x="5318760" y="5048129"/>
              <a:ext cx="1554480" cy="1554480"/>
              <a:chOff x="5480958" y="4809498"/>
              <a:chExt cx="1554480" cy="1554480"/>
            </a:xfrm>
          </p:grpSpPr>
          <p:sp>
            <p:nvSpPr>
              <p:cNvPr id="11" name="Oval 10">
                <a:extLst>
                  <a:ext uri="{FF2B5EF4-FFF2-40B4-BE49-F238E27FC236}">
                    <a16:creationId xmlns:a16="http://schemas.microsoft.com/office/drawing/2014/main" id="{C3C6AAAD-BD6D-129F-E72A-FB3B2ACDC80E}"/>
                  </a:ext>
                </a:extLst>
              </p:cNvPr>
              <p:cNvSpPr/>
              <p:nvPr/>
            </p:nvSpPr>
            <p:spPr>
              <a:xfrm>
                <a:off x="5480958" y="4809498"/>
                <a:ext cx="1554480" cy="15544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6" name="TextBox 25">
                <a:extLst>
                  <a:ext uri="{FF2B5EF4-FFF2-40B4-BE49-F238E27FC236}">
                    <a16:creationId xmlns:a16="http://schemas.microsoft.com/office/drawing/2014/main" id="{F63B0B84-3EA1-C6E9-8C7F-C456397F465A}"/>
                  </a:ext>
                </a:extLst>
              </p:cNvPr>
              <p:cNvSpPr txBox="1"/>
              <p:nvPr/>
            </p:nvSpPr>
            <p:spPr>
              <a:xfrm>
                <a:off x="5480958" y="4925019"/>
                <a:ext cx="155448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May be detrimental </a:t>
                </a:r>
                <a:b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for those with chronic diseases</a:t>
                </a:r>
              </a:p>
            </p:txBody>
          </p:sp>
        </p:grpSp>
        <p:grpSp>
          <p:nvGrpSpPr>
            <p:cNvPr id="35" name="Group 34">
              <a:extLst>
                <a:ext uri="{FF2B5EF4-FFF2-40B4-BE49-F238E27FC236}">
                  <a16:creationId xmlns:a16="http://schemas.microsoft.com/office/drawing/2014/main" id="{06B77AF6-6560-68E2-FD64-96D97212CC5C}"/>
                </a:ext>
              </a:extLst>
            </p:cNvPr>
            <p:cNvGrpSpPr/>
            <p:nvPr/>
          </p:nvGrpSpPr>
          <p:grpSpPr>
            <a:xfrm>
              <a:off x="3094469" y="4580563"/>
              <a:ext cx="1554480" cy="1554480"/>
              <a:chOff x="3125561" y="4477623"/>
              <a:chExt cx="1554480" cy="1554480"/>
            </a:xfrm>
          </p:grpSpPr>
          <p:sp>
            <p:nvSpPr>
              <p:cNvPr id="12" name="Oval 11">
                <a:extLst>
                  <a:ext uri="{FF2B5EF4-FFF2-40B4-BE49-F238E27FC236}">
                    <a16:creationId xmlns:a16="http://schemas.microsoft.com/office/drawing/2014/main" id="{5C5AEE16-094F-EDD9-1CAD-295640952E7D}"/>
                  </a:ext>
                </a:extLst>
              </p:cNvPr>
              <p:cNvSpPr/>
              <p:nvPr/>
            </p:nvSpPr>
            <p:spPr>
              <a:xfrm>
                <a:off x="3125561" y="4477623"/>
                <a:ext cx="1554480" cy="15544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4" name="TextBox 23">
                <a:extLst>
                  <a:ext uri="{FF2B5EF4-FFF2-40B4-BE49-F238E27FC236}">
                    <a16:creationId xmlns:a16="http://schemas.microsoft.com/office/drawing/2014/main" id="{5A1C1266-7A78-CFC8-88E0-212D9A2CA396}"/>
                  </a:ext>
                </a:extLst>
              </p:cNvPr>
              <p:cNvSpPr txBox="1"/>
              <p:nvPr/>
            </p:nvSpPr>
            <p:spPr>
              <a:xfrm>
                <a:off x="3125561" y="4839365"/>
                <a:ext cx="155448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Inconsistent scientific evidence</a:t>
                </a:r>
              </a:p>
            </p:txBody>
          </p:sp>
        </p:grpSp>
        <p:grpSp>
          <p:nvGrpSpPr>
            <p:cNvPr id="37" name="Group 36">
              <a:extLst>
                <a:ext uri="{FF2B5EF4-FFF2-40B4-BE49-F238E27FC236}">
                  <a16:creationId xmlns:a16="http://schemas.microsoft.com/office/drawing/2014/main" id="{2154B89D-63C2-AA0C-B089-2451E0FD8F86}"/>
                </a:ext>
              </a:extLst>
            </p:cNvPr>
            <p:cNvGrpSpPr/>
            <p:nvPr/>
          </p:nvGrpSpPr>
          <p:grpSpPr>
            <a:xfrm>
              <a:off x="7543050" y="4580563"/>
              <a:ext cx="1554480" cy="1554480"/>
              <a:chOff x="7380054" y="4683504"/>
              <a:chExt cx="1554480" cy="1554480"/>
            </a:xfrm>
          </p:grpSpPr>
          <p:sp>
            <p:nvSpPr>
              <p:cNvPr id="10" name="Oval 9">
                <a:extLst>
                  <a:ext uri="{FF2B5EF4-FFF2-40B4-BE49-F238E27FC236}">
                    <a16:creationId xmlns:a16="http://schemas.microsoft.com/office/drawing/2014/main" id="{0AC28B26-7AA8-AC75-99E5-F77D8D6DD215}"/>
                  </a:ext>
                </a:extLst>
              </p:cNvPr>
              <p:cNvSpPr/>
              <p:nvPr/>
            </p:nvSpPr>
            <p:spPr>
              <a:xfrm>
                <a:off x="7380054" y="4683504"/>
                <a:ext cx="1554480" cy="15544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8" name="TextBox 27">
                <a:extLst>
                  <a:ext uri="{FF2B5EF4-FFF2-40B4-BE49-F238E27FC236}">
                    <a16:creationId xmlns:a16="http://schemas.microsoft.com/office/drawing/2014/main" id="{97707BCD-6C94-7967-72CC-6452A93833E0}"/>
                  </a:ext>
                </a:extLst>
              </p:cNvPr>
              <p:cNvSpPr txBox="1"/>
              <p:nvPr/>
            </p:nvSpPr>
            <p:spPr>
              <a:xfrm>
                <a:off x="7380054" y="5045246"/>
                <a:ext cx="155448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Long-term maintenance concerns</a:t>
                </a:r>
              </a:p>
            </p:txBody>
          </p:sp>
        </p:grpSp>
        <p:grpSp>
          <p:nvGrpSpPr>
            <p:cNvPr id="34" name="Group 33">
              <a:extLst>
                <a:ext uri="{FF2B5EF4-FFF2-40B4-BE49-F238E27FC236}">
                  <a16:creationId xmlns:a16="http://schemas.microsoft.com/office/drawing/2014/main" id="{BC52A317-50C8-D056-400A-57CC0214D200}"/>
                </a:ext>
              </a:extLst>
            </p:cNvPr>
            <p:cNvGrpSpPr/>
            <p:nvPr/>
          </p:nvGrpSpPr>
          <p:grpSpPr>
            <a:xfrm>
              <a:off x="2620191" y="2894806"/>
              <a:ext cx="1554480" cy="1554480"/>
              <a:chOff x="2346961" y="2935139"/>
              <a:chExt cx="1554480" cy="1554480"/>
            </a:xfrm>
          </p:grpSpPr>
          <p:sp>
            <p:nvSpPr>
              <p:cNvPr id="13" name="Oval 12">
                <a:extLst>
                  <a:ext uri="{FF2B5EF4-FFF2-40B4-BE49-F238E27FC236}">
                    <a16:creationId xmlns:a16="http://schemas.microsoft.com/office/drawing/2014/main" id="{1EF00389-58B6-CEBB-7284-84A86018D9C1}"/>
                  </a:ext>
                </a:extLst>
              </p:cNvPr>
              <p:cNvSpPr/>
              <p:nvPr/>
            </p:nvSpPr>
            <p:spPr>
              <a:xfrm>
                <a:off x="2346961" y="2935139"/>
                <a:ext cx="1554480" cy="15544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B5C7E7B1-5093-D35A-680C-AE797DC2D843}"/>
                  </a:ext>
                </a:extLst>
              </p:cNvPr>
              <p:cNvSpPr txBox="1"/>
              <p:nvPr/>
            </p:nvSpPr>
            <p:spPr>
              <a:xfrm>
                <a:off x="2346961" y="3419992"/>
                <a:ext cx="155448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Rapid weight loss</a:t>
                </a:r>
              </a:p>
            </p:txBody>
          </p:sp>
        </p:grpSp>
        <p:grpSp>
          <p:nvGrpSpPr>
            <p:cNvPr id="38" name="Group 37">
              <a:extLst>
                <a:ext uri="{FF2B5EF4-FFF2-40B4-BE49-F238E27FC236}">
                  <a16:creationId xmlns:a16="http://schemas.microsoft.com/office/drawing/2014/main" id="{44027A85-B72B-28F3-C71E-64480252C12C}"/>
                </a:ext>
              </a:extLst>
            </p:cNvPr>
            <p:cNvGrpSpPr/>
            <p:nvPr/>
          </p:nvGrpSpPr>
          <p:grpSpPr>
            <a:xfrm>
              <a:off x="8017328" y="2902518"/>
              <a:ext cx="1554480" cy="1554480"/>
              <a:chOff x="8017328" y="3157009"/>
              <a:chExt cx="1554480" cy="1554480"/>
            </a:xfrm>
          </p:grpSpPr>
          <p:sp>
            <p:nvSpPr>
              <p:cNvPr id="9" name="Oval 8">
                <a:extLst>
                  <a:ext uri="{FF2B5EF4-FFF2-40B4-BE49-F238E27FC236}">
                    <a16:creationId xmlns:a16="http://schemas.microsoft.com/office/drawing/2014/main" id="{49A1549F-90D4-06C4-AD39-CABC6E690A75}"/>
                  </a:ext>
                </a:extLst>
              </p:cNvPr>
              <p:cNvSpPr/>
              <p:nvPr/>
            </p:nvSpPr>
            <p:spPr>
              <a:xfrm>
                <a:off x="8017328" y="3157009"/>
                <a:ext cx="1554480" cy="15544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0" name="TextBox 29">
                <a:extLst>
                  <a:ext uri="{FF2B5EF4-FFF2-40B4-BE49-F238E27FC236}">
                    <a16:creationId xmlns:a16="http://schemas.microsoft.com/office/drawing/2014/main" id="{3934F356-CC1B-BAED-7134-79395FE8000B}"/>
                  </a:ext>
                </a:extLst>
              </p:cNvPr>
              <p:cNvSpPr txBox="1"/>
              <p:nvPr/>
            </p:nvSpPr>
            <p:spPr>
              <a:xfrm>
                <a:off x="8017328" y="3518751"/>
                <a:ext cx="155448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Promotes short term changes</a:t>
                </a:r>
              </a:p>
            </p:txBody>
          </p:sp>
        </p:grpSp>
        <p:cxnSp>
          <p:nvCxnSpPr>
            <p:cNvPr id="43" name="Straight Arrow Connector 42">
              <a:extLst>
                <a:ext uri="{FF2B5EF4-FFF2-40B4-BE49-F238E27FC236}">
                  <a16:creationId xmlns:a16="http://schemas.microsoft.com/office/drawing/2014/main" id="{8363BD5D-6982-D55E-850B-8B0EEFE10BC5}"/>
                </a:ext>
              </a:extLst>
            </p:cNvPr>
            <p:cNvCxnSpPr>
              <a:stCxn id="7" idx="4"/>
              <a:endCxn id="6" idx="0"/>
            </p:cNvCxnSpPr>
            <p:nvPr/>
          </p:nvCxnSpPr>
          <p:spPr>
            <a:xfrm>
              <a:off x="6096000" y="2309173"/>
              <a:ext cx="0" cy="415080"/>
            </a:xfrm>
            <a:prstGeom prst="straightConnector1">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74A757A-2D72-4301-9258-1DCA17027A8B}"/>
                </a:ext>
              </a:extLst>
            </p:cNvPr>
            <p:cNvCxnSpPr>
              <a:cxnSpLocks/>
              <a:stCxn id="8" idx="3"/>
            </p:cNvCxnSpPr>
            <p:nvPr/>
          </p:nvCxnSpPr>
          <p:spPr>
            <a:xfrm flipH="1">
              <a:off x="7385438" y="2551305"/>
              <a:ext cx="385260" cy="271827"/>
            </a:xfrm>
            <a:prstGeom prst="straightConnector1">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D7F3A97-E7D8-3253-9739-DD39DF570785}"/>
                </a:ext>
              </a:extLst>
            </p:cNvPr>
            <p:cNvCxnSpPr>
              <a:stCxn id="30" idx="1"/>
              <a:endCxn id="6" idx="3"/>
            </p:cNvCxnSpPr>
            <p:nvPr/>
          </p:nvCxnSpPr>
          <p:spPr>
            <a:xfrm flipH="1" flipV="1">
              <a:off x="7443651" y="3676754"/>
              <a:ext cx="573677" cy="3005"/>
            </a:xfrm>
            <a:prstGeom prst="straightConnector1">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74377C1B-DF7F-1A49-BDEE-1D5B1D137179}"/>
                </a:ext>
              </a:extLst>
            </p:cNvPr>
            <p:cNvCxnSpPr>
              <a:stCxn id="11" idx="0"/>
              <a:endCxn id="6" idx="2"/>
            </p:cNvCxnSpPr>
            <p:nvPr/>
          </p:nvCxnSpPr>
          <p:spPr>
            <a:xfrm flipV="1">
              <a:off x="6096000" y="4629254"/>
              <a:ext cx="0" cy="418875"/>
            </a:xfrm>
            <a:prstGeom prst="straightConnector1">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2D0BB0DD-7E76-5A8E-DF0B-64B39681F558}"/>
                </a:ext>
              </a:extLst>
            </p:cNvPr>
            <p:cNvCxnSpPr>
              <a:stCxn id="22" idx="3"/>
              <a:endCxn id="6" idx="1"/>
            </p:cNvCxnSpPr>
            <p:nvPr/>
          </p:nvCxnSpPr>
          <p:spPr>
            <a:xfrm>
              <a:off x="4174671" y="3672047"/>
              <a:ext cx="573677" cy="4707"/>
            </a:xfrm>
            <a:prstGeom prst="straightConnector1">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5F7053EE-BB9A-CE6A-E211-A9395B59AE86}"/>
                </a:ext>
              </a:extLst>
            </p:cNvPr>
            <p:cNvCxnSpPr>
              <a:cxnSpLocks/>
              <a:stCxn id="14" idx="5"/>
            </p:cNvCxnSpPr>
            <p:nvPr/>
          </p:nvCxnSpPr>
          <p:spPr>
            <a:xfrm>
              <a:off x="4421301" y="2551305"/>
              <a:ext cx="385260" cy="297060"/>
            </a:xfrm>
            <a:prstGeom prst="straightConnector1">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C7F327BC-8BF4-5269-274C-7B10CA3078FB}"/>
                </a:ext>
              </a:extLst>
            </p:cNvPr>
            <p:cNvCxnSpPr>
              <a:cxnSpLocks/>
              <a:stCxn id="12" idx="7"/>
            </p:cNvCxnSpPr>
            <p:nvPr/>
          </p:nvCxnSpPr>
          <p:spPr>
            <a:xfrm flipV="1">
              <a:off x="4421301" y="4499966"/>
              <a:ext cx="388620" cy="308245"/>
            </a:xfrm>
            <a:prstGeom prst="straightConnector1">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2118F523-3B1B-C914-5FDB-FF8CEF0CE4DB}"/>
                </a:ext>
              </a:extLst>
            </p:cNvPr>
            <p:cNvCxnSpPr>
              <a:cxnSpLocks/>
              <a:stCxn id="10" idx="1"/>
            </p:cNvCxnSpPr>
            <p:nvPr/>
          </p:nvCxnSpPr>
          <p:spPr>
            <a:xfrm flipH="1" flipV="1">
              <a:off x="7382080" y="4510359"/>
              <a:ext cx="388618" cy="297852"/>
            </a:xfrm>
            <a:prstGeom prst="straightConnector1">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6D58A7C8-62AD-5693-80C7-2FDF80FA0D8F}"/>
              </a:ext>
            </a:extLst>
          </p:cNvPr>
          <p:cNvGrpSpPr/>
          <p:nvPr/>
        </p:nvGrpSpPr>
        <p:grpSpPr>
          <a:xfrm>
            <a:off x="947056" y="1913028"/>
            <a:ext cx="3294629" cy="3527451"/>
            <a:chOff x="947056" y="1612550"/>
            <a:chExt cx="3294629" cy="3527451"/>
          </a:xfrm>
        </p:grpSpPr>
        <p:sp>
          <p:nvSpPr>
            <p:cNvPr id="68" name="Rectangle 67">
              <a:extLst>
                <a:ext uri="{FF2B5EF4-FFF2-40B4-BE49-F238E27FC236}">
                  <a16:creationId xmlns:a16="http://schemas.microsoft.com/office/drawing/2014/main" id="{8562879B-AC44-97BF-7921-76A6A94A216D}"/>
                </a:ext>
              </a:extLst>
            </p:cNvPr>
            <p:cNvSpPr/>
            <p:nvPr/>
          </p:nvSpPr>
          <p:spPr>
            <a:xfrm>
              <a:off x="947056" y="2876366"/>
              <a:ext cx="3294629" cy="107595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Adverse health outcomes may include inadequate micronutrient intake and increased LDL-c</a:t>
              </a:r>
              <a:r>
                <a:rPr kumimoji="0" lang="en-US" sz="1600" b="0" i="0" u="none" strike="noStrike" kern="1200" cap="none" spc="0" normalizeH="0" baseline="30000" noProof="0" dirty="0">
                  <a:ln>
                    <a:noFill/>
                  </a:ln>
                  <a:solidFill>
                    <a:prstClr val="black"/>
                  </a:solidFill>
                  <a:effectLst/>
                  <a:uLnTx/>
                  <a:uFillTx/>
                  <a:latin typeface="Arial" panose="020B0604020202020204"/>
                  <a:ea typeface="+mn-ea"/>
                  <a:cs typeface="+mn-cs"/>
                </a:rPr>
                <a:t>*,1</a:t>
              </a:r>
            </a:p>
          </p:txBody>
        </p:sp>
        <p:sp>
          <p:nvSpPr>
            <p:cNvPr id="69" name="Rectangle 68">
              <a:extLst>
                <a:ext uri="{FF2B5EF4-FFF2-40B4-BE49-F238E27FC236}">
                  <a16:creationId xmlns:a16="http://schemas.microsoft.com/office/drawing/2014/main" id="{448D1829-9C6D-ADF4-28ED-F8C1F950E066}"/>
                </a:ext>
              </a:extLst>
            </p:cNvPr>
            <p:cNvSpPr/>
            <p:nvPr/>
          </p:nvSpPr>
          <p:spPr>
            <a:xfrm>
              <a:off x="947056" y="1612550"/>
              <a:ext cx="3294629" cy="701822"/>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Fad diets may temporarily reduce daily caloric intake</a:t>
              </a:r>
              <a:r>
                <a:rPr kumimoji="0" lang="en-US" sz="1600" b="0" i="0" u="none" strike="noStrike" kern="1200" cap="none" spc="0" normalizeH="0" baseline="30000" noProof="0" dirty="0">
                  <a:ln>
                    <a:noFill/>
                  </a:ln>
                  <a:solidFill>
                    <a:prstClr val="black"/>
                  </a:solidFill>
                  <a:effectLst/>
                  <a:uLnTx/>
                  <a:uFillTx/>
                  <a:latin typeface="Arial" panose="020B0604020202020204"/>
                  <a:ea typeface="+mn-ea"/>
                  <a:cs typeface="+mn-cs"/>
                </a:rPr>
                <a:t>1,2</a:t>
              </a:r>
            </a:p>
          </p:txBody>
        </p:sp>
        <p:sp>
          <p:nvSpPr>
            <p:cNvPr id="70" name="TextBox 69">
              <a:extLst>
                <a:ext uri="{FF2B5EF4-FFF2-40B4-BE49-F238E27FC236}">
                  <a16:creationId xmlns:a16="http://schemas.microsoft.com/office/drawing/2014/main" id="{246E3C9D-87B4-6361-CEBB-94C51E884A8D}"/>
                </a:ext>
              </a:extLst>
            </p:cNvPr>
            <p:cNvSpPr txBox="1"/>
            <p:nvPr/>
          </p:nvSpPr>
          <p:spPr>
            <a:xfrm>
              <a:off x="1543899" y="2426092"/>
              <a:ext cx="210094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However</a:t>
              </a:r>
            </a:p>
          </p:txBody>
        </p:sp>
        <p:sp>
          <p:nvSpPr>
            <p:cNvPr id="71" name="Rectangle 70">
              <a:extLst>
                <a:ext uri="{FF2B5EF4-FFF2-40B4-BE49-F238E27FC236}">
                  <a16:creationId xmlns:a16="http://schemas.microsoft.com/office/drawing/2014/main" id="{FEC1E601-2C72-48F9-ECAE-7BE455819D05}"/>
                </a:ext>
              </a:extLst>
            </p:cNvPr>
            <p:cNvSpPr/>
            <p:nvPr/>
          </p:nvSpPr>
          <p:spPr>
            <a:xfrm>
              <a:off x="947056" y="4064044"/>
              <a:ext cx="3294629" cy="107595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Micronutrient deficiencies may increase the risk of developing comorbidities</a:t>
              </a:r>
              <a:r>
                <a:rPr kumimoji="0" lang="en-US" sz="1600" b="0" i="0" u="none" strike="noStrike" kern="1200" cap="none" spc="0" normalizeH="0" baseline="30000" noProof="0" dirty="0">
                  <a:ln>
                    <a:noFill/>
                  </a:ln>
                  <a:solidFill>
                    <a:prstClr val="black"/>
                  </a:solidFill>
                  <a:effectLst/>
                  <a:uLnTx/>
                  <a:uFillTx/>
                  <a:latin typeface="Arial" panose="020B0604020202020204"/>
                  <a:ea typeface="+mn-ea"/>
                  <a:cs typeface="Times New Roman" panose="02020603050405020304" pitchFamily="18" charset="0"/>
                </a:rPr>
                <a:t>†,2</a:t>
              </a:r>
              <a:endParaRPr kumimoji="0" lang="en-US" sz="1600" b="0" i="0" u="none" strike="noStrike" kern="1200" cap="none" spc="0" normalizeH="0" baseline="30000" noProof="0" dirty="0">
                <a:ln>
                  <a:noFill/>
                </a:ln>
                <a:solidFill>
                  <a:prstClr val="black"/>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3629315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FCD7E-F301-E1F3-E64F-596F26128721}"/>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Diagnosis of Obesity</a:t>
            </a:r>
          </a:p>
        </p:txBody>
      </p:sp>
      <p:pic>
        <p:nvPicPr>
          <p:cNvPr id="3" name="Picture 2">
            <a:extLst>
              <a:ext uri="{FF2B5EF4-FFF2-40B4-BE49-F238E27FC236}">
                <a16:creationId xmlns:a16="http://schemas.microsoft.com/office/drawing/2014/main" id="{573935B7-BCC7-59B0-6F9E-68F5EDC333DF}"/>
              </a:ext>
            </a:extLst>
          </p:cNvPr>
          <p:cNvPicPr>
            <a:picLocks noChangeAspect="1"/>
          </p:cNvPicPr>
          <p:nvPr/>
        </p:nvPicPr>
        <p:blipFill rotWithShape="1">
          <a:blip r:embed="rId2"/>
          <a:srcRect l="5525" t="19643" r="42764" b="6337"/>
          <a:stretch/>
        </p:blipFill>
        <p:spPr>
          <a:xfrm>
            <a:off x="1438097" y="1664963"/>
            <a:ext cx="8088136" cy="4508738"/>
          </a:xfrm>
          <a:prstGeom prst="rect">
            <a:avLst/>
          </a:prstGeom>
          <a:ln w="0">
            <a:noFill/>
          </a:ln>
        </p:spPr>
      </p:pic>
      <p:sp>
        <p:nvSpPr>
          <p:cNvPr id="6" name="Title 1">
            <a:extLst>
              <a:ext uri="{FF2B5EF4-FFF2-40B4-BE49-F238E27FC236}">
                <a16:creationId xmlns:a16="http://schemas.microsoft.com/office/drawing/2014/main" id="{BAA66B26-4899-8992-FA53-3261CC14F1B3}"/>
              </a:ext>
            </a:extLst>
          </p:cNvPr>
          <p:cNvSpPr txBox="1">
            <a:spLocks/>
          </p:cNvSpPr>
          <p:nvPr/>
        </p:nvSpPr>
        <p:spPr>
          <a:xfrm>
            <a:off x="1165577" y="257151"/>
            <a:ext cx="863317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Arial" panose="020B0604020202020204" pitchFamily="34" charset="0"/>
                <a:ea typeface="Verdana" panose="020B0604030504040204" pitchFamily="34" charset="0"/>
                <a:cs typeface="Arial" panose="020B0604020202020204" pitchFamily="34" charset="0"/>
              </a:rPr>
              <a:t>Association between incidence of diabetes and BMI by ethnic group</a:t>
            </a:r>
          </a:p>
        </p:txBody>
      </p:sp>
      <p:sp>
        <p:nvSpPr>
          <p:cNvPr id="7" name="TextBox 6">
            <a:extLst>
              <a:ext uri="{FF2B5EF4-FFF2-40B4-BE49-F238E27FC236}">
                <a16:creationId xmlns:a16="http://schemas.microsoft.com/office/drawing/2014/main" id="{98470B3D-9BD7-4781-5C75-632C160BC37E}"/>
              </a:ext>
            </a:extLst>
          </p:cNvPr>
          <p:cNvSpPr txBox="1"/>
          <p:nvPr/>
        </p:nvSpPr>
        <p:spPr>
          <a:xfrm>
            <a:off x="626886" y="6255951"/>
            <a:ext cx="10594269" cy="430887"/>
          </a:xfrm>
          <a:prstGeom prst="rect">
            <a:avLst/>
          </a:prstGeom>
          <a:noFill/>
        </p:spPr>
        <p:txBody>
          <a:bodyPr wrap="square" rtlCol="0">
            <a:spAutoFit/>
          </a:bodyPr>
          <a:lstStyle/>
          <a:p>
            <a:r>
              <a:rPr lang="en-US" sz="1050" dirty="0">
                <a:latin typeface="Verdana" panose="020B0604030504040204" pitchFamily="34" charset="0"/>
                <a:ea typeface="Verdana" panose="020B0604030504040204" pitchFamily="34" charset="0"/>
                <a:cs typeface="Verdana" panose="020B0604030504040204" pitchFamily="34" charset="0"/>
              </a:rPr>
              <a:t>Chiu M, Austin PC, Manuel DG, Shah BR, Tu JV. </a:t>
            </a:r>
            <a:r>
              <a:rPr lang="en-US" sz="1050" b="1" dirty="0">
                <a:latin typeface="Verdana" panose="020B0604030504040204" pitchFamily="34" charset="0"/>
                <a:ea typeface="Verdana" panose="020B0604030504040204" pitchFamily="34" charset="0"/>
                <a:cs typeface="Verdana" panose="020B0604030504040204" pitchFamily="34" charset="0"/>
              </a:rPr>
              <a:t>Deriving ethnic-specific BMI cutoff points for assessing diabetes risk. </a:t>
            </a:r>
            <a:r>
              <a:rPr lang="en-US" sz="1050" dirty="0">
                <a:latin typeface="Verdana" panose="020B0604030504040204" pitchFamily="34" charset="0"/>
                <a:ea typeface="Verdana" panose="020B0604030504040204" pitchFamily="34" charset="0"/>
                <a:cs typeface="Verdana" panose="020B0604030504040204" pitchFamily="34" charset="0"/>
              </a:rPr>
              <a:t>Diabetes Care. 2011 Aug;34(8):1741-8. </a:t>
            </a:r>
            <a:r>
              <a:rPr lang="en-US" sz="1050" dirty="0" err="1">
                <a:latin typeface="Verdana" panose="020B0604030504040204" pitchFamily="34" charset="0"/>
                <a:ea typeface="Verdana" panose="020B0604030504040204" pitchFamily="34" charset="0"/>
                <a:cs typeface="Verdana" panose="020B0604030504040204" pitchFamily="34" charset="0"/>
              </a:rPr>
              <a:t>doi</a:t>
            </a:r>
            <a:r>
              <a:rPr lang="en-US" sz="1050" dirty="0">
                <a:latin typeface="Verdana" panose="020B0604030504040204" pitchFamily="34" charset="0"/>
                <a:ea typeface="Verdana" panose="020B0604030504040204" pitchFamily="34" charset="0"/>
                <a:cs typeface="Verdana" panose="020B0604030504040204" pitchFamily="34" charset="0"/>
              </a:rPr>
              <a:t>: 10.2337/dc10-2300. </a:t>
            </a:r>
            <a:endParaRPr lang="en-US" sz="1050" dirty="0"/>
          </a:p>
        </p:txBody>
      </p:sp>
    </p:spTree>
    <p:extLst>
      <p:ext uri="{BB962C8B-B14F-4D97-AF65-F5344CB8AC3E}">
        <p14:creationId xmlns:p14="http://schemas.microsoft.com/office/powerpoint/2010/main" val="8194187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C12A9-0404-440D-9829-6913EC5BCD01}"/>
              </a:ext>
            </a:extLst>
          </p:cNvPr>
          <p:cNvSpPr>
            <a:spLocks noGrp="1"/>
          </p:cNvSpPr>
          <p:nvPr>
            <p:ph type="title"/>
          </p:nvPr>
        </p:nvSpPr>
        <p:spPr/>
        <p:txBody>
          <a:bodyPr/>
          <a:lstStyle/>
          <a:p>
            <a:r>
              <a:rPr lang="en-CA" dirty="0"/>
              <a:t>Dietary recommendations for patients with obesity</a:t>
            </a:r>
          </a:p>
        </p:txBody>
      </p:sp>
      <p:sp>
        <p:nvSpPr>
          <p:cNvPr id="4" name="Text Placeholder 3">
            <a:extLst>
              <a:ext uri="{FF2B5EF4-FFF2-40B4-BE49-F238E27FC236}">
                <a16:creationId xmlns:a16="http://schemas.microsoft.com/office/drawing/2014/main" id="{897A7770-963C-4F0B-969A-4589DF69243B}"/>
              </a:ext>
            </a:extLst>
          </p:cNvPr>
          <p:cNvSpPr>
            <a:spLocks noGrp="1"/>
          </p:cNvSpPr>
          <p:nvPr>
            <p:ph type="body" sz="quarter" idx="13"/>
          </p:nvPr>
        </p:nvSpPr>
        <p:spPr>
          <a:xfrm>
            <a:off x="570879" y="6254068"/>
            <a:ext cx="10419069" cy="324000"/>
          </a:xfrm>
        </p:spPr>
        <p:txBody>
          <a:bodyPr>
            <a:noAutofit/>
          </a:bodyPr>
          <a:lstStyle/>
          <a:p>
            <a:r>
              <a:rPr lang="en-CA" sz="1000" dirty="0" err="1"/>
              <a:t>Smethers</a:t>
            </a:r>
            <a:r>
              <a:rPr lang="en-CA" sz="1000" dirty="0"/>
              <a:t> AD and Rolls BJ. Med Clin North Am 2018;102:107</a:t>
            </a:r>
            <a:r>
              <a:rPr lang="en-CA" sz="1000" dirty="0">
                <a:latin typeface="Arial" panose="020B0604020202020204" pitchFamily="34" charset="0"/>
                <a:cs typeface="Arial" panose="020B0604020202020204" pitchFamily="34" charset="0"/>
              </a:rPr>
              <a:t>–1</a:t>
            </a:r>
            <a:r>
              <a:rPr lang="en-CA" sz="1000" dirty="0"/>
              <a:t>24. </a:t>
            </a:r>
            <a:endParaRPr lang="it-IT" sz="1000" dirty="0"/>
          </a:p>
        </p:txBody>
      </p:sp>
      <p:graphicFrame>
        <p:nvGraphicFramePr>
          <p:cNvPr id="9" name="Table 8">
            <a:extLst>
              <a:ext uri="{FF2B5EF4-FFF2-40B4-BE49-F238E27FC236}">
                <a16:creationId xmlns:a16="http://schemas.microsoft.com/office/drawing/2014/main" id="{C9275D05-BE05-3B72-C2B2-036A08270B20}"/>
              </a:ext>
            </a:extLst>
          </p:cNvPr>
          <p:cNvGraphicFramePr>
            <a:graphicFrameLocks noGrp="1"/>
          </p:cNvGraphicFramePr>
          <p:nvPr/>
        </p:nvGraphicFramePr>
        <p:xfrm>
          <a:off x="1086342" y="1795463"/>
          <a:ext cx="10019316" cy="3785885"/>
        </p:xfrm>
        <a:graphic>
          <a:graphicData uri="http://schemas.openxmlformats.org/drawingml/2006/table">
            <a:tbl>
              <a:tblPr/>
              <a:tblGrid>
                <a:gridCol w="1199166">
                  <a:extLst>
                    <a:ext uri="{9D8B030D-6E8A-4147-A177-3AD203B41FA5}">
                      <a16:colId xmlns:a16="http://schemas.microsoft.com/office/drawing/2014/main" val="932458867"/>
                    </a:ext>
                  </a:extLst>
                </a:gridCol>
                <a:gridCol w="2495550">
                  <a:extLst>
                    <a:ext uri="{9D8B030D-6E8A-4147-A177-3AD203B41FA5}">
                      <a16:colId xmlns:a16="http://schemas.microsoft.com/office/drawing/2014/main" val="2912749205"/>
                    </a:ext>
                  </a:extLst>
                </a:gridCol>
                <a:gridCol w="6324600">
                  <a:extLst>
                    <a:ext uri="{9D8B030D-6E8A-4147-A177-3AD203B41FA5}">
                      <a16:colId xmlns:a16="http://schemas.microsoft.com/office/drawing/2014/main" val="2119345331"/>
                    </a:ext>
                  </a:extLst>
                </a:gridCol>
              </a:tblGrid>
              <a:tr h="268878">
                <a:tc>
                  <a:txBody>
                    <a:bodyPr/>
                    <a:lstStyle/>
                    <a:p>
                      <a:pPr algn="l" fontAlgn="ctr"/>
                      <a:r>
                        <a:rPr lang="en-CA" sz="1600" b="1" dirty="0">
                          <a:solidFill>
                            <a:schemeClr val="bg1"/>
                          </a:solidFill>
                          <a:effectLst/>
                        </a:rPr>
                        <a:t>Element</a:t>
                      </a:r>
                    </a:p>
                  </a:txBody>
                  <a:tcPr marL="35473" marR="35473" marT="17736" marB="17736"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l" fontAlgn="ctr"/>
                      <a:r>
                        <a:rPr lang="en-CA" sz="1600" b="1" dirty="0">
                          <a:solidFill>
                            <a:schemeClr val="bg1"/>
                          </a:solidFill>
                          <a:effectLst/>
                        </a:rPr>
                        <a:t>Nutritional goal</a:t>
                      </a:r>
                    </a:p>
                  </a:txBody>
                  <a:tcPr marL="35473" marR="35473" marT="17736" marB="177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l" fontAlgn="ctr"/>
                      <a:r>
                        <a:rPr lang="en-CA" sz="1600" b="1">
                          <a:solidFill>
                            <a:schemeClr val="bg1"/>
                          </a:solidFill>
                          <a:effectLst/>
                        </a:rPr>
                        <a:t>Recommendation</a:t>
                      </a:r>
                    </a:p>
                  </a:txBody>
                  <a:tcPr marL="35473" marR="35473" marT="17736" marB="17736"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extLst>
                  <a:ext uri="{0D108BD9-81ED-4DB2-BD59-A6C34878D82A}">
                    <a16:rowId xmlns:a16="http://schemas.microsoft.com/office/drawing/2014/main" val="3679212180"/>
                  </a:ext>
                </a:extLst>
              </a:tr>
              <a:tr h="738339">
                <a:tc>
                  <a:txBody>
                    <a:bodyPr/>
                    <a:lstStyle/>
                    <a:p>
                      <a:pPr algn="l" fontAlgn="ctr"/>
                      <a:r>
                        <a:rPr lang="en-CA" sz="1200" b="1">
                          <a:effectLst/>
                        </a:rPr>
                        <a:t>Fat</a:t>
                      </a:r>
                      <a:endParaRPr lang="en-CA" sz="1200" b="0">
                        <a:effectLst/>
                      </a:endParaRPr>
                    </a:p>
                  </a:txBody>
                  <a:tcPr marL="35473" marR="35473" marT="17736" marB="17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b="0" dirty="0">
                          <a:effectLst/>
                        </a:rPr>
                        <a:t>20</a:t>
                      </a:r>
                      <a:r>
                        <a:rPr lang="en-US" sz="1200" b="0" dirty="0">
                          <a:effectLst/>
                          <a:latin typeface="Arial" panose="020B0604020202020204" pitchFamily="34" charset="0"/>
                          <a:cs typeface="Arial" panose="020B0604020202020204" pitchFamily="34" charset="0"/>
                        </a:rPr>
                        <a:t>–</a:t>
                      </a:r>
                      <a:r>
                        <a:rPr lang="en-US" sz="1200" b="0" dirty="0">
                          <a:effectLst/>
                        </a:rPr>
                        <a:t>35% of total calorie intake</a:t>
                      </a:r>
                    </a:p>
                  </a:txBody>
                  <a:tcPr marL="35473" marR="35473" marT="17736" marB="17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indent="0" algn="l" fontAlgn="ctr">
                        <a:spcBef>
                          <a:spcPts val="0"/>
                        </a:spcBef>
                        <a:spcAft>
                          <a:spcPts val="0"/>
                        </a:spcAft>
                        <a:buFont typeface="Arial" panose="020B0604020202020204" pitchFamily="34" charset="0"/>
                        <a:buNone/>
                      </a:pPr>
                      <a:r>
                        <a:rPr lang="en-US" sz="1200" b="0">
                          <a:effectLst/>
                        </a:rPr>
                        <a:t>Fat is high in energy density. Choose appropriate portions of healthy fats to improve diet quality and meet nutritional needs</a:t>
                      </a:r>
                    </a:p>
                    <a:p>
                      <a:pPr marL="171450" indent="-171450" algn="l" fontAlgn="ctr">
                        <a:spcBef>
                          <a:spcPts val="0"/>
                        </a:spcBef>
                        <a:spcAft>
                          <a:spcPts val="0"/>
                        </a:spcAft>
                        <a:buFont typeface="Arial" panose="020B0604020202020204" pitchFamily="34" charset="0"/>
                        <a:buChar char="•"/>
                      </a:pPr>
                      <a:r>
                        <a:rPr lang="en-US" sz="1200" b="0">
                          <a:effectLst/>
                        </a:rPr>
                        <a:t>Substitute lower-fat foods for those higher in fat</a:t>
                      </a:r>
                    </a:p>
                    <a:p>
                      <a:pPr marL="171450" indent="-171450" algn="l" fontAlgn="ctr">
                        <a:spcBef>
                          <a:spcPts val="0"/>
                        </a:spcBef>
                        <a:spcAft>
                          <a:spcPts val="0"/>
                        </a:spcAft>
                        <a:buFont typeface="Arial" panose="020B0604020202020204" pitchFamily="34" charset="0"/>
                        <a:buChar char="•"/>
                      </a:pPr>
                      <a:r>
                        <a:rPr lang="en-US" sz="1200" b="0">
                          <a:effectLst/>
                        </a:rPr>
                        <a:t>Include monounsaturated and polyunsaturated fats</a:t>
                      </a:r>
                    </a:p>
                  </a:txBody>
                  <a:tcPr marL="35473" marR="35473" marT="17736" marB="17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51526621"/>
                  </a:ext>
                </a:extLst>
              </a:tr>
              <a:tr h="562291">
                <a:tc>
                  <a:txBody>
                    <a:bodyPr/>
                    <a:lstStyle/>
                    <a:p>
                      <a:pPr algn="l" fontAlgn="ctr"/>
                      <a:r>
                        <a:rPr lang="en-CA" sz="1200" b="1">
                          <a:effectLst/>
                        </a:rPr>
                        <a:t>Protein</a:t>
                      </a:r>
                      <a:endParaRPr lang="en-CA" sz="1200" b="0">
                        <a:effectLst/>
                      </a:endParaRPr>
                    </a:p>
                  </a:txBody>
                  <a:tcPr marL="35473" marR="35473" marT="17736" marB="17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b="0" dirty="0">
                          <a:effectLst/>
                        </a:rPr>
                        <a:t>10</a:t>
                      </a:r>
                      <a:r>
                        <a:rPr lang="en-US" sz="1200" b="0" dirty="0">
                          <a:effectLst/>
                          <a:latin typeface="Arial" panose="020B0604020202020204" pitchFamily="34" charset="0"/>
                          <a:cs typeface="Arial" panose="020B0604020202020204" pitchFamily="34" charset="0"/>
                        </a:rPr>
                        <a:t>–</a:t>
                      </a:r>
                      <a:r>
                        <a:rPr lang="en-US" sz="1200" b="0" dirty="0">
                          <a:effectLst/>
                        </a:rPr>
                        <a:t>35 % of total calorie intake</a:t>
                      </a:r>
                    </a:p>
                  </a:txBody>
                  <a:tcPr marL="35473" marR="35473" marT="17736" marB="17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indent="0" algn="l" fontAlgn="ctr">
                        <a:spcBef>
                          <a:spcPts val="0"/>
                        </a:spcBef>
                        <a:spcAft>
                          <a:spcPts val="0"/>
                        </a:spcAft>
                        <a:buFont typeface="Arial" panose="020B0604020202020204" pitchFamily="34" charset="0"/>
                        <a:buNone/>
                      </a:pPr>
                      <a:r>
                        <a:rPr lang="en-US" sz="1200" b="0" dirty="0">
                          <a:effectLst/>
                        </a:rPr>
                        <a:t>Include protein to create satisfying meals and meet nutrient needs</a:t>
                      </a:r>
                    </a:p>
                    <a:p>
                      <a:pPr marL="171450" indent="-171450" algn="l" fontAlgn="ctr">
                        <a:spcBef>
                          <a:spcPts val="0"/>
                        </a:spcBef>
                        <a:spcAft>
                          <a:spcPts val="0"/>
                        </a:spcAft>
                        <a:buFont typeface="Arial" panose="020B0604020202020204" pitchFamily="34" charset="0"/>
                        <a:buChar char="•"/>
                      </a:pPr>
                      <a:r>
                        <a:rPr lang="en-US" sz="1200" b="0" dirty="0">
                          <a:effectLst/>
                        </a:rPr>
                        <a:t>Include lean meats, poultry without skin, fish, eggs, legumes, tofu, and low-fat </a:t>
                      </a:r>
                      <a:br>
                        <a:rPr lang="en-US" sz="1200" b="0" dirty="0">
                          <a:effectLst/>
                        </a:rPr>
                      </a:br>
                      <a:r>
                        <a:rPr lang="en-US" sz="1200" b="0" dirty="0">
                          <a:effectLst/>
                        </a:rPr>
                        <a:t>dairy products</a:t>
                      </a:r>
                    </a:p>
                  </a:txBody>
                  <a:tcPr marL="35473" marR="35473" marT="17736" marB="17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18197752"/>
                  </a:ext>
                </a:extLst>
              </a:tr>
              <a:tr h="406069">
                <a:tc>
                  <a:txBody>
                    <a:bodyPr/>
                    <a:lstStyle/>
                    <a:p>
                      <a:pPr algn="l" fontAlgn="ctr"/>
                      <a:r>
                        <a:rPr lang="en-CA" sz="1200" b="1">
                          <a:effectLst/>
                        </a:rPr>
                        <a:t>Carbohydrate</a:t>
                      </a:r>
                      <a:endParaRPr lang="en-CA" sz="1200" b="0">
                        <a:effectLst/>
                      </a:endParaRPr>
                    </a:p>
                  </a:txBody>
                  <a:tcPr marL="35473" marR="35473" marT="17736" marB="17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b="0" dirty="0">
                          <a:effectLst/>
                        </a:rPr>
                        <a:t>45</a:t>
                      </a:r>
                      <a:r>
                        <a:rPr lang="en-US" sz="1200" b="0" dirty="0">
                          <a:effectLst/>
                          <a:latin typeface="Arial" panose="020B0604020202020204" pitchFamily="34" charset="0"/>
                          <a:cs typeface="Arial" panose="020B0604020202020204" pitchFamily="34" charset="0"/>
                        </a:rPr>
                        <a:t>–</a:t>
                      </a:r>
                      <a:r>
                        <a:rPr lang="en-US" sz="1200" b="0" dirty="0">
                          <a:effectLst/>
                        </a:rPr>
                        <a:t>65% of total calorie intake</a:t>
                      </a:r>
                    </a:p>
                  </a:txBody>
                  <a:tcPr marL="35473" marR="35473" marT="17736" marB="17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indent="0" algn="l" fontAlgn="ctr">
                        <a:spcBef>
                          <a:spcPts val="0"/>
                        </a:spcBef>
                        <a:spcAft>
                          <a:spcPts val="0"/>
                        </a:spcAft>
                        <a:buFont typeface="Arial" panose="020B0604020202020204" pitchFamily="34" charset="0"/>
                        <a:buNone/>
                      </a:pPr>
                      <a:r>
                        <a:rPr lang="en-US" sz="1200" b="0">
                          <a:effectLst/>
                        </a:rPr>
                        <a:t>Switch to whole grains instead of refined grains</a:t>
                      </a:r>
                    </a:p>
                    <a:p>
                      <a:pPr marL="171450" indent="-171450" algn="l" fontAlgn="ctr">
                        <a:spcBef>
                          <a:spcPts val="0"/>
                        </a:spcBef>
                        <a:spcAft>
                          <a:spcPts val="0"/>
                        </a:spcAft>
                        <a:buFont typeface="Arial" panose="020B0604020202020204" pitchFamily="34" charset="0"/>
                        <a:buChar char="•"/>
                      </a:pPr>
                      <a:r>
                        <a:rPr lang="en-US" sz="1200" b="0">
                          <a:effectLst/>
                        </a:rPr>
                        <a:t>Examples include wheat, brown rice, oats, barley, corn</a:t>
                      </a:r>
                    </a:p>
                  </a:txBody>
                  <a:tcPr marL="35473" marR="35473" marT="17736" marB="17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597671940"/>
                  </a:ext>
                </a:extLst>
              </a:tr>
              <a:tr h="386243">
                <a:tc>
                  <a:txBody>
                    <a:bodyPr/>
                    <a:lstStyle/>
                    <a:p>
                      <a:pPr algn="l" fontAlgn="ctr"/>
                      <a:r>
                        <a:rPr lang="en-CA" sz="1200" b="1">
                          <a:effectLst/>
                        </a:rPr>
                        <a:t>Fiber</a:t>
                      </a:r>
                      <a:endParaRPr lang="en-CA" sz="1200" b="0">
                        <a:effectLst/>
                      </a:endParaRPr>
                    </a:p>
                  </a:txBody>
                  <a:tcPr marL="35473" marR="35473" marT="17736" marB="17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b="0" dirty="0">
                          <a:effectLst/>
                        </a:rPr>
                        <a:t>20</a:t>
                      </a:r>
                      <a:r>
                        <a:rPr lang="en-US" sz="1200" b="0" dirty="0">
                          <a:effectLst/>
                          <a:latin typeface="Arial" panose="020B0604020202020204" pitchFamily="34" charset="0"/>
                          <a:cs typeface="Arial" panose="020B0604020202020204" pitchFamily="34" charset="0"/>
                        </a:rPr>
                        <a:t>–</a:t>
                      </a:r>
                      <a:r>
                        <a:rPr lang="en-US" sz="1200" b="0" dirty="0">
                          <a:effectLst/>
                        </a:rPr>
                        <a:t>35 grams per day</a:t>
                      </a:r>
                    </a:p>
                  </a:txBody>
                  <a:tcPr marL="35473" marR="35473" marT="17736" marB="17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indent="0" algn="l" fontAlgn="ctr">
                        <a:spcBef>
                          <a:spcPts val="0"/>
                        </a:spcBef>
                        <a:spcAft>
                          <a:spcPts val="0"/>
                        </a:spcAft>
                        <a:buFont typeface="Arial" panose="020B0604020202020204" pitchFamily="34" charset="0"/>
                        <a:buNone/>
                      </a:pPr>
                      <a:r>
                        <a:rPr lang="en-US" sz="1200" b="0">
                          <a:effectLst/>
                        </a:rPr>
                        <a:t>Include fiber to help increase satiety</a:t>
                      </a:r>
                    </a:p>
                    <a:p>
                      <a:pPr marL="171450" indent="-171450" algn="l" fontAlgn="ctr">
                        <a:spcBef>
                          <a:spcPts val="0"/>
                        </a:spcBef>
                        <a:spcAft>
                          <a:spcPts val="0"/>
                        </a:spcAft>
                        <a:buFont typeface="Arial" panose="020B0604020202020204" pitchFamily="34" charset="0"/>
                        <a:buChar char="•"/>
                      </a:pPr>
                      <a:r>
                        <a:rPr lang="en-US" sz="1200" b="0">
                          <a:effectLst/>
                        </a:rPr>
                        <a:t>Add legumes, fruits, vegetables, and whole grains</a:t>
                      </a:r>
                    </a:p>
                  </a:txBody>
                  <a:tcPr marL="35473" marR="35473" marT="17736" marB="17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009731763"/>
                  </a:ext>
                </a:extLst>
              </a:tr>
              <a:tr h="717940">
                <a:tc>
                  <a:txBody>
                    <a:bodyPr/>
                    <a:lstStyle/>
                    <a:p>
                      <a:pPr algn="l" fontAlgn="ctr"/>
                      <a:r>
                        <a:rPr lang="en-CA" sz="1200" b="1" dirty="0">
                          <a:effectLst/>
                        </a:rPr>
                        <a:t>Added sugar</a:t>
                      </a:r>
                      <a:endParaRPr lang="en-CA" sz="1200" b="0" dirty="0">
                        <a:effectLst/>
                      </a:endParaRPr>
                    </a:p>
                  </a:txBody>
                  <a:tcPr marL="35473" marR="35473" marT="17736" marB="17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b="0" dirty="0">
                          <a:effectLst/>
                        </a:rPr>
                        <a:t>Limit to less than 10% of total calorie intake</a:t>
                      </a:r>
                    </a:p>
                  </a:txBody>
                  <a:tcPr marL="35473" marR="35473" marT="17736" marB="17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indent="0" algn="l" fontAlgn="ctr">
                        <a:spcBef>
                          <a:spcPts val="0"/>
                        </a:spcBef>
                        <a:spcAft>
                          <a:spcPts val="0"/>
                        </a:spcAft>
                        <a:buFont typeface="Arial" panose="020B0604020202020204" pitchFamily="34" charset="0"/>
                        <a:buNone/>
                      </a:pPr>
                      <a:r>
                        <a:rPr lang="en-US" sz="1200" b="0">
                          <a:effectLst/>
                        </a:rPr>
                        <a:t>Limit foods and beverages containing added sugars</a:t>
                      </a:r>
                    </a:p>
                    <a:p>
                      <a:pPr marL="171450" indent="-171450" algn="l" fontAlgn="ctr">
                        <a:spcBef>
                          <a:spcPts val="0"/>
                        </a:spcBef>
                        <a:spcAft>
                          <a:spcPts val="0"/>
                        </a:spcAft>
                        <a:buFont typeface="Arial" panose="020B0604020202020204" pitchFamily="34" charset="0"/>
                        <a:buChar char="•"/>
                      </a:pPr>
                      <a:r>
                        <a:rPr lang="en-US" sz="1200" b="0">
                          <a:effectLst/>
                        </a:rPr>
                        <a:t>Main sources of added sugars are snacks, sweets and beverages</a:t>
                      </a:r>
                    </a:p>
                    <a:p>
                      <a:pPr marL="171450" indent="-171450" algn="l" fontAlgn="ctr">
                        <a:spcBef>
                          <a:spcPts val="0"/>
                        </a:spcBef>
                        <a:spcAft>
                          <a:spcPts val="0"/>
                        </a:spcAft>
                        <a:buFont typeface="Arial" panose="020B0604020202020204" pitchFamily="34" charset="0"/>
                        <a:buChar char="•"/>
                      </a:pPr>
                      <a:r>
                        <a:rPr lang="en-US" sz="1200" b="0">
                          <a:effectLst/>
                        </a:rPr>
                        <a:t>Nonnutritive sweeteners can be a substitute</a:t>
                      </a:r>
                    </a:p>
                  </a:txBody>
                  <a:tcPr marL="35473" marR="35473" marT="17736" marB="17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599923295"/>
                  </a:ext>
                </a:extLst>
              </a:tr>
              <a:tr h="630228">
                <a:tc>
                  <a:txBody>
                    <a:bodyPr/>
                    <a:lstStyle/>
                    <a:p>
                      <a:pPr algn="l" fontAlgn="ctr"/>
                      <a:r>
                        <a:rPr lang="en-CA" sz="1200" b="1">
                          <a:effectLst/>
                        </a:rPr>
                        <a:t>Beverages</a:t>
                      </a:r>
                      <a:endParaRPr lang="en-CA" sz="1200" b="0">
                        <a:effectLst/>
                      </a:endParaRPr>
                    </a:p>
                  </a:txBody>
                  <a:tcPr marL="35473" marR="35473" marT="17736" marB="17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CA" sz="1200" b="0">
                        <a:effectLst/>
                      </a:endParaRPr>
                    </a:p>
                  </a:txBody>
                  <a:tcPr marL="35473" marR="35473" marT="17736" marB="17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indent="0" algn="l" fontAlgn="ctr">
                        <a:spcBef>
                          <a:spcPts val="0"/>
                        </a:spcBef>
                        <a:spcAft>
                          <a:spcPts val="0"/>
                        </a:spcAft>
                        <a:buFont typeface="Arial" panose="020B0604020202020204" pitchFamily="34" charset="0"/>
                        <a:buNone/>
                      </a:pPr>
                      <a:r>
                        <a:rPr lang="en-US" sz="1200" b="0" dirty="0">
                          <a:effectLst/>
                        </a:rPr>
                        <a:t>Select low-calorie beverages</a:t>
                      </a:r>
                    </a:p>
                    <a:p>
                      <a:pPr marL="171450" indent="-171450" algn="l" fontAlgn="ctr">
                        <a:spcBef>
                          <a:spcPts val="0"/>
                        </a:spcBef>
                        <a:spcAft>
                          <a:spcPts val="0"/>
                        </a:spcAft>
                        <a:buFont typeface="Arial" panose="020B0604020202020204" pitchFamily="34" charset="0"/>
                        <a:buChar char="•"/>
                      </a:pPr>
                      <a:r>
                        <a:rPr lang="en-US" sz="1200" b="0" dirty="0">
                          <a:effectLst/>
                        </a:rPr>
                        <a:t>Water is the best choice</a:t>
                      </a:r>
                    </a:p>
                    <a:p>
                      <a:pPr marL="171450" indent="-171450" algn="l" fontAlgn="ctr">
                        <a:spcBef>
                          <a:spcPts val="0"/>
                        </a:spcBef>
                        <a:spcAft>
                          <a:spcPts val="0"/>
                        </a:spcAft>
                        <a:buFont typeface="Arial" panose="020B0604020202020204" pitchFamily="34" charset="0"/>
                        <a:buChar char="•"/>
                      </a:pPr>
                      <a:r>
                        <a:rPr lang="en-US" sz="1200" b="0" dirty="0">
                          <a:effectLst/>
                        </a:rPr>
                        <a:t>Limit intake of alcoholic beverages</a:t>
                      </a:r>
                    </a:p>
                  </a:txBody>
                  <a:tcPr marL="35473" marR="35473" marT="17736" marB="17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01372781"/>
                  </a:ext>
                </a:extLst>
              </a:tr>
            </a:tbl>
          </a:graphicData>
        </a:graphic>
      </p:graphicFrame>
      <p:sp>
        <p:nvSpPr>
          <p:cNvPr id="10" name="Rectangle 9">
            <a:extLst>
              <a:ext uri="{FF2B5EF4-FFF2-40B4-BE49-F238E27FC236}">
                <a16:creationId xmlns:a16="http://schemas.microsoft.com/office/drawing/2014/main" id="{FA76DF64-D463-82FB-1A50-C86C85FBB48E}"/>
              </a:ext>
            </a:extLst>
          </p:cNvPr>
          <p:cNvSpPr/>
          <p:nvPr/>
        </p:nvSpPr>
        <p:spPr>
          <a:xfrm>
            <a:off x="0" y="5772150"/>
            <a:ext cx="12192000" cy="3902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The overall goal is reductions in portion sizes of food and caloric intake</a:t>
            </a:r>
            <a:endParaRPr lang="en-CA" sz="2400" baseline="30000" dirty="0"/>
          </a:p>
        </p:txBody>
      </p:sp>
    </p:spTree>
    <p:extLst>
      <p:ext uri="{BB962C8B-B14F-4D97-AF65-F5344CB8AC3E}">
        <p14:creationId xmlns:p14="http://schemas.microsoft.com/office/powerpoint/2010/main" val="12853217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2AA49-E0E1-435C-B3F6-298268F0E196}"/>
              </a:ext>
            </a:extLst>
          </p:cNvPr>
          <p:cNvSpPr>
            <a:spLocks noGrp="1"/>
          </p:cNvSpPr>
          <p:nvPr>
            <p:ph type="title"/>
          </p:nvPr>
        </p:nvSpPr>
        <p:spPr>
          <a:xfrm>
            <a:off x="838200" y="369437"/>
            <a:ext cx="10515600" cy="1325563"/>
          </a:xfrm>
        </p:spPr>
        <p:txBody>
          <a:bodyPr/>
          <a:lstStyle/>
          <a:p>
            <a:r>
              <a:rPr lang="en-CA" dirty="0"/>
              <a:t>Clinical effects of exercise</a:t>
            </a:r>
          </a:p>
        </p:txBody>
      </p:sp>
      <p:sp>
        <p:nvSpPr>
          <p:cNvPr id="4" name="Text Placeholder 3">
            <a:extLst>
              <a:ext uri="{FF2B5EF4-FFF2-40B4-BE49-F238E27FC236}">
                <a16:creationId xmlns:a16="http://schemas.microsoft.com/office/drawing/2014/main" id="{9B847A34-9DA8-4B69-B371-A04EF55EC24E}"/>
              </a:ext>
            </a:extLst>
          </p:cNvPr>
          <p:cNvSpPr>
            <a:spLocks noGrp="1"/>
          </p:cNvSpPr>
          <p:nvPr>
            <p:ph type="body" sz="quarter" idx="13"/>
          </p:nvPr>
        </p:nvSpPr>
        <p:spPr>
          <a:xfrm>
            <a:off x="559862" y="6254068"/>
            <a:ext cx="10793937" cy="322631"/>
          </a:xfrm>
        </p:spPr>
        <p:txBody>
          <a:bodyPr>
            <a:noAutofit/>
          </a:bodyPr>
          <a:lstStyle/>
          <a:p>
            <a:r>
              <a:rPr lang="en-CA" sz="1000" dirty="0"/>
              <a:t>*Weight loss &gt;10% substantially reduces A1C and fasting glucose and has been shown to promote sustained diabetes remission through at least 2 years.</a:t>
            </a:r>
            <a:br>
              <a:rPr lang="en-CA" sz="1000" dirty="0"/>
            </a:br>
            <a:r>
              <a:rPr lang="en-CA" sz="1000" dirty="0"/>
              <a:t>CV, cardiovascular; CVD, cardiovascular disease; HPA, hypothalamic-pituitary-adrenal; SNS, sympathetic nervous system; T2D, type 2 diabetes.</a:t>
            </a:r>
            <a:br>
              <a:rPr lang="en-CA" sz="1000" dirty="0"/>
            </a:br>
            <a:r>
              <a:rPr lang="en-CA" sz="1000" dirty="0"/>
              <a:t>1. Anderson E and </a:t>
            </a:r>
            <a:r>
              <a:rPr lang="en-CA" sz="1000" dirty="0" err="1"/>
              <a:t>Shivakumar</a:t>
            </a:r>
            <a:r>
              <a:rPr lang="en-CA" sz="1000" dirty="0"/>
              <a:t> G. Front Psychiatry 2013;4:27; 2. </a:t>
            </a:r>
            <a:r>
              <a:rPr lang="en-CA" sz="1000" dirty="0" err="1"/>
              <a:t>Gries</a:t>
            </a:r>
            <a:r>
              <a:rPr lang="en-CA" sz="1000" dirty="0"/>
              <a:t> KJ et al. J Appl </a:t>
            </a:r>
            <a:r>
              <a:rPr lang="en-CA" sz="1000" dirty="0" err="1"/>
              <a:t>Physiol</a:t>
            </a:r>
            <a:r>
              <a:rPr lang="en-CA" sz="1000" dirty="0"/>
              <a:t> 2018;1636</a:t>
            </a:r>
            <a:r>
              <a:rPr lang="en-CA" sz="1000" dirty="0">
                <a:cs typeface="Arial" panose="020B0604020202020204" pitchFamily="34" charset="0"/>
              </a:rPr>
              <a:t>–16</a:t>
            </a:r>
            <a:r>
              <a:rPr lang="en-CA" sz="1000" dirty="0"/>
              <a:t>45; 3. </a:t>
            </a:r>
            <a:r>
              <a:rPr lang="en-CA" sz="1000" dirty="0" err="1"/>
              <a:t>Kanaley</a:t>
            </a:r>
            <a:r>
              <a:rPr lang="en-CA" sz="1000" dirty="0"/>
              <a:t> JA et al. Med Sci Sports </a:t>
            </a:r>
            <a:r>
              <a:rPr lang="en-CA" sz="1000" dirty="0" err="1"/>
              <a:t>Exerc</a:t>
            </a:r>
            <a:r>
              <a:rPr lang="en-CA" sz="1000" dirty="0"/>
              <a:t> 2022;54:353</a:t>
            </a:r>
            <a:r>
              <a:rPr lang="en-CA" sz="1000" dirty="0">
                <a:cs typeface="Arial" panose="020B0604020202020204" pitchFamily="34" charset="0"/>
              </a:rPr>
              <a:t>–3</a:t>
            </a:r>
            <a:r>
              <a:rPr lang="en-CA" sz="1000" dirty="0"/>
              <a:t>68; </a:t>
            </a:r>
            <a:br>
              <a:rPr lang="en-CA" sz="1000" dirty="0"/>
            </a:br>
            <a:r>
              <a:rPr lang="en-CA" sz="1000" dirty="0"/>
              <a:t>4. </a:t>
            </a:r>
            <a:r>
              <a:rPr lang="en-GB" sz="1000" i="0" dirty="0" err="1"/>
              <a:t>ElSayed</a:t>
            </a:r>
            <a:r>
              <a:rPr lang="en-GB" sz="1000" i="0" dirty="0"/>
              <a:t> NA et al. Diabetes Care. 2023;46:S128–S139; 5</a:t>
            </a:r>
            <a:r>
              <a:rPr lang="en-CA" sz="1000" dirty="0"/>
              <a:t>. Wang Q and Zhou W. J Sport Health Sci 2021;10:201</a:t>
            </a:r>
            <a:r>
              <a:rPr lang="en-CA" sz="1000" dirty="0">
                <a:cs typeface="Arial" panose="020B0604020202020204" pitchFamily="34" charset="0"/>
              </a:rPr>
              <a:t>–2</a:t>
            </a:r>
            <a:r>
              <a:rPr lang="en-CA" sz="1000" dirty="0"/>
              <a:t>10; 6. Shah K et al. J Bone Miner Res 2011;26:2851</a:t>
            </a:r>
            <a:r>
              <a:rPr lang="en-CA" sz="1000" dirty="0">
                <a:cs typeface="Arial" panose="020B0604020202020204" pitchFamily="34" charset="0"/>
              </a:rPr>
              <a:t>–285</a:t>
            </a:r>
            <a:r>
              <a:rPr lang="en-CA" sz="1000" dirty="0"/>
              <a:t>9.</a:t>
            </a:r>
          </a:p>
        </p:txBody>
      </p:sp>
      <p:grpSp>
        <p:nvGrpSpPr>
          <p:cNvPr id="5" name="Group 4">
            <a:extLst>
              <a:ext uri="{FF2B5EF4-FFF2-40B4-BE49-F238E27FC236}">
                <a16:creationId xmlns:a16="http://schemas.microsoft.com/office/drawing/2014/main" id="{86546228-2A4F-44AA-B625-218F03A52D3A}"/>
              </a:ext>
            </a:extLst>
          </p:cNvPr>
          <p:cNvGrpSpPr/>
          <p:nvPr/>
        </p:nvGrpSpPr>
        <p:grpSpPr>
          <a:xfrm>
            <a:off x="5882946" y="1239516"/>
            <a:ext cx="426108" cy="737468"/>
            <a:chOff x="5234578" y="2207150"/>
            <a:chExt cx="426108" cy="737468"/>
          </a:xfrm>
          <a:solidFill>
            <a:schemeClr val="tx1"/>
          </a:solidFill>
        </p:grpSpPr>
        <p:sp>
          <p:nvSpPr>
            <p:cNvPr id="6" name="Freeform 26">
              <a:extLst>
                <a:ext uri="{FF2B5EF4-FFF2-40B4-BE49-F238E27FC236}">
                  <a16:creationId xmlns:a16="http://schemas.microsoft.com/office/drawing/2014/main" id="{1176C31F-302C-4FB4-BCBF-376130AB490F}"/>
                </a:ext>
              </a:extLst>
            </p:cNvPr>
            <p:cNvSpPr>
              <a:spLocks/>
            </p:cNvSpPr>
            <p:nvPr/>
          </p:nvSpPr>
          <p:spPr bwMode="auto">
            <a:xfrm>
              <a:off x="5234578" y="2339390"/>
              <a:ext cx="426108" cy="372233"/>
            </a:xfrm>
            <a:custGeom>
              <a:avLst/>
              <a:gdLst>
                <a:gd name="T0" fmla="*/ 92 w 627"/>
                <a:gd name="T1" fmla="*/ 212 h 548"/>
                <a:gd name="T2" fmla="*/ 105 w 627"/>
                <a:gd name="T3" fmla="*/ 212 h 548"/>
                <a:gd name="T4" fmla="*/ 74 w 627"/>
                <a:gd name="T5" fmla="*/ 348 h 548"/>
                <a:gd name="T6" fmla="*/ 313 w 627"/>
                <a:gd name="T7" fmla="*/ 548 h 548"/>
                <a:gd name="T8" fmla="*/ 553 w 627"/>
                <a:gd name="T9" fmla="*/ 348 h 548"/>
                <a:gd name="T10" fmla="*/ 522 w 627"/>
                <a:gd name="T11" fmla="*/ 212 h 548"/>
                <a:gd name="T12" fmla="*/ 535 w 627"/>
                <a:gd name="T13" fmla="*/ 212 h 548"/>
                <a:gd name="T14" fmla="*/ 565 w 627"/>
                <a:gd name="T15" fmla="*/ 348 h 548"/>
                <a:gd name="T16" fmla="*/ 519 w 627"/>
                <a:gd name="T17" fmla="*/ 484 h 548"/>
                <a:gd name="T18" fmla="*/ 556 w 627"/>
                <a:gd name="T19" fmla="*/ 513 h 548"/>
                <a:gd name="T20" fmla="*/ 561 w 627"/>
                <a:gd name="T21" fmla="*/ 513 h 548"/>
                <a:gd name="T22" fmla="*/ 605 w 627"/>
                <a:gd name="T23" fmla="*/ 475 h 548"/>
                <a:gd name="T24" fmla="*/ 535 w 627"/>
                <a:gd name="T25" fmla="*/ 73 h 548"/>
                <a:gd name="T26" fmla="*/ 422 w 627"/>
                <a:gd name="T27" fmla="*/ 0 h 548"/>
                <a:gd name="T28" fmla="*/ 313 w 627"/>
                <a:gd name="T29" fmla="*/ 57 h 548"/>
                <a:gd name="T30" fmla="*/ 205 w 627"/>
                <a:gd name="T31" fmla="*/ 0 h 548"/>
                <a:gd name="T32" fmla="*/ 92 w 627"/>
                <a:gd name="T33" fmla="*/ 73 h 548"/>
                <a:gd name="T34" fmla="*/ 22 w 627"/>
                <a:gd name="T35" fmla="*/ 475 h 548"/>
                <a:gd name="T36" fmla="*/ 66 w 627"/>
                <a:gd name="T37" fmla="*/ 513 h 548"/>
                <a:gd name="T38" fmla="*/ 71 w 627"/>
                <a:gd name="T39" fmla="*/ 513 h 548"/>
                <a:gd name="T40" fmla="*/ 108 w 627"/>
                <a:gd name="T41" fmla="*/ 484 h 548"/>
                <a:gd name="T42" fmla="*/ 62 w 627"/>
                <a:gd name="T43" fmla="*/ 348 h 548"/>
                <a:gd name="T44" fmla="*/ 92 w 627"/>
                <a:gd name="T45" fmla="*/ 212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7" h="548">
                  <a:moveTo>
                    <a:pt x="92" y="212"/>
                  </a:moveTo>
                  <a:cubicBezTo>
                    <a:pt x="105" y="212"/>
                    <a:pt x="105" y="212"/>
                    <a:pt x="105" y="212"/>
                  </a:cubicBezTo>
                  <a:cubicBezTo>
                    <a:pt x="86" y="255"/>
                    <a:pt x="74" y="302"/>
                    <a:pt x="74" y="348"/>
                  </a:cubicBezTo>
                  <a:cubicBezTo>
                    <a:pt x="74" y="495"/>
                    <a:pt x="188" y="548"/>
                    <a:pt x="313" y="548"/>
                  </a:cubicBezTo>
                  <a:cubicBezTo>
                    <a:pt x="439" y="548"/>
                    <a:pt x="553" y="495"/>
                    <a:pt x="553" y="348"/>
                  </a:cubicBezTo>
                  <a:cubicBezTo>
                    <a:pt x="553" y="302"/>
                    <a:pt x="541" y="255"/>
                    <a:pt x="522" y="212"/>
                  </a:cubicBezTo>
                  <a:cubicBezTo>
                    <a:pt x="535" y="212"/>
                    <a:pt x="535" y="212"/>
                    <a:pt x="535" y="212"/>
                  </a:cubicBezTo>
                  <a:cubicBezTo>
                    <a:pt x="554" y="256"/>
                    <a:pt x="565" y="303"/>
                    <a:pt x="565" y="348"/>
                  </a:cubicBezTo>
                  <a:cubicBezTo>
                    <a:pt x="565" y="404"/>
                    <a:pt x="550" y="449"/>
                    <a:pt x="519" y="484"/>
                  </a:cubicBezTo>
                  <a:cubicBezTo>
                    <a:pt x="525" y="499"/>
                    <a:pt x="538" y="511"/>
                    <a:pt x="556" y="513"/>
                  </a:cubicBezTo>
                  <a:cubicBezTo>
                    <a:pt x="557" y="513"/>
                    <a:pt x="559" y="513"/>
                    <a:pt x="561" y="513"/>
                  </a:cubicBezTo>
                  <a:cubicBezTo>
                    <a:pt x="583" y="513"/>
                    <a:pt x="602" y="497"/>
                    <a:pt x="605" y="475"/>
                  </a:cubicBezTo>
                  <a:cubicBezTo>
                    <a:pt x="627" y="291"/>
                    <a:pt x="604" y="156"/>
                    <a:pt x="535" y="73"/>
                  </a:cubicBezTo>
                  <a:cubicBezTo>
                    <a:pt x="494" y="22"/>
                    <a:pt x="447" y="6"/>
                    <a:pt x="422" y="0"/>
                  </a:cubicBezTo>
                  <a:cubicBezTo>
                    <a:pt x="398" y="35"/>
                    <a:pt x="359" y="57"/>
                    <a:pt x="313" y="57"/>
                  </a:cubicBezTo>
                  <a:cubicBezTo>
                    <a:pt x="268" y="57"/>
                    <a:pt x="229" y="35"/>
                    <a:pt x="205" y="0"/>
                  </a:cubicBezTo>
                  <a:cubicBezTo>
                    <a:pt x="180" y="6"/>
                    <a:pt x="133" y="22"/>
                    <a:pt x="92" y="73"/>
                  </a:cubicBezTo>
                  <a:cubicBezTo>
                    <a:pt x="23" y="156"/>
                    <a:pt x="0" y="291"/>
                    <a:pt x="22" y="475"/>
                  </a:cubicBezTo>
                  <a:cubicBezTo>
                    <a:pt x="25" y="497"/>
                    <a:pt x="44" y="513"/>
                    <a:pt x="66" y="513"/>
                  </a:cubicBezTo>
                  <a:cubicBezTo>
                    <a:pt x="68" y="513"/>
                    <a:pt x="69" y="513"/>
                    <a:pt x="71" y="513"/>
                  </a:cubicBezTo>
                  <a:cubicBezTo>
                    <a:pt x="89" y="511"/>
                    <a:pt x="102" y="499"/>
                    <a:pt x="108" y="484"/>
                  </a:cubicBezTo>
                  <a:cubicBezTo>
                    <a:pt x="77" y="449"/>
                    <a:pt x="62" y="404"/>
                    <a:pt x="62" y="348"/>
                  </a:cubicBezTo>
                  <a:cubicBezTo>
                    <a:pt x="62" y="303"/>
                    <a:pt x="73" y="256"/>
                    <a:pt x="92" y="2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27">
              <a:extLst>
                <a:ext uri="{FF2B5EF4-FFF2-40B4-BE49-F238E27FC236}">
                  <a16:creationId xmlns:a16="http://schemas.microsoft.com/office/drawing/2014/main" id="{6F3A649B-52FC-4097-AA62-6178BEDD2944}"/>
                </a:ext>
              </a:extLst>
            </p:cNvPr>
            <p:cNvSpPr>
              <a:spLocks/>
            </p:cNvSpPr>
            <p:nvPr/>
          </p:nvSpPr>
          <p:spPr bwMode="auto">
            <a:xfrm>
              <a:off x="5312942" y="2673840"/>
              <a:ext cx="127343" cy="270778"/>
            </a:xfrm>
            <a:custGeom>
              <a:avLst/>
              <a:gdLst>
                <a:gd name="T0" fmla="*/ 0 w 188"/>
                <a:gd name="T1" fmla="*/ 0 h 399"/>
                <a:gd name="T2" fmla="*/ 70 w 188"/>
                <a:gd name="T3" fmla="*/ 351 h 399"/>
                <a:gd name="T4" fmla="*/ 129 w 188"/>
                <a:gd name="T5" fmla="*/ 399 h 399"/>
                <a:gd name="T6" fmla="*/ 188 w 188"/>
                <a:gd name="T7" fmla="*/ 351 h 399"/>
                <a:gd name="T8" fmla="*/ 188 w 188"/>
                <a:gd name="T9" fmla="*/ 67 h 399"/>
                <a:gd name="T10" fmla="*/ 25 w 188"/>
                <a:gd name="T11" fmla="*/ 21 h 399"/>
                <a:gd name="T12" fmla="*/ 0 w 188"/>
                <a:gd name="T13" fmla="*/ 0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0" y="0"/>
                  </a:moveTo>
                  <a:cubicBezTo>
                    <a:pt x="70" y="351"/>
                    <a:pt x="70" y="351"/>
                    <a:pt x="70" y="351"/>
                  </a:cubicBezTo>
                  <a:cubicBezTo>
                    <a:pt x="70" y="377"/>
                    <a:pt x="96" y="399"/>
                    <a:pt x="129" y="399"/>
                  </a:cubicBezTo>
                  <a:cubicBezTo>
                    <a:pt x="161" y="399"/>
                    <a:pt x="188" y="377"/>
                    <a:pt x="188" y="351"/>
                  </a:cubicBezTo>
                  <a:cubicBezTo>
                    <a:pt x="188" y="67"/>
                    <a:pt x="188" y="67"/>
                    <a:pt x="188" y="67"/>
                  </a:cubicBezTo>
                  <a:cubicBezTo>
                    <a:pt x="122" y="66"/>
                    <a:pt x="66" y="50"/>
                    <a:pt x="25" y="21"/>
                  </a:cubicBezTo>
                  <a:cubicBezTo>
                    <a:pt x="16" y="14"/>
                    <a:pt x="8" y="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28">
              <a:extLst>
                <a:ext uri="{FF2B5EF4-FFF2-40B4-BE49-F238E27FC236}">
                  <a16:creationId xmlns:a16="http://schemas.microsoft.com/office/drawing/2014/main" id="{0DE35056-4080-42BE-B4E8-C3512B5AB98A}"/>
                </a:ext>
              </a:extLst>
            </p:cNvPr>
            <p:cNvSpPr>
              <a:spLocks/>
            </p:cNvSpPr>
            <p:nvPr/>
          </p:nvSpPr>
          <p:spPr bwMode="auto">
            <a:xfrm>
              <a:off x="5454978" y="2673840"/>
              <a:ext cx="127343" cy="270778"/>
            </a:xfrm>
            <a:custGeom>
              <a:avLst/>
              <a:gdLst>
                <a:gd name="T0" fmla="*/ 163 w 188"/>
                <a:gd name="T1" fmla="*/ 21 h 399"/>
                <a:gd name="T2" fmla="*/ 0 w 188"/>
                <a:gd name="T3" fmla="*/ 67 h 399"/>
                <a:gd name="T4" fmla="*/ 0 w 188"/>
                <a:gd name="T5" fmla="*/ 351 h 399"/>
                <a:gd name="T6" fmla="*/ 59 w 188"/>
                <a:gd name="T7" fmla="*/ 399 h 399"/>
                <a:gd name="T8" fmla="*/ 118 w 188"/>
                <a:gd name="T9" fmla="*/ 351 h 399"/>
                <a:gd name="T10" fmla="*/ 188 w 188"/>
                <a:gd name="T11" fmla="*/ 0 h 399"/>
                <a:gd name="T12" fmla="*/ 163 w 188"/>
                <a:gd name="T13" fmla="*/ 21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163" y="21"/>
                  </a:moveTo>
                  <a:cubicBezTo>
                    <a:pt x="122" y="50"/>
                    <a:pt x="66" y="66"/>
                    <a:pt x="0" y="67"/>
                  </a:cubicBezTo>
                  <a:cubicBezTo>
                    <a:pt x="0" y="351"/>
                    <a:pt x="0" y="351"/>
                    <a:pt x="0" y="351"/>
                  </a:cubicBezTo>
                  <a:cubicBezTo>
                    <a:pt x="0" y="377"/>
                    <a:pt x="27" y="399"/>
                    <a:pt x="59" y="399"/>
                  </a:cubicBezTo>
                  <a:cubicBezTo>
                    <a:pt x="92" y="399"/>
                    <a:pt x="118" y="377"/>
                    <a:pt x="118" y="351"/>
                  </a:cubicBezTo>
                  <a:cubicBezTo>
                    <a:pt x="188" y="0"/>
                    <a:pt x="188" y="0"/>
                    <a:pt x="188" y="0"/>
                  </a:cubicBezTo>
                  <a:cubicBezTo>
                    <a:pt x="180" y="7"/>
                    <a:pt x="172" y="14"/>
                    <a:pt x="16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Oval 29">
              <a:extLst>
                <a:ext uri="{FF2B5EF4-FFF2-40B4-BE49-F238E27FC236}">
                  <a16:creationId xmlns:a16="http://schemas.microsoft.com/office/drawing/2014/main" id="{7C731880-DC67-46CC-BDDF-459D51541E43}"/>
                </a:ext>
              </a:extLst>
            </p:cNvPr>
            <p:cNvSpPr>
              <a:spLocks noChangeArrowheads="1"/>
            </p:cNvSpPr>
            <p:nvPr/>
          </p:nvSpPr>
          <p:spPr bwMode="auto">
            <a:xfrm>
              <a:off x="5365419" y="2207150"/>
              <a:ext cx="163027" cy="1630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a16="http://schemas.microsoft.com/office/drawing/2014/main" id="{7F0D7493-5F19-4D99-A842-D360FE3627E3}"/>
              </a:ext>
            </a:extLst>
          </p:cNvPr>
          <p:cNvGrpSpPr/>
          <p:nvPr/>
        </p:nvGrpSpPr>
        <p:grpSpPr>
          <a:xfrm>
            <a:off x="5934429" y="2571527"/>
            <a:ext cx="323142" cy="737468"/>
            <a:chOff x="4700018" y="1417905"/>
            <a:chExt cx="282673" cy="645110"/>
          </a:xfrm>
          <a:solidFill>
            <a:schemeClr val="tx1"/>
          </a:solidFill>
        </p:grpSpPr>
        <p:sp>
          <p:nvSpPr>
            <p:cNvPr id="11" name="Freeform 5">
              <a:extLst>
                <a:ext uri="{FF2B5EF4-FFF2-40B4-BE49-F238E27FC236}">
                  <a16:creationId xmlns:a16="http://schemas.microsoft.com/office/drawing/2014/main" id="{AD291670-AED9-4EC3-BD41-5A7E4F6C3230}"/>
                </a:ext>
              </a:extLst>
            </p:cNvPr>
            <p:cNvSpPr>
              <a:spLocks/>
            </p:cNvSpPr>
            <p:nvPr/>
          </p:nvSpPr>
          <p:spPr bwMode="auto">
            <a:xfrm>
              <a:off x="4700018" y="1555743"/>
              <a:ext cx="282673" cy="507272"/>
            </a:xfrm>
            <a:custGeom>
              <a:avLst/>
              <a:gdLst>
                <a:gd name="T0" fmla="*/ 100 w 416"/>
                <a:gd name="T1" fmla="*/ 96 h 746"/>
                <a:gd name="T2" fmla="*/ 100 w 416"/>
                <a:gd name="T3" fmla="*/ 696 h 746"/>
                <a:gd name="T4" fmla="*/ 149 w 416"/>
                <a:gd name="T5" fmla="*/ 746 h 746"/>
                <a:gd name="T6" fmla="*/ 199 w 416"/>
                <a:gd name="T7" fmla="*/ 696 h 746"/>
                <a:gd name="T8" fmla="*/ 199 w 416"/>
                <a:gd name="T9" fmla="*/ 335 h 746"/>
                <a:gd name="T10" fmla="*/ 217 w 416"/>
                <a:gd name="T11" fmla="*/ 335 h 746"/>
                <a:gd name="T12" fmla="*/ 217 w 416"/>
                <a:gd name="T13" fmla="*/ 696 h 746"/>
                <a:gd name="T14" fmla="*/ 267 w 416"/>
                <a:gd name="T15" fmla="*/ 746 h 746"/>
                <a:gd name="T16" fmla="*/ 316 w 416"/>
                <a:gd name="T17" fmla="*/ 696 h 746"/>
                <a:gd name="T18" fmla="*/ 316 w 416"/>
                <a:gd name="T19" fmla="*/ 96 h 746"/>
                <a:gd name="T20" fmla="*/ 342 w 416"/>
                <a:gd name="T21" fmla="*/ 349 h 746"/>
                <a:gd name="T22" fmla="*/ 372 w 416"/>
                <a:gd name="T23" fmla="*/ 382 h 746"/>
                <a:gd name="T24" fmla="*/ 374 w 416"/>
                <a:gd name="T25" fmla="*/ 382 h 746"/>
                <a:gd name="T26" fmla="*/ 406 w 416"/>
                <a:gd name="T27" fmla="*/ 352 h 746"/>
                <a:gd name="T28" fmla="*/ 343 w 416"/>
                <a:gd name="T29" fmla="*/ 25 h 746"/>
                <a:gd name="T30" fmla="*/ 287 w 416"/>
                <a:gd name="T31" fmla="*/ 0 h 746"/>
                <a:gd name="T32" fmla="*/ 285 w 416"/>
                <a:gd name="T33" fmla="*/ 0 h 746"/>
                <a:gd name="T34" fmla="*/ 131 w 416"/>
                <a:gd name="T35" fmla="*/ 0 h 746"/>
                <a:gd name="T36" fmla="*/ 129 w 416"/>
                <a:gd name="T37" fmla="*/ 0 h 746"/>
                <a:gd name="T38" fmla="*/ 73 w 416"/>
                <a:gd name="T39" fmla="*/ 25 h 746"/>
                <a:gd name="T40" fmla="*/ 10 w 416"/>
                <a:gd name="T41" fmla="*/ 352 h 746"/>
                <a:gd name="T42" fmla="*/ 42 w 416"/>
                <a:gd name="T43" fmla="*/ 382 h 746"/>
                <a:gd name="T44" fmla="*/ 44 w 416"/>
                <a:gd name="T45" fmla="*/ 382 h 746"/>
                <a:gd name="T46" fmla="*/ 74 w 416"/>
                <a:gd name="T47" fmla="*/ 349 h 746"/>
                <a:gd name="T48" fmla="*/ 100 w 416"/>
                <a:gd name="T49" fmla="*/ 9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6" h="746">
                  <a:moveTo>
                    <a:pt x="100" y="96"/>
                  </a:moveTo>
                  <a:cubicBezTo>
                    <a:pt x="100" y="696"/>
                    <a:pt x="100" y="696"/>
                    <a:pt x="100" y="696"/>
                  </a:cubicBezTo>
                  <a:cubicBezTo>
                    <a:pt x="100" y="723"/>
                    <a:pt x="122" y="746"/>
                    <a:pt x="149" y="746"/>
                  </a:cubicBezTo>
                  <a:cubicBezTo>
                    <a:pt x="177" y="746"/>
                    <a:pt x="199" y="723"/>
                    <a:pt x="199" y="696"/>
                  </a:cubicBezTo>
                  <a:cubicBezTo>
                    <a:pt x="199" y="335"/>
                    <a:pt x="199" y="335"/>
                    <a:pt x="199" y="335"/>
                  </a:cubicBezTo>
                  <a:cubicBezTo>
                    <a:pt x="217" y="335"/>
                    <a:pt x="217" y="335"/>
                    <a:pt x="217" y="335"/>
                  </a:cubicBezTo>
                  <a:cubicBezTo>
                    <a:pt x="217" y="696"/>
                    <a:pt x="217" y="696"/>
                    <a:pt x="217" y="696"/>
                  </a:cubicBezTo>
                  <a:cubicBezTo>
                    <a:pt x="217" y="723"/>
                    <a:pt x="239" y="746"/>
                    <a:pt x="267" y="746"/>
                  </a:cubicBezTo>
                  <a:cubicBezTo>
                    <a:pt x="294" y="746"/>
                    <a:pt x="316" y="723"/>
                    <a:pt x="316" y="696"/>
                  </a:cubicBezTo>
                  <a:cubicBezTo>
                    <a:pt x="316" y="96"/>
                    <a:pt x="316" y="96"/>
                    <a:pt x="316" y="96"/>
                  </a:cubicBezTo>
                  <a:cubicBezTo>
                    <a:pt x="334" y="133"/>
                    <a:pt x="350" y="208"/>
                    <a:pt x="342" y="349"/>
                  </a:cubicBezTo>
                  <a:cubicBezTo>
                    <a:pt x="341" y="366"/>
                    <a:pt x="354" y="381"/>
                    <a:pt x="372" y="382"/>
                  </a:cubicBezTo>
                  <a:cubicBezTo>
                    <a:pt x="373" y="382"/>
                    <a:pt x="373" y="382"/>
                    <a:pt x="374" y="382"/>
                  </a:cubicBezTo>
                  <a:cubicBezTo>
                    <a:pt x="391" y="382"/>
                    <a:pt x="405" y="369"/>
                    <a:pt x="406" y="352"/>
                  </a:cubicBezTo>
                  <a:cubicBezTo>
                    <a:pt x="416" y="183"/>
                    <a:pt x="394" y="73"/>
                    <a:pt x="343" y="25"/>
                  </a:cubicBezTo>
                  <a:cubicBezTo>
                    <a:pt x="321" y="4"/>
                    <a:pt x="299" y="0"/>
                    <a:pt x="287" y="0"/>
                  </a:cubicBezTo>
                  <a:cubicBezTo>
                    <a:pt x="287" y="0"/>
                    <a:pt x="286" y="0"/>
                    <a:pt x="285" y="0"/>
                  </a:cubicBezTo>
                  <a:cubicBezTo>
                    <a:pt x="131" y="0"/>
                    <a:pt x="131" y="0"/>
                    <a:pt x="131" y="0"/>
                  </a:cubicBezTo>
                  <a:cubicBezTo>
                    <a:pt x="130" y="0"/>
                    <a:pt x="129" y="0"/>
                    <a:pt x="129" y="0"/>
                  </a:cubicBezTo>
                  <a:cubicBezTo>
                    <a:pt x="117" y="0"/>
                    <a:pt x="96" y="4"/>
                    <a:pt x="73" y="25"/>
                  </a:cubicBezTo>
                  <a:cubicBezTo>
                    <a:pt x="22" y="73"/>
                    <a:pt x="0" y="183"/>
                    <a:pt x="10" y="352"/>
                  </a:cubicBezTo>
                  <a:cubicBezTo>
                    <a:pt x="11" y="369"/>
                    <a:pt x="25" y="382"/>
                    <a:pt x="42" y="382"/>
                  </a:cubicBezTo>
                  <a:cubicBezTo>
                    <a:pt x="43" y="382"/>
                    <a:pt x="44" y="382"/>
                    <a:pt x="44" y="382"/>
                  </a:cubicBezTo>
                  <a:cubicBezTo>
                    <a:pt x="62" y="381"/>
                    <a:pt x="75" y="366"/>
                    <a:pt x="74" y="349"/>
                  </a:cubicBezTo>
                  <a:cubicBezTo>
                    <a:pt x="66" y="208"/>
                    <a:pt x="82" y="133"/>
                    <a:pt x="100"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Oval 6">
              <a:extLst>
                <a:ext uri="{FF2B5EF4-FFF2-40B4-BE49-F238E27FC236}">
                  <a16:creationId xmlns:a16="http://schemas.microsoft.com/office/drawing/2014/main" id="{920CBC71-A2C9-4C19-A2D2-33B791CBDEB5}"/>
                </a:ext>
              </a:extLst>
            </p:cNvPr>
            <p:cNvSpPr>
              <a:spLocks noChangeArrowheads="1"/>
            </p:cNvSpPr>
            <p:nvPr/>
          </p:nvSpPr>
          <p:spPr bwMode="auto">
            <a:xfrm>
              <a:off x="4780482" y="1417905"/>
              <a:ext cx="121745" cy="12244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6" name="Straight Arrow Connector 15">
            <a:extLst>
              <a:ext uri="{FF2B5EF4-FFF2-40B4-BE49-F238E27FC236}">
                <a16:creationId xmlns:a16="http://schemas.microsoft.com/office/drawing/2014/main" id="{71B5C80A-3DD2-4FF2-BE71-5013529AB2DA}"/>
              </a:ext>
            </a:extLst>
          </p:cNvPr>
          <p:cNvCxnSpPr>
            <a:cxnSpLocks/>
          </p:cNvCxnSpPr>
          <p:nvPr/>
        </p:nvCxnSpPr>
        <p:spPr>
          <a:xfrm>
            <a:off x="6096000" y="2047605"/>
            <a:ext cx="0" cy="468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923ADF5C-6160-4063-B405-624E96862C4E}"/>
              </a:ext>
            </a:extLst>
          </p:cNvPr>
          <p:cNvGrpSpPr/>
          <p:nvPr/>
        </p:nvGrpSpPr>
        <p:grpSpPr>
          <a:xfrm>
            <a:off x="1575847" y="3358269"/>
            <a:ext cx="9040308" cy="475641"/>
            <a:chOff x="1575847" y="3790069"/>
            <a:chExt cx="9040308" cy="475641"/>
          </a:xfrm>
        </p:grpSpPr>
        <p:sp>
          <p:nvSpPr>
            <p:cNvPr id="17" name="Right Brace 16">
              <a:extLst>
                <a:ext uri="{FF2B5EF4-FFF2-40B4-BE49-F238E27FC236}">
                  <a16:creationId xmlns:a16="http://schemas.microsoft.com/office/drawing/2014/main" id="{C4401ACB-DBCD-4DEF-A751-8A7090AE9B8A}"/>
                </a:ext>
              </a:extLst>
            </p:cNvPr>
            <p:cNvSpPr/>
            <p:nvPr/>
          </p:nvSpPr>
          <p:spPr>
            <a:xfrm rot="16200000">
              <a:off x="5858181" y="-492265"/>
              <a:ext cx="475639" cy="9040308"/>
            </a:xfrm>
            <a:prstGeom prst="rightBrace">
              <a:avLst>
                <a:gd name="adj1" fmla="val 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21" name="Straight Connector 20">
              <a:extLst>
                <a:ext uri="{FF2B5EF4-FFF2-40B4-BE49-F238E27FC236}">
                  <a16:creationId xmlns:a16="http://schemas.microsoft.com/office/drawing/2014/main" id="{81F25C63-493C-45FA-8588-67FFD170A6AB}"/>
                </a:ext>
              </a:extLst>
            </p:cNvPr>
            <p:cNvCxnSpPr>
              <a:cxnSpLocks/>
            </p:cNvCxnSpPr>
            <p:nvPr/>
          </p:nvCxnSpPr>
          <p:spPr>
            <a:xfrm flipV="1">
              <a:off x="6096000" y="4032715"/>
              <a:ext cx="0" cy="2329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A85C67D-742D-4780-8D84-E529EF93E12E}"/>
                </a:ext>
              </a:extLst>
            </p:cNvPr>
            <p:cNvCxnSpPr>
              <a:cxnSpLocks/>
            </p:cNvCxnSpPr>
            <p:nvPr/>
          </p:nvCxnSpPr>
          <p:spPr>
            <a:xfrm flipV="1">
              <a:off x="3854788" y="4032715"/>
              <a:ext cx="0" cy="2329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81B0971-BD8E-487C-B4E2-E4B18FEAE714}"/>
                </a:ext>
              </a:extLst>
            </p:cNvPr>
            <p:cNvCxnSpPr>
              <a:cxnSpLocks/>
            </p:cNvCxnSpPr>
            <p:nvPr/>
          </p:nvCxnSpPr>
          <p:spPr>
            <a:xfrm flipV="1">
              <a:off x="8368852" y="4032715"/>
              <a:ext cx="0" cy="2329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Rectangle 32">
            <a:extLst>
              <a:ext uri="{FF2B5EF4-FFF2-40B4-BE49-F238E27FC236}">
                <a16:creationId xmlns:a16="http://schemas.microsoft.com/office/drawing/2014/main" id="{8DAF98C5-84C1-41FC-AAC4-2C4753530687}"/>
              </a:ext>
            </a:extLst>
          </p:cNvPr>
          <p:cNvSpPr/>
          <p:nvPr/>
        </p:nvSpPr>
        <p:spPr>
          <a:xfrm>
            <a:off x="644384" y="5406190"/>
            <a:ext cx="10903232" cy="44929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a:solidFill>
                  <a:schemeClr val="bg1"/>
                </a:solidFill>
              </a:rPr>
              <a:t>Regular physical activity helps to prevent and manage noncommunicable diseases such as CVD, T2D, hypertension and several cancers and can improve mental health</a:t>
            </a:r>
          </a:p>
        </p:txBody>
      </p:sp>
      <p:sp>
        <p:nvSpPr>
          <p:cNvPr id="35" name="Rectangle 34">
            <a:extLst>
              <a:ext uri="{FF2B5EF4-FFF2-40B4-BE49-F238E27FC236}">
                <a16:creationId xmlns:a16="http://schemas.microsoft.com/office/drawing/2014/main" id="{9FAE9E37-C8B3-445F-B9FC-8E0A4BBB3118}"/>
              </a:ext>
            </a:extLst>
          </p:cNvPr>
          <p:cNvSpPr/>
          <p:nvPr/>
        </p:nvSpPr>
        <p:spPr>
          <a:xfrm>
            <a:off x="5563964" y="2106207"/>
            <a:ext cx="1064073" cy="25559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a:t>Weight loss</a:t>
            </a:r>
          </a:p>
        </p:txBody>
      </p:sp>
      <p:sp>
        <p:nvSpPr>
          <p:cNvPr id="27" name="Rectangle 26">
            <a:extLst>
              <a:ext uri="{FF2B5EF4-FFF2-40B4-BE49-F238E27FC236}">
                <a16:creationId xmlns:a16="http://schemas.microsoft.com/office/drawing/2014/main" id="{2D9EDCF0-5BF5-47F2-AEAA-A4A76C3E3BC5}"/>
              </a:ext>
            </a:extLst>
          </p:cNvPr>
          <p:cNvSpPr/>
          <p:nvPr/>
        </p:nvSpPr>
        <p:spPr>
          <a:xfrm>
            <a:off x="644384" y="3820468"/>
            <a:ext cx="1843200" cy="72586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solidFill>
                  <a:schemeClr val="tx1"/>
                </a:solidFill>
              </a:rPr>
              <a:t>Reductions in anxiety and depression</a:t>
            </a:r>
          </a:p>
        </p:txBody>
      </p:sp>
      <p:sp>
        <p:nvSpPr>
          <p:cNvPr id="28" name="Rectangle 27">
            <a:extLst>
              <a:ext uri="{FF2B5EF4-FFF2-40B4-BE49-F238E27FC236}">
                <a16:creationId xmlns:a16="http://schemas.microsoft.com/office/drawing/2014/main" id="{03A1C8AB-4277-434F-9750-AFFA52306C3F}"/>
              </a:ext>
            </a:extLst>
          </p:cNvPr>
          <p:cNvSpPr/>
          <p:nvPr/>
        </p:nvSpPr>
        <p:spPr>
          <a:xfrm>
            <a:off x="2909131" y="3820468"/>
            <a:ext cx="1843461" cy="72586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solidFill>
                  <a:schemeClr val="tx1"/>
                </a:solidFill>
              </a:rPr>
              <a:t>Improved CV and respiratory health</a:t>
            </a:r>
          </a:p>
        </p:txBody>
      </p:sp>
      <p:sp>
        <p:nvSpPr>
          <p:cNvPr id="29" name="Rectangle 28">
            <a:extLst>
              <a:ext uri="{FF2B5EF4-FFF2-40B4-BE49-F238E27FC236}">
                <a16:creationId xmlns:a16="http://schemas.microsoft.com/office/drawing/2014/main" id="{397C7E58-F14A-4B55-AF9E-902C3C304929}"/>
              </a:ext>
            </a:extLst>
          </p:cNvPr>
          <p:cNvSpPr/>
          <p:nvPr/>
        </p:nvSpPr>
        <p:spPr>
          <a:xfrm>
            <a:off x="5174139" y="3820468"/>
            <a:ext cx="1843461" cy="72586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solidFill>
                  <a:schemeClr val="tx1"/>
                </a:solidFill>
              </a:rPr>
              <a:t>Reduced risk for developing T2D and metabolic syndrome</a:t>
            </a:r>
          </a:p>
        </p:txBody>
      </p:sp>
      <p:sp>
        <p:nvSpPr>
          <p:cNvPr id="30" name="Rectangle 29">
            <a:extLst>
              <a:ext uri="{FF2B5EF4-FFF2-40B4-BE49-F238E27FC236}">
                <a16:creationId xmlns:a16="http://schemas.microsoft.com/office/drawing/2014/main" id="{A3050120-A194-40F8-9F31-C09F72DE876B}"/>
              </a:ext>
            </a:extLst>
          </p:cNvPr>
          <p:cNvSpPr/>
          <p:nvPr/>
        </p:nvSpPr>
        <p:spPr>
          <a:xfrm>
            <a:off x="7439147" y="3820468"/>
            <a:ext cx="1843461" cy="72586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solidFill>
                  <a:schemeClr val="tx1"/>
                </a:solidFill>
              </a:rPr>
              <a:t>Reduced risk for developing several cancers</a:t>
            </a:r>
          </a:p>
        </p:txBody>
      </p:sp>
      <p:sp>
        <p:nvSpPr>
          <p:cNvPr id="31" name="Rectangle 30">
            <a:extLst>
              <a:ext uri="{FF2B5EF4-FFF2-40B4-BE49-F238E27FC236}">
                <a16:creationId xmlns:a16="http://schemas.microsoft.com/office/drawing/2014/main" id="{95C7131F-7034-467F-96F5-0433EA8E7E81}"/>
              </a:ext>
            </a:extLst>
          </p:cNvPr>
          <p:cNvSpPr/>
          <p:nvPr/>
        </p:nvSpPr>
        <p:spPr>
          <a:xfrm>
            <a:off x="9704155" y="3820468"/>
            <a:ext cx="1843461" cy="72586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solidFill>
                  <a:schemeClr val="tx1"/>
                </a:solidFill>
              </a:rPr>
              <a:t>Improves musculoskeletal health</a:t>
            </a:r>
          </a:p>
        </p:txBody>
      </p:sp>
      <p:sp>
        <p:nvSpPr>
          <p:cNvPr id="26" name="Rectangle 25">
            <a:extLst>
              <a:ext uri="{FF2B5EF4-FFF2-40B4-BE49-F238E27FC236}">
                <a16:creationId xmlns:a16="http://schemas.microsoft.com/office/drawing/2014/main" id="{B4B9EBC3-834B-488D-BC62-785F4601D592}"/>
              </a:ext>
            </a:extLst>
          </p:cNvPr>
          <p:cNvSpPr/>
          <p:nvPr/>
        </p:nvSpPr>
        <p:spPr>
          <a:xfrm>
            <a:off x="644384" y="4557195"/>
            <a:ext cx="1843200" cy="72586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solidFill>
                  <a:schemeClr val="tx1"/>
                </a:solidFill>
              </a:rPr>
              <a:t>Lowers SNS and HPA axis reactivity</a:t>
            </a:r>
            <a:r>
              <a:rPr lang="en-CA" sz="1200" baseline="30000">
                <a:solidFill>
                  <a:schemeClr val="tx1"/>
                </a:solidFill>
              </a:rPr>
              <a:t>1</a:t>
            </a:r>
          </a:p>
        </p:txBody>
      </p:sp>
      <p:sp>
        <p:nvSpPr>
          <p:cNvPr id="32" name="Rectangle 31">
            <a:extLst>
              <a:ext uri="{FF2B5EF4-FFF2-40B4-BE49-F238E27FC236}">
                <a16:creationId xmlns:a16="http://schemas.microsoft.com/office/drawing/2014/main" id="{C88400F7-E8B8-E44D-FC94-334694DD2858}"/>
              </a:ext>
            </a:extLst>
          </p:cNvPr>
          <p:cNvSpPr/>
          <p:nvPr/>
        </p:nvSpPr>
        <p:spPr>
          <a:xfrm>
            <a:off x="2909392" y="4557195"/>
            <a:ext cx="1843200" cy="72586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solidFill>
                  <a:schemeClr val="tx1"/>
                </a:solidFill>
              </a:rPr>
              <a:t>Improved stroke volume; improved oxygen utilization</a:t>
            </a:r>
            <a:r>
              <a:rPr lang="en-CA" sz="1200" baseline="30000">
                <a:solidFill>
                  <a:schemeClr val="tx1"/>
                </a:solidFill>
              </a:rPr>
              <a:t>2</a:t>
            </a:r>
          </a:p>
        </p:txBody>
      </p:sp>
      <p:sp>
        <p:nvSpPr>
          <p:cNvPr id="34" name="Rectangle 33">
            <a:extLst>
              <a:ext uri="{FF2B5EF4-FFF2-40B4-BE49-F238E27FC236}">
                <a16:creationId xmlns:a16="http://schemas.microsoft.com/office/drawing/2014/main" id="{6C726436-0898-2A6B-2CBD-D3FC0A2A7009}"/>
              </a:ext>
            </a:extLst>
          </p:cNvPr>
          <p:cNvSpPr/>
          <p:nvPr/>
        </p:nvSpPr>
        <p:spPr>
          <a:xfrm>
            <a:off x="5174400" y="4557195"/>
            <a:ext cx="1843200" cy="72586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rPr>
              <a:t>Improves glycemia</a:t>
            </a:r>
            <a:r>
              <a:rPr lang="en-CA" sz="1200" baseline="30000" dirty="0">
                <a:solidFill>
                  <a:schemeClr val="tx1"/>
                </a:solidFill>
              </a:rPr>
              <a:t>3,4 </a:t>
            </a:r>
            <a:r>
              <a:rPr lang="en-CA" sz="1200" dirty="0">
                <a:solidFill>
                  <a:schemeClr val="tx1"/>
                </a:solidFill>
              </a:rPr>
              <a:t>and reduces need for glucose-lowering medications*</a:t>
            </a:r>
            <a:r>
              <a:rPr lang="en-CA" sz="1200" baseline="30000" dirty="0">
                <a:solidFill>
                  <a:schemeClr val="tx1"/>
                </a:solidFill>
              </a:rPr>
              <a:t>4</a:t>
            </a:r>
          </a:p>
        </p:txBody>
      </p:sp>
      <p:sp>
        <p:nvSpPr>
          <p:cNvPr id="36" name="Rectangle 35">
            <a:extLst>
              <a:ext uri="{FF2B5EF4-FFF2-40B4-BE49-F238E27FC236}">
                <a16:creationId xmlns:a16="http://schemas.microsoft.com/office/drawing/2014/main" id="{0D49ED43-1539-3FC4-0564-0EE4B64BD94B}"/>
              </a:ext>
            </a:extLst>
          </p:cNvPr>
          <p:cNvSpPr/>
          <p:nvPr/>
        </p:nvSpPr>
        <p:spPr>
          <a:xfrm>
            <a:off x="7439408" y="4557195"/>
            <a:ext cx="1843200" cy="72586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rPr>
              <a:t>Inhibition of cancer cell proliferation and induction of apoptosis</a:t>
            </a:r>
            <a:r>
              <a:rPr lang="en-CA" sz="1200" baseline="30000" dirty="0">
                <a:solidFill>
                  <a:schemeClr val="tx1"/>
                </a:solidFill>
              </a:rPr>
              <a:t>5</a:t>
            </a:r>
          </a:p>
        </p:txBody>
      </p:sp>
      <p:sp>
        <p:nvSpPr>
          <p:cNvPr id="38" name="Rectangle 37">
            <a:extLst>
              <a:ext uri="{FF2B5EF4-FFF2-40B4-BE49-F238E27FC236}">
                <a16:creationId xmlns:a16="http://schemas.microsoft.com/office/drawing/2014/main" id="{79593553-D3F8-0F53-C033-9B1817B0D4ED}"/>
              </a:ext>
            </a:extLst>
          </p:cNvPr>
          <p:cNvSpPr/>
          <p:nvPr/>
        </p:nvSpPr>
        <p:spPr>
          <a:xfrm>
            <a:off x="9704416" y="4557195"/>
            <a:ext cx="1843200" cy="72586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rPr>
              <a:t>Improved bone mineral density</a:t>
            </a:r>
            <a:r>
              <a:rPr lang="en-CA" sz="1200" baseline="30000" dirty="0">
                <a:solidFill>
                  <a:schemeClr val="tx1"/>
                </a:solidFill>
              </a:rPr>
              <a:t>6</a:t>
            </a:r>
          </a:p>
        </p:txBody>
      </p:sp>
    </p:spTree>
    <p:extLst>
      <p:ext uri="{BB962C8B-B14F-4D97-AF65-F5344CB8AC3E}">
        <p14:creationId xmlns:p14="http://schemas.microsoft.com/office/powerpoint/2010/main" val="28133448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3D3CB-9803-429D-B110-E1FA0F9026B2}"/>
              </a:ext>
            </a:extLst>
          </p:cNvPr>
          <p:cNvSpPr>
            <a:spLocks noGrp="1"/>
          </p:cNvSpPr>
          <p:nvPr>
            <p:ph type="title"/>
          </p:nvPr>
        </p:nvSpPr>
        <p:spPr/>
        <p:txBody>
          <a:bodyPr/>
          <a:lstStyle/>
          <a:p>
            <a:r>
              <a:rPr lang="en-CA" dirty="0"/>
              <a:t>Recommendations for physical activity</a:t>
            </a:r>
            <a:r>
              <a:rPr lang="en-CA" baseline="30000" dirty="0"/>
              <a:t>1,2</a:t>
            </a:r>
          </a:p>
        </p:txBody>
      </p:sp>
      <p:sp>
        <p:nvSpPr>
          <p:cNvPr id="4" name="Text Placeholder 3">
            <a:extLst>
              <a:ext uri="{FF2B5EF4-FFF2-40B4-BE49-F238E27FC236}">
                <a16:creationId xmlns:a16="http://schemas.microsoft.com/office/drawing/2014/main" id="{2DABAB28-D7DA-4B4D-8321-F5B1E80B7F8E}"/>
              </a:ext>
            </a:extLst>
          </p:cNvPr>
          <p:cNvSpPr>
            <a:spLocks noGrp="1"/>
          </p:cNvSpPr>
          <p:nvPr>
            <p:ph type="body" sz="quarter" idx="13"/>
          </p:nvPr>
        </p:nvSpPr>
        <p:spPr>
          <a:xfrm>
            <a:off x="570880" y="6254068"/>
            <a:ext cx="10782920" cy="324000"/>
          </a:xfrm>
        </p:spPr>
        <p:txBody>
          <a:bodyPr>
            <a:noAutofit/>
          </a:bodyPr>
          <a:lstStyle/>
          <a:p>
            <a:pPr>
              <a:lnSpc>
                <a:spcPct val="110000"/>
              </a:lnSpc>
              <a:spcBef>
                <a:spcPts val="0"/>
              </a:spcBef>
            </a:pPr>
            <a:r>
              <a:rPr lang="en-CA" sz="1000" dirty="0"/>
              <a:t>1. Physical activity guidelines for Americans, 2</a:t>
            </a:r>
            <a:r>
              <a:rPr lang="en-CA" sz="1000" baseline="30000" dirty="0"/>
              <a:t>nd</a:t>
            </a:r>
            <a:r>
              <a:rPr lang="en-CA" sz="1000" dirty="0"/>
              <a:t> ed. Available at: </a:t>
            </a:r>
            <a:r>
              <a:rPr lang="en-CA" sz="1000" dirty="0">
                <a:hlinkClick r:id="rId3"/>
              </a:rPr>
              <a:t>https://health.gov/sites/default/files/2019-09/Physical_Activity_Guidelines_2nd_edition.pdf</a:t>
            </a:r>
            <a:r>
              <a:rPr lang="en-CA" sz="1000" dirty="0"/>
              <a:t>. Accessed May 2023; </a:t>
            </a:r>
            <a:br>
              <a:rPr lang="en-CA" sz="1000" dirty="0"/>
            </a:br>
            <a:r>
              <a:rPr lang="en-CA" sz="1000" dirty="0"/>
              <a:t>2. </a:t>
            </a:r>
            <a:r>
              <a:rPr lang="en-GB" sz="1000" i="0" dirty="0" err="1"/>
              <a:t>ElSayed</a:t>
            </a:r>
            <a:r>
              <a:rPr lang="en-GB" sz="1000" i="0" dirty="0"/>
              <a:t> NA et al. Diabetes Care. 2023;46:S128–S139</a:t>
            </a:r>
            <a:r>
              <a:rPr lang="en-CA" sz="1000" dirty="0"/>
              <a:t>.</a:t>
            </a:r>
          </a:p>
        </p:txBody>
      </p:sp>
      <p:grpSp>
        <p:nvGrpSpPr>
          <p:cNvPr id="97" name="Group 96">
            <a:extLst>
              <a:ext uri="{FF2B5EF4-FFF2-40B4-BE49-F238E27FC236}">
                <a16:creationId xmlns:a16="http://schemas.microsoft.com/office/drawing/2014/main" id="{A94568A9-6350-467E-95DD-72E5B520F98D}"/>
              </a:ext>
            </a:extLst>
          </p:cNvPr>
          <p:cNvGrpSpPr/>
          <p:nvPr/>
        </p:nvGrpSpPr>
        <p:grpSpPr>
          <a:xfrm>
            <a:off x="1623787" y="1763240"/>
            <a:ext cx="8944427" cy="3956281"/>
            <a:chOff x="965191" y="1499286"/>
            <a:chExt cx="8944427" cy="3956281"/>
          </a:xfrm>
        </p:grpSpPr>
        <p:sp>
          <p:nvSpPr>
            <p:cNvPr id="94" name="Rectangle 93">
              <a:extLst>
                <a:ext uri="{FF2B5EF4-FFF2-40B4-BE49-F238E27FC236}">
                  <a16:creationId xmlns:a16="http://schemas.microsoft.com/office/drawing/2014/main" id="{1A15B372-D5F6-4172-9D3A-029595B66B83}"/>
                </a:ext>
              </a:extLst>
            </p:cNvPr>
            <p:cNvSpPr/>
            <p:nvPr/>
          </p:nvSpPr>
          <p:spPr>
            <a:xfrm>
              <a:off x="971955" y="1499286"/>
              <a:ext cx="8930898" cy="395628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96" name="Group 95">
              <a:extLst>
                <a:ext uri="{FF2B5EF4-FFF2-40B4-BE49-F238E27FC236}">
                  <a16:creationId xmlns:a16="http://schemas.microsoft.com/office/drawing/2014/main" id="{D0529D6D-A4D9-4C7E-A5D3-00339DAA8483}"/>
                </a:ext>
              </a:extLst>
            </p:cNvPr>
            <p:cNvGrpSpPr/>
            <p:nvPr/>
          </p:nvGrpSpPr>
          <p:grpSpPr>
            <a:xfrm>
              <a:off x="965191" y="1499286"/>
              <a:ext cx="8944427" cy="1546732"/>
              <a:chOff x="958600" y="1499286"/>
              <a:chExt cx="8944427" cy="1546732"/>
            </a:xfrm>
          </p:grpSpPr>
          <p:sp>
            <p:nvSpPr>
              <p:cNvPr id="5" name="Rectangle 4">
                <a:extLst>
                  <a:ext uri="{FF2B5EF4-FFF2-40B4-BE49-F238E27FC236}">
                    <a16:creationId xmlns:a16="http://schemas.microsoft.com/office/drawing/2014/main" id="{A6F20157-2CAB-4B43-8A15-AEC86C8869DD}"/>
                  </a:ext>
                </a:extLst>
              </p:cNvPr>
              <p:cNvSpPr/>
              <p:nvPr/>
            </p:nvSpPr>
            <p:spPr>
              <a:xfrm>
                <a:off x="972129" y="1499286"/>
                <a:ext cx="8930898" cy="154673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14550" lvl="4" indent="-285750">
                  <a:buFont typeface="Arial" panose="020B0604020202020204" pitchFamily="34" charset="0"/>
                  <a:buChar char="•"/>
                </a:pPr>
                <a:r>
                  <a:rPr lang="en-CA" sz="1400" b="1" dirty="0">
                    <a:solidFill>
                      <a:schemeClr val="tx1"/>
                    </a:solidFill>
                  </a:rPr>
                  <a:t>Simple recommendation: move more, sit less</a:t>
                </a:r>
              </a:p>
              <a:p>
                <a:pPr marL="2114550" lvl="4" indent="-285750">
                  <a:buFont typeface="Arial" panose="020B0604020202020204" pitchFamily="34" charset="0"/>
                  <a:buChar char="•"/>
                </a:pPr>
                <a:r>
                  <a:rPr lang="en-CA" sz="1400" dirty="0">
                    <a:solidFill>
                      <a:schemeClr val="tx1"/>
                    </a:solidFill>
                  </a:rPr>
                  <a:t>At least 200</a:t>
                </a:r>
                <a:r>
                  <a:rPr lang="en-CA" sz="1400" dirty="0">
                    <a:solidFill>
                      <a:schemeClr val="tx1"/>
                    </a:solidFill>
                    <a:latin typeface="Arial" panose="020B0604020202020204" pitchFamily="34" charset="0"/>
                    <a:cs typeface="Arial" panose="020B0604020202020204" pitchFamily="34" charset="0"/>
                  </a:rPr>
                  <a:t>–</a:t>
                </a:r>
                <a:r>
                  <a:rPr lang="en-CA" sz="1400" dirty="0">
                    <a:solidFill>
                      <a:schemeClr val="tx1"/>
                    </a:solidFill>
                  </a:rPr>
                  <a:t>300 minutes of moderate-intensity aerobic activity each </a:t>
                </a:r>
                <a:r>
                  <a:rPr lang="en-CA" sz="1400" b="1" dirty="0">
                    <a:solidFill>
                      <a:schemeClr val="tx1"/>
                    </a:solidFill>
                  </a:rPr>
                  <a:t>week</a:t>
                </a:r>
                <a:r>
                  <a:rPr lang="en-CA" sz="1400" dirty="0">
                    <a:solidFill>
                      <a:schemeClr val="tx1"/>
                    </a:solidFill>
                  </a:rPr>
                  <a:t> or at least 75</a:t>
                </a:r>
                <a:r>
                  <a:rPr lang="en-CA" sz="1400" dirty="0">
                    <a:solidFill>
                      <a:schemeClr val="tx1"/>
                    </a:solidFill>
                    <a:latin typeface="Arial" panose="020B0604020202020204" pitchFamily="34" charset="0"/>
                    <a:cs typeface="Arial" panose="020B0604020202020204" pitchFamily="34" charset="0"/>
                  </a:rPr>
                  <a:t>–</a:t>
                </a:r>
                <a:r>
                  <a:rPr lang="en-CA" sz="1400" dirty="0">
                    <a:solidFill>
                      <a:schemeClr val="tx1"/>
                    </a:solidFill>
                  </a:rPr>
                  <a:t>150 minutes of vigorous-intensity aerobic activity each week</a:t>
                </a:r>
              </a:p>
              <a:p>
                <a:pPr marL="2114550" lvl="4" indent="-285750">
                  <a:buFont typeface="Arial" panose="020B0604020202020204" pitchFamily="34" charset="0"/>
                  <a:buChar char="•"/>
                </a:pPr>
                <a:r>
                  <a:rPr lang="en-CA" sz="1400" dirty="0">
                    <a:solidFill>
                      <a:schemeClr val="tx1"/>
                    </a:solidFill>
                  </a:rPr>
                  <a:t>Engage in </a:t>
                </a:r>
                <a:r>
                  <a:rPr lang="en-CA" sz="1400" b="1" dirty="0">
                    <a:solidFill>
                      <a:schemeClr val="tx1"/>
                    </a:solidFill>
                  </a:rPr>
                  <a:t>muscle-strengthening</a:t>
                </a:r>
                <a:r>
                  <a:rPr lang="en-CA" sz="1400" dirty="0">
                    <a:solidFill>
                      <a:schemeClr val="tx1"/>
                    </a:solidFill>
                  </a:rPr>
                  <a:t> exercises at least 2 days per week</a:t>
                </a:r>
              </a:p>
              <a:p>
                <a:pPr marL="2114550" lvl="4" indent="-285750">
                  <a:buFont typeface="Arial" panose="020B0604020202020204" pitchFamily="34" charset="0"/>
                  <a:buChar char="•"/>
                </a:pPr>
                <a:r>
                  <a:rPr lang="en-CA" sz="1400" dirty="0">
                    <a:solidFill>
                      <a:schemeClr val="tx1"/>
                    </a:solidFill>
                  </a:rPr>
                  <a:t>Brief exercise bouts after meals can improve metabolic control</a:t>
                </a:r>
              </a:p>
              <a:p>
                <a:pPr marL="2114550" lvl="4" indent="-285750">
                  <a:buFont typeface="Arial" panose="020B0604020202020204" pitchFamily="34" charset="0"/>
                  <a:buChar char="•"/>
                </a:pPr>
                <a:r>
                  <a:rPr lang="en-CA" sz="1400" dirty="0">
                    <a:solidFill>
                      <a:schemeClr val="tx1"/>
                    </a:solidFill>
                  </a:rPr>
                  <a:t>Use of fitness trackers and realistic step count goals</a:t>
                </a:r>
              </a:p>
            </p:txBody>
          </p:sp>
          <p:grpSp>
            <p:nvGrpSpPr>
              <p:cNvPr id="92" name="Group 91">
                <a:extLst>
                  <a:ext uri="{FF2B5EF4-FFF2-40B4-BE49-F238E27FC236}">
                    <a16:creationId xmlns:a16="http://schemas.microsoft.com/office/drawing/2014/main" id="{F3EE486D-AE03-4846-88EB-53F2CD53A683}"/>
                  </a:ext>
                </a:extLst>
              </p:cNvPr>
              <p:cNvGrpSpPr/>
              <p:nvPr/>
            </p:nvGrpSpPr>
            <p:grpSpPr>
              <a:xfrm>
                <a:off x="2088444" y="1950097"/>
                <a:ext cx="663301" cy="645110"/>
                <a:chOff x="2088444" y="2340629"/>
                <a:chExt cx="663301" cy="645110"/>
              </a:xfrm>
            </p:grpSpPr>
            <p:grpSp>
              <p:nvGrpSpPr>
                <p:cNvPr id="7" name="Group 6">
                  <a:extLst>
                    <a:ext uri="{FF2B5EF4-FFF2-40B4-BE49-F238E27FC236}">
                      <a16:creationId xmlns:a16="http://schemas.microsoft.com/office/drawing/2014/main" id="{2D44F92F-7C82-4996-B72F-FE659FF27C47}"/>
                    </a:ext>
                  </a:extLst>
                </p:cNvPr>
                <p:cNvGrpSpPr/>
                <p:nvPr/>
              </p:nvGrpSpPr>
              <p:grpSpPr>
                <a:xfrm>
                  <a:off x="2088444" y="2340629"/>
                  <a:ext cx="282673" cy="645110"/>
                  <a:chOff x="4700018" y="1417905"/>
                  <a:chExt cx="282673" cy="645110"/>
                </a:xfrm>
                <a:solidFill>
                  <a:schemeClr val="tx1"/>
                </a:solidFill>
              </p:grpSpPr>
              <p:sp>
                <p:nvSpPr>
                  <p:cNvPr id="8" name="Freeform 5">
                    <a:extLst>
                      <a:ext uri="{FF2B5EF4-FFF2-40B4-BE49-F238E27FC236}">
                        <a16:creationId xmlns:a16="http://schemas.microsoft.com/office/drawing/2014/main" id="{628901B2-6B10-4262-A125-54F23E0DDE9B}"/>
                      </a:ext>
                    </a:extLst>
                  </p:cNvPr>
                  <p:cNvSpPr>
                    <a:spLocks/>
                  </p:cNvSpPr>
                  <p:nvPr/>
                </p:nvSpPr>
                <p:spPr bwMode="auto">
                  <a:xfrm>
                    <a:off x="4700018" y="1555743"/>
                    <a:ext cx="282673" cy="507272"/>
                  </a:xfrm>
                  <a:custGeom>
                    <a:avLst/>
                    <a:gdLst>
                      <a:gd name="T0" fmla="*/ 100 w 416"/>
                      <a:gd name="T1" fmla="*/ 96 h 746"/>
                      <a:gd name="T2" fmla="*/ 100 w 416"/>
                      <a:gd name="T3" fmla="*/ 696 h 746"/>
                      <a:gd name="T4" fmla="*/ 149 w 416"/>
                      <a:gd name="T5" fmla="*/ 746 h 746"/>
                      <a:gd name="T6" fmla="*/ 199 w 416"/>
                      <a:gd name="T7" fmla="*/ 696 h 746"/>
                      <a:gd name="T8" fmla="*/ 199 w 416"/>
                      <a:gd name="T9" fmla="*/ 335 h 746"/>
                      <a:gd name="T10" fmla="*/ 217 w 416"/>
                      <a:gd name="T11" fmla="*/ 335 h 746"/>
                      <a:gd name="T12" fmla="*/ 217 w 416"/>
                      <a:gd name="T13" fmla="*/ 696 h 746"/>
                      <a:gd name="T14" fmla="*/ 267 w 416"/>
                      <a:gd name="T15" fmla="*/ 746 h 746"/>
                      <a:gd name="T16" fmla="*/ 316 w 416"/>
                      <a:gd name="T17" fmla="*/ 696 h 746"/>
                      <a:gd name="T18" fmla="*/ 316 w 416"/>
                      <a:gd name="T19" fmla="*/ 96 h 746"/>
                      <a:gd name="T20" fmla="*/ 342 w 416"/>
                      <a:gd name="T21" fmla="*/ 349 h 746"/>
                      <a:gd name="T22" fmla="*/ 372 w 416"/>
                      <a:gd name="T23" fmla="*/ 382 h 746"/>
                      <a:gd name="T24" fmla="*/ 374 w 416"/>
                      <a:gd name="T25" fmla="*/ 382 h 746"/>
                      <a:gd name="T26" fmla="*/ 406 w 416"/>
                      <a:gd name="T27" fmla="*/ 352 h 746"/>
                      <a:gd name="T28" fmla="*/ 343 w 416"/>
                      <a:gd name="T29" fmla="*/ 25 h 746"/>
                      <a:gd name="T30" fmla="*/ 287 w 416"/>
                      <a:gd name="T31" fmla="*/ 0 h 746"/>
                      <a:gd name="T32" fmla="*/ 285 w 416"/>
                      <a:gd name="T33" fmla="*/ 0 h 746"/>
                      <a:gd name="T34" fmla="*/ 131 w 416"/>
                      <a:gd name="T35" fmla="*/ 0 h 746"/>
                      <a:gd name="T36" fmla="*/ 129 w 416"/>
                      <a:gd name="T37" fmla="*/ 0 h 746"/>
                      <a:gd name="T38" fmla="*/ 73 w 416"/>
                      <a:gd name="T39" fmla="*/ 25 h 746"/>
                      <a:gd name="T40" fmla="*/ 10 w 416"/>
                      <a:gd name="T41" fmla="*/ 352 h 746"/>
                      <a:gd name="T42" fmla="*/ 42 w 416"/>
                      <a:gd name="T43" fmla="*/ 382 h 746"/>
                      <a:gd name="T44" fmla="*/ 44 w 416"/>
                      <a:gd name="T45" fmla="*/ 382 h 746"/>
                      <a:gd name="T46" fmla="*/ 74 w 416"/>
                      <a:gd name="T47" fmla="*/ 349 h 746"/>
                      <a:gd name="T48" fmla="*/ 100 w 416"/>
                      <a:gd name="T49" fmla="*/ 9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6" h="746">
                        <a:moveTo>
                          <a:pt x="100" y="96"/>
                        </a:moveTo>
                        <a:cubicBezTo>
                          <a:pt x="100" y="696"/>
                          <a:pt x="100" y="696"/>
                          <a:pt x="100" y="696"/>
                        </a:cubicBezTo>
                        <a:cubicBezTo>
                          <a:pt x="100" y="723"/>
                          <a:pt x="122" y="746"/>
                          <a:pt x="149" y="746"/>
                        </a:cubicBezTo>
                        <a:cubicBezTo>
                          <a:pt x="177" y="746"/>
                          <a:pt x="199" y="723"/>
                          <a:pt x="199" y="696"/>
                        </a:cubicBezTo>
                        <a:cubicBezTo>
                          <a:pt x="199" y="335"/>
                          <a:pt x="199" y="335"/>
                          <a:pt x="199" y="335"/>
                        </a:cubicBezTo>
                        <a:cubicBezTo>
                          <a:pt x="217" y="335"/>
                          <a:pt x="217" y="335"/>
                          <a:pt x="217" y="335"/>
                        </a:cubicBezTo>
                        <a:cubicBezTo>
                          <a:pt x="217" y="696"/>
                          <a:pt x="217" y="696"/>
                          <a:pt x="217" y="696"/>
                        </a:cubicBezTo>
                        <a:cubicBezTo>
                          <a:pt x="217" y="723"/>
                          <a:pt x="239" y="746"/>
                          <a:pt x="267" y="746"/>
                        </a:cubicBezTo>
                        <a:cubicBezTo>
                          <a:pt x="294" y="746"/>
                          <a:pt x="316" y="723"/>
                          <a:pt x="316" y="696"/>
                        </a:cubicBezTo>
                        <a:cubicBezTo>
                          <a:pt x="316" y="96"/>
                          <a:pt x="316" y="96"/>
                          <a:pt x="316" y="96"/>
                        </a:cubicBezTo>
                        <a:cubicBezTo>
                          <a:pt x="334" y="133"/>
                          <a:pt x="350" y="208"/>
                          <a:pt x="342" y="349"/>
                        </a:cubicBezTo>
                        <a:cubicBezTo>
                          <a:pt x="341" y="366"/>
                          <a:pt x="354" y="381"/>
                          <a:pt x="372" y="382"/>
                        </a:cubicBezTo>
                        <a:cubicBezTo>
                          <a:pt x="373" y="382"/>
                          <a:pt x="373" y="382"/>
                          <a:pt x="374" y="382"/>
                        </a:cubicBezTo>
                        <a:cubicBezTo>
                          <a:pt x="391" y="382"/>
                          <a:pt x="405" y="369"/>
                          <a:pt x="406" y="352"/>
                        </a:cubicBezTo>
                        <a:cubicBezTo>
                          <a:pt x="416" y="183"/>
                          <a:pt x="394" y="73"/>
                          <a:pt x="343" y="25"/>
                        </a:cubicBezTo>
                        <a:cubicBezTo>
                          <a:pt x="321" y="4"/>
                          <a:pt x="299" y="0"/>
                          <a:pt x="287" y="0"/>
                        </a:cubicBezTo>
                        <a:cubicBezTo>
                          <a:pt x="287" y="0"/>
                          <a:pt x="286" y="0"/>
                          <a:pt x="285" y="0"/>
                        </a:cubicBezTo>
                        <a:cubicBezTo>
                          <a:pt x="131" y="0"/>
                          <a:pt x="131" y="0"/>
                          <a:pt x="131" y="0"/>
                        </a:cubicBezTo>
                        <a:cubicBezTo>
                          <a:pt x="130" y="0"/>
                          <a:pt x="129" y="0"/>
                          <a:pt x="129" y="0"/>
                        </a:cubicBezTo>
                        <a:cubicBezTo>
                          <a:pt x="117" y="0"/>
                          <a:pt x="96" y="4"/>
                          <a:pt x="73" y="25"/>
                        </a:cubicBezTo>
                        <a:cubicBezTo>
                          <a:pt x="22" y="73"/>
                          <a:pt x="0" y="183"/>
                          <a:pt x="10" y="352"/>
                        </a:cubicBezTo>
                        <a:cubicBezTo>
                          <a:pt x="11" y="369"/>
                          <a:pt x="25" y="382"/>
                          <a:pt x="42" y="382"/>
                        </a:cubicBezTo>
                        <a:cubicBezTo>
                          <a:pt x="43" y="382"/>
                          <a:pt x="44" y="382"/>
                          <a:pt x="44" y="382"/>
                        </a:cubicBezTo>
                        <a:cubicBezTo>
                          <a:pt x="62" y="381"/>
                          <a:pt x="75" y="366"/>
                          <a:pt x="74" y="349"/>
                        </a:cubicBezTo>
                        <a:cubicBezTo>
                          <a:pt x="66" y="208"/>
                          <a:pt x="82" y="133"/>
                          <a:pt x="100"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Oval 6">
                    <a:extLst>
                      <a:ext uri="{FF2B5EF4-FFF2-40B4-BE49-F238E27FC236}">
                        <a16:creationId xmlns:a16="http://schemas.microsoft.com/office/drawing/2014/main" id="{8A89595D-6243-471E-BEB8-E094A29101F5}"/>
                      </a:ext>
                    </a:extLst>
                  </p:cNvPr>
                  <p:cNvSpPr>
                    <a:spLocks noChangeArrowheads="1"/>
                  </p:cNvSpPr>
                  <p:nvPr/>
                </p:nvSpPr>
                <p:spPr bwMode="auto">
                  <a:xfrm>
                    <a:off x="4780482" y="1417905"/>
                    <a:ext cx="121745" cy="12244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a16="http://schemas.microsoft.com/office/drawing/2014/main" id="{1539E883-AB81-4B74-A968-13C0444F1DA6}"/>
                    </a:ext>
                  </a:extLst>
                </p:cNvPr>
                <p:cNvGrpSpPr/>
                <p:nvPr/>
              </p:nvGrpSpPr>
              <p:grpSpPr>
                <a:xfrm>
                  <a:off x="2432689" y="2366517"/>
                  <a:ext cx="319056" cy="619222"/>
                  <a:chOff x="5044263" y="1443793"/>
                  <a:chExt cx="319056" cy="619222"/>
                </a:xfrm>
                <a:solidFill>
                  <a:schemeClr val="tx1"/>
                </a:solidFill>
              </p:grpSpPr>
              <p:sp>
                <p:nvSpPr>
                  <p:cNvPr id="11" name="Freeform 7">
                    <a:extLst>
                      <a:ext uri="{FF2B5EF4-FFF2-40B4-BE49-F238E27FC236}">
                        <a16:creationId xmlns:a16="http://schemas.microsoft.com/office/drawing/2014/main" id="{5F9F5F4C-322B-4E39-B052-D1D9B9F10DE5}"/>
                      </a:ext>
                    </a:extLst>
                  </p:cNvPr>
                  <p:cNvSpPr>
                    <a:spLocks/>
                  </p:cNvSpPr>
                  <p:nvPr/>
                </p:nvSpPr>
                <p:spPr bwMode="auto">
                  <a:xfrm>
                    <a:off x="5145018" y="1895790"/>
                    <a:ext cx="54575" cy="167225"/>
                  </a:xfrm>
                  <a:custGeom>
                    <a:avLst/>
                    <a:gdLst>
                      <a:gd name="T0" fmla="*/ 0 w 80"/>
                      <a:gd name="T1" fmla="*/ 206 h 246"/>
                      <a:gd name="T2" fmla="*/ 40 w 80"/>
                      <a:gd name="T3" fmla="*/ 246 h 246"/>
                      <a:gd name="T4" fmla="*/ 80 w 80"/>
                      <a:gd name="T5" fmla="*/ 206 h 246"/>
                      <a:gd name="T6" fmla="*/ 80 w 80"/>
                      <a:gd name="T7" fmla="*/ 8 h 246"/>
                      <a:gd name="T8" fmla="*/ 0 w 80"/>
                      <a:gd name="T9" fmla="*/ 0 h 246"/>
                      <a:gd name="T10" fmla="*/ 0 w 80"/>
                      <a:gd name="T11" fmla="*/ 206 h 246"/>
                    </a:gdLst>
                    <a:ahLst/>
                    <a:cxnLst>
                      <a:cxn ang="0">
                        <a:pos x="T0" y="T1"/>
                      </a:cxn>
                      <a:cxn ang="0">
                        <a:pos x="T2" y="T3"/>
                      </a:cxn>
                      <a:cxn ang="0">
                        <a:pos x="T4" y="T5"/>
                      </a:cxn>
                      <a:cxn ang="0">
                        <a:pos x="T6" y="T7"/>
                      </a:cxn>
                      <a:cxn ang="0">
                        <a:pos x="T8" y="T9"/>
                      </a:cxn>
                      <a:cxn ang="0">
                        <a:pos x="T10" y="T11"/>
                      </a:cxn>
                    </a:cxnLst>
                    <a:rect l="0" t="0" r="r" b="b"/>
                    <a:pathLst>
                      <a:path w="80" h="246">
                        <a:moveTo>
                          <a:pt x="0" y="206"/>
                        </a:moveTo>
                        <a:cubicBezTo>
                          <a:pt x="0" y="228"/>
                          <a:pt x="18" y="246"/>
                          <a:pt x="40" y="246"/>
                        </a:cubicBezTo>
                        <a:cubicBezTo>
                          <a:pt x="62" y="246"/>
                          <a:pt x="80" y="228"/>
                          <a:pt x="80" y="206"/>
                        </a:cubicBezTo>
                        <a:cubicBezTo>
                          <a:pt x="80" y="8"/>
                          <a:pt x="80" y="8"/>
                          <a:pt x="80" y="8"/>
                        </a:cubicBezTo>
                        <a:cubicBezTo>
                          <a:pt x="50" y="7"/>
                          <a:pt x="23" y="4"/>
                          <a:pt x="0" y="0"/>
                        </a:cubicBezTo>
                        <a:lnTo>
                          <a:pt x="0" y="2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a:extLst>
                      <a:ext uri="{FF2B5EF4-FFF2-40B4-BE49-F238E27FC236}">
                        <a16:creationId xmlns:a16="http://schemas.microsoft.com/office/drawing/2014/main" id="{140A60A6-562E-420D-A9E8-C9DB44F208E2}"/>
                      </a:ext>
                    </a:extLst>
                  </p:cNvPr>
                  <p:cNvSpPr>
                    <a:spLocks/>
                  </p:cNvSpPr>
                  <p:nvPr/>
                </p:nvSpPr>
                <p:spPr bwMode="auto">
                  <a:xfrm>
                    <a:off x="5208689" y="1895790"/>
                    <a:ext cx="54575" cy="167225"/>
                  </a:xfrm>
                  <a:custGeom>
                    <a:avLst/>
                    <a:gdLst>
                      <a:gd name="T0" fmla="*/ 0 w 80"/>
                      <a:gd name="T1" fmla="*/ 206 h 246"/>
                      <a:gd name="T2" fmla="*/ 40 w 80"/>
                      <a:gd name="T3" fmla="*/ 246 h 246"/>
                      <a:gd name="T4" fmla="*/ 80 w 80"/>
                      <a:gd name="T5" fmla="*/ 206 h 246"/>
                      <a:gd name="T6" fmla="*/ 80 w 80"/>
                      <a:gd name="T7" fmla="*/ 0 h 246"/>
                      <a:gd name="T8" fmla="*/ 0 w 80"/>
                      <a:gd name="T9" fmla="*/ 8 h 246"/>
                      <a:gd name="T10" fmla="*/ 0 w 80"/>
                      <a:gd name="T11" fmla="*/ 206 h 246"/>
                    </a:gdLst>
                    <a:ahLst/>
                    <a:cxnLst>
                      <a:cxn ang="0">
                        <a:pos x="T0" y="T1"/>
                      </a:cxn>
                      <a:cxn ang="0">
                        <a:pos x="T2" y="T3"/>
                      </a:cxn>
                      <a:cxn ang="0">
                        <a:pos x="T4" y="T5"/>
                      </a:cxn>
                      <a:cxn ang="0">
                        <a:pos x="T6" y="T7"/>
                      </a:cxn>
                      <a:cxn ang="0">
                        <a:pos x="T8" y="T9"/>
                      </a:cxn>
                      <a:cxn ang="0">
                        <a:pos x="T10" y="T11"/>
                      </a:cxn>
                    </a:cxnLst>
                    <a:rect l="0" t="0" r="r" b="b"/>
                    <a:pathLst>
                      <a:path w="80" h="246">
                        <a:moveTo>
                          <a:pt x="0" y="206"/>
                        </a:moveTo>
                        <a:cubicBezTo>
                          <a:pt x="0" y="228"/>
                          <a:pt x="17" y="246"/>
                          <a:pt x="40" y="246"/>
                        </a:cubicBezTo>
                        <a:cubicBezTo>
                          <a:pt x="62" y="246"/>
                          <a:pt x="80" y="228"/>
                          <a:pt x="80" y="206"/>
                        </a:cubicBezTo>
                        <a:cubicBezTo>
                          <a:pt x="80" y="0"/>
                          <a:pt x="80" y="0"/>
                          <a:pt x="80" y="0"/>
                        </a:cubicBezTo>
                        <a:cubicBezTo>
                          <a:pt x="57" y="4"/>
                          <a:pt x="30" y="7"/>
                          <a:pt x="0" y="8"/>
                        </a:cubicBezTo>
                        <a:lnTo>
                          <a:pt x="0" y="2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9">
                    <a:extLst>
                      <a:ext uri="{FF2B5EF4-FFF2-40B4-BE49-F238E27FC236}">
                        <a16:creationId xmlns:a16="http://schemas.microsoft.com/office/drawing/2014/main" id="{227FE506-7B46-4C32-A4AA-0F299B38F896}"/>
                      </a:ext>
                    </a:extLst>
                  </p:cNvPr>
                  <p:cNvSpPr>
                    <a:spLocks/>
                  </p:cNvSpPr>
                  <p:nvPr/>
                </p:nvSpPr>
                <p:spPr bwMode="auto">
                  <a:xfrm>
                    <a:off x="5044263" y="1572535"/>
                    <a:ext cx="319056" cy="320456"/>
                  </a:xfrm>
                  <a:custGeom>
                    <a:avLst/>
                    <a:gdLst>
                      <a:gd name="T0" fmla="*/ 25 w 469"/>
                      <a:gd name="T1" fmla="*/ 346 h 471"/>
                      <a:gd name="T2" fmla="*/ 54 w 469"/>
                      <a:gd name="T3" fmla="*/ 323 h 471"/>
                      <a:gd name="T4" fmla="*/ 113 w 469"/>
                      <a:gd name="T5" fmla="*/ 123 h 471"/>
                      <a:gd name="T6" fmla="*/ 130 w 469"/>
                      <a:gd name="T7" fmla="*/ 97 h 471"/>
                      <a:gd name="T8" fmla="*/ 62 w 469"/>
                      <a:gd name="T9" fmla="*/ 435 h 471"/>
                      <a:gd name="T10" fmla="*/ 235 w 469"/>
                      <a:gd name="T11" fmla="*/ 471 h 471"/>
                      <a:gd name="T12" fmla="*/ 408 w 469"/>
                      <a:gd name="T13" fmla="*/ 435 h 471"/>
                      <a:gd name="T14" fmla="*/ 340 w 469"/>
                      <a:gd name="T15" fmla="*/ 97 h 471"/>
                      <a:gd name="T16" fmla="*/ 357 w 469"/>
                      <a:gd name="T17" fmla="*/ 123 h 471"/>
                      <a:gd name="T18" fmla="*/ 416 w 469"/>
                      <a:gd name="T19" fmla="*/ 323 h 471"/>
                      <a:gd name="T20" fmla="*/ 442 w 469"/>
                      <a:gd name="T21" fmla="*/ 346 h 471"/>
                      <a:gd name="T22" fmla="*/ 445 w 469"/>
                      <a:gd name="T23" fmla="*/ 346 h 471"/>
                      <a:gd name="T24" fmla="*/ 467 w 469"/>
                      <a:gd name="T25" fmla="*/ 317 h 471"/>
                      <a:gd name="T26" fmla="*/ 337 w 469"/>
                      <a:gd name="T27" fmla="*/ 24 h 471"/>
                      <a:gd name="T28" fmla="*/ 300 w 469"/>
                      <a:gd name="T29" fmla="*/ 8 h 471"/>
                      <a:gd name="T30" fmla="*/ 235 w 469"/>
                      <a:gd name="T31" fmla="*/ 0 h 471"/>
                      <a:gd name="T32" fmla="*/ 170 w 469"/>
                      <a:gd name="T33" fmla="*/ 8 h 471"/>
                      <a:gd name="T34" fmla="*/ 133 w 469"/>
                      <a:gd name="T35" fmla="*/ 24 h 471"/>
                      <a:gd name="T36" fmla="*/ 2 w 469"/>
                      <a:gd name="T37" fmla="*/ 317 h 471"/>
                      <a:gd name="T38" fmla="*/ 25 w 469"/>
                      <a:gd name="T39" fmla="*/ 34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9" h="471">
                        <a:moveTo>
                          <a:pt x="25" y="346"/>
                        </a:moveTo>
                        <a:cubicBezTo>
                          <a:pt x="39" y="348"/>
                          <a:pt x="52" y="338"/>
                          <a:pt x="54" y="323"/>
                        </a:cubicBezTo>
                        <a:cubicBezTo>
                          <a:pt x="67" y="224"/>
                          <a:pt x="90" y="162"/>
                          <a:pt x="113" y="123"/>
                        </a:cubicBezTo>
                        <a:cubicBezTo>
                          <a:pt x="119" y="113"/>
                          <a:pt x="125" y="104"/>
                          <a:pt x="130" y="97"/>
                        </a:cubicBezTo>
                        <a:cubicBezTo>
                          <a:pt x="62" y="435"/>
                          <a:pt x="62" y="435"/>
                          <a:pt x="62" y="435"/>
                        </a:cubicBezTo>
                        <a:cubicBezTo>
                          <a:pt x="62" y="435"/>
                          <a:pt x="122" y="471"/>
                          <a:pt x="235" y="471"/>
                        </a:cubicBezTo>
                        <a:cubicBezTo>
                          <a:pt x="348" y="471"/>
                          <a:pt x="408" y="435"/>
                          <a:pt x="408" y="435"/>
                        </a:cubicBezTo>
                        <a:cubicBezTo>
                          <a:pt x="340" y="97"/>
                          <a:pt x="340" y="97"/>
                          <a:pt x="340" y="97"/>
                        </a:cubicBezTo>
                        <a:cubicBezTo>
                          <a:pt x="345" y="104"/>
                          <a:pt x="351" y="113"/>
                          <a:pt x="357" y="123"/>
                        </a:cubicBezTo>
                        <a:cubicBezTo>
                          <a:pt x="380" y="162"/>
                          <a:pt x="403" y="224"/>
                          <a:pt x="416" y="323"/>
                        </a:cubicBezTo>
                        <a:cubicBezTo>
                          <a:pt x="418" y="337"/>
                          <a:pt x="429" y="346"/>
                          <a:pt x="442" y="346"/>
                        </a:cubicBezTo>
                        <a:cubicBezTo>
                          <a:pt x="443" y="346"/>
                          <a:pt x="444" y="346"/>
                          <a:pt x="445" y="346"/>
                        </a:cubicBezTo>
                        <a:cubicBezTo>
                          <a:pt x="459" y="344"/>
                          <a:pt x="469" y="331"/>
                          <a:pt x="467" y="317"/>
                        </a:cubicBezTo>
                        <a:cubicBezTo>
                          <a:pt x="442" y="123"/>
                          <a:pt x="379" y="50"/>
                          <a:pt x="337" y="24"/>
                        </a:cubicBezTo>
                        <a:cubicBezTo>
                          <a:pt x="320" y="13"/>
                          <a:pt x="306" y="9"/>
                          <a:pt x="300" y="8"/>
                        </a:cubicBezTo>
                        <a:cubicBezTo>
                          <a:pt x="293" y="6"/>
                          <a:pt x="264" y="0"/>
                          <a:pt x="235" y="0"/>
                        </a:cubicBezTo>
                        <a:cubicBezTo>
                          <a:pt x="205" y="0"/>
                          <a:pt x="176" y="6"/>
                          <a:pt x="170" y="8"/>
                        </a:cubicBezTo>
                        <a:cubicBezTo>
                          <a:pt x="164" y="9"/>
                          <a:pt x="150" y="13"/>
                          <a:pt x="133" y="24"/>
                        </a:cubicBezTo>
                        <a:cubicBezTo>
                          <a:pt x="91" y="50"/>
                          <a:pt x="28" y="123"/>
                          <a:pt x="2" y="317"/>
                        </a:cubicBezTo>
                        <a:cubicBezTo>
                          <a:pt x="0" y="331"/>
                          <a:pt x="10" y="344"/>
                          <a:pt x="25" y="3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Oval 10">
                    <a:extLst>
                      <a:ext uri="{FF2B5EF4-FFF2-40B4-BE49-F238E27FC236}">
                        <a16:creationId xmlns:a16="http://schemas.microsoft.com/office/drawing/2014/main" id="{AD016762-877A-441E-B4F9-9C63B4A61C1D}"/>
                      </a:ext>
                    </a:extLst>
                  </p:cNvPr>
                  <p:cNvSpPr>
                    <a:spLocks noChangeArrowheads="1"/>
                  </p:cNvSpPr>
                  <p:nvPr/>
                </p:nvSpPr>
                <p:spPr bwMode="auto">
                  <a:xfrm>
                    <a:off x="5145717" y="1443793"/>
                    <a:ext cx="116847" cy="11684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1" name="TextBox 20">
                <a:extLst>
                  <a:ext uri="{FF2B5EF4-FFF2-40B4-BE49-F238E27FC236}">
                    <a16:creationId xmlns:a16="http://schemas.microsoft.com/office/drawing/2014/main" id="{C70659CB-D73B-40B4-9657-B945F7FA0956}"/>
                  </a:ext>
                </a:extLst>
              </p:cNvPr>
              <p:cNvSpPr txBox="1"/>
              <p:nvPr/>
            </p:nvSpPr>
            <p:spPr>
              <a:xfrm>
                <a:off x="958600" y="2087986"/>
                <a:ext cx="823265" cy="369332"/>
              </a:xfrm>
              <a:prstGeom prst="rect">
                <a:avLst/>
              </a:prstGeom>
              <a:noFill/>
            </p:spPr>
            <p:txBody>
              <a:bodyPr wrap="square" rtlCol="0">
                <a:spAutoFit/>
              </a:bodyPr>
              <a:lstStyle/>
              <a:p>
                <a:pPr algn="ctr"/>
                <a:r>
                  <a:rPr lang="en-CA"/>
                  <a:t>Adults</a:t>
                </a:r>
              </a:p>
            </p:txBody>
          </p:sp>
        </p:grpSp>
        <p:grpSp>
          <p:nvGrpSpPr>
            <p:cNvPr id="95" name="Group 94">
              <a:extLst>
                <a:ext uri="{FF2B5EF4-FFF2-40B4-BE49-F238E27FC236}">
                  <a16:creationId xmlns:a16="http://schemas.microsoft.com/office/drawing/2014/main" id="{E6E60DAB-8ACA-4C20-84E9-AE0728C09D42}"/>
                </a:ext>
              </a:extLst>
            </p:cNvPr>
            <p:cNvGrpSpPr/>
            <p:nvPr/>
          </p:nvGrpSpPr>
          <p:grpSpPr>
            <a:xfrm>
              <a:off x="965191" y="3908835"/>
              <a:ext cx="8944426" cy="1546732"/>
              <a:chOff x="958600" y="3908835"/>
              <a:chExt cx="8944426" cy="1546732"/>
            </a:xfrm>
          </p:grpSpPr>
          <p:sp>
            <p:nvSpPr>
              <p:cNvPr id="6" name="Rectangle 5">
                <a:extLst>
                  <a:ext uri="{FF2B5EF4-FFF2-40B4-BE49-F238E27FC236}">
                    <a16:creationId xmlns:a16="http://schemas.microsoft.com/office/drawing/2014/main" id="{F62B323B-6C96-4F35-99DC-43B09FEF3CFC}"/>
                  </a:ext>
                </a:extLst>
              </p:cNvPr>
              <p:cNvSpPr/>
              <p:nvPr/>
            </p:nvSpPr>
            <p:spPr>
              <a:xfrm>
                <a:off x="972129" y="3908835"/>
                <a:ext cx="8930897" cy="154673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14550" lvl="4" indent="-285750">
                  <a:buFont typeface="Arial" panose="020B0604020202020204" pitchFamily="34" charset="0"/>
                  <a:buChar char="•"/>
                </a:pPr>
                <a:r>
                  <a:rPr lang="en-US" sz="1400">
                    <a:solidFill>
                      <a:schemeClr val="tx1"/>
                    </a:solidFill>
                  </a:rPr>
                  <a:t>Same volume recommendations for aerobic activity and muscle-strengthening exercises as the younger adult population</a:t>
                </a:r>
              </a:p>
              <a:p>
                <a:pPr marL="2114550" lvl="4" indent="-285750">
                  <a:buFont typeface="Arial" panose="020B0604020202020204" pitchFamily="34" charset="0"/>
                  <a:buChar char="•"/>
                </a:pPr>
                <a:r>
                  <a:rPr lang="en-US" sz="1400">
                    <a:solidFill>
                      <a:schemeClr val="tx1"/>
                    </a:solidFill>
                  </a:rPr>
                  <a:t>Multicomponent physical activity with balance training should be incorporated to improve function and reduce risk of falls</a:t>
                </a:r>
              </a:p>
              <a:p>
                <a:pPr marL="2114550" lvl="4" indent="-285750">
                  <a:buFont typeface="Arial" panose="020B0604020202020204" pitchFamily="34" charset="0"/>
                  <a:buChar char="•"/>
                </a:pPr>
                <a:r>
                  <a:rPr lang="en-US" sz="1400">
                    <a:solidFill>
                      <a:schemeClr val="tx1"/>
                    </a:solidFill>
                  </a:rPr>
                  <a:t>Tailor exercise intensity level and modality based on patient-specific conditions (such as cardiovascular or orthopedic conditions)</a:t>
                </a:r>
                <a:endParaRPr lang="en-CA" sz="1400">
                  <a:solidFill>
                    <a:schemeClr val="tx1"/>
                  </a:solidFill>
                </a:endParaRPr>
              </a:p>
            </p:txBody>
          </p:sp>
          <p:grpSp>
            <p:nvGrpSpPr>
              <p:cNvPr id="93" name="Group 92">
                <a:extLst>
                  <a:ext uri="{FF2B5EF4-FFF2-40B4-BE49-F238E27FC236}">
                    <a16:creationId xmlns:a16="http://schemas.microsoft.com/office/drawing/2014/main" id="{45B17BFA-83CE-4F2C-902D-5ADACD753320}"/>
                  </a:ext>
                </a:extLst>
              </p:cNvPr>
              <p:cNvGrpSpPr/>
              <p:nvPr/>
            </p:nvGrpSpPr>
            <p:grpSpPr>
              <a:xfrm>
                <a:off x="1925962" y="4349375"/>
                <a:ext cx="852754" cy="665652"/>
                <a:chOff x="1925962" y="4428994"/>
                <a:chExt cx="852754" cy="665652"/>
              </a:xfrm>
            </p:grpSpPr>
            <p:grpSp>
              <p:nvGrpSpPr>
                <p:cNvPr id="15" name="Group 4">
                  <a:extLst>
                    <a:ext uri="{FF2B5EF4-FFF2-40B4-BE49-F238E27FC236}">
                      <a16:creationId xmlns:a16="http://schemas.microsoft.com/office/drawing/2014/main" id="{AE176556-AEAC-4076-8F3F-AD451E4F3483}"/>
                    </a:ext>
                  </a:extLst>
                </p:cNvPr>
                <p:cNvGrpSpPr>
                  <a:grpSpLocks noChangeAspect="1"/>
                </p:cNvGrpSpPr>
                <p:nvPr/>
              </p:nvGrpSpPr>
              <p:grpSpPr bwMode="auto">
                <a:xfrm>
                  <a:off x="1925962" y="4438667"/>
                  <a:ext cx="424317" cy="655979"/>
                  <a:chOff x="2619" y="1208"/>
                  <a:chExt cx="533" cy="824"/>
                </a:xfrm>
                <a:solidFill>
                  <a:schemeClr val="tx1"/>
                </a:solidFill>
              </p:grpSpPr>
              <p:sp>
                <p:nvSpPr>
                  <p:cNvPr id="16" name="Oval 5">
                    <a:extLst>
                      <a:ext uri="{FF2B5EF4-FFF2-40B4-BE49-F238E27FC236}">
                        <a16:creationId xmlns:a16="http://schemas.microsoft.com/office/drawing/2014/main" id="{BF81E081-CEB0-4C1D-A6E7-87A9576015C2}"/>
                      </a:ext>
                    </a:extLst>
                  </p:cNvPr>
                  <p:cNvSpPr>
                    <a:spLocks noChangeArrowheads="1"/>
                  </p:cNvSpPr>
                  <p:nvPr/>
                </p:nvSpPr>
                <p:spPr bwMode="auto">
                  <a:xfrm>
                    <a:off x="2811" y="1208"/>
                    <a:ext cx="216" cy="21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6">
                    <a:extLst>
                      <a:ext uri="{FF2B5EF4-FFF2-40B4-BE49-F238E27FC236}">
                        <a16:creationId xmlns:a16="http://schemas.microsoft.com/office/drawing/2014/main" id="{45D141A8-433B-4E89-BFD6-5442BF387E9B}"/>
                      </a:ext>
                    </a:extLst>
                  </p:cNvPr>
                  <p:cNvSpPr>
                    <a:spLocks/>
                  </p:cNvSpPr>
                  <p:nvPr/>
                </p:nvSpPr>
                <p:spPr bwMode="auto">
                  <a:xfrm>
                    <a:off x="2619" y="1388"/>
                    <a:ext cx="533" cy="644"/>
                  </a:xfrm>
                  <a:custGeom>
                    <a:avLst/>
                    <a:gdLst>
                      <a:gd name="T0" fmla="*/ 0 w 197"/>
                      <a:gd name="T1" fmla="*/ 125 h 239"/>
                      <a:gd name="T2" fmla="*/ 13 w 197"/>
                      <a:gd name="T3" fmla="*/ 102 h 239"/>
                      <a:gd name="T4" fmla="*/ 15 w 197"/>
                      <a:gd name="T5" fmla="*/ 89 h 239"/>
                      <a:gd name="T6" fmla="*/ 71 w 197"/>
                      <a:gd name="T7" fmla="*/ 3 h 239"/>
                      <a:gd name="T8" fmla="*/ 73 w 197"/>
                      <a:gd name="T9" fmla="*/ 0 h 239"/>
                      <a:gd name="T10" fmla="*/ 74 w 197"/>
                      <a:gd name="T11" fmla="*/ 2 h 239"/>
                      <a:gd name="T12" fmla="*/ 111 w 197"/>
                      <a:gd name="T13" fmla="*/ 20 h 239"/>
                      <a:gd name="T14" fmla="*/ 148 w 197"/>
                      <a:gd name="T15" fmla="*/ 2 h 239"/>
                      <a:gd name="T16" fmla="*/ 150 w 197"/>
                      <a:gd name="T17" fmla="*/ 0 h 239"/>
                      <a:gd name="T18" fmla="*/ 152 w 197"/>
                      <a:gd name="T19" fmla="*/ 4 h 239"/>
                      <a:gd name="T20" fmla="*/ 194 w 197"/>
                      <a:gd name="T21" fmla="*/ 97 h 239"/>
                      <a:gd name="T22" fmla="*/ 185 w 197"/>
                      <a:gd name="T23" fmla="*/ 119 h 239"/>
                      <a:gd name="T24" fmla="*/ 185 w 197"/>
                      <a:gd name="T25" fmla="*/ 119 h 239"/>
                      <a:gd name="T26" fmla="*/ 164 w 197"/>
                      <a:gd name="T27" fmla="*/ 110 h 239"/>
                      <a:gd name="T28" fmla="*/ 152 w 197"/>
                      <a:gd name="T29" fmla="*/ 84 h 239"/>
                      <a:gd name="T30" fmla="*/ 152 w 197"/>
                      <a:gd name="T31" fmla="*/ 220 h 239"/>
                      <a:gd name="T32" fmla="*/ 134 w 197"/>
                      <a:gd name="T33" fmla="*/ 239 h 239"/>
                      <a:gd name="T34" fmla="*/ 134 w 197"/>
                      <a:gd name="T35" fmla="*/ 239 h 239"/>
                      <a:gd name="T36" fmla="*/ 115 w 197"/>
                      <a:gd name="T37" fmla="*/ 220 h 239"/>
                      <a:gd name="T38" fmla="*/ 115 w 197"/>
                      <a:gd name="T39" fmla="*/ 120 h 239"/>
                      <a:gd name="T40" fmla="*/ 109 w 197"/>
                      <a:gd name="T41" fmla="*/ 120 h 239"/>
                      <a:gd name="T42" fmla="*/ 109 w 197"/>
                      <a:gd name="T43" fmla="*/ 220 h 239"/>
                      <a:gd name="T44" fmla="*/ 90 w 197"/>
                      <a:gd name="T45" fmla="*/ 239 h 239"/>
                      <a:gd name="T46" fmla="*/ 90 w 197"/>
                      <a:gd name="T47" fmla="*/ 239 h 239"/>
                      <a:gd name="T48" fmla="*/ 71 w 197"/>
                      <a:gd name="T49" fmla="*/ 220 h 239"/>
                      <a:gd name="T50" fmla="*/ 71 w 197"/>
                      <a:gd name="T51" fmla="*/ 62 h 239"/>
                      <a:gd name="T52" fmla="*/ 42 w 197"/>
                      <a:gd name="T53" fmla="*/ 107 h 239"/>
                      <a:gd name="T54" fmla="*/ 48 w 197"/>
                      <a:gd name="T55" fmla="*/ 125 h 239"/>
                      <a:gd name="T56" fmla="*/ 44 w 197"/>
                      <a:gd name="T57" fmla="*/ 129 h 239"/>
                      <a:gd name="T58" fmla="*/ 40 w 197"/>
                      <a:gd name="T59" fmla="*/ 125 h 239"/>
                      <a:gd name="T60" fmla="*/ 36 w 197"/>
                      <a:gd name="T61" fmla="*/ 112 h 239"/>
                      <a:gd name="T62" fmla="*/ 19 w 197"/>
                      <a:gd name="T63" fmla="*/ 112 h 239"/>
                      <a:gd name="T64" fmla="*/ 19 w 197"/>
                      <a:gd name="T65" fmla="*/ 112 h 239"/>
                      <a:gd name="T66" fmla="*/ 16 w 197"/>
                      <a:gd name="T67" fmla="*/ 109 h 239"/>
                      <a:gd name="T68" fmla="*/ 8 w 197"/>
                      <a:gd name="T69" fmla="*/ 125 h 239"/>
                      <a:gd name="T70" fmla="*/ 8 w 197"/>
                      <a:gd name="T71" fmla="*/ 232 h 239"/>
                      <a:gd name="T72" fmla="*/ 4 w 197"/>
                      <a:gd name="T73" fmla="*/ 236 h 239"/>
                      <a:gd name="T74" fmla="*/ 4 w 197"/>
                      <a:gd name="T75" fmla="*/ 236 h 239"/>
                      <a:gd name="T76" fmla="*/ 0 w 197"/>
                      <a:gd name="T77" fmla="*/ 232 h 239"/>
                      <a:gd name="T78" fmla="*/ 0 w 197"/>
                      <a:gd name="T79" fmla="*/ 12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7" h="239">
                        <a:moveTo>
                          <a:pt x="0" y="125"/>
                        </a:moveTo>
                        <a:cubicBezTo>
                          <a:pt x="0" y="115"/>
                          <a:pt x="5" y="107"/>
                          <a:pt x="13" y="102"/>
                        </a:cubicBezTo>
                        <a:cubicBezTo>
                          <a:pt x="11" y="98"/>
                          <a:pt x="12" y="93"/>
                          <a:pt x="15" y="89"/>
                        </a:cubicBezTo>
                        <a:cubicBezTo>
                          <a:pt x="71" y="3"/>
                          <a:pt x="71" y="3"/>
                          <a:pt x="71" y="3"/>
                        </a:cubicBezTo>
                        <a:cubicBezTo>
                          <a:pt x="73" y="0"/>
                          <a:pt x="73" y="0"/>
                          <a:pt x="73" y="0"/>
                        </a:cubicBezTo>
                        <a:cubicBezTo>
                          <a:pt x="74" y="2"/>
                          <a:pt x="74" y="2"/>
                          <a:pt x="74" y="2"/>
                        </a:cubicBezTo>
                        <a:cubicBezTo>
                          <a:pt x="83" y="13"/>
                          <a:pt x="96" y="20"/>
                          <a:pt x="111" y="20"/>
                        </a:cubicBezTo>
                        <a:cubicBezTo>
                          <a:pt x="126" y="20"/>
                          <a:pt x="139" y="13"/>
                          <a:pt x="148" y="2"/>
                        </a:cubicBezTo>
                        <a:cubicBezTo>
                          <a:pt x="150" y="0"/>
                          <a:pt x="150" y="0"/>
                          <a:pt x="150" y="0"/>
                        </a:cubicBezTo>
                        <a:cubicBezTo>
                          <a:pt x="152" y="4"/>
                          <a:pt x="152" y="4"/>
                          <a:pt x="152" y="4"/>
                        </a:cubicBezTo>
                        <a:cubicBezTo>
                          <a:pt x="194" y="97"/>
                          <a:pt x="194" y="97"/>
                          <a:pt x="194" y="97"/>
                        </a:cubicBezTo>
                        <a:cubicBezTo>
                          <a:pt x="197" y="106"/>
                          <a:pt x="193" y="115"/>
                          <a:pt x="185" y="119"/>
                        </a:cubicBezTo>
                        <a:cubicBezTo>
                          <a:pt x="185" y="119"/>
                          <a:pt x="185" y="119"/>
                          <a:pt x="185" y="119"/>
                        </a:cubicBezTo>
                        <a:cubicBezTo>
                          <a:pt x="177" y="122"/>
                          <a:pt x="168" y="118"/>
                          <a:pt x="164" y="110"/>
                        </a:cubicBezTo>
                        <a:cubicBezTo>
                          <a:pt x="152" y="84"/>
                          <a:pt x="152" y="84"/>
                          <a:pt x="152" y="84"/>
                        </a:cubicBezTo>
                        <a:cubicBezTo>
                          <a:pt x="152" y="220"/>
                          <a:pt x="152" y="220"/>
                          <a:pt x="152" y="220"/>
                        </a:cubicBezTo>
                        <a:cubicBezTo>
                          <a:pt x="152" y="231"/>
                          <a:pt x="144" y="239"/>
                          <a:pt x="134" y="239"/>
                        </a:cubicBezTo>
                        <a:cubicBezTo>
                          <a:pt x="134" y="239"/>
                          <a:pt x="134" y="239"/>
                          <a:pt x="134" y="239"/>
                        </a:cubicBezTo>
                        <a:cubicBezTo>
                          <a:pt x="123" y="239"/>
                          <a:pt x="115" y="231"/>
                          <a:pt x="115" y="220"/>
                        </a:cubicBezTo>
                        <a:cubicBezTo>
                          <a:pt x="115" y="120"/>
                          <a:pt x="115" y="120"/>
                          <a:pt x="115" y="120"/>
                        </a:cubicBezTo>
                        <a:cubicBezTo>
                          <a:pt x="109" y="120"/>
                          <a:pt x="109" y="120"/>
                          <a:pt x="109" y="120"/>
                        </a:cubicBezTo>
                        <a:cubicBezTo>
                          <a:pt x="109" y="220"/>
                          <a:pt x="109" y="220"/>
                          <a:pt x="109" y="220"/>
                        </a:cubicBezTo>
                        <a:cubicBezTo>
                          <a:pt x="109" y="231"/>
                          <a:pt x="100" y="239"/>
                          <a:pt x="90" y="239"/>
                        </a:cubicBezTo>
                        <a:cubicBezTo>
                          <a:pt x="90" y="239"/>
                          <a:pt x="90" y="239"/>
                          <a:pt x="90" y="239"/>
                        </a:cubicBezTo>
                        <a:cubicBezTo>
                          <a:pt x="79" y="239"/>
                          <a:pt x="71" y="231"/>
                          <a:pt x="71" y="220"/>
                        </a:cubicBezTo>
                        <a:cubicBezTo>
                          <a:pt x="71" y="62"/>
                          <a:pt x="71" y="62"/>
                          <a:pt x="71" y="62"/>
                        </a:cubicBezTo>
                        <a:cubicBezTo>
                          <a:pt x="42" y="107"/>
                          <a:pt x="42" y="107"/>
                          <a:pt x="42" y="107"/>
                        </a:cubicBezTo>
                        <a:cubicBezTo>
                          <a:pt x="46" y="111"/>
                          <a:pt x="48" y="118"/>
                          <a:pt x="48" y="125"/>
                        </a:cubicBezTo>
                        <a:cubicBezTo>
                          <a:pt x="48" y="127"/>
                          <a:pt x="46" y="129"/>
                          <a:pt x="44" y="129"/>
                        </a:cubicBezTo>
                        <a:cubicBezTo>
                          <a:pt x="42" y="129"/>
                          <a:pt x="40" y="127"/>
                          <a:pt x="40" y="125"/>
                        </a:cubicBezTo>
                        <a:cubicBezTo>
                          <a:pt x="40" y="120"/>
                          <a:pt x="39" y="115"/>
                          <a:pt x="36" y="112"/>
                        </a:cubicBezTo>
                        <a:cubicBezTo>
                          <a:pt x="31" y="115"/>
                          <a:pt x="24" y="115"/>
                          <a:pt x="19" y="112"/>
                        </a:cubicBezTo>
                        <a:cubicBezTo>
                          <a:pt x="19" y="112"/>
                          <a:pt x="19" y="112"/>
                          <a:pt x="19" y="112"/>
                        </a:cubicBezTo>
                        <a:cubicBezTo>
                          <a:pt x="18" y="111"/>
                          <a:pt x="17" y="110"/>
                          <a:pt x="16" y="109"/>
                        </a:cubicBezTo>
                        <a:cubicBezTo>
                          <a:pt x="11" y="112"/>
                          <a:pt x="8" y="118"/>
                          <a:pt x="8" y="125"/>
                        </a:cubicBezTo>
                        <a:cubicBezTo>
                          <a:pt x="8" y="232"/>
                          <a:pt x="8" y="232"/>
                          <a:pt x="8" y="232"/>
                        </a:cubicBezTo>
                        <a:cubicBezTo>
                          <a:pt x="8" y="234"/>
                          <a:pt x="6" y="236"/>
                          <a:pt x="4" y="236"/>
                        </a:cubicBezTo>
                        <a:cubicBezTo>
                          <a:pt x="4" y="236"/>
                          <a:pt x="4" y="236"/>
                          <a:pt x="4" y="236"/>
                        </a:cubicBezTo>
                        <a:cubicBezTo>
                          <a:pt x="2" y="236"/>
                          <a:pt x="0" y="234"/>
                          <a:pt x="0" y="232"/>
                        </a:cubicBezTo>
                        <a:lnTo>
                          <a:pt x="0"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 name="Group 9">
                  <a:extLst>
                    <a:ext uri="{FF2B5EF4-FFF2-40B4-BE49-F238E27FC236}">
                      <a16:creationId xmlns:a16="http://schemas.microsoft.com/office/drawing/2014/main" id="{90133AD9-48EC-4F7F-9670-87CDC2BD62CE}"/>
                    </a:ext>
                  </a:extLst>
                </p:cNvPr>
                <p:cNvGrpSpPr>
                  <a:grpSpLocks noChangeAspect="1"/>
                </p:cNvGrpSpPr>
                <p:nvPr/>
              </p:nvGrpSpPr>
              <p:grpSpPr bwMode="auto">
                <a:xfrm>
                  <a:off x="2371117" y="4428994"/>
                  <a:ext cx="407599" cy="655979"/>
                  <a:chOff x="2621" y="1208"/>
                  <a:chExt cx="512" cy="824"/>
                </a:xfrm>
                <a:solidFill>
                  <a:schemeClr val="tx1"/>
                </a:solidFill>
              </p:grpSpPr>
              <p:sp>
                <p:nvSpPr>
                  <p:cNvPr id="19" name="Freeform 10">
                    <a:extLst>
                      <a:ext uri="{FF2B5EF4-FFF2-40B4-BE49-F238E27FC236}">
                        <a16:creationId xmlns:a16="http://schemas.microsoft.com/office/drawing/2014/main" id="{71DFA583-129E-4DE1-AC59-C3F60DBCCC23}"/>
                      </a:ext>
                    </a:extLst>
                  </p:cNvPr>
                  <p:cNvSpPr>
                    <a:spLocks/>
                  </p:cNvSpPr>
                  <p:nvPr/>
                </p:nvSpPr>
                <p:spPr bwMode="auto">
                  <a:xfrm>
                    <a:off x="2621" y="1415"/>
                    <a:ext cx="512" cy="617"/>
                  </a:xfrm>
                  <a:custGeom>
                    <a:avLst/>
                    <a:gdLst>
                      <a:gd name="T0" fmla="*/ 188 w 189"/>
                      <a:gd name="T1" fmla="*/ 120 h 229"/>
                      <a:gd name="T2" fmla="*/ 177 w 189"/>
                      <a:gd name="T3" fmla="*/ 99 h 229"/>
                      <a:gd name="T4" fmla="*/ 175 w 189"/>
                      <a:gd name="T5" fmla="*/ 86 h 229"/>
                      <a:gd name="T6" fmla="*/ 121 w 189"/>
                      <a:gd name="T7" fmla="*/ 4 h 229"/>
                      <a:gd name="T8" fmla="*/ 119 w 189"/>
                      <a:gd name="T9" fmla="*/ 1 h 229"/>
                      <a:gd name="T10" fmla="*/ 118 w 189"/>
                      <a:gd name="T11" fmla="*/ 2 h 229"/>
                      <a:gd name="T12" fmla="*/ 82 w 189"/>
                      <a:gd name="T13" fmla="*/ 20 h 229"/>
                      <a:gd name="T14" fmla="*/ 47 w 189"/>
                      <a:gd name="T15" fmla="*/ 2 h 229"/>
                      <a:gd name="T16" fmla="*/ 45 w 189"/>
                      <a:gd name="T17" fmla="*/ 0 h 229"/>
                      <a:gd name="T18" fmla="*/ 43 w 189"/>
                      <a:gd name="T19" fmla="*/ 5 h 229"/>
                      <a:gd name="T20" fmla="*/ 3 w 189"/>
                      <a:gd name="T21" fmla="*/ 94 h 229"/>
                      <a:gd name="T22" fmla="*/ 11 w 189"/>
                      <a:gd name="T23" fmla="*/ 114 h 229"/>
                      <a:gd name="T24" fmla="*/ 11 w 189"/>
                      <a:gd name="T25" fmla="*/ 114 h 229"/>
                      <a:gd name="T26" fmla="*/ 31 w 189"/>
                      <a:gd name="T27" fmla="*/ 106 h 229"/>
                      <a:gd name="T28" fmla="*/ 43 w 189"/>
                      <a:gd name="T29" fmla="*/ 81 h 229"/>
                      <a:gd name="T30" fmla="*/ 43 w 189"/>
                      <a:gd name="T31" fmla="*/ 84 h 229"/>
                      <a:gd name="T32" fmla="*/ 27 w 189"/>
                      <a:gd name="T33" fmla="*/ 176 h 229"/>
                      <a:gd name="T34" fmla="*/ 30 w 189"/>
                      <a:gd name="T35" fmla="*/ 180 h 229"/>
                      <a:gd name="T36" fmla="*/ 43 w 189"/>
                      <a:gd name="T37" fmla="*/ 180 h 229"/>
                      <a:gd name="T38" fmla="*/ 43 w 189"/>
                      <a:gd name="T39" fmla="*/ 211 h 229"/>
                      <a:gd name="T40" fmla="*/ 61 w 189"/>
                      <a:gd name="T41" fmla="*/ 229 h 229"/>
                      <a:gd name="T42" fmla="*/ 61 w 189"/>
                      <a:gd name="T43" fmla="*/ 229 h 229"/>
                      <a:gd name="T44" fmla="*/ 79 w 189"/>
                      <a:gd name="T45" fmla="*/ 211 h 229"/>
                      <a:gd name="T46" fmla="*/ 79 w 189"/>
                      <a:gd name="T47" fmla="*/ 180 h 229"/>
                      <a:gd name="T48" fmla="*/ 82 w 189"/>
                      <a:gd name="T49" fmla="*/ 180 h 229"/>
                      <a:gd name="T50" fmla="*/ 85 w 189"/>
                      <a:gd name="T51" fmla="*/ 180 h 229"/>
                      <a:gd name="T52" fmla="*/ 85 w 189"/>
                      <a:gd name="T53" fmla="*/ 211 h 229"/>
                      <a:gd name="T54" fmla="*/ 103 w 189"/>
                      <a:gd name="T55" fmla="*/ 229 h 229"/>
                      <a:gd name="T56" fmla="*/ 103 w 189"/>
                      <a:gd name="T57" fmla="*/ 229 h 229"/>
                      <a:gd name="T58" fmla="*/ 121 w 189"/>
                      <a:gd name="T59" fmla="*/ 211 h 229"/>
                      <a:gd name="T60" fmla="*/ 121 w 189"/>
                      <a:gd name="T61" fmla="*/ 180 h 229"/>
                      <a:gd name="T62" fmla="*/ 133 w 189"/>
                      <a:gd name="T63" fmla="*/ 180 h 229"/>
                      <a:gd name="T64" fmla="*/ 137 w 189"/>
                      <a:gd name="T65" fmla="*/ 176 h 229"/>
                      <a:gd name="T66" fmla="*/ 121 w 189"/>
                      <a:gd name="T67" fmla="*/ 85 h 229"/>
                      <a:gd name="T68" fmla="*/ 121 w 189"/>
                      <a:gd name="T69" fmla="*/ 60 h 229"/>
                      <a:gd name="T70" fmla="*/ 149 w 189"/>
                      <a:gd name="T71" fmla="*/ 103 h 229"/>
                      <a:gd name="T72" fmla="*/ 143 w 189"/>
                      <a:gd name="T73" fmla="*/ 120 h 229"/>
                      <a:gd name="T74" fmla="*/ 146 w 189"/>
                      <a:gd name="T75" fmla="*/ 124 h 229"/>
                      <a:gd name="T76" fmla="*/ 150 w 189"/>
                      <a:gd name="T77" fmla="*/ 120 h 229"/>
                      <a:gd name="T78" fmla="*/ 154 w 189"/>
                      <a:gd name="T79" fmla="*/ 108 h 229"/>
                      <a:gd name="T80" fmla="*/ 170 w 189"/>
                      <a:gd name="T81" fmla="*/ 108 h 229"/>
                      <a:gd name="T82" fmla="*/ 170 w 189"/>
                      <a:gd name="T83" fmla="*/ 108 h 229"/>
                      <a:gd name="T84" fmla="*/ 173 w 189"/>
                      <a:gd name="T85" fmla="*/ 105 h 229"/>
                      <a:gd name="T86" fmla="*/ 181 w 189"/>
                      <a:gd name="T87" fmla="*/ 120 h 229"/>
                      <a:gd name="T88" fmla="*/ 181 w 189"/>
                      <a:gd name="T89" fmla="*/ 223 h 229"/>
                      <a:gd name="T90" fmla="*/ 185 w 189"/>
                      <a:gd name="T91" fmla="*/ 227 h 229"/>
                      <a:gd name="T92" fmla="*/ 185 w 189"/>
                      <a:gd name="T93" fmla="*/ 227 h 229"/>
                      <a:gd name="T94" fmla="*/ 189 w 189"/>
                      <a:gd name="T95" fmla="*/ 223 h 229"/>
                      <a:gd name="T96" fmla="*/ 188 w 189"/>
                      <a:gd name="T97" fmla="*/ 12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9" h="229">
                        <a:moveTo>
                          <a:pt x="188" y="120"/>
                        </a:moveTo>
                        <a:cubicBezTo>
                          <a:pt x="188" y="111"/>
                          <a:pt x="183" y="103"/>
                          <a:pt x="177" y="99"/>
                        </a:cubicBezTo>
                        <a:cubicBezTo>
                          <a:pt x="178" y="95"/>
                          <a:pt x="177" y="90"/>
                          <a:pt x="175" y="86"/>
                        </a:cubicBezTo>
                        <a:cubicBezTo>
                          <a:pt x="121" y="4"/>
                          <a:pt x="121" y="4"/>
                          <a:pt x="121" y="4"/>
                        </a:cubicBezTo>
                        <a:cubicBezTo>
                          <a:pt x="119" y="1"/>
                          <a:pt x="119" y="1"/>
                          <a:pt x="119" y="1"/>
                        </a:cubicBezTo>
                        <a:cubicBezTo>
                          <a:pt x="118" y="2"/>
                          <a:pt x="118" y="2"/>
                          <a:pt x="118" y="2"/>
                        </a:cubicBezTo>
                        <a:cubicBezTo>
                          <a:pt x="110" y="13"/>
                          <a:pt x="97" y="20"/>
                          <a:pt x="82" y="20"/>
                        </a:cubicBezTo>
                        <a:cubicBezTo>
                          <a:pt x="68" y="20"/>
                          <a:pt x="55" y="13"/>
                          <a:pt x="47" y="2"/>
                        </a:cubicBezTo>
                        <a:cubicBezTo>
                          <a:pt x="45" y="0"/>
                          <a:pt x="45" y="0"/>
                          <a:pt x="45" y="0"/>
                        </a:cubicBezTo>
                        <a:cubicBezTo>
                          <a:pt x="43" y="5"/>
                          <a:pt x="43" y="5"/>
                          <a:pt x="43" y="5"/>
                        </a:cubicBezTo>
                        <a:cubicBezTo>
                          <a:pt x="3" y="94"/>
                          <a:pt x="3" y="94"/>
                          <a:pt x="3" y="94"/>
                        </a:cubicBezTo>
                        <a:cubicBezTo>
                          <a:pt x="0" y="102"/>
                          <a:pt x="3" y="111"/>
                          <a:pt x="11" y="114"/>
                        </a:cubicBezTo>
                        <a:cubicBezTo>
                          <a:pt x="11" y="114"/>
                          <a:pt x="11" y="114"/>
                          <a:pt x="11" y="114"/>
                        </a:cubicBezTo>
                        <a:cubicBezTo>
                          <a:pt x="19" y="118"/>
                          <a:pt x="28" y="114"/>
                          <a:pt x="31" y="106"/>
                        </a:cubicBezTo>
                        <a:cubicBezTo>
                          <a:pt x="43" y="81"/>
                          <a:pt x="43" y="81"/>
                          <a:pt x="43" y="81"/>
                        </a:cubicBezTo>
                        <a:cubicBezTo>
                          <a:pt x="43" y="84"/>
                          <a:pt x="43" y="84"/>
                          <a:pt x="43" y="84"/>
                        </a:cubicBezTo>
                        <a:cubicBezTo>
                          <a:pt x="27" y="176"/>
                          <a:pt x="27" y="176"/>
                          <a:pt x="27" y="176"/>
                        </a:cubicBezTo>
                        <a:cubicBezTo>
                          <a:pt x="26" y="178"/>
                          <a:pt x="28" y="180"/>
                          <a:pt x="30" y="180"/>
                        </a:cubicBezTo>
                        <a:cubicBezTo>
                          <a:pt x="43" y="180"/>
                          <a:pt x="43" y="180"/>
                          <a:pt x="43" y="180"/>
                        </a:cubicBezTo>
                        <a:cubicBezTo>
                          <a:pt x="43" y="211"/>
                          <a:pt x="43" y="211"/>
                          <a:pt x="43" y="211"/>
                        </a:cubicBezTo>
                        <a:cubicBezTo>
                          <a:pt x="43" y="221"/>
                          <a:pt x="51" y="229"/>
                          <a:pt x="61" y="229"/>
                        </a:cubicBezTo>
                        <a:cubicBezTo>
                          <a:pt x="61" y="229"/>
                          <a:pt x="61" y="229"/>
                          <a:pt x="61" y="229"/>
                        </a:cubicBezTo>
                        <a:cubicBezTo>
                          <a:pt x="71" y="229"/>
                          <a:pt x="79" y="221"/>
                          <a:pt x="79" y="211"/>
                        </a:cubicBezTo>
                        <a:cubicBezTo>
                          <a:pt x="79" y="180"/>
                          <a:pt x="79" y="180"/>
                          <a:pt x="79" y="180"/>
                        </a:cubicBezTo>
                        <a:cubicBezTo>
                          <a:pt x="82" y="180"/>
                          <a:pt x="82" y="180"/>
                          <a:pt x="82" y="180"/>
                        </a:cubicBezTo>
                        <a:cubicBezTo>
                          <a:pt x="85" y="180"/>
                          <a:pt x="85" y="180"/>
                          <a:pt x="85" y="180"/>
                        </a:cubicBezTo>
                        <a:cubicBezTo>
                          <a:pt x="85" y="211"/>
                          <a:pt x="85" y="211"/>
                          <a:pt x="85" y="211"/>
                        </a:cubicBezTo>
                        <a:cubicBezTo>
                          <a:pt x="85" y="221"/>
                          <a:pt x="93" y="229"/>
                          <a:pt x="103" y="229"/>
                        </a:cubicBezTo>
                        <a:cubicBezTo>
                          <a:pt x="103" y="229"/>
                          <a:pt x="103" y="229"/>
                          <a:pt x="103" y="229"/>
                        </a:cubicBezTo>
                        <a:cubicBezTo>
                          <a:pt x="113" y="229"/>
                          <a:pt x="121" y="221"/>
                          <a:pt x="121" y="211"/>
                        </a:cubicBezTo>
                        <a:cubicBezTo>
                          <a:pt x="121" y="180"/>
                          <a:pt x="121" y="180"/>
                          <a:pt x="121" y="180"/>
                        </a:cubicBezTo>
                        <a:cubicBezTo>
                          <a:pt x="133" y="180"/>
                          <a:pt x="133" y="180"/>
                          <a:pt x="133" y="180"/>
                        </a:cubicBezTo>
                        <a:cubicBezTo>
                          <a:pt x="136" y="180"/>
                          <a:pt x="137" y="178"/>
                          <a:pt x="137" y="176"/>
                        </a:cubicBezTo>
                        <a:cubicBezTo>
                          <a:pt x="121" y="85"/>
                          <a:pt x="121" y="85"/>
                          <a:pt x="121" y="85"/>
                        </a:cubicBezTo>
                        <a:cubicBezTo>
                          <a:pt x="121" y="60"/>
                          <a:pt x="121" y="60"/>
                          <a:pt x="121" y="60"/>
                        </a:cubicBezTo>
                        <a:cubicBezTo>
                          <a:pt x="149" y="103"/>
                          <a:pt x="149" y="103"/>
                          <a:pt x="149" y="103"/>
                        </a:cubicBezTo>
                        <a:cubicBezTo>
                          <a:pt x="145" y="107"/>
                          <a:pt x="143" y="114"/>
                          <a:pt x="143" y="120"/>
                        </a:cubicBezTo>
                        <a:cubicBezTo>
                          <a:pt x="143" y="122"/>
                          <a:pt x="144" y="124"/>
                          <a:pt x="146" y="124"/>
                        </a:cubicBezTo>
                        <a:cubicBezTo>
                          <a:pt x="148" y="124"/>
                          <a:pt x="150" y="122"/>
                          <a:pt x="150" y="120"/>
                        </a:cubicBezTo>
                        <a:cubicBezTo>
                          <a:pt x="150" y="115"/>
                          <a:pt x="152" y="111"/>
                          <a:pt x="154" y="108"/>
                        </a:cubicBezTo>
                        <a:cubicBezTo>
                          <a:pt x="159" y="111"/>
                          <a:pt x="165" y="111"/>
                          <a:pt x="170" y="108"/>
                        </a:cubicBezTo>
                        <a:cubicBezTo>
                          <a:pt x="170" y="108"/>
                          <a:pt x="170" y="108"/>
                          <a:pt x="170" y="108"/>
                        </a:cubicBezTo>
                        <a:cubicBezTo>
                          <a:pt x="171" y="107"/>
                          <a:pt x="172" y="106"/>
                          <a:pt x="173" y="105"/>
                        </a:cubicBezTo>
                        <a:cubicBezTo>
                          <a:pt x="178" y="108"/>
                          <a:pt x="181" y="114"/>
                          <a:pt x="181" y="120"/>
                        </a:cubicBezTo>
                        <a:cubicBezTo>
                          <a:pt x="181" y="223"/>
                          <a:pt x="181" y="223"/>
                          <a:pt x="181" y="223"/>
                        </a:cubicBezTo>
                        <a:cubicBezTo>
                          <a:pt x="181" y="225"/>
                          <a:pt x="183" y="227"/>
                          <a:pt x="185" y="227"/>
                        </a:cubicBezTo>
                        <a:cubicBezTo>
                          <a:pt x="185" y="227"/>
                          <a:pt x="185" y="227"/>
                          <a:pt x="185" y="227"/>
                        </a:cubicBezTo>
                        <a:cubicBezTo>
                          <a:pt x="187" y="227"/>
                          <a:pt x="189" y="225"/>
                          <a:pt x="189" y="223"/>
                        </a:cubicBezTo>
                        <a:lnTo>
                          <a:pt x="188"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46C7320E-627B-4F66-B5D6-3990B709689F}"/>
                      </a:ext>
                    </a:extLst>
                  </p:cNvPr>
                  <p:cNvSpPr>
                    <a:spLocks/>
                  </p:cNvSpPr>
                  <p:nvPr/>
                </p:nvSpPr>
                <p:spPr bwMode="auto">
                  <a:xfrm>
                    <a:off x="2740" y="1208"/>
                    <a:ext cx="209" cy="242"/>
                  </a:xfrm>
                  <a:custGeom>
                    <a:avLst/>
                    <a:gdLst>
                      <a:gd name="T0" fmla="*/ 51 w 77"/>
                      <a:gd name="T1" fmla="*/ 15 h 90"/>
                      <a:gd name="T2" fmla="*/ 51 w 77"/>
                      <a:gd name="T3" fmla="*/ 12 h 90"/>
                      <a:gd name="T4" fmla="*/ 38 w 77"/>
                      <a:gd name="T5" fmla="*/ 0 h 90"/>
                      <a:gd name="T6" fmla="*/ 26 w 77"/>
                      <a:gd name="T7" fmla="*/ 12 h 90"/>
                      <a:gd name="T8" fmla="*/ 26 w 77"/>
                      <a:gd name="T9" fmla="*/ 15 h 90"/>
                      <a:gd name="T10" fmla="*/ 0 w 77"/>
                      <a:gd name="T11" fmla="*/ 52 h 90"/>
                      <a:gd name="T12" fmla="*/ 38 w 77"/>
                      <a:gd name="T13" fmla="*/ 90 h 90"/>
                      <a:gd name="T14" fmla="*/ 77 w 77"/>
                      <a:gd name="T15" fmla="*/ 52 h 90"/>
                      <a:gd name="T16" fmla="*/ 51 w 77"/>
                      <a:gd name="T17" fmla="*/ 1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90">
                        <a:moveTo>
                          <a:pt x="51" y="15"/>
                        </a:moveTo>
                        <a:cubicBezTo>
                          <a:pt x="51" y="14"/>
                          <a:pt x="51" y="13"/>
                          <a:pt x="51" y="12"/>
                        </a:cubicBezTo>
                        <a:cubicBezTo>
                          <a:pt x="51" y="5"/>
                          <a:pt x="45" y="0"/>
                          <a:pt x="38" y="0"/>
                        </a:cubicBezTo>
                        <a:cubicBezTo>
                          <a:pt x="31" y="0"/>
                          <a:pt x="26" y="5"/>
                          <a:pt x="26" y="12"/>
                        </a:cubicBezTo>
                        <a:cubicBezTo>
                          <a:pt x="26" y="13"/>
                          <a:pt x="26" y="14"/>
                          <a:pt x="26" y="15"/>
                        </a:cubicBezTo>
                        <a:cubicBezTo>
                          <a:pt x="11" y="21"/>
                          <a:pt x="0" y="35"/>
                          <a:pt x="0" y="52"/>
                        </a:cubicBezTo>
                        <a:cubicBezTo>
                          <a:pt x="0" y="73"/>
                          <a:pt x="17" y="90"/>
                          <a:pt x="38" y="90"/>
                        </a:cubicBezTo>
                        <a:cubicBezTo>
                          <a:pt x="60" y="90"/>
                          <a:pt x="77" y="73"/>
                          <a:pt x="77" y="52"/>
                        </a:cubicBezTo>
                        <a:cubicBezTo>
                          <a:pt x="77" y="35"/>
                          <a:pt x="66" y="21"/>
                          <a:pt x="51"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 name="TextBox 21">
                <a:extLst>
                  <a:ext uri="{FF2B5EF4-FFF2-40B4-BE49-F238E27FC236}">
                    <a16:creationId xmlns:a16="http://schemas.microsoft.com/office/drawing/2014/main" id="{A6908CDE-1FFC-49A5-8A76-0BACA6FD7971}"/>
                  </a:ext>
                </a:extLst>
              </p:cNvPr>
              <p:cNvSpPr txBox="1"/>
              <p:nvPr/>
            </p:nvSpPr>
            <p:spPr>
              <a:xfrm>
                <a:off x="958600" y="4359036"/>
                <a:ext cx="823265" cy="646331"/>
              </a:xfrm>
              <a:prstGeom prst="rect">
                <a:avLst/>
              </a:prstGeom>
              <a:noFill/>
            </p:spPr>
            <p:txBody>
              <a:bodyPr wrap="square" rtlCol="0">
                <a:spAutoFit/>
              </a:bodyPr>
              <a:lstStyle/>
              <a:p>
                <a:pPr algn="ctr"/>
                <a:r>
                  <a:rPr lang="en-CA"/>
                  <a:t>Older adults</a:t>
                </a:r>
              </a:p>
            </p:txBody>
          </p:sp>
        </p:grpSp>
        <p:grpSp>
          <p:nvGrpSpPr>
            <p:cNvPr id="91" name="Group 90">
              <a:extLst>
                <a:ext uri="{FF2B5EF4-FFF2-40B4-BE49-F238E27FC236}">
                  <a16:creationId xmlns:a16="http://schemas.microsoft.com/office/drawing/2014/main" id="{698EB48D-D670-4980-B581-AD5F98A64C7A}"/>
                </a:ext>
              </a:extLst>
            </p:cNvPr>
            <p:cNvGrpSpPr/>
            <p:nvPr/>
          </p:nvGrpSpPr>
          <p:grpSpPr>
            <a:xfrm>
              <a:off x="1982828" y="3141266"/>
              <a:ext cx="6909153" cy="672321"/>
              <a:chOff x="2987155" y="3227572"/>
              <a:chExt cx="6909153" cy="672321"/>
            </a:xfrm>
          </p:grpSpPr>
          <p:sp>
            <p:nvSpPr>
              <p:cNvPr id="23" name="Freeform 161">
                <a:extLst>
                  <a:ext uri="{FF2B5EF4-FFF2-40B4-BE49-F238E27FC236}">
                    <a16:creationId xmlns:a16="http://schemas.microsoft.com/office/drawing/2014/main" id="{02AF8517-D262-486A-969B-021A9C99D72C}"/>
                  </a:ext>
                </a:extLst>
              </p:cNvPr>
              <p:cNvSpPr>
                <a:spLocks noEditPoints="1"/>
              </p:cNvSpPr>
              <p:nvPr/>
            </p:nvSpPr>
            <p:spPr bwMode="auto">
              <a:xfrm>
                <a:off x="8477659" y="3361522"/>
                <a:ext cx="450828" cy="404420"/>
              </a:xfrm>
              <a:custGeom>
                <a:avLst/>
                <a:gdLst>
                  <a:gd name="T0" fmla="*/ 24 w 280"/>
                  <a:gd name="T1" fmla="*/ 21 h 250"/>
                  <a:gd name="T2" fmla="*/ 79 w 280"/>
                  <a:gd name="T3" fmla="*/ 0 h 250"/>
                  <a:gd name="T4" fmla="*/ 138 w 280"/>
                  <a:gd name="T5" fmla="*/ 37 h 250"/>
                  <a:gd name="T6" fmla="*/ 140 w 280"/>
                  <a:gd name="T7" fmla="*/ 41 h 250"/>
                  <a:gd name="T8" fmla="*/ 142 w 280"/>
                  <a:gd name="T9" fmla="*/ 37 h 250"/>
                  <a:gd name="T10" fmla="*/ 201 w 280"/>
                  <a:gd name="T11" fmla="*/ 0 h 250"/>
                  <a:gd name="T12" fmla="*/ 256 w 280"/>
                  <a:gd name="T13" fmla="*/ 21 h 250"/>
                  <a:gd name="T14" fmla="*/ 280 w 280"/>
                  <a:gd name="T15" fmla="*/ 75 h 250"/>
                  <a:gd name="T16" fmla="*/ 270 w 280"/>
                  <a:gd name="T17" fmla="*/ 121 h 250"/>
                  <a:gd name="T18" fmla="*/ 232 w 280"/>
                  <a:gd name="T19" fmla="*/ 121 h 250"/>
                  <a:gd name="T20" fmla="*/ 208 w 280"/>
                  <a:gd name="T21" fmla="*/ 60 h 250"/>
                  <a:gd name="T22" fmla="*/ 186 w 280"/>
                  <a:gd name="T23" fmla="*/ 157 h 250"/>
                  <a:gd name="T24" fmla="*/ 172 w 280"/>
                  <a:gd name="T25" fmla="*/ 116 h 250"/>
                  <a:gd name="T26" fmla="*/ 135 w 280"/>
                  <a:gd name="T27" fmla="*/ 116 h 250"/>
                  <a:gd name="T28" fmla="*/ 111 w 280"/>
                  <a:gd name="T29" fmla="*/ 38 h 250"/>
                  <a:gd name="T30" fmla="*/ 92 w 280"/>
                  <a:gd name="T31" fmla="*/ 149 h 250"/>
                  <a:gd name="T32" fmla="*/ 68 w 280"/>
                  <a:gd name="T33" fmla="*/ 63 h 250"/>
                  <a:gd name="T34" fmla="*/ 50 w 280"/>
                  <a:gd name="T35" fmla="*/ 116 h 250"/>
                  <a:gd name="T36" fmla="*/ 8 w 280"/>
                  <a:gd name="T37" fmla="*/ 116 h 250"/>
                  <a:gd name="T38" fmla="*/ 0 w 280"/>
                  <a:gd name="T39" fmla="*/ 75 h 250"/>
                  <a:gd name="T40" fmla="*/ 24 w 280"/>
                  <a:gd name="T41" fmla="*/ 21 h 250"/>
                  <a:gd name="T42" fmla="*/ 264 w 280"/>
                  <a:gd name="T43" fmla="*/ 135 h 250"/>
                  <a:gd name="T44" fmla="*/ 222 w 280"/>
                  <a:gd name="T45" fmla="*/ 135 h 250"/>
                  <a:gd name="T46" fmla="*/ 212 w 280"/>
                  <a:gd name="T47" fmla="*/ 104 h 250"/>
                  <a:gd name="T48" fmla="*/ 189 w 280"/>
                  <a:gd name="T49" fmla="*/ 205 h 250"/>
                  <a:gd name="T50" fmla="*/ 162 w 280"/>
                  <a:gd name="T51" fmla="*/ 130 h 250"/>
                  <a:gd name="T52" fmla="*/ 125 w 280"/>
                  <a:gd name="T53" fmla="*/ 130 h 250"/>
                  <a:gd name="T54" fmla="*/ 115 w 280"/>
                  <a:gd name="T55" fmla="*/ 96 h 250"/>
                  <a:gd name="T56" fmla="*/ 95 w 280"/>
                  <a:gd name="T57" fmla="*/ 214 h 250"/>
                  <a:gd name="T58" fmla="*/ 67 w 280"/>
                  <a:gd name="T59" fmla="*/ 112 h 250"/>
                  <a:gd name="T60" fmla="*/ 63 w 280"/>
                  <a:gd name="T61" fmla="*/ 130 h 250"/>
                  <a:gd name="T62" fmla="*/ 13 w 280"/>
                  <a:gd name="T63" fmla="*/ 130 h 250"/>
                  <a:gd name="T64" fmla="*/ 87 w 280"/>
                  <a:gd name="T65" fmla="*/ 215 h 250"/>
                  <a:gd name="T66" fmla="*/ 140 w 280"/>
                  <a:gd name="T67" fmla="*/ 250 h 250"/>
                  <a:gd name="T68" fmla="*/ 191 w 280"/>
                  <a:gd name="T69" fmla="*/ 217 h 250"/>
                  <a:gd name="T70" fmla="*/ 264 w 280"/>
                  <a:gd name="T71" fmla="*/ 13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0" h="250">
                    <a:moveTo>
                      <a:pt x="24" y="21"/>
                    </a:moveTo>
                    <a:cubicBezTo>
                      <a:pt x="39" y="7"/>
                      <a:pt x="57" y="0"/>
                      <a:pt x="79" y="0"/>
                    </a:cubicBezTo>
                    <a:cubicBezTo>
                      <a:pt x="108" y="0"/>
                      <a:pt x="127" y="12"/>
                      <a:pt x="138" y="37"/>
                    </a:cubicBezTo>
                    <a:cubicBezTo>
                      <a:pt x="140" y="41"/>
                      <a:pt x="140" y="41"/>
                      <a:pt x="140" y="41"/>
                    </a:cubicBezTo>
                    <a:cubicBezTo>
                      <a:pt x="142" y="37"/>
                      <a:pt x="142" y="37"/>
                      <a:pt x="142" y="37"/>
                    </a:cubicBezTo>
                    <a:cubicBezTo>
                      <a:pt x="153" y="12"/>
                      <a:pt x="172" y="0"/>
                      <a:pt x="201" y="0"/>
                    </a:cubicBezTo>
                    <a:cubicBezTo>
                      <a:pt x="223" y="0"/>
                      <a:pt x="241" y="7"/>
                      <a:pt x="256" y="21"/>
                    </a:cubicBezTo>
                    <a:cubicBezTo>
                      <a:pt x="272" y="36"/>
                      <a:pt x="280" y="54"/>
                      <a:pt x="280" y="75"/>
                    </a:cubicBezTo>
                    <a:cubicBezTo>
                      <a:pt x="280" y="90"/>
                      <a:pt x="277" y="106"/>
                      <a:pt x="270" y="121"/>
                    </a:cubicBezTo>
                    <a:cubicBezTo>
                      <a:pt x="232" y="121"/>
                      <a:pt x="232" y="121"/>
                      <a:pt x="232" y="121"/>
                    </a:cubicBezTo>
                    <a:cubicBezTo>
                      <a:pt x="208" y="60"/>
                      <a:pt x="208" y="60"/>
                      <a:pt x="208" y="60"/>
                    </a:cubicBezTo>
                    <a:cubicBezTo>
                      <a:pt x="186" y="157"/>
                      <a:pt x="186" y="157"/>
                      <a:pt x="186" y="157"/>
                    </a:cubicBezTo>
                    <a:cubicBezTo>
                      <a:pt x="172" y="116"/>
                      <a:pt x="172" y="116"/>
                      <a:pt x="172" y="116"/>
                    </a:cubicBezTo>
                    <a:cubicBezTo>
                      <a:pt x="135" y="116"/>
                      <a:pt x="135" y="116"/>
                      <a:pt x="135" y="116"/>
                    </a:cubicBezTo>
                    <a:cubicBezTo>
                      <a:pt x="111" y="38"/>
                      <a:pt x="111" y="38"/>
                      <a:pt x="111" y="38"/>
                    </a:cubicBezTo>
                    <a:cubicBezTo>
                      <a:pt x="92" y="149"/>
                      <a:pt x="92" y="149"/>
                      <a:pt x="92" y="149"/>
                    </a:cubicBezTo>
                    <a:cubicBezTo>
                      <a:pt x="68" y="63"/>
                      <a:pt x="68" y="63"/>
                      <a:pt x="68" y="63"/>
                    </a:cubicBezTo>
                    <a:cubicBezTo>
                      <a:pt x="50" y="116"/>
                      <a:pt x="50" y="116"/>
                      <a:pt x="50" y="116"/>
                    </a:cubicBezTo>
                    <a:cubicBezTo>
                      <a:pt x="8" y="116"/>
                      <a:pt x="8" y="116"/>
                      <a:pt x="8" y="116"/>
                    </a:cubicBezTo>
                    <a:cubicBezTo>
                      <a:pt x="3" y="102"/>
                      <a:pt x="0" y="88"/>
                      <a:pt x="0" y="75"/>
                    </a:cubicBezTo>
                    <a:cubicBezTo>
                      <a:pt x="0" y="54"/>
                      <a:pt x="8" y="36"/>
                      <a:pt x="24" y="21"/>
                    </a:cubicBezTo>
                    <a:close/>
                    <a:moveTo>
                      <a:pt x="264" y="135"/>
                    </a:moveTo>
                    <a:cubicBezTo>
                      <a:pt x="222" y="135"/>
                      <a:pt x="222" y="135"/>
                      <a:pt x="222" y="135"/>
                    </a:cubicBezTo>
                    <a:cubicBezTo>
                      <a:pt x="212" y="104"/>
                      <a:pt x="212" y="104"/>
                      <a:pt x="212" y="104"/>
                    </a:cubicBezTo>
                    <a:cubicBezTo>
                      <a:pt x="189" y="205"/>
                      <a:pt x="189" y="205"/>
                      <a:pt x="189" y="205"/>
                    </a:cubicBezTo>
                    <a:cubicBezTo>
                      <a:pt x="162" y="130"/>
                      <a:pt x="162" y="130"/>
                      <a:pt x="162" y="130"/>
                    </a:cubicBezTo>
                    <a:cubicBezTo>
                      <a:pt x="125" y="130"/>
                      <a:pt x="125" y="130"/>
                      <a:pt x="125" y="130"/>
                    </a:cubicBezTo>
                    <a:cubicBezTo>
                      <a:pt x="115" y="96"/>
                      <a:pt x="115" y="96"/>
                      <a:pt x="115" y="96"/>
                    </a:cubicBezTo>
                    <a:cubicBezTo>
                      <a:pt x="95" y="214"/>
                      <a:pt x="95" y="214"/>
                      <a:pt x="95" y="214"/>
                    </a:cubicBezTo>
                    <a:cubicBezTo>
                      <a:pt x="67" y="112"/>
                      <a:pt x="67" y="112"/>
                      <a:pt x="67" y="112"/>
                    </a:cubicBezTo>
                    <a:cubicBezTo>
                      <a:pt x="63" y="130"/>
                      <a:pt x="63" y="130"/>
                      <a:pt x="63" y="130"/>
                    </a:cubicBezTo>
                    <a:cubicBezTo>
                      <a:pt x="13" y="130"/>
                      <a:pt x="13" y="130"/>
                      <a:pt x="13" y="130"/>
                    </a:cubicBezTo>
                    <a:cubicBezTo>
                      <a:pt x="31" y="166"/>
                      <a:pt x="63" y="196"/>
                      <a:pt x="87" y="215"/>
                    </a:cubicBezTo>
                    <a:cubicBezTo>
                      <a:pt x="113" y="236"/>
                      <a:pt x="136" y="248"/>
                      <a:pt x="140" y="250"/>
                    </a:cubicBezTo>
                    <a:cubicBezTo>
                      <a:pt x="144" y="249"/>
                      <a:pt x="165" y="237"/>
                      <a:pt x="191" y="217"/>
                    </a:cubicBezTo>
                    <a:cubicBezTo>
                      <a:pt x="214" y="199"/>
                      <a:pt x="246" y="170"/>
                      <a:pt x="264" y="13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51">
                <a:extLst>
                  <a:ext uri="{FF2B5EF4-FFF2-40B4-BE49-F238E27FC236}">
                    <a16:creationId xmlns:a16="http://schemas.microsoft.com/office/drawing/2014/main" id="{A97950C9-F2C9-4A15-BF9F-FA1A4A89B5F6}"/>
                  </a:ext>
                </a:extLst>
              </p:cNvPr>
              <p:cNvSpPr>
                <a:spLocks noEditPoints="1"/>
              </p:cNvSpPr>
              <p:nvPr/>
            </p:nvSpPr>
            <p:spPr bwMode="auto">
              <a:xfrm>
                <a:off x="5214206" y="3389209"/>
                <a:ext cx="413196" cy="349047"/>
              </a:xfrm>
              <a:custGeom>
                <a:avLst/>
                <a:gdLst>
                  <a:gd name="T0" fmla="*/ 61 w 300"/>
                  <a:gd name="T1" fmla="*/ 252 h 253"/>
                  <a:gd name="T2" fmla="*/ 82 w 300"/>
                  <a:gd name="T3" fmla="*/ 135 h 253"/>
                  <a:gd name="T4" fmla="*/ 77 w 300"/>
                  <a:gd name="T5" fmla="*/ 113 h 253"/>
                  <a:gd name="T6" fmla="*/ 61 w 300"/>
                  <a:gd name="T7" fmla="*/ 131 h 253"/>
                  <a:gd name="T8" fmla="*/ 12 w 300"/>
                  <a:gd name="T9" fmla="*/ 192 h 253"/>
                  <a:gd name="T10" fmla="*/ 69 w 300"/>
                  <a:gd name="T11" fmla="*/ 144 h 253"/>
                  <a:gd name="T12" fmla="*/ 68 w 300"/>
                  <a:gd name="T13" fmla="*/ 192 h 253"/>
                  <a:gd name="T14" fmla="*/ 110 w 300"/>
                  <a:gd name="T15" fmla="*/ 192 h 253"/>
                  <a:gd name="T16" fmla="*/ 12 w 300"/>
                  <a:gd name="T17" fmla="*/ 192 h 253"/>
                  <a:gd name="T18" fmla="*/ 100 w 300"/>
                  <a:gd name="T19" fmla="*/ 22 h 253"/>
                  <a:gd name="T20" fmla="*/ 145 w 300"/>
                  <a:gd name="T21" fmla="*/ 22 h 253"/>
                  <a:gd name="T22" fmla="*/ 121 w 300"/>
                  <a:gd name="T23" fmla="*/ 100 h 253"/>
                  <a:gd name="T24" fmla="*/ 144 w 300"/>
                  <a:gd name="T25" fmla="*/ 71 h 253"/>
                  <a:gd name="T26" fmla="*/ 150 w 300"/>
                  <a:gd name="T27" fmla="*/ 115 h 253"/>
                  <a:gd name="T28" fmla="*/ 137 w 300"/>
                  <a:gd name="T29" fmla="*/ 131 h 253"/>
                  <a:gd name="T30" fmla="*/ 151 w 300"/>
                  <a:gd name="T31" fmla="*/ 209 h 253"/>
                  <a:gd name="T32" fmla="*/ 165 w 300"/>
                  <a:gd name="T33" fmla="*/ 147 h 253"/>
                  <a:gd name="T34" fmla="*/ 209 w 300"/>
                  <a:gd name="T35" fmla="*/ 140 h 253"/>
                  <a:gd name="T36" fmla="*/ 240 w 300"/>
                  <a:gd name="T37" fmla="*/ 253 h 253"/>
                  <a:gd name="T38" fmla="*/ 240 w 300"/>
                  <a:gd name="T39" fmla="*/ 131 h 253"/>
                  <a:gd name="T40" fmla="*/ 209 w 300"/>
                  <a:gd name="T41" fmla="*/ 120 h 253"/>
                  <a:gd name="T42" fmla="*/ 218 w 300"/>
                  <a:gd name="T43" fmla="*/ 89 h 253"/>
                  <a:gd name="T44" fmla="*/ 146 w 300"/>
                  <a:gd name="T45" fmla="*/ 37 h 253"/>
                  <a:gd name="T46" fmla="*/ 75 w 300"/>
                  <a:gd name="T47" fmla="*/ 83 h 253"/>
                  <a:gd name="T48" fmla="*/ 75 w 300"/>
                  <a:gd name="T49" fmla="*/ 100 h 253"/>
                  <a:gd name="T50" fmla="*/ 215 w 300"/>
                  <a:gd name="T51" fmla="*/ 150 h 253"/>
                  <a:gd name="T52" fmla="*/ 234 w 300"/>
                  <a:gd name="T53" fmla="*/ 191 h 253"/>
                  <a:gd name="T54" fmla="*/ 257 w 300"/>
                  <a:gd name="T55" fmla="*/ 191 h 253"/>
                  <a:gd name="T56" fmla="*/ 242 w 300"/>
                  <a:gd name="T57" fmla="*/ 180 h 253"/>
                  <a:gd name="T58" fmla="*/ 240 w 300"/>
                  <a:gd name="T59" fmla="*/ 143 h 253"/>
                  <a:gd name="T60" fmla="*/ 240 w 300"/>
                  <a:gd name="T61" fmla="*/ 241 h 253"/>
                  <a:gd name="T62" fmla="*/ 215 w 300"/>
                  <a:gd name="T63" fmla="*/ 15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0" h="253">
                    <a:moveTo>
                      <a:pt x="0" y="192"/>
                    </a:moveTo>
                    <a:cubicBezTo>
                      <a:pt x="0" y="225"/>
                      <a:pt x="27" y="252"/>
                      <a:pt x="61" y="252"/>
                    </a:cubicBezTo>
                    <a:cubicBezTo>
                      <a:pt x="94" y="252"/>
                      <a:pt x="122" y="225"/>
                      <a:pt x="122" y="192"/>
                    </a:cubicBezTo>
                    <a:cubicBezTo>
                      <a:pt x="122" y="166"/>
                      <a:pt x="105" y="143"/>
                      <a:pt x="82" y="135"/>
                    </a:cubicBezTo>
                    <a:cubicBezTo>
                      <a:pt x="87" y="116"/>
                      <a:pt x="87" y="116"/>
                      <a:pt x="87" y="116"/>
                    </a:cubicBezTo>
                    <a:cubicBezTo>
                      <a:pt x="77" y="113"/>
                      <a:pt x="77" y="113"/>
                      <a:pt x="77" y="113"/>
                    </a:cubicBezTo>
                    <a:cubicBezTo>
                      <a:pt x="72" y="132"/>
                      <a:pt x="72" y="132"/>
                      <a:pt x="72" y="132"/>
                    </a:cubicBezTo>
                    <a:cubicBezTo>
                      <a:pt x="69" y="131"/>
                      <a:pt x="65" y="131"/>
                      <a:pt x="61" y="131"/>
                    </a:cubicBezTo>
                    <a:cubicBezTo>
                      <a:pt x="28" y="131"/>
                      <a:pt x="0" y="158"/>
                      <a:pt x="0" y="192"/>
                    </a:cubicBezTo>
                    <a:close/>
                    <a:moveTo>
                      <a:pt x="12" y="192"/>
                    </a:moveTo>
                    <a:cubicBezTo>
                      <a:pt x="12" y="165"/>
                      <a:pt x="34" y="143"/>
                      <a:pt x="61" y="143"/>
                    </a:cubicBezTo>
                    <a:cubicBezTo>
                      <a:pt x="64" y="143"/>
                      <a:pt x="67" y="143"/>
                      <a:pt x="69" y="144"/>
                    </a:cubicBezTo>
                    <a:cubicBezTo>
                      <a:pt x="58" y="189"/>
                      <a:pt x="58" y="189"/>
                      <a:pt x="58" y="189"/>
                    </a:cubicBezTo>
                    <a:cubicBezTo>
                      <a:pt x="68" y="192"/>
                      <a:pt x="68" y="192"/>
                      <a:pt x="68" y="192"/>
                    </a:cubicBezTo>
                    <a:cubicBezTo>
                      <a:pt x="79" y="146"/>
                      <a:pt x="79" y="146"/>
                      <a:pt x="79" y="146"/>
                    </a:cubicBezTo>
                    <a:cubicBezTo>
                      <a:pt x="97" y="153"/>
                      <a:pt x="110" y="171"/>
                      <a:pt x="110" y="192"/>
                    </a:cubicBezTo>
                    <a:cubicBezTo>
                      <a:pt x="110" y="219"/>
                      <a:pt x="88" y="241"/>
                      <a:pt x="61" y="241"/>
                    </a:cubicBezTo>
                    <a:cubicBezTo>
                      <a:pt x="34" y="240"/>
                      <a:pt x="12" y="219"/>
                      <a:pt x="12" y="192"/>
                    </a:cubicBezTo>
                    <a:close/>
                    <a:moveTo>
                      <a:pt x="122" y="45"/>
                    </a:moveTo>
                    <a:cubicBezTo>
                      <a:pt x="110" y="45"/>
                      <a:pt x="100" y="35"/>
                      <a:pt x="100" y="22"/>
                    </a:cubicBezTo>
                    <a:cubicBezTo>
                      <a:pt x="100" y="10"/>
                      <a:pt x="110" y="0"/>
                      <a:pt x="123" y="0"/>
                    </a:cubicBezTo>
                    <a:cubicBezTo>
                      <a:pt x="135" y="0"/>
                      <a:pt x="145" y="10"/>
                      <a:pt x="145" y="22"/>
                    </a:cubicBezTo>
                    <a:cubicBezTo>
                      <a:pt x="145" y="35"/>
                      <a:pt x="135" y="45"/>
                      <a:pt x="122" y="45"/>
                    </a:cubicBezTo>
                    <a:close/>
                    <a:moveTo>
                      <a:pt x="121" y="100"/>
                    </a:moveTo>
                    <a:cubicBezTo>
                      <a:pt x="125" y="100"/>
                      <a:pt x="127" y="99"/>
                      <a:pt x="128" y="96"/>
                    </a:cubicBezTo>
                    <a:cubicBezTo>
                      <a:pt x="144" y="71"/>
                      <a:pt x="144" y="71"/>
                      <a:pt x="144" y="71"/>
                    </a:cubicBezTo>
                    <a:cubicBezTo>
                      <a:pt x="173" y="101"/>
                      <a:pt x="173" y="101"/>
                      <a:pt x="173" y="101"/>
                    </a:cubicBezTo>
                    <a:cubicBezTo>
                      <a:pt x="150" y="115"/>
                      <a:pt x="150" y="115"/>
                      <a:pt x="150" y="115"/>
                    </a:cubicBezTo>
                    <a:cubicBezTo>
                      <a:pt x="150" y="115"/>
                      <a:pt x="150" y="115"/>
                      <a:pt x="150" y="115"/>
                    </a:cubicBezTo>
                    <a:cubicBezTo>
                      <a:pt x="143" y="119"/>
                      <a:pt x="138" y="123"/>
                      <a:pt x="137" y="131"/>
                    </a:cubicBezTo>
                    <a:cubicBezTo>
                      <a:pt x="137" y="195"/>
                      <a:pt x="137" y="195"/>
                      <a:pt x="137" y="195"/>
                    </a:cubicBezTo>
                    <a:cubicBezTo>
                      <a:pt x="137" y="202"/>
                      <a:pt x="144" y="209"/>
                      <a:pt x="151" y="209"/>
                    </a:cubicBezTo>
                    <a:cubicBezTo>
                      <a:pt x="159" y="209"/>
                      <a:pt x="165" y="203"/>
                      <a:pt x="165" y="195"/>
                    </a:cubicBezTo>
                    <a:cubicBezTo>
                      <a:pt x="165" y="147"/>
                      <a:pt x="165" y="147"/>
                      <a:pt x="165" y="147"/>
                    </a:cubicBezTo>
                    <a:cubicBezTo>
                      <a:pt x="201" y="125"/>
                      <a:pt x="201" y="125"/>
                      <a:pt x="201" y="125"/>
                    </a:cubicBezTo>
                    <a:cubicBezTo>
                      <a:pt x="209" y="140"/>
                      <a:pt x="209" y="140"/>
                      <a:pt x="209" y="140"/>
                    </a:cubicBezTo>
                    <a:cubicBezTo>
                      <a:pt x="191" y="150"/>
                      <a:pt x="179" y="170"/>
                      <a:pt x="179" y="192"/>
                    </a:cubicBezTo>
                    <a:cubicBezTo>
                      <a:pt x="179" y="225"/>
                      <a:pt x="206" y="253"/>
                      <a:pt x="240" y="253"/>
                    </a:cubicBezTo>
                    <a:cubicBezTo>
                      <a:pt x="273" y="253"/>
                      <a:pt x="300" y="226"/>
                      <a:pt x="300" y="192"/>
                    </a:cubicBezTo>
                    <a:cubicBezTo>
                      <a:pt x="300" y="159"/>
                      <a:pt x="273" y="131"/>
                      <a:pt x="240" y="131"/>
                    </a:cubicBezTo>
                    <a:cubicBezTo>
                      <a:pt x="232" y="131"/>
                      <a:pt x="225" y="133"/>
                      <a:pt x="218" y="135"/>
                    </a:cubicBezTo>
                    <a:cubicBezTo>
                      <a:pt x="209" y="120"/>
                      <a:pt x="209" y="120"/>
                      <a:pt x="209" y="120"/>
                    </a:cubicBezTo>
                    <a:cubicBezTo>
                      <a:pt x="215" y="117"/>
                      <a:pt x="215" y="117"/>
                      <a:pt x="215" y="117"/>
                    </a:cubicBezTo>
                    <a:cubicBezTo>
                      <a:pt x="224" y="111"/>
                      <a:pt x="227" y="99"/>
                      <a:pt x="218" y="89"/>
                    </a:cubicBezTo>
                    <a:cubicBezTo>
                      <a:pt x="164" y="35"/>
                      <a:pt x="164" y="35"/>
                      <a:pt x="164" y="35"/>
                    </a:cubicBezTo>
                    <a:cubicBezTo>
                      <a:pt x="160" y="29"/>
                      <a:pt x="151" y="29"/>
                      <a:pt x="146" y="37"/>
                    </a:cubicBezTo>
                    <a:cubicBezTo>
                      <a:pt x="116" y="83"/>
                      <a:pt x="116" y="83"/>
                      <a:pt x="116" y="83"/>
                    </a:cubicBezTo>
                    <a:cubicBezTo>
                      <a:pt x="75" y="83"/>
                      <a:pt x="75" y="83"/>
                      <a:pt x="75" y="83"/>
                    </a:cubicBezTo>
                    <a:cubicBezTo>
                      <a:pt x="70" y="83"/>
                      <a:pt x="66" y="87"/>
                      <a:pt x="66" y="92"/>
                    </a:cubicBezTo>
                    <a:cubicBezTo>
                      <a:pt x="66" y="96"/>
                      <a:pt x="70" y="100"/>
                      <a:pt x="75" y="100"/>
                    </a:cubicBezTo>
                    <a:cubicBezTo>
                      <a:pt x="75" y="100"/>
                      <a:pt x="121" y="100"/>
                      <a:pt x="121" y="100"/>
                    </a:cubicBezTo>
                    <a:close/>
                    <a:moveTo>
                      <a:pt x="215" y="150"/>
                    </a:moveTo>
                    <a:cubicBezTo>
                      <a:pt x="235" y="187"/>
                      <a:pt x="235" y="187"/>
                      <a:pt x="235" y="187"/>
                    </a:cubicBezTo>
                    <a:cubicBezTo>
                      <a:pt x="234" y="188"/>
                      <a:pt x="234" y="189"/>
                      <a:pt x="234" y="191"/>
                    </a:cubicBezTo>
                    <a:cubicBezTo>
                      <a:pt x="234" y="197"/>
                      <a:pt x="239" y="203"/>
                      <a:pt x="246" y="203"/>
                    </a:cubicBezTo>
                    <a:cubicBezTo>
                      <a:pt x="252" y="203"/>
                      <a:pt x="257" y="197"/>
                      <a:pt x="257" y="191"/>
                    </a:cubicBezTo>
                    <a:cubicBezTo>
                      <a:pt x="257" y="185"/>
                      <a:pt x="252" y="179"/>
                      <a:pt x="246" y="179"/>
                    </a:cubicBezTo>
                    <a:cubicBezTo>
                      <a:pt x="244" y="179"/>
                      <a:pt x="243" y="180"/>
                      <a:pt x="242" y="180"/>
                    </a:cubicBezTo>
                    <a:cubicBezTo>
                      <a:pt x="224" y="146"/>
                      <a:pt x="224" y="146"/>
                      <a:pt x="224" y="146"/>
                    </a:cubicBezTo>
                    <a:cubicBezTo>
                      <a:pt x="229" y="144"/>
                      <a:pt x="234" y="143"/>
                      <a:pt x="240" y="143"/>
                    </a:cubicBezTo>
                    <a:cubicBezTo>
                      <a:pt x="267" y="143"/>
                      <a:pt x="289" y="165"/>
                      <a:pt x="289" y="192"/>
                    </a:cubicBezTo>
                    <a:cubicBezTo>
                      <a:pt x="289" y="219"/>
                      <a:pt x="267" y="241"/>
                      <a:pt x="240" y="241"/>
                    </a:cubicBezTo>
                    <a:cubicBezTo>
                      <a:pt x="213" y="241"/>
                      <a:pt x="191" y="219"/>
                      <a:pt x="191" y="192"/>
                    </a:cubicBezTo>
                    <a:cubicBezTo>
                      <a:pt x="191" y="174"/>
                      <a:pt x="200" y="159"/>
                      <a:pt x="215" y="15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5" name="Group 24">
                <a:extLst>
                  <a:ext uri="{FF2B5EF4-FFF2-40B4-BE49-F238E27FC236}">
                    <a16:creationId xmlns:a16="http://schemas.microsoft.com/office/drawing/2014/main" id="{08A1C680-0D6A-4CE3-8302-221434FDA92D}"/>
                  </a:ext>
                </a:extLst>
              </p:cNvPr>
              <p:cNvGrpSpPr/>
              <p:nvPr/>
            </p:nvGrpSpPr>
            <p:grpSpPr>
              <a:xfrm>
                <a:off x="4067687" y="3359792"/>
                <a:ext cx="404128" cy="407880"/>
                <a:chOff x="-3722689" y="1571625"/>
                <a:chExt cx="1196975" cy="1208088"/>
              </a:xfrm>
              <a:solidFill>
                <a:schemeClr val="tx1"/>
              </a:solidFill>
            </p:grpSpPr>
            <p:sp>
              <p:nvSpPr>
                <p:cNvPr id="26" name="Freeform 21">
                  <a:extLst>
                    <a:ext uri="{FF2B5EF4-FFF2-40B4-BE49-F238E27FC236}">
                      <a16:creationId xmlns:a16="http://schemas.microsoft.com/office/drawing/2014/main" id="{CA2DAF27-37A3-4B3D-B97F-9661DF5B037B}"/>
                    </a:ext>
                  </a:extLst>
                </p:cNvPr>
                <p:cNvSpPr>
                  <a:spLocks noEditPoints="1"/>
                </p:cNvSpPr>
                <p:nvPr/>
              </p:nvSpPr>
              <p:spPr bwMode="auto">
                <a:xfrm>
                  <a:off x="-3722689" y="1571625"/>
                  <a:ext cx="479425" cy="479425"/>
                </a:xfrm>
                <a:custGeom>
                  <a:avLst/>
                  <a:gdLst>
                    <a:gd name="T0" fmla="*/ 72 w 204"/>
                    <a:gd name="T1" fmla="*/ 204 h 204"/>
                    <a:gd name="T2" fmla="*/ 44 w 204"/>
                    <a:gd name="T3" fmla="*/ 192 h 204"/>
                    <a:gd name="T4" fmla="*/ 11 w 204"/>
                    <a:gd name="T5" fmla="*/ 160 h 204"/>
                    <a:gd name="T6" fmla="*/ 0 w 204"/>
                    <a:gd name="T7" fmla="*/ 132 h 204"/>
                    <a:gd name="T8" fmla="*/ 11 w 204"/>
                    <a:gd name="T9" fmla="*/ 104 h 204"/>
                    <a:gd name="T10" fmla="*/ 100 w 204"/>
                    <a:gd name="T11" fmla="*/ 15 h 204"/>
                    <a:gd name="T12" fmla="*/ 156 w 204"/>
                    <a:gd name="T13" fmla="*/ 15 h 204"/>
                    <a:gd name="T14" fmla="*/ 188 w 204"/>
                    <a:gd name="T15" fmla="*/ 48 h 204"/>
                    <a:gd name="T16" fmla="*/ 188 w 204"/>
                    <a:gd name="T17" fmla="*/ 104 h 204"/>
                    <a:gd name="T18" fmla="*/ 100 w 204"/>
                    <a:gd name="T19" fmla="*/ 192 h 204"/>
                    <a:gd name="T20" fmla="*/ 72 w 204"/>
                    <a:gd name="T21" fmla="*/ 204 h 204"/>
                    <a:gd name="T22" fmla="*/ 52 w 204"/>
                    <a:gd name="T23" fmla="*/ 184 h 204"/>
                    <a:gd name="T24" fmla="*/ 92 w 204"/>
                    <a:gd name="T25" fmla="*/ 184 h 204"/>
                    <a:gd name="T26" fmla="*/ 180 w 204"/>
                    <a:gd name="T27" fmla="*/ 96 h 204"/>
                    <a:gd name="T28" fmla="*/ 180 w 204"/>
                    <a:gd name="T29" fmla="*/ 56 h 204"/>
                    <a:gd name="T30" fmla="*/ 148 w 204"/>
                    <a:gd name="T31" fmla="*/ 23 h 204"/>
                    <a:gd name="T32" fmla="*/ 108 w 204"/>
                    <a:gd name="T33" fmla="*/ 23 h 204"/>
                    <a:gd name="T34" fmla="*/ 19 w 204"/>
                    <a:gd name="T35" fmla="*/ 112 h 204"/>
                    <a:gd name="T36" fmla="*/ 11 w 204"/>
                    <a:gd name="T37" fmla="*/ 132 h 204"/>
                    <a:gd name="T38" fmla="*/ 19 w 204"/>
                    <a:gd name="T39" fmla="*/ 152 h 204"/>
                    <a:gd name="T40" fmla="*/ 52 w 204"/>
                    <a:gd name="T41" fmla="*/ 18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4" h="204">
                      <a:moveTo>
                        <a:pt x="72" y="204"/>
                      </a:moveTo>
                      <a:cubicBezTo>
                        <a:pt x="62" y="204"/>
                        <a:pt x="52" y="200"/>
                        <a:pt x="44" y="192"/>
                      </a:cubicBezTo>
                      <a:cubicBezTo>
                        <a:pt x="11" y="160"/>
                        <a:pt x="11" y="160"/>
                        <a:pt x="11" y="160"/>
                      </a:cubicBezTo>
                      <a:cubicBezTo>
                        <a:pt x="4" y="152"/>
                        <a:pt x="0" y="142"/>
                        <a:pt x="0" y="132"/>
                      </a:cubicBezTo>
                      <a:cubicBezTo>
                        <a:pt x="0" y="121"/>
                        <a:pt x="4" y="111"/>
                        <a:pt x="11" y="104"/>
                      </a:cubicBezTo>
                      <a:cubicBezTo>
                        <a:pt x="100" y="15"/>
                        <a:pt x="100" y="15"/>
                        <a:pt x="100" y="15"/>
                      </a:cubicBezTo>
                      <a:cubicBezTo>
                        <a:pt x="115" y="0"/>
                        <a:pt x="140" y="0"/>
                        <a:pt x="156" y="15"/>
                      </a:cubicBezTo>
                      <a:cubicBezTo>
                        <a:pt x="188" y="48"/>
                        <a:pt x="188" y="48"/>
                        <a:pt x="188" y="48"/>
                      </a:cubicBezTo>
                      <a:cubicBezTo>
                        <a:pt x="204" y="64"/>
                        <a:pt x="204" y="89"/>
                        <a:pt x="188" y="104"/>
                      </a:cubicBezTo>
                      <a:cubicBezTo>
                        <a:pt x="100" y="192"/>
                        <a:pt x="100" y="192"/>
                        <a:pt x="100" y="192"/>
                      </a:cubicBezTo>
                      <a:cubicBezTo>
                        <a:pt x="92" y="200"/>
                        <a:pt x="82" y="204"/>
                        <a:pt x="72" y="204"/>
                      </a:cubicBezTo>
                      <a:close/>
                      <a:moveTo>
                        <a:pt x="52" y="184"/>
                      </a:moveTo>
                      <a:cubicBezTo>
                        <a:pt x="63" y="195"/>
                        <a:pt x="81" y="195"/>
                        <a:pt x="92" y="184"/>
                      </a:cubicBezTo>
                      <a:cubicBezTo>
                        <a:pt x="180" y="96"/>
                        <a:pt x="180" y="96"/>
                        <a:pt x="180" y="96"/>
                      </a:cubicBezTo>
                      <a:cubicBezTo>
                        <a:pt x="191" y="85"/>
                        <a:pt x="191" y="67"/>
                        <a:pt x="180" y="56"/>
                      </a:cubicBezTo>
                      <a:cubicBezTo>
                        <a:pt x="148" y="23"/>
                        <a:pt x="148" y="23"/>
                        <a:pt x="148" y="23"/>
                      </a:cubicBezTo>
                      <a:cubicBezTo>
                        <a:pt x="137" y="12"/>
                        <a:pt x="119" y="12"/>
                        <a:pt x="108" y="23"/>
                      </a:cubicBezTo>
                      <a:cubicBezTo>
                        <a:pt x="19" y="112"/>
                        <a:pt x="19" y="112"/>
                        <a:pt x="19" y="112"/>
                      </a:cubicBezTo>
                      <a:cubicBezTo>
                        <a:pt x="14" y="117"/>
                        <a:pt x="11" y="124"/>
                        <a:pt x="11" y="132"/>
                      </a:cubicBezTo>
                      <a:cubicBezTo>
                        <a:pt x="11" y="139"/>
                        <a:pt x="14" y="146"/>
                        <a:pt x="19" y="152"/>
                      </a:cubicBezTo>
                      <a:lnTo>
                        <a:pt x="52"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a:extLst>
                    <a:ext uri="{FF2B5EF4-FFF2-40B4-BE49-F238E27FC236}">
                      <a16:creationId xmlns:a16="http://schemas.microsoft.com/office/drawing/2014/main" id="{190959B0-E0F1-4684-9D98-191931FBE3DF}"/>
                    </a:ext>
                  </a:extLst>
                </p:cNvPr>
                <p:cNvSpPr>
                  <a:spLocks noEditPoints="1"/>
                </p:cNvSpPr>
                <p:nvPr/>
              </p:nvSpPr>
              <p:spPr bwMode="auto">
                <a:xfrm>
                  <a:off x="-3005139" y="2309813"/>
                  <a:ext cx="479425" cy="469900"/>
                </a:xfrm>
                <a:custGeom>
                  <a:avLst/>
                  <a:gdLst>
                    <a:gd name="T0" fmla="*/ 76 w 204"/>
                    <a:gd name="T1" fmla="*/ 200 h 200"/>
                    <a:gd name="T2" fmla="*/ 48 w 204"/>
                    <a:gd name="T3" fmla="*/ 188 h 200"/>
                    <a:gd name="T4" fmla="*/ 15 w 204"/>
                    <a:gd name="T5" fmla="*/ 156 h 200"/>
                    <a:gd name="T6" fmla="*/ 15 w 204"/>
                    <a:gd name="T7" fmla="*/ 100 h 200"/>
                    <a:gd name="T8" fmla="*/ 104 w 204"/>
                    <a:gd name="T9" fmla="*/ 11 h 200"/>
                    <a:gd name="T10" fmla="*/ 132 w 204"/>
                    <a:gd name="T11" fmla="*/ 0 h 200"/>
                    <a:gd name="T12" fmla="*/ 160 w 204"/>
                    <a:gd name="T13" fmla="*/ 11 h 200"/>
                    <a:gd name="T14" fmla="*/ 192 w 204"/>
                    <a:gd name="T15" fmla="*/ 44 h 200"/>
                    <a:gd name="T16" fmla="*/ 204 w 204"/>
                    <a:gd name="T17" fmla="*/ 72 h 200"/>
                    <a:gd name="T18" fmla="*/ 192 w 204"/>
                    <a:gd name="T19" fmla="*/ 100 h 200"/>
                    <a:gd name="T20" fmla="*/ 104 w 204"/>
                    <a:gd name="T21" fmla="*/ 188 h 200"/>
                    <a:gd name="T22" fmla="*/ 76 w 204"/>
                    <a:gd name="T23" fmla="*/ 200 h 200"/>
                    <a:gd name="T24" fmla="*/ 132 w 204"/>
                    <a:gd name="T25" fmla="*/ 11 h 200"/>
                    <a:gd name="T26" fmla="*/ 112 w 204"/>
                    <a:gd name="T27" fmla="*/ 19 h 200"/>
                    <a:gd name="T28" fmla="*/ 23 w 204"/>
                    <a:gd name="T29" fmla="*/ 108 h 200"/>
                    <a:gd name="T30" fmla="*/ 23 w 204"/>
                    <a:gd name="T31" fmla="*/ 148 h 200"/>
                    <a:gd name="T32" fmla="*/ 56 w 204"/>
                    <a:gd name="T33" fmla="*/ 180 h 200"/>
                    <a:gd name="T34" fmla="*/ 76 w 204"/>
                    <a:gd name="T35" fmla="*/ 188 h 200"/>
                    <a:gd name="T36" fmla="*/ 96 w 204"/>
                    <a:gd name="T37" fmla="*/ 180 h 200"/>
                    <a:gd name="T38" fmla="*/ 184 w 204"/>
                    <a:gd name="T39" fmla="*/ 92 h 200"/>
                    <a:gd name="T40" fmla="*/ 193 w 204"/>
                    <a:gd name="T41" fmla="*/ 72 h 200"/>
                    <a:gd name="T42" fmla="*/ 184 w 204"/>
                    <a:gd name="T43" fmla="*/ 52 h 200"/>
                    <a:gd name="T44" fmla="*/ 152 w 204"/>
                    <a:gd name="T45" fmla="*/ 19 h 200"/>
                    <a:gd name="T46" fmla="*/ 132 w 204"/>
                    <a:gd name="T47" fmla="*/ 1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200">
                      <a:moveTo>
                        <a:pt x="76" y="200"/>
                      </a:moveTo>
                      <a:cubicBezTo>
                        <a:pt x="66" y="200"/>
                        <a:pt x="56" y="196"/>
                        <a:pt x="48" y="188"/>
                      </a:cubicBezTo>
                      <a:cubicBezTo>
                        <a:pt x="15" y="156"/>
                        <a:pt x="15" y="156"/>
                        <a:pt x="15" y="156"/>
                      </a:cubicBezTo>
                      <a:cubicBezTo>
                        <a:pt x="0" y="140"/>
                        <a:pt x="0" y="115"/>
                        <a:pt x="15" y="100"/>
                      </a:cubicBezTo>
                      <a:cubicBezTo>
                        <a:pt x="104" y="11"/>
                        <a:pt x="104" y="11"/>
                        <a:pt x="104" y="11"/>
                      </a:cubicBezTo>
                      <a:cubicBezTo>
                        <a:pt x="111" y="4"/>
                        <a:pt x="121" y="0"/>
                        <a:pt x="132" y="0"/>
                      </a:cubicBezTo>
                      <a:cubicBezTo>
                        <a:pt x="142" y="0"/>
                        <a:pt x="152" y="4"/>
                        <a:pt x="160" y="11"/>
                      </a:cubicBezTo>
                      <a:cubicBezTo>
                        <a:pt x="192" y="44"/>
                        <a:pt x="192" y="44"/>
                        <a:pt x="192" y="44"/>
                      </a:cubicBezTo>
                      <a:cubicBezTo>
                        <a:pt x="200" y="52"/>
                        <a:pt x="204" y="62"/>
                        <a:pt x="204" y="72"/>
                      </a:cubicBezTo>
                      <a:cubicBezTo>
                        <a:pt x="204" y="83"/>
                        <a:pt x="200" y="93"/>
                        <a:pt x="192" y="100"/>
                      </a:cubicBezTo>
                      <a:cubicBezTo>
                        <a:pt x="104" y="188"/>
                        <a:pt x="104" y="188"/>
                        <a:pt x="104" y="188"/>
                      </a:cubicBezTo>
                      <a:cubicBezTo>
                        <a:pt x="97" y="196"/>
                        <a:pt x="87" y="200"/>
                        <a:pt x="76" y="200"/>
                      </a:cubicBezTo>
                      <a:close/>
                      <a:moveTo>
                        <a:pt x="132" y="11"/>
                      </a:moveTo>
                      <a:cubicBezTo>
                        <a:pt x="124" y="11"/>
                        <a:pt x="117" y="14"/>
                        <a:pt x="112" y="19"/>
                      </a:cubicBezTo>
                      <a:cubicBezTo>
                        <a:pt x="23" y="108"/>
                        <a:pt x="23" y="108"/>
                        <a:pt x="23" y="108"/>
                      </a:cubicBezTo>
                      <a:cubicBezTo>
                        <a:pt x="12" y="119"/>
                        <a:pt x="12" y="137"/>
                        <a:pt x="23" y="148"/>
                      </a:cubicBezTo>
                      <a:cubicBezTo>
                        <a:pt x="56" y="180"/>
                        <a:pt x="56" y="180"/>
                        <a:pt x="56" y="180"/>
                      </a:cubicBezTo>
                      <a:cubicBezTo>
                        <a:pt x="61" y="186"/>
                        <a:pt x="69" y="188"/>
                        <a:pt x="76" y="188"/>
                      </a:cubicBezTo>
                      <a:cubicBezTo>
                        <a:pt x="84" y="188"/>
                        <a:pt x="91" y="186"/>
                        <a:pt x="96" y="180"/>
                      </a:cubicBezTo>
                      <a:cubicBezTo>
                        <a:pt x="184" y="92"/>
                        <a:pt x="184" y="92"/>
                        <a:pt x="184" y="92"/>
                      </a:cubicBezTo>
                      <a:cubicBezTo>
                        <a:pt x="190" y="87"/>
                        <a:pt x="193" y="80"/>
                        <a:pt x="193" y="72"/>
                      </a:cubicBezTo>
                      <a:cubicBezTo>
                        <a:pt x="193" y="65"/>
                        <a:pt x="190" y="57"/>
                        <a:pt x="184" y="52"/>
                      </a:cubicBezTo>
                      <a:cubicBezTo>
                        <a:pt x="152" y="19"/>
                        <a:pt x="152" y="19"/>
                        <a:pt x="152" y="19"/>
                      </a:cubicBezTo>
                      <a:cubicBezTo>
                        <a:pt x="146" y="14"/>
                        <a:pt x="139" y="11"/>
                        <a:pt x="13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a:extLst>
                    <a:ext uri="{FF2B5EF4-FFF2-40B4-BE49-F238E27FC236}">
                      <a16:creationId xmlns:a16="http://schemas.microsoft.com/office/drawing/2014/main" id="{E95D7ADB-1A02-4578-8EB3-2A1315663801}"/>
                    </a:ext>
                  </a:extLst>
                </p:cNvPr>
                <p:cNvSpPr>
                  <a:spLocks/>
                </p:cNvSpPr>
                <p:nvPr/>
              </p:nvSpPr>
              <p:spPr bwMode="auto">
                <a:xfrm>
                  <a:off x="-3481389" y="1822450"/>
                  <a:ext cx="714375" cy="712787"/>
                </a:xfrm>
                <a:custGeom>
                  <a:avLst/>
                  <a:gdLst>
                    <a:gd name="T0" fmla="*/ 352 w 450"/>
                    <a:gd name="T1" fmla="*/ 449 h 449"/>
                    <a:gd name="T2" fmla="*/ 0 w 450"/>
                    <a:gd name="T3" fmla="*/ 98 h 449"/>
                    <a:gd name="T4" fmla="*/ 98 w 450"/>
                    <a:gd name="T5" fmla="*/ 0 h 449"/>
                    <a:gd name="T6" fmla="*/ 166 w 450"/>
                    <a:gd name="T7" fmla="*/ 69 h 449"/>
                    <a:gd name="T8" fmla="*/ 154 w 450"/>
                    <a:gd name="T9" fmla="*/ 80 h 449"/>
                    <a:gd name="T10" fmla="*/ 98 w 450"/>
                    <a:gd name="T11" fmla="*/ 24 h 449"/>
                    <a:gd name="T12" fmla="*/ 24 w 450"/>
                    <a:gd name="T13" fmla="*/ 98 h 449"/>
                    <a:gd name="T14" fmla="*/ 352 w 450"/>
                    <a:gd name="T15" fmla="*/ 426 h 449"/>
                    <a:gd name="T16" fmla="*/ 426 w 450"/>
                    <a:gd name="T17" fmla="*/ 353 h 449"/>
                    <a:gd name="T18" fmla="*/ 382 w 450"/>
                    <a:gd name="T19" fmla="*/ 309 h 449"/>
                    <a:gd name="T20" fmla="*/ 394 w 450"/>
                    <a:gd name="T21" fmla="*/ 297 h 449"/>
                    <a:gd name="T22" fmla="*/ 450 w 450"/>
                    <a:gd name="T23" fmla="*/ 353 h 449"/>
                    <a:gd name="T24" fmla="*/ 352 w 450"/>
                    <a:gd name="T25"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0" h="449">
                      <a:moveTo>
                        <a:pt x="352" y="449"/>
                      </a:moveTo>
                      <a:lnTo>
                        <a:pt x="0" y="98"/>
                      </a:lnTo>
                      <a:lnTo>
                        <a:pt x="98" y="0"/>
                      </a:lnTo>
                      <a:lnTo>
                        <a:pt x="166" y="69"/>
                      </a:lnTo>
                      <a:lnTo>
                        <a:pt x="154" y="80"/>
                      </a:lnTo>
                      <a:lnTo>
                        <a:pt x="98" y="24"/>
                      </a:lnTo>
                      <a:lnTo>
                        <a:pt x="24" y="98"/>
                      </a:lnTo>
                      <a:lnTo>
                        <a:pt x="352" y="426"/>
                      </a:lnTo>
                      <a:lnTo>
                        <a:pt x="426" y="353"/>
                      </a:lnTo>
                      <a:lnTo>
                        <a:pt x="382" y="309"/>
                      </a:lnTo>
                      <a:lnTo>
                        <a:pt x="394" y="297"/>
                      </a:lnTo>
                      <a:lnTo>
                        <a:pt x="450" y="353"/>
                      </a:lnTo>
                      <a:lnTo>
                        <a:pt x="352" y="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a:extLst>
                    <a:ext uri="{FF2B5EF4-FFF2-40B4-BE49-F238E27FC236}">
                      <a16:creationId xmlns:a16="http://schemas.microsoft.com/office/drawing/2014/main" id="{0671D34A-33E0-4411-B84C-A1BF933E469C}"/>
                    </a:ext>
                  </a:extLst>
                </p:cNvPr>
                <p:cNvSpPr>
                  <a:spLocks/>
                </p:cNvSpPr>
                <p:nvPr/>
              </p:nvSpPr>
              <p:spPr bwMode="auto">
                <a:xfrm>
                  <a:off x="-3241676" y="1927225"/>
                  <a:ext cx="52388" cy="49212"/>
                </a:xfrm>
                <a:custGeom>
                  <a:avLst/>
                  <a:gdLst>
                    <a:gd name="T0" fmla="*/ 16 w 22"/>
                    <a:gd name="T1" fmla="*/ 21 h 21"/>
                    <a:gd name="T2" fmla="*/ 12 w 22"/>
                    <a:gd name="T3" fmla="*/ 20 h 21"/>
                    <a:gd name="T4" fmla="*/ 2 w 22"/>
                    <a:gd name="T5" fmla="*/ 10 h 21"/>
                    <a:gd name="T6" fmla="*/ 2 w 22"/>
                    <a:gd name="T7" fmla="*/ 2 h 21"/>
                    <a:gd name="T8" fmla="*/ 10 w 22"/>
                    <a:gd name="T9" fmla="*/ 2 h 21"/>
                    <a:gd name="T10" fmla="*/ 20 w 22"/>
                    <a:gd name="T11" fmla="*/ 12 h 21"/>
                    <a:gd name="T12" fmla="*/ 20 w 22"/>
                    <a:gd name="T13" fmla="*/ 20 h 21"/>
                    <a:gd name="T14" fmla="*/ 16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6" y="21"/>
                      </a:moveTo>
                      <a:cubicBezTo>
                        <a:pt x="14" y="21"/>
                        <a:pt x="13" y="21"/>
                        <a:pt x="12" y="20"/>
                      </a:cubicBezTo>
                      <a:cubicBezTo>
                        <a:pt x="2" y="10"/>
                        <a:pt x="2" y="10"/>
                        <a:pt x="2" y="10"/>
                      </a:cubicBezTo>
                      <a:cubicBezTo>
                        <a:pt x="0" y="8"/>
                        <a:pt x="0" y="4"/>
                        <a:pt x="2" y="2"/>
                      </a:cubicBezTo>
                      <a:cubicBezTo>
                        <a:pt x="4" y="0"/>
                        <a:pt x="8" y="0"/>
                        <a:pt x="10" y="2"/>
                      </a:cubicBezTo>
                      <a:cubicBezTo>
                        <a:pt x="20" y="12"/>
                        <a:pt x="20" y="12"/>
                        <a:pt x="20" y="12"/>
                      </a:cubicBezTo>
                      <a:cubicBezTo>
                        <a:pt x="22" y="14"/>
                        <a:pt x="22" y="18"/>
                        <a:pt x="20" y="20"/>
                      </a:cubicBezTo>
                      <a:cubicBezTo>
                        <a:pt x="19" y="21"/>
                        <a:pt x="17" y="21"/>
                        <a:pt x="16"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a:extLst>
                    <a:ext uri="{FF2B5EF4-FFF2-40B4-BE49-F238E27FC236}">
                      <a16:creationId xmlns:a16="http://schemas.microsoft.com/office/drawing/2014/main" id="{79F4BE12-D328-488E-9545-1D64CF98EB16}"/>
                    </a:ext>
                  </a:extLst>
                </p:cNvPr>
                <p:cNvSpPr>
                  <a:spLocks noEditPoints="1"/>
                </p:cNvSpPr>
                <p:nvPr/>
              </p:nvSpPr>
              <p:spPr bwMode="auto">
                <a:xfrm>
                  <a:off x="-3173414" y="1995488"/>
                  <a:ext cx="254000" cy="254000"/>
                </a:xfrm>
                <a:custGeom>
                  <a:avLst/>
                  <a:gdLst>
                    <a:gd name="T0" fmla="*/ 102 w 108"/>
                    <a:gd name="T1" fmla="*/ 108 h 108"/>
                    <a:gd name="T2" fmla="*/ 98 w 108"/>
                    <a:gd name="T3" fmla="*/ 106 h 108"/>
                    <a:gd name="T4" fmla="*/ 79 w 108"/>
                    <a:gd name="T5" fmla="*/ 87 h 108"/>
                    <a:gd name="T6" fmla="*/ 79 w 108"/>
                    <a:gd name="T7" fmla="*/ 79 h 108"/>
                    <a:gd name="T8" fmla="*/ 87 w 108"/>
                    <a:gd name="T9" fmla="*/ 79 h 108"/>
                    <a:gd name="T10" fmla="*/ 106 w 108"/>
                    <a:gd name="T11" fmla="*/ 98 h 108"/>
                    <a:gd name="T12" fmla="*/ 106 w 108"/>
                    <a:gd name="T13" fmla="*/ 106 h 108"/>
                    <a:gd name="T14" fmla="*/ 102 w 108"/>
                    <a:gd name="T15" fmla="*/ 108 h 108"/>
                    <a:gd name="T16" fmla="*/ 64 w 108"/>
                    <a:gd name="T17" fmla="*/ 69 h 108"/>
                    <a:gd name="T18" fmla="*/ 60 w 108"/>
                    <a:gd name="T19" fmla="*/ 68 h 108"/>
                    <a:gd name="T20" fmla="*/ 40 w 108"/>
                    <a:gd name="T21" fmla="*/ 48 h 108"/>
                    <a:gd name="T22" fmla="*/ 40 w 108"/>
                    <a:gd name="T23" fmla="*/ 40 h 108"/>
                    <a:gd name="T24" fmla="*/ 48 w 108"/>
                    <a:gd name="T25" fmla="*/ 40 h 108"/>
                    <a:gd name="T26" fmla="*/ 68 w 108"/>
                    <a:gd name="T27" fmla="*/ 60 h 108"/>
                    <a:gd name="T28" fmla="*/ 68 w 108"/>
                    <a:gd name="T29" fmla="*/ 68 h 108"/>
                    <a:gd name="T30" fmla="*/ 64 w 108"/>
                    <a:gd name="T31" fmla="*/ 69 h 108"/>
                    <a:gd name="T32" fmla="*/ 25 w 108"/>
                    <a:gd name="T33" fmla="*/ 31 h 108"/>
                    <a:gd name="T34" fmla="*/ 21 w 108"/>
                    <a:gd name="T35" fmla="*/ 29 h 108"/>
                    <a:gd name="T36" fmla="*/ 2 w 108"/>
                    <a:gd name="T37" fmla="*/ 10 h 108"/>
                    <a:gd name="T38" fmla="*/ 2 w 108"/>
                    <a:gd name="T39" fmla="*/ 2 h 108"/>
                    <a:gd name="T40" fmla="*/ 10 w 108"/>
                    <a:gd name="T41" fmla="*/ 2 h 108"/>
                    <a:gd name="T42" fmla="*/ 29 w 108"/>
                    <a:gd name="T43" fmla="*/ 21 h 108"/>
                    <a:gd name="T44" fmla="*/ 29 w 108"/>
                    <a:gd name="T45" fmla="*/ 29 h 108"/>
                    <a:gd name="T46" fmla="*/ 25 w 108"/>
                    <a:gd name="T47" fmla="*/ 3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08">
                      <a:moveTo>
                        <a:pt x="102" y="108"/>
                      </a:moveTo>
                      <a:cubicBezTo>
                        <a:pt x="100" y="108"/>
                        <a:pt x="99" y="107"/>
                        <a:pt x="98" y="106"/>
                      </a:cubicBezTo>
                      <a:cubicBezTo>
                        <a:pt x="79" y="87"/>
                        <a:pt x="79" y="87"/>
                        <a:pt x="79" y="87"/>
                      </a:cubicBezTo>
                      <a:cubicBezTo>
                        <a:pt x="77" y="85"/>
                        <a:pt x="77" y="81"/>
                        <a:pt x="79" y="79"/>
                      </a:cubicBezTo>
                      <a:cubicBezTo>
                        <a:pt x="81" y="77"/>
                        <a:pt x="85" y="77"/>
                        <a:pt x="87" y="79"/>
                      </a:cubicBezTo>
                      <a:cubicBezTo>
                        <a:pt x="106" y="98"/>
                        <a:pt x="106" y="98"/>
                        <a:pt x="106" y="98"/>
                      </a:cubicBezTo>
                      <a:cubicBezTo>
                        <a:pt x="108" y="100"/>
                        <a:pt x="108" y="104"/>
                        <a:pt x="106" y="106"/>
                      </a:cubicBezTo>
                      <a:cubicBezTo>
                        <a:pt x="105" y="107"/>
                        <a:pt x="103" y="108"/>
                        <a:pt x="102" y="108"/>
                      </a:cubicBezTo>
                      <a:close/>
                      <a:moveTo>
                        <a:pt x="64" y="69"/>
                      </a:moveTo>
                      <a:cubicBezTo>
                        <a:pt x="62" y="69"/>
                        <a:pt x="61" y="69"/>
                        <a:pt x="60" y="68"/>
                      </a:cubicBezTo>
                      <a:cubicBezTo>
                        <a:pt x="40" y="48"/>
                        <a:pt x="40" y="48"/>
                        <a:pt x="40" y="48"/>
                      </a:cubicBezTo>
                      <a:cubicBezTo>
                        <a:pt x="38" y="46"/>
                        <a:pt x="38" y="43"/>
                        <a:pt x="40" y="40"/>
                      </a:cubicBezTo>
                      <a:cubicBezTo>
                        <a:pt x="43" y="38"/>
                        <a:pt x="46" y="38"/>
                        <a:pt x="48" y="40"/>
                      </a:cubicBezTo>
                      <a:cubicBezTo>
                        <a:pt x="68" y="60"/>
                        <a:pt x="68" y="60"/>
                        <a:pt x="68" y="60"/>
                      </a:cubicBezTo>
                      <a:cubicBezTo>
                        <a:pt x="70" y="62"/>
                        <a:pt x="70" y="65"/>
                        <a:pt x="68" y="68"/>
                      </a:cubicBezTo>
                      <a:cubicBezTo>
                        <a:pt x="66" y="69"/>
                        <a:pt x="65" y="69"/>
                        <a:pt x="64" y="69"/>
                      </a:cubicBezTo>
                      <a:close/>
                      <a:moveTo>
                        <a:pt x="25" y="31"/>
                      </a:moveTo>
                      <a:cubicBezTo>
                        <a:pt x="24" y="31"/>
                        <a:pt x="22" y="30"/>
                        <a:pt x="21" y="29"/>
                      </a:cubicBezTo>
                      <a:cubicBezTo>
                        <a:pt x="2" y="10"/>
                        <a:pt x="2" y="10"/>
                        <a:pt x="2" y="10"/>
                      </a:cubicBezTo>
                      <a:cubicBezTo>
                        <a:pt x="0" y="8"/>
                        <a:pt x="0" y="4"/>
                        <a:pt x="2" y="2"/>
                      </a:cubicBezTo>
                      <a:cubicBezTo>
                        <a:pt x="4" y="0"/>
                        <a:pt x="8" y="0"/>
                        <a:pt x="10" y="2"/>
                      </a:cubicBezTo>
                      <a:cubicBezTo>
                        <a:pt x="29" y="21"/>
                        <a:pt x="29" y="21"/>
                        <a:pt x="29" y="21"/>
                      </a:cubicBezTo>
                      <a:cubicBezTo>
                        <a:pt x="31" y="23"/>
                        <a:pt x="31" y="27"/>
                        <a:pt x="29" y="29"/>
                      </a:cubicBezTo>
                      <a:cubicBezTo>
                        <a:pt x="28" y="30"/>
                        <a:pt x="27" y="31"/>
                        <a:pt x="25"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a:extLst>
                    <a:ext uri="{FF2B5EF4-FFF2-40B4-BE49-F238E27FC236}">
                      <a16:creationId xmlns:a16="http://schemas.microsoft.com/office/drawing/2014/main" id="{E2EAA7A2-C54A-4601-ADFF-40DBF494DF67}"/>
                    </a:ext>
                  </a:extLst>
                </p:cNvPr>
                <p:cNvSpPr>
                  <a:spLocks/>
                </p:cNvSpPr>
                <p:nvPr/>
              </p:nvSpPr>
              <p:spPr bwMode="auto">
                <a:xfrm>
                  <a:off x="-2903539" y="2265363"/>
                  <a:ext cx="52388" cy="50800"/>
                </a:xfrm>
                <a:custGeom>
                  <a:avLst/>
                  <a:gdLst>
                    <a:gd name="T0" fmla="*/ 16 w 22"/>
                    <a:gd name="T1" fmla="*/ 22 h 22"/>
                    <a:gd name="T2" fmla="*/ 12 w 22"/>
                    <a:gd name="T3" fmla="*/ 20 h 22"/>
                    <a:gd name="T4" fmla="*/ 2 w 22"/>
                    <a:gd name="T5" fmla="*/ 10 h 22"/>
                    <a:gd name="T6" fmla="*/ 2 w 22"/>
                    <a:gd name="T7" fmla="*/ 2 h 22"/>
                    <a:gd name="T8" fmla="*/ 10 w 22"/>
                    <a:gd name="T9" fmla="*/ 2 h 22"/>
                    <a:gd name="T10" fmla="*/ 20 w 22"/>
                    <a:gd name="T11" fmla="*/ 12 h 22"/>
                    <a:gd name="T12" fmla="*/ 20 w 22"/>
                    <a:gd name="T13" fmla="*/ 20 h 22"/>
                    <a:gd name="T14" fmla="*/ 16 w 22"/>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2">
                      <a:moveTo>
                        <a:pt x="16" y="22"/>
                      </a:moveTo>
                      <a:cubicBezTo>
                        <a:pt x="15" y="22"/>
                        <a:pt x="13" y="21"/>
                        <a:pt x="12" y="20"/>
                      </a:cubicBezTo>
                      <a:cubicBezTo>
                        <a:pt x="2" y="10"/>
                        <a:pt x="2" y="10"/>
                        <a:pt x="2" y="10"/>
                      </a:cubicBezTo>
                      <a:cubicBezTo>
                        <a:pt x="0" y="8"/>
                        <a:pt x="0" y="4"/>
                        <a:pt x="2" y="2"/>
                      </a:cubicBezTo>
                      <a:cubicBezTo>
                        <a:pt x="4" y="0"/>
                        <a:pt x="8" y="0"/>
                        <a:pt x="10" y="2"/>
                      </a:cubicBezTo>
                      <a:cubicBezTo>
                        <a:pt x="20" y="12"/>
                        <a:pt x="20" y="12"/>
                        <a:pt x="20" y="12"/>
                      </a:cubicBezTo>
                      <a:cubicBezTo>
                        <a:pt x="22" y="14"/>
                        <a:pt x="22" y="18"/>
                        <a:pt x="20" y="20"/>
                      </a:cubicBezTo>
                      <a:cubicBezTo>
                        <a:pt x="19" y="21"/>
                        <a:pt x="18" y="22"/>
                        <a:pt x="16"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a:extLst>
                    <a:ext uri="{FF2B5EF4-FFF2-40B4-BE49-F238E27FC236}">
                      <a16:creationId xmlns:a16="http://schemas.microsoft.com/office/drawing/2014/main" id="{939F0E44-736C-4869-8848-53EC31C10077}"/>
                    </a:ext>
                  </a:extLst>
                </p:cNvPr>
                <p:cNvSpPr>
                  <a:spLocks/>
                </p:cNvSpPr>
                <p:nvPr/>
              </p:nvSpPr>
              <p:spPr bwMode="auto">
                <a:xfrm>
                  <a:off x="-3476626" y="2093913"/>
                  <a:ext cx="319088" cy="331787"/>
                </a:xfrm>
                <a:custGeom>
                  <a:avLst/>
                  <a:gdLst>
                    <a:gd name="T0" fmla="*/ 130 w 136"/>
                    <a:gd name="T1" fmla="*/ 141 h 141"/>
                    <a:gd name="T2" fmla="*/ 126 w 136"/>
                    <a:gd name="T3" fmla="*/ 139 h 141"/>
                    <a:gd name="T4" fmla="*/ 2 w 136"/>
                    <a:gd name="T5" fmla="*/ 10 h 141"/>
                    <a:gd name="T6" fmla="*/ 2 w 136"/>
                    <a:gd name="T7" fmla="*/ 2 h 141"/>
                    <a:gd name="T8" fmla="*/ 10 w 136"/>
                    <a:gd name="T9" fmla="*/ 2 h 141"/>
                    <a:gd name="T10" fmla="*/ 134 w 136"/>
                    <a:gd name="T11" fmla="*/ 132 h 141"/>
                    <a:gd name="T12" fmla="*/ 134 w 136"/>
                    <a:gd name="T13" fmla="*/ 140 h 141"/>
                    <a:gd name="T14" fmla="*/ 130 w 136"/>
                    <a:gd name="T15" fmla="*/ 141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141">
                      <a:moveTo>
                        <a:pt x="130" y="141"/>
                      </a:moveTo>
                      <a:cubicBezTo>
                        <a:pt x="128" y="141"/>
                        <a:pt x="127" y="141"/>
                        <a:pt x="126" y="139"/>
                      </a:cubicBezTo>
                      <a:cubicBezTo>
                        <a:pt x="2" y="10"/>
                        <a:pt x="2" y="10"/>
                        <a:pt x="2" y="10"/>
                      </a:cubicBezTo>
                      <a:cubicBezTo>
                        <a:pt x="0" y="8"/>
                        <a:pt x="0" y="4"/>
                        <a:pt x="2" y="2"/>
                      </a:cubicBezTo>
                      <a:cubicBezTo>
                        <a:pt x="5" y="0"/>
                        <a:pt x="8" y="0"/>
                        <a:pt x="10" y="2"/>
                      </a:cubicBezTo>
                      <a:cubicBezTo>
                        <a:pt x="134" y="132"/>
                        <a:pt x="134" y="132"/>
                        <a:pt x="134" y="132"/>
                      </a:cubicBezTo>
                      <a:cubicBezTo>
                        <a:pt x="136" y="134"/>
                        <a:pt x="136" y="137"/>
                        <a:pt x="134" y="140"/>
                      </a:cubicBezTo>
                      <a:cubicBezTo>
                        <a:pt x="133" y="141"/>
                        <a:pt x="131" y="141"/>
                        <a:pt x="130" y="1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a:extLst>
                    <a:ext uri="{FF2B5EF4-FFF2-40B4-BE49-F238E27FC236}">
                      <a16:creationId xmlns:a16="http://schemas.microsoft.com/office/drawing/2014/main" id="{BA1DD6FF-13F3-44B2-8690-FD6406ACF011}"/>
                    </a:ext>
                  </a:extLst>
                </p:cNvPr>
                <p:cNvSpPr>
                  <a:spLocks/>
                </p:cNvSpPr>
                <p:nvPr/>
              </p:nvSpPr>
              <p:spPr bwMode="auto">
                <a:xfrm>
                  <a:off x="-3624264" y="1851025"/>
                  <a:ext cx="176213" cy="176212"/>
                </a:xfrm>
                <a:custGeom>
                  <a:avLst/>
                  <a:gdLst>
                    <a:gd name="T0" fmla="*/ 6 w 75"/>
                    <a:gd name="T1" fmla="*/ 75 h 75"/>
                    <a:gd name="T2" fmla="*/ 2 w 75"/>
                    <a:gd name="T3" fmla="*/ 73 h 75"/>
                    <a:gd name="T4" fmla="*/ 2 w 75"/>
                    <a:gd name="T5" fmla="*/ 65 h 75"/>
                    <a:gd name="T6" fmla="*/ 65 w 75"/>
                    <a:gd name="T7" fmla="*/ 2 h 75"/>
                    <a:gd name="T8" fmla="*/ 73 w 75"/>
                    <a:gd name="T9" fmla="*/ 2 h 75"/>
                    <a:gd name="T10" fmla="*/ 73 w 75"/>
                    <a:gd name="T11" fmla="*/ 10 h 75"/>
                    <a:gd name="T12" fmla="*/ 10 w 75"/>
                    <a:gd name="T13" fmla="*/ 73 h 75"/>
                    <a:gd name="T14" fmla="*/ 6 w 75"/>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75">
                      <a:moveTo>
                        <a:pt x="6" y="75"/>
                      </a:moveTo>
                      <a:cubicBezTo>
                        <a:pt x="5" y="75"/>
                        <a:pt x="3" y="74"/>
                        <a:pt x="2" y="73"/>
                      </a:cubicBezTo>
                      <a:cubicBezTo>
                        <a:pt x="0" y="71"/>
                        <a:pt x="0" y="67"/>
                        <a:pt x="2" y="65"/>
                      </a:cubicBezTo>
                      <a:cubicBezTo>
                        <a:pt x="65" y="2"/>
                        <a:pt x="65" y="2"/>
                        <a:pt x="65" y="2"/>
                      </a:cubicBezTo>
                      <a:cubicBezTo>
                        <a:pt x="67" y="0"/>
                        <a:pt x="71" y="0"/>
                        <a:pt x="73" y="2"/>
                      </a:cubicBezTo>
                      <a:cubicBezTo>
                        <a:pt x="75" y="5"/>
                        <a:pt x="75" y="8"/>
                        <a:pt x="73" y="10"/>
                      </a:cubicBezTo>
                      <a:cubicBezTo>
                        <a:pt x="10" y="73"/>
                        <a:pt x="10" y="73"/>
                        <a:pt x="10" y="73"/>
                      </a:cubicBezTo>
                      <a:cubicBezTo>
                        <a:pt x="9" y="74"/>
                        <a:pt x="8" y="75"/>
                        <a:pt x="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a:extLst>
                    <a:ext uri="{FF2B5EF4-FFF2-40B4-BE49-F238E27FC236}">
                      <a16:creationId xmlns:a16="http://schemas.microsoft.com/office/drawing/2014/main" id="{C7E45C36-C1FB-4250-9CEF-7B00ACE96C70}"/>
                    </a:ext>
                  </a:extLst>
                </p:cNvPr>
                <p:cNvSpPr>
                  <a:spLocks/>
                </p:cNvSpPr>
                <p:nvPr/>
              </p:nvSpPr>
              <p:spPr bwMode="auto">
                <a:xfrm>
                  <a:off x="-2830514" y="2330450"/>
                  <a:ext cx="206375" cy="200025"/>
                </a:xfrm>
                <a:custGeom>
                  <a:avLst/>
                  <a:gdLst>
                    <a:gd name="T0" fmla="*/ 7 w 88"/>
                    <a:gd name="T1" fmla="*/ 85 h 85"/>
                    <a:gd name="T2" fmla="*/ 3 w 88"/>
                    <a:gd name="T3" fmla="*/ 84 h 85"/>
                    <a:gd name="T4" fmla="*/ 3 w 88"/>
                    <a:gd name="T5" fmla="*/ 76 h 85"/>
                    <a:gd name="T6" fmla="*/ 78 w 88"/>
                    <a:gd name="T7" fmla="*/ 2 h 85"/>
                    <a:gd name="T8" fmla="*/ 86 w 88"/>
                    <a:gd name="T9" fmla="*/ 3 h 85"/>
                    <a:gd name="T10" fmla="*/ 86 w 88"/>
                    <a:gd name="T11" fmla="*/ 11 h 85"/>
                    <a:gd name="T12" fmla="*/ 11 w 88"/>
                    <a:gd name="T13" fmla="*/ 84 h 85"/>
                    <a:gd name="T14" fmla="*/ 7 w 88"/>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85">
                      <a:moveTo>
                        <a:pt x="7" y="85"/>
                      </a:moveTo>
                      <a:cubicBezTo>
                        <a:pt x="5" y="85"/>
                        <a:pt x="4" y="85"/>
                        <a:pt x="3" y="84"/>
                      </a:cubicBezTo>
                      <a:cubicBezTo>
                        <a:pt x="0" y="81"/>
                        <a:pt x="0" y="78"/>
                        <a:pt x="3" y="76"/>
                      </a:cubicBezTo>
                      <a:cubicBezTo>
                        <a:pt x="78" y="2"/>
                        <a:pt x="78" y="2"/>
                        <a:pt x="78" y="2"/>
                      </a:cubicBezTo>
                      <a:cubicBezTo>
                        <a:pt x="80" y="0"/>
                        <a:pt x="83" y="0"/>
                        <a:pt x="86" y="3"/>
                      </a:cubicBezTo>
                      <a:cubicBezTo>
                        <a:pt x="88" y="5"/>
                        <a:pt x="88" y="8"/>
                        <a:pt x="86" y="11"/>
                      </a:cubicBezTo>
                      <a:cubicBezTo>
                        <a:pt x="11" y="84"/>
                        <a:pt x="11" y="84"/>
                        <a:pt x="11" y="84"/>
                      </a:cubicBezTo>
                      <a:cubicBezTo>
                        <a:pt x="9" y="85"/>
                        <a:pt x="8" y="85"/>
                        <a:pt x="7"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5" name="Group 34">
                <a:extLst>
                  <a:ext uri="{FF2B5EF4-FFF2-40B4-BE49-F238E27FC236}">
                    <a16:creationId xmlns:a16="http://schemas.microsoft.com/office/drawing/2014/main" id="{7DBAB1BA-2158-4CF6-ADC8-D493CCC3B7B4}"/>
                  </a:ext>
                </a:extLst>
              </p:cNvPr>
              <p:cNvGrpSpPr/>
              <p:nvPr/>
            </p:nvGrpSpPr>
            <p:grpSpPr>
              <a:xfrm>
                <a:off x="6369793" y="3288963"/>
                <a:ext cx="275695" cy="549539"/>
                <a:chOff x="-1849439" y="1562100"/>
                <a:chExt cx="720725" cy="1217612"/>
              </a:xfrm>
            </p:grpSpPr>
            <p:sp>
              <p:nvSpPr>
                <p:cNvPr id="36" name="Freeform 238">
                  <a:extLst>
                    <a:ext uri="{FF2B5EF4-FFF2-40B4-BE49-F238E27FC236}">
                      <a16:creationId xmlns:a16="http://schemas.microsoft.com/office/drawing/2014/main" id="{27DF1432-9495-42CA-8389-A021AC1A9DDF}"/>
                    </a:ext>
                  </a:extLst>
                </p:cNvPr>
                <p:cNvSpPr>
                  <a:spLocks noEditPoints="1"/>
                </p:cNvSpPr>
                <p:nvPr/>
              </p:nvSpPr>
              <p:spPr bwMode="auto">
                <a:xfrm>
                  <a:off x="-1571626" y="1752600"/>
                  <a:ext cx="149225" cy="15081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3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5"/>
                        <a:pt x="14" y="0"/>
                        <a:pt x="32" y="0"/>
                      </a:cubicBezTo>
                      <a:cubicBezTo>
                        <a:pt x="49" y="0"/>
                        <a:pt x="64" y="15"/>
                        <a:pt x="64" y="32"/>
                      </a:cubicBezTo>
                      <a:cubicBezTo>
                        <a:pt x="64" y="50"/>
                        <a:pt x="49" y="64"/>
                        <a:pt x="32" y="64"/>
                      </a:cubicBezTo>
                      <a:close/>
                      <a:moveTo>
                        <a:pt x="32" y="12"/>
                      </a:moveTo>
                      <a:cubicBezTo>
                        <a:pt x="21" y="12"/>
                        <a:pt x="12" y="21"/>
                        <a:pt x="12" y="32"/>
                      </a:cubicBezTo>
                      <a:cubicBezTo>
                        <a:pt x="12" y="43"/>
                        <a:pt x="21" y="53"/>
                        <a:pt x="32" y="53"/>
                      </a:cubicBezTo>
                      <a:cubicBezTo>
                        <a:pt x="43" y="53"/>
                        <a:pt x="52" y="43"/>
                        <a:pt x="52" y="32"/>
                      </a:cubicBezTo>
                      <a:cubicBezTo>
                        <a:pt x="52" y="21"/>
                        <a:pt x="43" y="12"/>
                        <a:pt x="32"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39">
                  <a:extLst>
                    <a:ext uri="{FF2B5EF4-FFF2-40B4-BE49-F238E27FC236}">
                      <a16:creationId xmlns:a16="http://schemas.microsoft.com/office/drawing/2014/main" id="{CA380C55-C768-4181-96D6-62CD9CE857C8}"/>
                    </a:ext>
                  </a:extLst>
                </p:cNvPr>
                <p:cNvSpPr>
                  <a:spLocks/>
                </p:cNvSpPr>
                <p:nvPr/>
              </p:nvSpPr>
              <p:spPr bwMode="auto">
                <a:xfrm>
                  <a:off x="-1673226" y="1995488"/>
                  <a:ext cx="131763" cy="254000"/>
                </a:xfrm>
                <a:custGeom>
                  <a:avLst/>
                  <a:gdLst>
                    <a:gd name="T0" fmla="*/ 20 w 56"/>
                    <a:gd name="T1" fmla="*/ 108 h 108"/>
                    <a:gd name="T2" fmla="*/ 5 w 56"/>
                    <a:gd name="T3" fmla="*/ 101 h 108"/>
                    <a:gd name="T4" fmla="*/ 2 w 56"/>
                    <a:gd name="T5" fmla="*/ 85 h 108"/>
                    <a:gd name="T6" fmla="*/ 9 w 56"/>
                    <a:gd name="T7" fmla="*/ 54 h 108"/>
                    <a:gd name="T8" fmla="*/ 18 w 56"/>
                    <a:gd name="T9" fmla="*/ 37 h 108"/>
                    <a:gd name="T10" fmla="*/ 46 w 56"/>
                    <a:gd name="T11" fmla="*/ 3 h 108"/>
                    <a:gd name="T12" fmla="*/ 54 w 56"/>
                    <a:gd name="T13" fmla="*/ 2 h 108"/>
                    <a:gd name="T14" fmla="*/ 54 w 56"/>
                    <a:gd name="T15" fmla="*/ 10 h 108"/>
                    <a:gd name="T16" fmla="*/ 26 w 56"/>
                    <a:gd name="T17" fmla="*/ 44 h 108"/>
                    <a:gd name="T18" fmla="*/ 20 w 56"/>
                    <a:gd name="T19" fmla="*/ 56 h 108"/>
                    <a:gd name="T20" fmla="*/ 13 w 56"/>
                    <a:gd name="T21" fmla="*/ 87 h 108"/>
                    <a:gd name="T22" fmla="*/ 14 w 56"/>
                    <a:gd name="T23" fmla="*/ 94 h 108"/>
                    <a:gd name="T24" fmla="*/ 20 w 56"/>
                    <a:gd name="T25" fmla="*/ 97 h 108"/>
                    <a:gd name="T26" fmla="*/ 27 w 56"/>
                    <a:gd name="T27" fmla="*/ 91 h 108"/>
                    <a:gd name="T28" fmla="*/ 32 w 56"/>
                    <a:gd name="T29" fmla="*/ 70 h 108"/>
                    <a:gd name="T30" fmla="*/ 43 w 56"/>
                    <a:gd name="T31" fmla="*/ 47 h 108"/>
                    <a:gd name="T32" fmla="*/ 46 w 56"/>
                    <a:gd name="T33" fmla="*/ 44 h 108"/>
                    <a:gd name="T34" fmla="*/ 54 w 56"/>
                    <a:gd name="T35" fmla="*/ 43 h 108"/>
                    <a:gd name="T36" fmla="*/ 55 w 56"/>
                    <a:gd name="T37" fmla="*/ 51 h 108"/>
                    <a:gd name="T38" fmla="*/ 52 w 56"/>
                    <a:gd name="T39" fmla="*/ 54 h 108"/>
                    <a:gd name="T40" fmla="*/ 43 w 56"/>
                    <a:gd name="T41" fmla="*/ 72 h 108"/>
                    <a:gd name="T42" fmla="*/ 38 w 56"/>
                    <a:gd name="T43" fmla="*/ 93 h 108"/>
                    <a:gd name="T44" fmla="*/ 20 w 56"/>
                    <a:gd name="T4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108">
                      <a:moveTo>
                        <a:pt x="20" y="108"/>
                      </a:moveTo>
                      <a:cubicBezTo>
                        <a:pt x="14" y="108"/>
                        <a:pt x="9" y="105"/>
                        <a:pt x="5" y="101"/>
                      </a:cubicBezTo>
                      <a:cubicBezTo>
                        <a:pt x="1" y="96"/>
                        <a:pt x="0" y="90"/>
                        <a:pt x="2" y="85"/>
                      </a:cubicBezTo>
                      <a:cubicBezTo>
                        <a:pt x="9" y="54"/>
                        <a:pt x="9" y="54"/>
                        <a:pt x="9" y="54"/>
                      </a:cubicBezTo>
                      <a:cubicBezTo>
                        <a:pt x="11" y="48"/>
                        <a:pt x="14" y="42"/>
                        <a:pt x="18" y="37"/>
                      </a:cubicBezTo>
                      <a:cubicBezTo>
                        <a:pt x="46" y="3"/>
                        <a:pt x="46" y="3"/>
                        <a:pt x="46" y="3"/>
                      </a:cubicBezTo>
                      <a:cubicBezTo>
                        <a:pt x="48" y="0"/>
                        <a:pt x="51" y="0"/>
                        <a:pt x="54" y="2"/>
                      </a:cubicBezTo>
                      <a:cubicBezTo>
                        <a:pt x="56" y="4"/>
                        <a:pt x="56" y="7"/>
                        <a:pt x="54" y="10"/>
                      </a:cubicBezTo>
                      <a:cubicBezTo>
                        <a:pt x="26" y="44"/>
                        <a:pt x="26" y="44"/>
                        <a:pt x="26" y="44"/>
                      </a:cubicBezTo>
                      <a:cubicBezTo>
                        <a:pt x="24" y="48"/>
                        <a:pt x="21" y="52"/>
                        <a:pt x="20" y="56"/>
                      </a:cubicBezTo>
                      <a:cubicBezTo>
                        <a:pt x="13" y="87"/>
                        <a:pt x="13" y="87"/>
                        <a:pt x="13" y="87"/>
                      </a:cubicBezTo>
                      <a:cubicBezTo>
                        <a:pt x="12" y="90"/>
                        <a:pt x="13" y="92"/>
                        <a:pt x="14" y="94"/>
                      </a:cubicBezTo>
                      <a:cubicBezTo>
                        <a:pt x="15" y="95"/>
                        <a:pt x="17" y="97"/>
                        <a:pt x="20" y="97"/>
                      </a:cubicBezTo>
                      <a:cubicBezTo>
                        <a:pt x="23" y="97"/>
                        <a:pt x="26" y="94"/>
                        <a:pt x="27" y="91"/>
                      </a:cubicBezTo>
                      <a:cubicBezTo>
                        <a:pt x="32" y="70"/>
                        <a:pt x="32" y="70"/>
                        <a:pt x="32" y="70"/>
                      </a:cubicBezTo>
                      <a:cubicBezTo>
                        <a:pt x="34" y="62"/>
                        <a:pt x="38" y="54"/>
                        <a:pt x="43" y="47"/>
                      </a:cubicBezTo>
                      <a:cubicBezTo>
                        <a:pt x="46" y="44"/>
                        <a:pt x="46" y="44"/>
                        <a:pt x="46" y="44"/>
                      </a:cubicBezTo>
                      <a:cubicBezTo>
                        <a:pt x="48" y="41"/>
                        <a:pt x="51" y="41"/>
                        <a:pt x="54" y="43"/>
                      </a:cubicBezTo>
                      <a:cubicBezTo>
                        <a:pt x="56" y="45"/>
                        <a:pt x="56" y="48"/>
                        <a:pt x="55" y="51"/>
                      </a:cubicBezTo>
                      <a:cubicBezTo>
                        <a:pt x="52" y="54"/>
                        <a:pt x="52" y="54"/>
                        <a:pt x="52" y="54"/>
                      </a:cubicBezTo>
                      <a:cubicBezTo>
                        <a:pt x="47" y="59"/>
                        <a:pt x="44" y="66"/>
                        <a:pt x="43" y="72"/>
                      </a:cubicBezTo>
                      <a:cubicBezTo>
                        <a:pt x="38" y="93"/>
                        <a:pt x="38" y="93"/>
                        <a:pt x="38" y="93"/>
                      </a:cubicBezTo>
                      <a:cubicBezTo>
                        <a:pt x="36" y="102"/>
                        <a:pt x="29" y="108"/>
                        <a:pt x="20" y="10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40">
                  <a:extLst>
                    <a:ext uri="{FF2B5EF4-FFF2-40B4-BE49-F238E27FC236}">
                      <a16:creationId xmlns:a16="http://schemas.microsoft.com/office/drawing/2014/main" id="{B216A34A-CDEB-447C-94F7-2FA1A8DD2376}"/>
                    </a:ext>
                  </a:extLst>
                </p:cNvPr>
                <p:cNvSpPr>
                  <a:spLocks noEditPoints="1"/>
                </p:cNvSpPr>
                <p:nvPr/>
              </p:nvSpPr>
              <p:spPr bwMode="auto">
                <a:xfrm>
                  <a:off x="-1849439" y="1562100"/>
                  <a:ext cx="720725" cy="1217612"/>
                </a:xfrm>
                <a:custGeom>
                  <a:avLst/>
                  <a:gdLst>
                    <a:gd name="T0" fmla="*/ 285 w 307"/>
                    <a:gd name="T1" fmla="*/ 518 h 518"/>
                    <a:gd name="T2" fmla="*/ 23 w 307"/>
                    <a:gd name="T3" fmla="*/ 518 h 518"/>
                    <a:gd name="T4" fmla="*/ 0 w 307"/>
                    <a:gd name="T5" fmla="*/ 496 h 518"/>
                    <a:gd name="T6" fmla="*/ 0 w 307"/>
                    <a:gd name="T7" fmla="*/ 22 h 518"/>
                    <a:gd name="T8" fmla="*/ 23 w 307"/>
                    <a:gd name="T9" fmla="*/ 0 h 518"/>
                    <a:gd name="T10" fmla="*/ 285 w 307"/>
                    <a:gd name="T11" fmla="*/ 0 h 518"/>
                    <a:gd name="T12" fmla="*/ 307 w 307"/>
                    <a:gd name="T13" fmla="*/ 22 h 518"/>
                    <a:gd name="T14" fmla="*/ 307 w 307"/>
                    <a:gd name="T15" fmla="*/ 496 h 518"/>
                    <a:gd name="T16" fmla="*/ 285 w 307"/>
                    <a:gd name="T17" fmla="*/ 518 h 518"/>
                    <a:gd name="T18" fmla="*/ 23 w 307"/>
                    <a:gd name="T19" fmla="*/ 11 h 518"/>
                    <a:gd name="T20" fmla="*/ 12 w 307"/>
                    <a:gd name="T21" fmla="*/ 22 h 518"/>
                    <a:gd name="T22" fmla="*/ 12 w 307"/>
                    <a:gd name="T23" fmla="*/ 496 h 518"/>
                    <a:gd name="T24" fmla="*/ 23 w 307"/>
                    <a:gd name="T25" fmla="*/ 506 h 518"/>
                    <a:gd name="T26" fmla="*/ 285 w 307"/>
                    <a:gd name="T27" fmla="*/ 506 h 518"/>
                    <a:gd name="T28" fmla="*/ 296 w 307"/>
                    <a:gd name="T29" fmla="*/ 496 h 518"/>
                    <a:gd name="T30" fmla="*/ 296 w 307"/>
                    <a:gd name="T31" fmla="*/ 22 h 518"/>
                    <a:gd name="T32" fmla="*/ 285 w 307"/>
                    <a:gd name="T33" fmla="*/ 11 h 518"/>
                    <a:gd name="T34" fmla="*/ 23 w 307"/>
                    <a:gd name="T35" fmla="*/ 1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7" h="518">
                      <a:moveTo>
                        <a:pt x="285" y="518"/>
                      </a:moveTo>
                      <a:cubicBezTo>
                        <a:pt x="23" y="518"/>
                        <a:pt x="23" y="518"/>
                        <a:pt x="23" y="518"/>
                      </a:cubicBezTo>
                      <a:cubicBezTo>
                        <a:pt x="10" y="518"/>
                        <a:pt x="0" y="508"/>
                        <a:pt x="0" y="496"/>
                      </a:cubicBezTo>
                      <a:cubicBezTo>
                        <a:pt x="0" y="22"/>
                        <a:pt x="0" y="22"/>
                        <a:pt x="0" y="22"/>
                      </a:cubicBezTo>
                      <a:cubicBezTo>
                        <a:pt x="0" y="10"/>
                        <a:pt x="10" y="0"/>
                        <a:pt x="23" y="0"/>
                      </a:cubicBezTo>
                      <a:cubicBezTo>
                        <a:pt x="285" y="0"/>
                        <a:pt x="285" y="0"/>
                        <a:pt x="285" y="0"/>
                      </a:cubicBezTo>
                      <a:cubicBezTo>
                        <a:pt x="297" y="0"/>
                        <a:pt x="307" y="10"/>
                        <a:pt x="307" y="22"/>
                      </a:cubicBezTo>
                      <a:cubicBezTo>
                        <a:pt x="307" y="496"/>
                        <a:pt x="307" y="496"/>
                        <a:pt x="307" y="496"/>
                      </a:cubicBezTo>
                      <a:cubicBezTo>
                        <a:pt x="307" y="508"/>
                        <a:pt x="297" y="518"/>
                        <a:pt x="285" y="518"/>
                      </a:cubicBezTo>
                      <a:close/>
                      <a:moveTo>
                        <a:pt x="23" y="11"/>
                      </a:moveTo>
                      <a:cubicBezTo>
                        <a:pt x="17" y="11"/>
                        <a:pt x="12" y="16"/>
                        <a:pt x="12" y="22"/>
                      </a:cubicBezTo>
                      <a:cubicBezTo>
                        <a:pt x="12" y="496"/>
                        <a:pt x="12" y="496"/>
                        <a:pt x="12" y="496"/>
                      </a:cubicBezTo>
                      <a:cubicBezTo>
                        <a:pt x="12" y="502"/>
                        <a:pt x="17" y="506"/>
                        <a:pt x="23" y="506"/>
                      </a:cubicBezTo>
                      <a:cubicBezTo>
                        <a:pt x="285" y="506"/>
                        <a:pt x="285" y="506"/>
                        <a:pt x="285" y="506"/>
                      </a:cubicBezTo>
                      <a:cubicBezTo>
                        <a:pt x="291" y="506"/>
                        <a:pt x="296" y="502"/>
                        <a:pt x="296" y="496"/>
                      </a:cubicBezTo>
                      <a:cubicBezTo>
                        <a:pt x="296" y="22"/>
                        <a:pt x="296" y="22"/>
                        <a:pt x="296" y="22"/>
                      </a:cubicBezTo>
                      <a:cubicBezTo>
                        <a:pt x="296" y="16"/>
                        <a:pt x="291" y="11"/>
                        <a:pt x="285" y="11"/>
                      </a:cubicBezTo>
                      <a:lnTo>
                        <a:pt x="2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41">
                  <a:extLst>
                    <a:ext uri="{FF2B5EF4-FFF2-40B4-BE49-F238E27FC236}">
                      <a16:creationId xmlns:a16="http://schemas.microsoft.com/office/drawing/2014/main" id="{CA120781-C552-4E3A-921F-2860116AC33E}"/>
                    </a:ext>
                  </a:extLst>
                </p:cNvPr>
                <p:cNvSpPr>
                  <a:spLocks noEditPoints="1"/>
                </p:cNvSpPr>
                <p:nvPr/>
              </p:nvSpPr>
              <p:spPr bwMode="auto">
                <a:xfrm>
                  <a:off x="-1849439" y="1698625"/>
                  <a:ext cx="720725" cy="942975"/>
                </a:xfrm>
                <a:custGeom>
                  <a:avLst/>
                  <a:gdLst>
                    <a:gd name="T0" fmla="*/ 302 w 307"/>
                    <a:gd name="T1" fmla="*/ 401 h 401"/>
                    <a:gd name="T2" fmla="*/ 6 w 307"/>
                    <a:gd name="T3" fmla="*/ 401 h 401"/>
                    <a:gd name="T4" fmla="*/ 0 w 307"/>
                    <a:gd name="T5" fmla="*/ 395 h 401"/>
                    <a:gd name="T6" fmla="*/ 0 w 307"/>
                    <a:gd name="T7" fmla="*/ 6 h 401"/>
                    <a:gd name="T8" fmla="*/ 6 w 307"/>
                    <a:gd name="T9" fmla="*/ 0 h 401"/>
                    <a:gd name="T10" fmla="*/ 302 w 307"/>
                    <a:gd name="T11" fmla="*/ 0 h 401"/>
                    <a:gd name="T12" fmla="*/ 307 w 307"/>
                    <a:gd name="T13" fmla="*/ 6 h 401"/>
                    <a:gd name="T14" fmla="*/ 307 w 307"/>
                    <a:gd name="T15" fmla="*/ 395 h 401"/>
                    <a:gd name="T16" fmla="*/ 302 w 307"/>
                    <a:gd name="T17" fmla="*/ 401 h 401"/>
                    <a:gd name="T18" fmla="*/ 12 w 307"/>
                    <a:gd name="T19" fmla="*/ 390 h 401"/>
                    <a:gd name="T20" fmla="*/ 296 w 307"/>
                    <a:gd name="T21" fmla="*/ 390 h 401"/>
                    <a:gd name="T22" fmla="*/ 296 w 307"/>
                    <a:gd name="T23" fmla="*/ 12 h 401"/>
                    <a:gd name="T24" fmla="*/ 12 w 307"/>
                    <a:gd name="T25" fmla="*/ 12 h 401"/>
                    <a:gd name="T26" fmla="*/ 12 w 307"/>
                    <a:gd name="T27" fmla="*/ 39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7" h="401">
                      <a:moveTo>
                        <a:pt x="302" y="401"/>
                      </a:moveTo>
                      <a:cubicBezTo>
                        <a:pt x="6" y="401"/>
                        <a:pt x="6" y="401"/>
                        <a:pt x="6" y="401"/>
                      </a:cubicBezTo>
                      <a:cubicBezTo>
                        <a:pt x="3" y="401"/>
                        <a:pt x="0" y="398"/>
                        <a:pt x="0" y="395"/>
                      </a:cubicBezTo>
                      <a:cubicBezTo>
                        <a:pt x="0" y="6"/>
                        <a:pt x="0" y="6"/>
                        <a:pt x="0" y="6"/>
                      </a:cubicBezTo>
                      <a:cubicBezTo>
                        <a:pt x="0" y="3"/>
                        <a:pt x="3" y="0"/>
                        <a:pt x="6" y="0"/>
                      </a:cubicBezTo>
                      <a:cubicBezTo>
                        <a:pt x="302" y="0"/>
                        <a:pt x="302" y="0"/>
                        <a:pt x="302" y="0"/>
                      </a:cubicBezTo>
                      <a:cubicBezTo>
                        <a:pt x="305" y="0"/>
                        <a:pt x="307" y="3"/>
                        <a:pt x="307" y="6"/>
                      </a:cubicBezTo>
                      <a:cubicBezTo>
                        <a:pt x="307" y="395"/>
                        <a:pt x="307" y="395"/>
                        <a:pt x="307" y="395"/>
                      </a:cubicBezTo>
                      <a:cubicBezTo>
                        <a:pt x="307" y="398"/>
                        <a:pt x="305" y="401"/>
                        <a:pt x="302" y="401"/>
                      </a:cubicBezTo>
                      <a:close/>
                      <a:moveTo>
                        <a:pt x="12" y="390"/>
                      </a:moveTo>
                      <a:cubicBezTo>
                        <a:pt x="296" y="390"/>
                        <a:pt x="296" y="390"/>
                        <a:pt x="296" y="390"/>
                      </a:cubicBezTo>
                      <a:cubicBezTo>
                        <a:pt x="296" y="12"/>
                        <a:pt x="296" y="12"/>
                        <a:pt x="296" y="12"/>
                      </a:cubicBezTo>
                      <a:cubicBezTo>
                        <a:pt x="12" y="12"/>
                        <a:pt x="12" y="12"/>
                        <a:pt x="12" y="12"/>
                      </a:cubicBezTo>
                      <a:lnTo>
                        <a:pt x="12" y="3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42">
                  <a:extLst>
                    <a:ext uri="{FF2B5EF4-FFF2-40B4-BE49-F238E27FC236}">
                      <a16:creationId xmlns:a16="http://schemas.microsoft.com/office/drawing/2014/main" id="{01AF5389-23DD-44BD-B19F-B3D9FFF0DD5D}"/>
                    </a:ext>
                  </a:extLst>
                </p:cNvPr>
                <p:cNvSpPr>
                  <a:spLocks/>
                </p:cNvSpPr>
                <p:nvPr/>
              </p:nvSpPr>
              <p:spPr bwMode="auto">
                <a:xfrm>
                  <a:off x="-1527176" y="2549525"/>
                  <a:ext cx="79375" cy="28575"/>
                </a:xfrm>
                <a:custGeom>
                  <a:avLst/>
                  <a:gdLst>
                    <a:gd name="T0" fmla="*/ 28 w 34"/>
                    <a:gd name="T1" fmla="*/ 12 h 12"/>
                    <a:gd name="T2" fmla="*/ 5 w 34"/>
                    <a:gd name="T3" fmla="*/ 12 h 12"/>
                    <a:gd name="T4" fmla="*/ 0 w 34"/>
                    <a:gd name="T5" fmla="*/ 6 h 12"/>
                    <a:gd name="T6" fmla="*/ 5 w 34"/>
                    <a:gd name="T7" fmla="*/ 0 h 12"/>
                    <a:gd name="T8" fmla="*/ 28 w 34"/>
                    <a:gd name="T9" fmla="*/ 0 h 12"/>
                    <a:gd name="T10" fmla="*/ 34 w 34"/>
                    <a:gd name="T11" fmla="*/ 6 h 12"/>
                    <a:gd name="T12" fmla="*/ 28 w 3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4" h="12">
                      <a:moveTo>
                        <a:pt x="28" y="12"/>
                      </a:moveTo>
                      <a:cubicBezTo>
                        <a:pt x="5" y="12"/>
                        <a:pt x="5" y="12"/>
                        <a:pt x="5" y="12"/>
                      </a:cubicBezTo>
                      <a:cubicBezTo>
                        <a:pt x="2" y="12"/>
                        <a:pt x="0" y="9"/>
                        <a:pt x="0" y="6"/>
                      </a:cubicBezTo>
                      <a:cubicBezTo>
                        <a:pt x="0" y="3"/>
                        <a:pt x="2" y="0"/>
                        <a:pt x="5" y="0"/>
                      </a:cubicBezTo>
                      <a:cubicBezTo>
                        <a:pt x="28" y="0"/>
                        <a:pt x="28" y="0"/>
                        <a:pt x="28" y="0"/>
                      </a:cubicBezTo>
                      <a:cubicBezTo>
                        <a:pt x="31" y="0"/>
                        <a:pt x="34" y="3"/>
                        <a:pt x="34" y="6"/>
                      </a:cubicBezTo>
                      <a:cubicBezTo>
                        <a:pt x="34" y="9"/>
                        <a:pt x="31" y="12"/>
                        <a:pt x="28"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43">
                  <a:extLst>
                    <a:ext uri="{FF2B5EF4-FFF2-40B4-BE49-F238E27FC236}">
                      <a16:creationId xmlns:a16="http://schemas.microsoft.com/office/drawing/2014/main" id="{18A2B5A3-C23E-40BD-9212-577F7705F8DB}"/>
                    </a:ext>
                  </a:extLst>
                </p:cNvPr>
                <p:cNvSpPr>
                  <a:spLocks/>
                </p:cNvSpPr>
                <p:nvPr/>
              </p:nvSpPr>
              <p:spPr bwMode="auto">
                <a:xfrm>
                  <a:off x="-1414464" y="2549525"/>
                  <a:ext cx="84138" cy="28575"/>
                </a:xfrm>
                <a:custGeom>
                  <a:avLst/>
                  <a:gdLst>
                    <a:gd name="T0" fmla="*/ 30 w 36"/>
                    <a:gd name="T1" fmla="*/ 12 h 12"/>
                    <a:gd name="T2" fmla="*/ 5 w 36"/>
                    <a:gd name="T3" fmla="*/ 12 h 12"/>
                    <a:gd name="T4" fmla="*/ 0 w 36"/>
                    <a:gd name="T5" fmla="*/ 6 h 12"/>
                    <a:gd name="T6" fmla="*/ 5 w 36"/>
                    <a:gd name="T7" fmla="*/ 0 h 12"/>
                    <a:gd name="T8" fmla="*/ 30 w 36"/>
                    <a:gd name="T9" fmla="*/ 0 h 12"/>
                    <a:gd name="T10" fmla="*/ 36 w 36"/>
                    <a:gd name="T11" fmla="*/ 6 h 12"/>
                    <a:gd name="T12" fmla="*/ 30 w 3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30" y="12"/>
                      </a:moveTo>
                      <a:cubicBezTo>
                        <a:pt x="5" y="12"/>
                        <a:pt x="5" y="12"/>
                        <a:pt x="5" y="12"/>
                      </a:cubicBezTo>
                      <a:cubicBezTo>
                        <a:pt x="2" y="12"/>
                        <a:pt x="0" y="9"/>
                        <a:pt x="0" y="6"/>
                      </a:cubicBezTo>
                      <a:cubicBezTo>
                        <a:pt x="0" y="3"/>
                        <a:pt x="2" y="0"/>
                        <a:pt x="5" y="0"/>
                      </a:cubicBezTo>
                      <a:cubicBezTo>
                        <a:pt x="30" y="0"/>
                        <a:pt x="30" y="0"/>
                        <a:pt x="30" y="0"/>
                      </a:cubicBezTo>
                      <a:cubicBezTo>
                        <a:pt x="34" y="0"/>
                        <a:pt x="36" y="3"/>
                        <a:pt x="36" y="6"/>
                      </a:cubicBezTo>
                      <a:cubicBezTo>
                        <a:pt x="36" y="9"/>
                        <a:pt x="34" y="12"/>
                        <a:pt x="30"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44">
                  <a:extLst>
                    <a:ext uri="{FF2B5EF4-FFF2-40B4-BE49-F238E27FC236}">
                      <a16:creationId xmlns:a16="http://schemas.microsoft.com/office/drawing/2014/main" id="{A191C8E1-E778-44D8-BC72-F8E8EAB70B48}"/>
                    </a:ext>
                  </a:extLst>
                </p:cNvPr>
                <p:cNvSpPr>
                  <a:spLocks/>
                </p:cNvSpPr>
                <p:nvPr/>
              </p:nvSpPr>
              <p:spPr bwMode="auto">
                <a:xfrm>
                  <a:off x="-1296989" y="2549525"/>
                  <a:ext cx="79375" cy="28575"/>
                </a:xfrm>
                <a:custGeom>
                  <a:avLst/>
                  <a:gdLst>
                    <a:gd name="T0" fmla="*/ 28 w 34"/>
                    <a:gd name="T1" fmla="*/ 12 h 12"/>
                    <a:gd name="T2" fmla="*/ 6 w 34"/>
                    <a:gd name="T3" fmla="*/ 12 h 12"/>
                    <a:gd name="T4" fmla="*/ 0 w 34"/>
                    <a:gd name="T5" fmla="*/ 6 h 12"/>
                    <a:gd name="T6" fmla="*/ 6 w 34"/>
                    <a:gd name="T7" fmla="*/ 0 h 12"/>
                    <a:gd name="T8" fmla="*/ 28 w 34"/>
                    <a:gd name="T9" fmla="*/ 0 h 12"/>
                    <a:gd name="T10" fmla="*/ 34 w 34"/>
                    <a:gd name="T11" fmla="*/ 6 h 12"/>
                    <a:gd name="T12" fmla="*/ 28 w 3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4" h="12">
                      <a:moveTo>
                        <a:pt x="28" y="12"/>
                      </a:moveTo>
                      <a:cubicBezTo>
                        <a:pt x="6" y="12"/>
                        <a:pt x="6" y="12"/>
                        <a:pt x="6" y="12"/>
                      </a:cubicBezTo>
                      <a:cubicBezTo>
                        <a:pt x="2" y="12"/>
                        <a:pt x="0" y="9"/>
                        <a:pt x="0" y="6"/>
                      </a:cubicBezTo>
                      <a:cubicBezTo>
                        <a:pt x="0" y="3"/>
                        <a:pt x="2" y="0"/>
                        <a:pt x="6" y="0"/>
                      </a:cubicBezTo>
                      <a:cubicBezTo>
                        <a:pt x="28" y="0"/>
                        <a:pt x="28" y="0"/>
                        <a:pt x="28" y="0"/>
                      </a:cubicBezTo>
                      <a:cubicBezTo>
                        <a:pt x="31" y="0"/>
                        <a:pt x="34" y="3"/>
                        <a:pt x="34" y="6"/>
                      </a:cubicBezTo>
                      <a:cubicBezTo>
                        <a:pt x="34" y="9"/>
                        <a:pt x="31" y="12"/>
                        <a:pt x="28"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45">
                  <a:extLst>
                    <a:ext uri="{FF2B5EF4-FFF2-40B4-BE49-F238E27FC236}">
                      <a16:creationId xmlns:a16="http://schemas.microsoft.com/office/drawing/2014/main" id="{E40D01BA-714D-4F47-A6A7-53E4115C9044}"/>
                    </a:ext>
                  </a:extLst>
                </p:cNvPr>
                <p:cNvSpPr>
                  <a:spLocks/>
                </p:cNvSpPr>
                <p:nvPr/>
              </p:nvSpPr>
              <p:spPr bwMode="auto">
                <a:xfrm>
                  <a:off x="-1757364" y="2549525"/>
                  <a:ext cx="255588" cy="28575"/>
                </a:xfrm>
                <a:custGeom>
                  <a:avLst/>
                  <a:gdLst>
                    <a:gd name="T0" fmla="*/ 103 w 109"/>
                    <a:gd name="T1" fmla="*/ 12 h 12"/>
                    <a:gd name="T2" fmla="*/ 6 w 109"/>
                    <a:gd name="T3" fmla="*/ 12 h 12"/>
                    <a:gd name="T4" fmla="*/ 0 w 109"/>
                    <a:gd name="T5" fmla="*/ 6 h 12"/>
                    <a:gd name="T6" fmla="*/ 6 w 109"/>
                    <a:gd name="T7" fmla="*/ 0 h 12"/>
                    <a:gd name="T8" fmla="*/ 103 w 109"/>
                    <a:gd name="T9" fmla="*/ 0 h 12"/>
                    <a:gd name="T10" fmla="*/ 109 w 109"/>
                    <a:gd name="T11" fmla="*/ 6 h 12"/>
                    <a:gd name="T12" fmla="*/ 103 w 10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9" h="12">
                      <a:moveTo>
                        <a:pt x="103" y="12"/>
                      </a:moveTo>
                      <a:cubicBezTo>
                        <a:pt x="6" y="12"/>
                        <a:pt x="6" y="12"/>
                        <a:pt x="6" y="12"/>
                      </a:cubicBezTo>
                      <a:cubicBezTo>
                        <a:pt x="3" y="12"/>
                        <a:pt x="0" y="9"/>
                        <a:pt x="0" y="6"/>
                      </a:cubicBezTo>
                      <a:cubicBezTo>
                        <a:pt x="0" y="3"/>
                        <a:pt x="3" y="0"/>
                        <a:pt x="6" y="0"/>
                      </a:cubicBezTo>
                      <a:cubicBezTo>
                        <a:pt x="103" y="0"/>
                        <a:pt x="103" y="0"/>
                        <a:pt x="103" y="0"/>
                      </a:cubicBezTo>
                      <a:cubicBezTo>
                        <a:pt x="107" y="0"/>
                        <a:pt x="109" y="3"/>
                        <a:pt x="109" y="6"/>
                      </a:cubicBezTo>
                      <a:cubicBezTo>
                        <a:pt x="109" y="9"/>
                        <a:pt x="107" y="12"/>
                        <a:pt x="103"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46">
                  <a:extLst>
                    <a:ext uri="{FF2B5EF4-FFF2-40B4-BE49-F238E27FC236}">
                      <a16:creationId xmlns:a16="http://schemas.microsoft.com/office/drawing/2014/main" id="{8CE40AD5-D013-40F4-AFF4-65FD6D149E05}"/>
                    </a:ext>
                  </a:extLst>
                </p:cNvPr>
                <p:cNvSpPr>
                  <a:spLocks/>
                </p:cNvSpPr>
                <p:nvPr/>
              </p:nvSpPr>
              <p:spPr bwMode="auto">
                <a:xfrm>
                  <a:off x="-1787526" y="1785938"/>
                  <a:ext cx="144463" cy="26987"/>
                </a:xfrm>
                <a:custGeom>
                  <a:avLst/>
                  <a:gdLst>
                    <a:gd name="T0" fmla="*/ 57 w 62"/>
                    <a:gd name="T1" fmla="*/ 12 h 12"/>
                    <a:gd name="T2" fmla="*/ 5 w 62"/>
                    <a:gd name="T3" fmla="*/ 12 h 12"/>
                    <a:gd name="T4" fmla="*/ 0 w 62"/>
                    <a:gd name="T5" fmla="*/ 6 h 12"/>
                    <a:gd name="T6" fmla="*/ 5 w 62"/>
                    <a:gd name="T7" fmla="*/ 0 h 12"/>
                    <a:gd name="T8" fmla="*/ 57 w 62"/>
                    <a:gd name="T9" fmla="*/ 0 h 12"/>
                    <a:gd name="T10" fmla="*/ 62 w 62"/>
                    <a:gd name="T11" fmla="*/ 6 h 12"/>
                    <a:gd name="T12" fmla="*/ 57 w 6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2" h="12">
                      <a:moveTo>
                        <a:pt x="57" y="12"/>
                      </a:moveTo>
                      <a:cubicBezTo>
                        <a:pt x="5" y="12"/>
                        <a:pt x="5" y="12"/>
                        <a:pt x="5" y="12"/>
                      </a:cubicBezTo>
                      <a:cubicBezTo>
                        <a:pt x="2" y="12"/>
                        <a:pt x="0" y="9"/>
                        <a:pt x="0" y="6"/>
                      </a:cubicBezTo>
                      <a:cubicBezTo>
                        <a:pt x="0" y="3"/>
                        <a:pt x="2" y="0"/>
                        <a:pt x="5" y="0"/>
                      </a:cubicBezTo>
                      <a:cubicBezTo>
                        <a:pt x="57" y="0"/>
                        <a:pt x="57" y="0"/>
                        <a:pt x="57" y="0"/>
                      </a:cubicBezTo>
                      <a:cubicBezTo>
                        <a:pt x="60" y="0"/>
                        <a:pt x="62" y="3"/>
                        <a:pt x="62" y="6"/>
                      </a:cubicBezTo>
                      <a:cubicBezTo>
                        <a:pt x="62" y="9"/>
                        <a:pt x="60" y="12"/>
                        <a:pt x="57"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47">
                  <a:extLst>
                    <a:ext uri="{FF2B5EF4-FFF2-40B4-BE49-F238E27FC236}">
                      <a16:creationId xmlns:a16="http://schemas.microsoft.com/office/drawing/2014/main" id="{86FDD39C-43D0-430E-B577-1CAA0BBF974B}"/>
                    </a:ext>
                  </a:extLst>
                </p:cNvPr>
                <p:cNvSpPr>
                  <a:spLocks/>
                </p:cNvSpPr>
                <p:nvPr/>
              </p:nvSpPr>
              <p:spPr bwMode="auto">
                <a:xfrm>
                  <a:off x="-1787526" y="1865313"/>
                  <a:ext cx="144463" cy="28575"/>
                </a:xfrm>
                <a:custGeom>
                  <a:avLst/>
                  <a:gdLst>
                    <a:gd name="T0" fmla="*/ 57 w 62"/>
                    <a:gd name="T1" fmla="*/ 12 h 12"/>
                    <a:gd name="T2" fmla="*/ 5 w 62"/>
                    <a:gd name="T3" fmla="*/ 12 h 12"/>
                    <a:gd name="T4" fmla="*/ 0 w 62"/>
                    <a:gd name="T5" fmla="*/ 6 h 12"/>
                    <a:gd name="T6" fmla="*/ 5 w 62"/>
                    <a:gd name="T7" fmla="*/ 0 h 12"/>
                    <a:gd name="T8" fmla="*/ 57 w 62"/>
                    <a:gd name="T9" fmla="*/ 0 h 12"/>
                    <a:gd name="T10" fmla="*/ 62 w 62"/>
                    <a:gd name="T11" fmla="*/ 6 h 12"/>
                    <a:gd name="T12" fmla="*/ 57 w 6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2" h="12">
                      <a:moveTo>
                        <a:pt x="57" y="12"/>
                      </a:moveTo>
                      <a:cubicBezTo>
                        <a:pt x="5" y="12"/>
                        <a:pt x="5" y="12"/>
                        <a:pt x="5" y="12"/>
                      </a:cubicBezTo>
                      <a:cubicBezTo>
                        <a:pt x="2" y="12"/>
                        <a:pt x="0" y="9"/>
                        <a:pt x="0" y="6"/>
                      </a:cubicBezTo>
                      <a:cubicBezTo>
                        <a:pt x="0" y="3"/>
                        <a:pt x="2" y="0"/>
                        <a:pt x="5" y="0"/>
                      </a:cubicBezTo>
                      <a:cubicBezTo>
                        <a:pt x="57" y="0"/>
                        <a:pt x="57" y="0"/>
                        <a:pt x="57" y="0"/>
                      </a:cubicBezTo>
                      <a:cubicBezTo>
                        <a:pt x="60" y="0"/>
                        <a:pt x="62" y="3"/>
                        <a:pt x="62" y="6"/>
                      </a:cubicBezTo>
                      <a:cubicBezTo>
                        <a:pt x="62" y="9"/>
                        <a:pt x="60" y="12"/>
                        <a:pt x="57"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48">
                  <a:extLst>
                    <a:ext uri="{FF2B5EF4-FFF2-40B4-BE49-F238E27FC236}">
                      <a16:creationId xmlns:a16="http://schemas.microsoft.com/office/drawing/2014/main" id="{765CBDAA-C522-4736-B945-69A4C63204E7}"/>
                    </a:ext>
                  </a:extLst>
                </p:cNvPr>
                <p:cNvSpPr>
                  <a:spLocks/>
                </p:cNvSpPr>
                <p:nvPr/>
              </p:nvSpPr>
              <p:spPr bwMode="auto">
                <a:xfrm>
                  <a:off x="-1787526" y="1944688"/>
                  <a:ext cx="144463" cy="28575"/>
                </a:xfrm>
                <a:custGeom>
                  <a:avLst/>
                  <a:gdLst>
                    <a:gd name="T0" fmla="*/ 57 w 62"/>
                    <a:gd name="T1" fmla="*/ 12 h 12"/>
                    <a:gd name="T2" fmla="*/ 5 w 62"/>
                    <a:gd name="T3" fmla="*/ 12 h 12"/>
                    <a:gd name="T4" fmla="*/ 0 w 62"/>
                    <a:gd name="T5" fmla="*/ 6 h 12"/>
                    <a:gd name="T6" fmla="*/ 5 w 62"/>
                    <a:gd name="T7" fmla="*/ 0 h 12"/>
                    <a:gd name="T8" fmla="*/ 57 w 62"/>
                    <a:gd name="T9" fmla="*/ 0 h 12"/>
                    <a:gd name="T10" fmla="*/ 62 w 62"/>
                    <a:gd name="T11" fmla="*/ 6 h 12"/>
                    <a:gd name="T12" fmla="*/ 57 w 6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2" h="12">
                      <a:moveTo>
                        <a:pt x="57" y="12"/>
                      </a:moveTo>
                      <a:cubicBezTo>
                        <a:pt x="5" y="12"/>
                        <a:pt x="5" y="12"/>
                        <a:pt x="5" y="12"/>
                      </a:cubicBezTo>
                      <a:cubicBezTo>
                        <a:pt x="2" y="12"/>
                        <a:pt x="0" y="9"/>
                        <a:pt x="0" y="6"/>
                      </a:cubicBezTo>
                      <a:cubicBezTo>
                        <a:pt x="0" y="3"/>
                        <a:pt x="2" y="0"/>
                        <a:pt x="5" y="0"/>
                      </a:cubicBezTo>
                      <a:cubicBezTo>
                        <a:pt x="57" y="0"/>
                        <a:pt x="57" y="0"/>
                        <a:pt x="57" y="0"/>
                      </a:cubicBezTo>
                      <a:cubicBezTo>
                        <a:pt x="60" y="0"/>
                        <a:pt x="62" y="3"/>
                        <a:pt x="62" y="6"/>
                      </a:cubicBezTo>
                      <a:cubicBezTo>
                        <a:pt x="62" y="9"/>
                        <a:pt x="60" y="12"/>
                        <a:pt x="57"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49">
                  <a:extLst>
                    <a:ext uri="{FF2B5EF4-FFF2-40B4-BE49-F238E27FC236}">
                      <a16:creationId xmlns:a16="http://schemas.microsoft.com/office/drawing/2014/main" id="{3EABC5CF-681E-4050-AB11-E7320D6F64EF}"/>
                    </a:ext>
                  </a:extLst>
                </p:cNvPr>
                <p:cNvSpPr>
                  <a:spLocks/>
                </p:cNvSpPr>
                <p:nvPr/>
              </p:nvSpPr>
              <p:spPr bwMode="auto">
                <a:xfrm>
                  <a:off x="-1331914" y="1785938"/>
                  <a:ext cx="144463" cy="26987"/>
                </a:xfrm>
                <a:custGeom>
                  <a:avLst/>
                  <a:gdLst>
                    <a:gd name="T0" fmla="*/ 57 w 62"/>
                    <a:gd name="T1" fmla="*/ 12 h 12"/>
                    <a:gd name="T2" fmla="*/ 5 w 62"/>
                    <a:gd name="T3" fmla="*/ 12 h 12"/>
                    <a:gd name="T4" fmla="*/ 0 w 62"/>
                    <a:gd name="T5" fmla="*/ 6 h 12"/>
                    <a:gd name="T6" fmla="*/ 5 w 62"/>
                    <a:gd name="T7" fmla="*/ 0 h 12"/>
                    <a:gd name="T8" fmla="*/ 57 w 62"/>
                    <a:gd name="T9" fmla="*/ 0 h 12"/>
                    <a:gd name="T10" fmla="*/ 62 w 62"/>
                    <a:gd name="T11" fmla="*/ 6 h 12"/>
                    <a:gd name="T12" fmla="*/ 57 w 6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2" h="12">
                      <a:moveTo>
                        <a:pt x="57" y="12"/>
                      </a:moveTo>
                      <a:cubicBezTo>
                        <a:pt x="5" y="12"/>
                        <a:pt x="5" y="12"/>
                        <a:pt x="5" y="12"/>
                      </a:cubicBezTo>
                      <a:cubicBezTo>
                        <a:pt x="2" y="12"/>
                        <a:pt x="0" y="9"/>
                        <a:pt x="0" y="6"/>
                      </a:cubicBezTo>
                      <a:cubicBezTo>
                        <a:pt x="0" y="3"/>
                        <a:pt x="2" y="0"/>
                        <a:pt x="5" y="0"/>
                      </a:cubicBezTo>
                      <a:cubicBezTo>
                        <a:pt x="57" y="0"/>
                        <a:pt x="57" y="0"/>
                        <a:pt x="57" y="0"/>
                      </a:cubicBezTo>
                      <a:cubicBezTo>
                        <a:pt x="60" y="0"/>
                        <a:pt x="62" y="3"/>
                        <a:pt x="62" y="6"/>
                      </a:cubicBezTo>
                      <a:cubicBezTo>
                        <a:pt x="62" y="9"/>
                        <a:pt x="60" y="12"/>
                        <a:pt x="57"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50">
                  <a:extLst>
                    <a:ext uri="{FF2B5EF4-FFF2-40B4-BE49-F238E27FC236}">
                      <a16:creationId xmlns:a16="http://schemas.microsoft.com/office/drawing/2014/main" id="{FA89C343-0935-4FA0-976F-7C7F115E9C3B}"/>
                    </a:ext>
                  </a:extLst>
                </p:cNvPr>
                <p:cNvSpPr>
                  <a:spLocks/>
                </p:cNvSpPr>
                <p:nvPr/>
              </p:nvSpPr>
              <p:spPr bwMode="auto">
                <a:xfrm>
                  <a:off x="-1331914" y="1865313"/>
                  <a:ext cx="144463" cy="28575"/>
                </a:xfrm>
                <a:custGeom>
                  <a:avLst/>
                  <a:gdLst>
                    <a:gd name="T0" fmla="*/ 57 w 62"/>
                    <a:gd name="T1" fmla="*/ 12 h 12"/>
                    <a:gd name="T2" fmla="*/ 5 w 62"/>
                    <a:gd name="T3" fmla="*/ 12 h 12"/>
                    <a:gd name="T4" fmla="*/ 0 w 62"/>
                    <a:gd name="T5" fmla="*/ 6 h 12"/>
                    <a:gd name="T6" fmla="*/ 5 w 62"/>
                    <a:gd name="T7" fmla="*/ 0 h 12"/>
                    <a:gd name="T8" fmla="*/ 57 w 62"/>
                    <a:gd name="T9" fmla="*/ 0 h 12"/>
                    <a:gd name="T10" fmla="*/ 62 w 62"/>
                    <a:gd name="T11" fmla="*/ 6 h 12"/>
                    <a:gd name="T12" fmla="*/ 57 w 6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2" h="12">
                      <a:moveTo>
                        <a:pt x="57" y="12"/>
                      </a:moveTo>
                      <a:cubicBezTo>
                        <a:pt x="5" y="12"/>
                        <a:pt x="5" y="12"/>
                        <a:pt x="5" y="12"/>
                      </a:cubicBezTo>
                      <a:cubicBezTo>
                        <a:pt x="2" y="12"/>
                        <a:pt x="0" y="9"/>
                        <a:pt x="0" y="6"/>
                      </a:cubicBezTo>
                      <a:cubicBezTo>
                        <a:pt x="0" y="3"/>
                        <a:pt x="2" y="0"/>
                        <a:pt x="5" y="0"/>
                      </a:cubicBezTo>
                      <a:cubicBezTo>
                        <a:pt x="57" y="0"/>
                        <a:pt x="57" y="0"/>
                        <a:pt x="57" y="0"/>
                      </a:cubicBezTo>
                      <a:cubicBezTo>
                        <a:pt x="60" y="0"/>
                        <a:pt x="62" y="3"/>
                        <a:pt x="62" y="6"/>
                      </a:cubicBezTo>
                      <a:cubicBezTo>
                        <a:pt x="62" y="9"/>
                        <a:pt x="60" y="12"/>
                        <a:pt x="57"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51">
                  <a:extLst>
                    <a:ext uri="{FF2B5EF4-FFF2-40B4-BE49-F238E27FC236}">
                      <a16:creationId xmlns:a16="http://schemas.microsoft.com/office/drawing/2014/main" id="{5FF6B5E4-EDE8-4DFC-9857-875661B176A6}"/>
                    </a:ext>
                  </a:extLst>
                </p:cNvPr>
                <p:cNvSpPr>
                  <a:spLocks/>
                </p:cNvSpPr>
                <p:nvPr/>
              </p:nvSpPr>
              <p:spPr bwMode="auto">
                <a:xfrm>
                  <a:off x="-1331914" y="1944688"/>
                  <a:ext cx="144463" cy="28575"/>
                </a:xfrm>
                <a:custGeom>
                  <a:avLst/>
                  <a:gdLst>
                    <a:gd name="T0" fmla="*/ 57 w 62"/>
                    <a:gd name="T1" fmla="*/ 12 h 12"/>
                    <a:gd name="T2" fmla="*/ 5 w 62"/>
                    <a:gd name="T3" fmla="*/ 12 h 12"/>
                    <a:gd name="T4" fmla="*/ 0 w 62"/>
                    <a:gd name="T5" fmla="*/ 6 h 12"/>
                    <a:gd name="T6" fmla="*/ 5 w 62"/>
                    <a:gd name="T7" fmla="*/ 0 h 12"/>
                    <a:gd name="T8" fmla="*/ 57 w 62"/>
                    <a:gd name="T9" fmla="*/ 0 h 12"/>
                    <a:gd name="T10" fmla="*/ 62 w 62"/>
                    <a:gd name="T11" fmla="*/ 6 h 12"/>
                    <a:gd name="T12" fmla="*/ 57 w 6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2" h="12">
                      <a:moveTo>
                        <a:pt x="57" y="12"/>
                      </a:moveTo>
                      <a:cubicBezTo>
                        <a:pt x="5" y="12"/>
                        <a:pt x="5" y="12"/>
                        <a:pt x="5" y="12"/>
                      </a:cubicBezTo>
                      <a:cubicBezTo>
                        <a:pt x="2" y="12"/>
                        <a:pt x="0" y="9"/>
                        <a:pt x="0" y="6"/>
                      </a:cubicBezTo>
                      <a:cubicBezTo>
                        <a:pt x="0" y="3"/>
                        <a:pt x="2" y="0"/>
                        <a:pt x="5" y="0"/>
                      </a:cubicBezTo>
                      <a:cubicBezTo>
                        <a:pt x="57" y="0"/>
                        <a:pt x="57" y="0"/>
                        <a:pt x="57" y="0"/>
                      </a:cubicBezTo>
                      <a:cubicBezTo>
                        <a:pt x="60" y="0"/>
                        <a:pt x="62" y="3"/>
                        <a:pt x="62" y="6"/>
                      </a:cubicBezTo>
                      <a:cubicBezTo>
                        <a:pt x="62" y="9"/>
                        <a:pt x="60" y="12"/>
                        <a:pt x="57"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52">
                  <a:extLst>
                    <a:ext uri="{FF2B5EF4-FFF2-40B4-BE49-F238E27FC236}">
                      <a16:creationId xmlns:a16="http://schemas.microsoft.com/office/drawing/2014/main" id="{97665F0F-4FAB-4D3D-9321-719AC004C018}"/>
                    </a:ext>
                  </a:extLst>
                </p:cNvPr>
                <p:cNvSpPr>
                  <a:spLocks/>
                </p:cNvSpPr>
                <p:nvPr/>
              </p:nvSpPr>
              <p:spPr bwMode="auto">
                <a:xfrm>
                  <a:off x="-1585914" y="1631950"/>
                  <a:ext cx="196850" cy="26987"/>
                </a:xfrm>
                <a:custGeom>
                  <a:avLst/>
                  <a:gdLst>
                    <a:gd name="T0" fmla="*/ 78 w 84"/>
                    <a:gd name="T1" fmla="*/ 11 h 11"/>
                    <a:gd name="T2" fmla="*/ 5 w 84"/>
                    <a:gd name="T3" fmla="*/ 11 h 11"/>
                    <a:gd name="T4" fmla="*/ 0 w 84"/>
                    <a:gd name="T5" fmla="*/ 5 h 11"/>
                    <a:gd name="T6" fmla="*/ 5 w 84"/>
                    <a:gd name="T7" fmla="*/ 0 h 11"/>
                    <a:gd name="T8" fmla="*/ 78 w 84"/>
                    <a:gd name="T9" fmla="*/ 0 h 11"/>
                    <a:gd name="T10" fmla="*/ 84 w 84"/>
                    <a:gd name="T11" fmla="*/ 5 h 11"/>
                    <a:gd name="T12" fmla="*/ 78 w 84"/>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84" h="11">
                      <a:moveTo>
                        <a:pt x="78" y="11"/>
                      </a:moveTo>
                      <a:cubicBezTo>
                        <a:pt x="5" y="11"/>
                        <a:pt x="5" y="11"/>
                        <a:pt x="5" y="11"/>
                      </a:cubicBezTo>
                      <a:cubicBezTo>
                        <a:pt x="2" y="11"/>
                        <a:pt x="0" y="9"/>
                        <a:pt x="0" y="5"/>
                      </a:cubicBezTo>
                      <a:cubicBezTo>
                        <a:pt x="0" y="2"/>
                        <a:pt x="2" y="0"/>
                        <a:pt x="5" y="0"/>
                      </a:cubicBezTo>
                      <a:cubicBezTo>
                        <a:pt x="78" y="0"/>
                        <a:pt x="78" y="0"/>
                        <a:pt x="78" y="0"/>
                      </a:cubicBezTo>
                      <a:cubicBezTo>
                        <a:pt x="82" y="0"/>
                        <a:pt x="84" y="2"/>
                        <a:pt x="84" y="5"/>
                      </a:cubicBezTo>
                      <a:cubicBezTo>
                        <a:pt x="84" y="9"/>
                        <a:pt x="82" y="11"/>
                        <a:pt x="78"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53">
                  <a:extLst>
                    <a:ext uri="{FF2B5EF4-FFF2-40B4-BE49-F238E27FC236}">
                      <a16:creationId xmlns:a16="http://schemas.microsoft.com/office/drawing/2014/main" id="{ECDB8355-231E-486B-94BF-7FF0FF868C64}"/>
                    </a:ext>
                  </a:extLst>
                </p:cNvPr>
                <p:cNvSpPr>
                  <a:spLocks/>
                </p:cNvSpPr>
                <p:nvPr/>
              </p:nvSpPr>
              <p:spPr bwMode="auto">
                <a:xfrm>
                  <a:off x="-1371601" y="1631950"/>
                  <a:ext cx="60325" cy="26987"/>
                </a:xfrm>
                <a:custGeom>
                  <a:avLst/>
                  <a:gdLst>
                    <a:gd name="T0" fmla="*/ 20 w 26"/>
                    <a:gd name="T1" fmla="*/ 11 h 11"/>
                    <a:gd name="T2" fmla="*/ 6 w 26"/>
                    <a:gd name="T3" fmla="*/ 11 h 11"/>
                    <a:gd name="T4" fmla="*/ 0 w 26"/>
                    <a:gd name="T5" fmla="*/ 5 h 11"/>
                    <a:gd name="T6" fmla="*/ 6 w 26"/>
                    <a:gd name="T7" fmla="*/ 0 h 11"/>
                    <a:gd name="T8" fmla="*/ 20 w 26"/>
                    <a:gd name="T9" fmla="*/ 0 h 11"/>
                    <a:gd name="T10" fmla="*/ 26 w 26"/>
                    <a:gd name="T11" fmla="*/ 5 h 11"/>
                    <a:gd name="T12" fmla="*/ 20 w 26"/>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6" h="11">
                      <a:moveTo>
                        <a:pt x="20" y="11"/>
                      </a:moveTo>
                      <a:cubicBezTo>
                        <a:pt x="6" y="11"/>
                        <a:pt x="6" y="11"/>
                        <a:pt x="6" y="11"/>
                      </a:cubicBezTo>
                      <a:cubicBezTo>
                        <a:pt x="3" y="11"/>
                        <a:pt x="0" y="9"/>
                        <a:pt x="0" y="5"/>
                      </a:cubicBezTo>
                      <a:cubicBezTo>
                        <a:pt x="0" y="2"/>
                        <a:pt x="3" y="0"/>
                        <a:pt x="6" y="0"/>
                      </a:cubicBezTo>
                      <a:cubicBezTo>
                        <a:pt x="20" y="0"/>
                        <a:pt x="20" y="0"/>
                        <a:pt x="20" y="0"/>
                      </a:cubicBezTo>
                      <a:cubicBezTo>
                        <a:pt x="23" y="0"/>
                        <a:pt x="26" y="2"/>
                        <a:pt x="26" y="5"/>
                      </a:cubicBezTo>
                      <a:cubicBezTo>
                        <a:pt x="26" y="9"/>
                        <a:pt x="23" y="11"/>
                        <a:pt x="20"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54">
                  <a:extLst>
                    <a:ext uri="{FF2B5EF4-FFF2-40B4-BE49-F238E27FC236}">
                      <a16:creationId xmlns:a16="http://schemas.microsoft.com/office/drawing/2014/main" id="{D2C39552-3F22-43A8-A5A1-53D496271441}"/>
                    </a:ext>
                  </a:extLst>
                </p:cNvPr>
                <p:cNvSpPr>
                  <a:spLocks noEditPoints="1"/>
                </p:cNvSpPr>
                <p:nvPr/>
              </p:nvSpPr>
              <p:spPr bwMode="auto">
                <a:xfrm>
                  <a:off x="-1658939" y="1928813"/>
                  <a:ext cx="415925" cy="649287"/>
                </a:xfrm>
                <a:custGeom>
                  <a:avLst/>
                  <a:gdLst>
                    <a:gd name="T0" fmla="*/ 10 w 177"/>
                    <a:gd name="T1" fmla="*/ 272 h 276"/>
                    <a:gd name="T2" fmla="*/ 28 w 177"/>
                    <a:gd name="T3" fmla="*/ 201 h 276"/>
                    <a:gd name="T4" fmla="*/ 38 w 177"/>
                    <a:gd name="T5" fmla="*/ 32 h 276"/>
                    <a:gd name="T6" fmla="*/ 48 w 177"/>
                    <a:gd name="T7" fmla="*/ 9 h 276"/>
                    <a:gd name="T8" fmla="*/ 69 w 177"/>
                    <a:gd name="T9" fmla="*/ 0 h 276"/>
                    <a:gd name="T10" fmla="*/ 93 w 177"/>
                    <a:gd name="T11" fmla="*/ 9 h 276"/>
                    <a:gd name="T12" fmla="*/ 121 w 177"/>
                    <a:gd name="T13" fmla="*/ 51 h 276"/>
                    <a:gd name="T14" fmla="*/ 158 w 177"/>
                    <a:gd name="T15" fmla="*/ 53 h 276"/>
                    <a:gd name="T16" fmla="*/ 158 w 177"/>
                    <a:gd name="T17" fmla="*/ 91 h 276"/>
                    <a:gd name="T18" fmla="*/ 120 w 177"/>
                    <a:gd name="T19" fmla="*/ 91 h 276"/>
                    <a:gd name="T20" fmla="*/ 96 w 177"/>
                    <a:gd name="T21" fmla="*/ 75 h 276"/>
                    <a:gd name="T22" fmla="*/ 102 w 177"/>
                    <a:gd name="T23" fmla="*/ 113 h 276"/>
                    <a:gd name="T24" fmla="*/ 141 w 177"/>
                    <a:gd name="T25" fmla="*/ 177 h 276"/>
                    <a:gd name="T26" fmla="*/ 134 w 177"/>
                    <a:gd name="T27" fmla="*/ 250 h 276"/>
                    <a:gd name="T28" fmla="*/ 103 w 177"/>
                    <a:gd name="T29" fmla="*/ 235 h 276"/>
                    <a:gd name="T30" fmla="*/ 88 w 177"/>
                    <a:gd name="T31" fmla="*/ 154 h 276"/>
                    <a:gd name="T32" fmla="*/ 79 w 177"/>
                    <a:gd name="T33" fmla="*/ 177 h 276"/>
                    <a:gd name="T34" fmla="*/ 40 w 177"/>
                    <a:gd name="T35" fmla="*/ 266 h 276"/>
                    <a:gd name="T36" fmla="*/ 22 w 177"/>
                    <a:gd name="T37" fmla="*/ 276 h 276"/>
                    <a:gd name="T38" fmla="*/ 70 w 177"/>
                    <a:gd name="T39" fmla="*/ 11 h 276"/>
                    <a:gd name="T40" fmla="*/ 56 w 177"/>
                    <a:gd name="T41" fmla="*/ 17 h 276"/>
                    <a:gd name="T42" fmla="*/ 50 w 177"/>
                    <a:gd name="T43" fmla="*/ 32 h 276"/>
                    <a:gd name="T44" fmla="*/ 38 w 177"/>
                    <a:gd name="T45" fmla="*/ 207 h 276"/>
                    <a:gd name="T46" fmla="*/ 17 w 177"/>
                    <a:gd name="T47" fmla="*/ 263 h 276"/>
                    <a:gd name="T48" fmla="*/ 30 w 177"/>
                    <a:gd name="T49" fmla="*/ 260 h 276"/>
                    <a:gd name="T50" fmla="*/ 68 w 177"/>
                    <a:gd name="T51" fmla="*/ 176 h 276"/>
                    <a:gd name="T52" fmla="*/ 75 w 177"/>
                    <a:gd name="T53" fmla="*/ 131 h 276"/>
                    <a:gd name="T54" fmla="*/ 96 w 177"/>
                    <a:gd name="T55" fmla="*/ 146 h 276"/>
                    <a:gd name="T56" fmla="*/ 114 w 177"/>
                    <a:gd name="T57" fmla="*/ 235 h 276"/>
                    <a:gd name="T58" fmla="*/ 127 w 177"/>
                    <a:gd name="T59" fmla="*/ 241 h 276"/>
                    <a:gd name="T60" fmla="*/ 129 w 177"/>
                    <a:gd name="T61" fmla="*/ 177 h 276"/>
                    <a:gd name="T62" fmla="*/ 94 w 177"/>
                    <a:gd name="T63" fmla="*/ 121 h 276"/>
                    <a:gd name="T64" fmla="*/ 85 w 177"/>
                    <a:gd name="T65" fmla="*/ 58 h 276"/>
                    <a:gd name="T66" fmla="*/ 95 w 177"/>
                    <a:gd name="T67" fmla="*/ 55 h 276"/>
                    <a:gd name="T68" fmla="*/ 120 w 177"/>
                    <a:gd name="T69" fmla="*/ 79 h 276"/>
                    <a:gd name="T70" fmla="*/ 158 w 177"/>
                    <a:gd name="T71" fmla="*/ 79 h 276"/>
                    <a:gd name="T72" fmla="*/ 158 w 177"/>
                    <a:gd name="T73" fmla="*/ 65 h 276"/>
                    <a:gd name="T74" fmla="*/ 111 w 177"/>
                    <a:gd name="T75" fmla="*/ 57 h 276"/>
                    <a:gd name="T76" fmla="*/ 85 w 177"/>
                    <a:gd name="T77" fmla="*/ 17 h 276"/>
                    <a:gd name="T78" fmla="*/ 72 w 177"/>
                    <a:gd name="T79" fmla="*/ 11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7" h="276">
                      <a:moveTo>
                        <a:pt x="22" y="276"/>
                      </a:moveTo>
                      <a:cubicBezTo>
                        <a:pt x="18" y="276"/>
                        <a:pt x="14" y="274"/>
                        <a:pt x="10" y="272"/>
                      </a:cubicBezTo>
                      <a:cubicBezTo>
                        <a:pt x="2" y="266"/>
                        <a:pt x="0" y="255"/>
                        <a:pt x="5" y="245"/>
                      </a:cubicBezTo>
                      <a:cubicBezTo>
                        <a:pt x="28" y="201"/>
                        <a:pt x="28" y="201"/>
                        <a:pt x="28" y="201"/>
                      </a:cubicBezTo>
                      <a:cubicBezTo>
                        <a:pt x="35" y="188"/>
                        <a:pt x="38" y="173"/>
                        <a:pt x="38" y="158"/>
                      </a:cubicBezTo>
                      <a:cubicBezTo>
                        <a:pt x="38" y="32"/>
                        <a:pt x="38" y="32"/>
                        <a:pt x="38" y="32"/>
                      </a:cubicBezTo>
                      <a:cubicBezTo>
                        <a:pt x="38" y="24"/>
                        <a:pt x="41" y="17"/>
                        <a:pt x="47" y="11"/>
                      </a:cubicBezTo>
                      <a:cubicBezTo>
                        <a:pt x="47" y="10"/>
                        <a:pt x="48" y="9"/>
                        <a:pt x="48" y="9"/>
                      </a:cubicBezTo>
                      <a:cubicBezTo>
                        <a:pt x="53" y="4"/>
                        <a:pt x="60" y="1"/>
                        <a:pt x="67" y="0"/>
                      </a:cubicBezTo>
                      <a:cubicBezTo>
                        <a:pt x="69" y="0"/>
                        <a:pt x="69" y="0"/>
                        <a:pt x="69" y="0"/>
                      </a:cubicBezTo>
                      <a:cubicBezTo>
                        <a:pt x="74" y="0"/>
                        <a:pt x="79" y="0"/>
                        <a:pt x="83" y="2"/>
                      </a:cubicBezTo>
                      <a:cubicBezTo>
                        <a:pt x="87" y="3"/>
                        <a:pt x="90" y="6"/>
                        <a:pt x="93" y="9"/>
                      </a:cubicBezTo>
                      <a:cubicBezTo>
                        <a:pt x="95" y="11"/>
                        <a:pt x="96" y="12"/>
                        <a:pt x="96" y="13"/>
                      </a:cubicBezTo>
                      <a:cubicBezTo>
                        <a:pt x="121" y="51"/>
                        <a:pt x="121" y="51"/>
                        <a:pt x="121" y="51"/>
                      </a:cubicBezTo>
                      <a:cubicBezTo>
                        <a:pt x="122" y="52"/>
                        <a:pt x="123" y="53"/>
                        <a:pt x="125" y="53"/>
                      </a:cubicBezTo>
                      <a:cubicBezTo>
                        <a:pt x="158" y="53"/>
                        <a:pt x="158" y="53"/>
                        <a:pt x="158" y="53"/>
                      </a:cubicBezTo>
                      <a:cubicBezTo>
                        <a:pt x="169" y="54"/>
                        <a:pt x="177" y="62"/>
                        <a:pt x="177" y="72"/>
                      </a:cubicBezTo>
                      <a:cubicBezTo>
                        <a:pt x="177" y="82"/>
                        <a:pt x="169" y="90"/>
                        <a:pt x="158" y="91"/>
                      </a:cubicBezTo>
                      <a:cubicBezTo>
                        <a:pt x="150" y="91"/>
                        <a:pt x="140" y="91"/>
                        <a:pt x="134" y="91"/>
                      </a:cubicBezTo>
                      <a:cubicBezTo>
                        <a:pt x="120" y="91"/>
                        <a:pt x="120" y="91"/>
                        <a:pt x="120" y="91"/>
                      </a:cubicBezTo>
                      <a:cubicBezTo>
                        <a:pt x="113" y="91"/>
                        <a:pt x="105" y="87"/>
                        <a:pt x="101" y="81"/>
                      </a:cubicBezTo>
                      <a:cubicBezTo>
                        <a:pt x="96" y="75"/>
                        <a:pt x="96" y="75"/>
                        <a:pt x="96" y="75"/>
                      </a:cubicBezTo>
                      <a:cubicBezTo>
                        <a:pt x="96" y="98"/>
                        <a:pt x="96" y="98"/>
                        <a:pt x="96" y="98"/>
                      </a:cubicBezTo>
                      <a:cubicBezTo>
                        <a:pt x="96" y="104"/>
                        <a:pt x="98" y="109"/>
                        <a:pt x="102" y="113"/>
                      </a:cubicBezTo>
                      <a:cubicBezTo>
                        <a:pt x="123" y="134"/>
                        <a:pt x="123" y="134"/>
                        <a:pt x="123" y="134"/>
                      </a:cubicBezTo>
                      <a:cubicBezTo>
                        <a:pt x="134" y="145"/>
                        <a:pt x="141" y="161"/>
                        <a:pt x="141" y="177"/>
                      </a:cubicBezTo>
                      <a:cubicBezTo>
                        <a:pt x="141" y="236"/>
                        <a:pt x="141" y="236"/>
                        <a:pt x="141" y="236"/>
                      </a:cubicBezTo>
                      <a:cubicBezTo>
                        <a:pt x="141" y="241"/>
                        <a:pt x="138" y="246"/>
                        <a:pt x="134" y="250"/>
                      </a:cubicBezTo>
                      <a:cubicBezTo>
                        <a:pt x="130" y="253"/>
                        <a:pt x="125" y="255"/>
                        <a:pt x="120" y="254"/>
                      </a:cubicBezTo>
                      <a:cubicBezTo>
                        <a:pt x="110" y="253"/>
                        <a:pt x="103" y="245"/>
                        <a:pt x="103" y="235"/>
                      </a:cubicBezTo>
                      <a:cubicBezTo>
                        <a:pt x="103" y="190"/>
                        <a:pt x="103" y="190"/>
                        <a:pt x="103" y="190"/>
                      </a:cubicBezTo>
                      <a:cubicBezTo>
                        <a:pt x="103" y="177"/>
                        <a:pt x="97" y="164"/>
                        <a:pt x="88" y="154"/>
                      </a:cubicBezTo>
                      <a:cubicBezTo>
                        <a:pt x="82" y="149"/>
                        <a:pt x="82" y="149"/>
                        <a:pt x="82" y="149"/>
                      </a:cubicBezTo>
                      <a:cubicBezTo>
                        <a:pt x="79" y="177"/>
                        <a:pt x="79" y="177"/>
                        <a:pt x="79" y="177"/>
                      </a:cubicBezTo>
                      <a:cubicBezTo>
                        <a:pt x="78" y="192"/>
                        <a:pt x="73" y="207"/>
                        <a:pt x="66" y="220"/>
                      </a:cubicBezTo>
                      <a:cubicBezTo>
                        <a:pt x="40" y="266"/>
                        <a:pt x="40" y="266"/>
                        <a:pt x="40" y="266"/>
                      </a:cubicBezTo>
                      <a:cubicBezTo>
                        <a:pt x="37" y="271"/>
                        <a:pt x="32" y="274"/>
                        <a:pt x="27" y="275"/>
                      </a:cubicBezTo>
                      <a:cubicBezTo>
                        <a:pt x="25" y="276"/>
                        <a:pt x="24" y="276"/>
                        <a:pt x="22" y="276"/>
                      </a:cubicBezTo>
                      <a:close/>
                      <a:moveTo>
                        <a:pt x="72" y="11"/>
                      </a:moveTo>
                      <a:cubicBezTo>
                        <a:pt x="71" y="11"/>
                        <a:pt x="71" y="11"/>
                        <a:pt x="70" y="11"/>
                      </a:cubicBezTo>
                      <a:cubicBezTo>
                        <a:pt x="68" y="11"/>
                        <a:pt x="68" y="11"/>
                        <a:pt x="68" y="11"/>
                      </a:cubicBezTo>
                      <a:cubicBezTo>
                        <a:pt x="64" y="12"/>
                        <a:pt x="59" y="14"/>
                        <a:pt x="56" y="17"/>
                      </a:cubicBezTo>
                      <a:cubicBezTo>
                        <a:pt x="56" y="17"/>
                        <a:pt x="55" y="18"/>
                        <a:pt x="55" y="18"/>
                      </a:cubicBezTo>
                      <a:cubicBezTo>
                        <a:pt x="52" y="22"/>
                        <a:pt x="50" y="27"/>
                        <a:pt x="50" y="32"/>
                      </a:cubicBezTo>
                      <a:cubicBezTo>
                        <a:pt x="50" y="158"/>
                        <a:pt x="50" y="158"/>
                        <a:pt x="50" y="158"/>
                      </a:cubicBezTo>
                      <a:cubicBezTo>
                        <a:pt x="50" y="175"/>
                        <a:pt x="46" y="192"/>
                        <a:pt x="38" y="207"/>
                      </a:cubicBezTo>
                      <a:cubicBezTo>
                        <a:pt x="15" y="250"/>
                        <a:pt x="15" y="250"/>
                        <a:pt x="15" y="250"/>
                      </a:cubicBezTo>
                      <a:cubicBezTo>
                        <a:pt x="12" y="255"/>
                        <a:pt x="13" y="260"/>
                        <a:pt x="17" y="263"/>
                      </a:cubicBezTo>
                      <a:cubicBezTo>
                        <a:pt x="19" y="264"/>
                        <a:pt x="22" y="265"/>
                        <a:pt x="24" y="264"/>
                      </a:cubicBezTo>
                      <a:cubicBezTo>
                        <a:pt x="27" y="264"/>
                        <a:pt x="29" y="262"/>
                        <a:pt x="30" y="260"/>
                      </a:cubicBezTo>
                      <a:cubicBezTo>
                        <a:pt x="56" y="215"/>
                        <a:pt x="56" y="215"/>
                        <a:pt x="56" y="215"/>
                      </a:cubicBezTo>
                      <a:cubicBezTo>
                        <a:pt x="63" y="203"/>
                        <a:pt x="67" y="190"/>
                        <a:pt x="68" y="176"/>
                      </a:cubicBezTo>
                      <a:cubicBezTo>
                        <a:pt x="71" y="136"/>
                        <a:pt x="71" y="136"/>
                        <a:pt x="71" y="136"/>
                      </a:cubicBezTo>
                      <a:cubicBezTo>
                        <a:pt x="71" y="134"/>
                        <a:pt x="73" y="132"/>
                        <a:pt x="75" y="131"/>
                      </a:cubicBezTo>
                      <a:cubicBezTo>
                        <a:pt x="77" y="130"/>
                        <a:pt x="79" y="131"/>
                        <a:pt x="81" y="132"/>
                      </a:cubicBezTo>
                      <a:cubicBezTo>
                        <a:pt x="96" y="146"/>
                        <a:pt x="96" y="146"/>
                        <a:pt x="96" y="146"/>
                      </a:cubicBezTo>
                      <a:cubicBezTo>
                        <a:pt x="107" y="158"/>
                        <a:pt x="114" y="173"/>
                        <a:pt x="114" y="190"/>
                      </a:cubicBezTo>
                      <a:cubicBezTo>
                        <a:pt x="114" y="235"/>
                        <a:pt x="114" y="235"/>
                        <a:pt x="114" y="235"/>
                      </a:cubicBezTo>
                      <a:cubicBezTo>
                        <a:pt x="114" y="239"/>
                        <a:pt x="117" y="243"/>
                        <a:pt x="121" y="243"/>
                      </a:cubicBezTo>
                      <a:cubicBezTo>
                        <a:pt x="123" y="243"/>
                        <a:pt x="125" y="243"/>
                        <a:pt x="127" y="241"/>
                      </a:cubicBezTo>
                      <a:cubicBezTo>
                        <a:pt x="128" y="240"/>
                        <a:pt x="129" y="238"/>
                        <a:pt x="129" y="236"/>
                      </a:cubicBezTo>
                      <a:cubicBezTo>
                        <a:pt x="129" y="177"/>
                        <a:pt x="129" y="177"/>
                        <a:pt x="129" y="177"/>
                      </a:cubicBezTo>
                      <a:cubicBezTo>
                        <a:pt x="129" y="164"/>
                        <a:pt x="124" y="151"/>
                        <a:pt x="115" y="142"/>
                      </a:cubicBezTo>
                      <a:cubicBezTo>
                        <a:pt x="94" y="121"/>
                        <a:pt x="94" y="121"/>
                        <a:pt x="94" y="121"/>
                      </a:cubicBezTo>
                      <a:cubicBezTo>
                        <a:pt x="88" y="115"/>
                        <a:pt x="85" y="107"/>
                        <a:pt x="85" y="98"/>
                      </a:cubicBezTo>
                      <a:cubicBezTo>
                        <a:pt x="85" y="58"/>
                        <a:pt x="85" y="58"/>
                        <a:pt x="85" y="58"/>
                      </a:cubicBezTo>
                      <a:cubicBezTo>
                        <a:pt x="85" y="56"/>
                        <a:pt x="87" y="54"/>
                        <a:pt x="89" y="53"/>
                      </a:cubicBezTo>
                      <a:cubicBezTo>
                        <a:pt x="91" y="52"/>
                        <a:pt x="94" y="53"/>
                        <a:pt x="95" y="55"/>
                      </a:cubicBezTo>
                      <a:cubicBezTo>
                        <a:pt x="110" y="74"/>
                        <a:pt x="110" y="74"/>
                        <a:pt x="110" y="74"/>
                      </a:cubicBezTo>
                      <a:cubicBezTo>
                        <a:pt x="112" y="77"/>
                        <a:pt x="116" y="79"/>
                        <a:pt x="120" y="79"/>
                      </a:cubicBezTo>
                      <a:cubicBezTo>
                        <a:pt x="134" y="79"/>
                        <a:pt x="134" y="79"/>
                        <a:pt x="134" y="79"/>
                      </a:cubicBezTo>
                      <a:cubicBezTo>
                        <a:pt x="140" y="79"/>
                        <a:pt x="150" y="79"/>
                        <a:pt x="158" y="79"/>
                      </a:cubicBezTo>
                      <a:cubicBezTo>
                        <a:pt x="162" y="79"/>
                        <a:pt x="166" y="76"/>
                        <a:pt x="166" y="72"/>
                      </a:cubicBezTo>
                      <a:cubicBezTo>
                        <a:pt x="166" y="68"/>
                        <a:pt x="162" y="65"/>
                        <a:pt x="158" y="65"/>
                      </a:cubicBezTo>
                      <a:cubicBezTo>
                        <a:pt x="125" y="65"/>
                        <a:pt x="125" y="65"/>
                        <a:pt x="125" y="65"/>
                      </a:cubicBezTo>
                      <a:cubicBezTo>
                        <a:pt x="119" y="65"/>
                        <a:pt x="114" y="62"/>
                        <a:pt x="111" y="57"/>
                      </a:cubicBezTo>
                      <a:cubicBezTo>
                        <a:pt x="87" y="19"/>
                        <a:pt x="87" y="19"/>
                        <a:pt x="87" y="19"/>
                      </a:cubicBezTo>
                      <a:cubicBezTo>
                        <a:pt x="86" y="19"/>
                        <a:pt x="86" y="18"/>
                        <a:pt x="85" y="17"/>
                      </a:cubicBezTo>
                      <a:cubicBezTo>
                        <a:pt x="83" y="15"/>
                        <a:pt x="81" y="13"/>
                        <a:pt x="79" y="13"/>
                      </a:cubicBezTo>
                      <a:cubicBezTo>
                        <a:pt x="77" y="12"/>
                        <a:pt x="74" y="11"/>
                        <a:pt x="72"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2" name="Group 61">
                <a:extLst>
                  <a:ext uri="{FF2B5EF4-FFF2-40B4-BE49-F238E27FC236}">
                    <a16:creationId xmlns:a16="http://schemas.microsoft.com/office/drawing/2014/main" id="{6A2617EF-695C-489F-8F45-A2F223DDFB97}"/>
                  </a:ext>
                </a:extLst>
              </p:cNvPr>
              <p:cNvGrpSpPr/>
              <p:nvPr/>
            </p:nvGrpSpPr>
            <p:grpSpPr>
              <a:xfrm>
                <a:off x="2987155" y="3329165"/>
                <a:ext cx="338141" cy="469134"/>
                <a:chOff x="9609552" y="1388463"/>
                <a:chExt cx="1145760" cy="1589621"/>
              </a:xfrm>
              <a:solidFill>
                <a:schemeClr val="tx1"/>
              </a:solidFill>
            </p:grpSpPr>
            <p:sp>
              <p:nvSpPr>
                <p:cNvPr id="63" name="Freeform 5">
                  <a:extLst>
                    <a:ext uri="{FF2B5EF4-FFF2-40B4-BE49-F238E27FC236}">
                      <a16:creationId xmlns:a16="http://schemas.microsoft.com/office/drawing/2014/main" id="{67BF9B2A-EE59-455B-B63D-784A56F1B686}"/>
                    </a:ext>
                  </a:extLst>
                </p:cNvPr>
                <p:cNvSpPr>
                  <a:spLocks/>
                </p:cNvSpPr>
                <p:nvPr/>
              </p:nvSpPr>
              <p:spPr bwMode="auto">
                <a:xfrm>
                  <a:off x="10034301" y="1747586"/>
                  <a:ext cx="525924" cy="1230498"/>
                </a:xfrm>
                <a:custGeom>
                  <a:avLst/>
                  <a:gdLst>
                    <a:gd name="T0" fmla="*/ 33 w 234"/>
                    <a:gd name="T1" fmla="*/ 33 h 548"/>
                    <a:gd name="T2" fmla="*/ 139 w 234"/>
                    <a:gd name="T3" fmla="*/ 43 h 548"/>
                    <a:gd name="T4" fmla="*/ 149 w 234"/>
                    <a:gd name="T5" fmla="*/ 85 h 548"/>
                    <a:gd name="T6" fmla="*/ 133 w 234"/>
                    <a:gd name="T7" fmla="*/ 235 h 548"/>
                    <a:gd name="T8" fmla="*/ 117 w 234"/>
                    <a:gd name="T9" fmla="*/ 277 h 548"/>
                    <a:gd name="T10" fmla="*/ 150 w 234"/>
                    <a:gd name="T11" fmla="*/ 310 h 548"/>
                    <a:gd name="T12" fmla="*/ 185 w 234"/>
                    <a:gd name="T13" fmla="*/ 346 h 548"/>
                    <a:gd name="T14" fmla="*/ 195 w 234"/>
                    <a:gd name="T15" fmla="*/ 363 h 548"/>
                    <a:gd name="T16" fmla="*/ 230 w 234"/>
                    <a:gd name="T17" fmla="*/ 505 h 548"/>
                    <a:gd name="T18" fmla="*/ 214 w 234"/>
                    <a:gd name="T19" fmla="*/ 541 h 548"/>
                    <a:gd name="T20" fmla="*/ 176 w 234"/>
                    <a:gd name="T21" fmla="*/ 536 h 548"/>
                    <a:gd name="T22" fmla="*/ 167 w 234"/>
                    <a:gd name="T23" fmla="*/ 519 h 548"/>
                    <a:gd name="T24" fmla="*/ 136 w 234"/>
                    <a:gd name="T25" fmla="*/ 393 h 548"/>
                    <a:gd name="T26" fmla="*/ 130 w 234"/>
                    <a:gd name="T27" fmla="*/ 381 h 548"/>
                    <a:gd name="T28" fmla="*/ 53 w 234"/>
                    <a:gd name="T29" fmla="*/ 305 h 548"/>
                    <a:gd name="T30" fmla="*/ 41 w 234"/>
                    <a:gd name="T31" fmla="*/ 297 h 548"/>
                    <a:gd name="T32" fmla="*/ 4 w 234"/>
                    <a:gd name="T33" fmla="*/ 263 h 548"/>
                    <a:gd name="T34" fmla="*/ 5 w 234"/>
                    <a:gd name="T35" fmla="*/ 254 h 548"/>
                    <a:gd name="T36" fmla="*/ 13 w 234"/>
                    <a:gd name="T37" fmla="*/ 203 h 548"/>
                    <a:gd name="T38" fmla="*/ 7 w 234"/>
                    <a:gd name="T39" fmla="*/ 186 h 548"/>
                    <a:gd name="T40" fmla="*/ 6 w 234"/>
                    <a:gd name="T41" fmla="*/ 147 h 548"/>
                    <a:gd name="T42" fmla="*/ 12 w 234"/>
                    <a:gd name="T43" fmla="*/ 140 h 548"/>
                    <a:gd name="T44" fmla="*/ 56 w 234"/>
                    <a:gd name="T45" fmla="*/ 119 h 548"/>
                    <a:gd name="T46" fmla="*/ 86 w 234"/>
                    <a:gd name="T47" fmla="*/ 65 h 548"/>
                    <a:gd name="T48" fmla="*/ 33 w 234"/>
                    <a:gd name="T49" fmla="*/ 33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4" h="548">
                      <a:moveTo>
                        <a:pt x="33" y="33"/>
                      </a:moveTo>
                      <a:cubicBezTo>
                        <a:pt x="59" y="0"/>
                        <a:pt x="117" y="5"/>
                        <a:pt x="139" y="43"/>
                      </a:cubicBezTo>
                      <a:cubicBezTo>
                        <a:pt x="147" y="56"/>
                        <a:pt x="151" y="70"/>
                        <a:pt x="149" y="85"/>
                      </a:cubicBezTo>
                      <a:cubicBezTo>
                        <a:pt x="144" y="135"/>
                        <a:pt x="138" y="185"/>
                        <a:pt x="133" y="235"/>
                      </a:cubicBezTo>
                      <a:cubicBezTo>
                        <a:pt x="132" y="250"/>
                        <a:pt x="127" y="264"/>
                        <a:pt x="117" y="277"/>
                      </a:cubicBezTo>
                      <a:cubicBezTo>
                        <a:pt x="128" y="288"/>
                        <a:pt x="139" y="299"/>
                        <a:pt x="150" y="310"/>
                      </a:cubicBezTo>
                      <a:cubicBezTo>
                        <a:pt x="162" y="322"/>
                        <a:pt x="174" y="334"/>
                        <a:pt x="185" y="346"/>
                      </a:cubicBezTo>
                      <a:cubicBezTo>
                        <a:pt x="190" y="351"/>
                        <a:pt x="193" y="357"/>
                        <a:pt x="195" y="363"/>
                      </a:cubicBezTo>
                      <a:cubicBezTo>
                        <a:pt x="207" y="410"/>
                        <a:pt x="218" y="458"/>
                        <a:pt x="230" y="505"/>
                      </a:cubicBezTo>
                      <a:cubicBezTo>
                        <a:pt x="234" y="520"/>
                        <a:pt x="227" y="534"/>
                        <a:pt x="214" y="541"/>
                      </a:cubicBezTo>
                      <a:cubicBezTo>
                        <a:pt x="202" y="548"/>
                        <a:pt x="186" y="547"/>
                        <a:pt x="176" y="536"/>
                      </a:cubicBezTo>
                      <a:cubicBezTo>
                        <a:pt x="172" y="532"/>
                        <a:pt x="169" y="525"/>
                        <a:pt x="167" y="519"/>
                      </a:cubicBezTo>
                      <a:cubicBezTo>
                        <a:pt x="157" y="477"/>
                        <a:pt x="147" y="435"/>
                        <a:pt x="136" y="393"/>
                      </a:cubicBezTo>
                      <a:cubicBezTo>
                        <a:pt x="135" y="389"/>
                        <a:pt x="133" y="384"/>
                        <a:pt x="130" y="381"/>
                      </a:cubicBezTo>
                      <a:cubicBezTo>
                        <a:pt x="104" y="356"/>
                        <a:pt x="79" y="330"/>
                        <a:pt x="53" y="305"/>
                      </a:cubicBezTo>
                      <a:cubicBezTo>
                        <a:pt x="50" y="301"/>
                        <a:pt x="46" y="299"/>
                        <a:pt x="41" y="297"/>
                      </a:cubicBezTo>
                      <a:cubicBezTo>
                        <a:pt x="24" y="291"/>
                        <a:pt x="12" y="279"/>
                        <a:pt x="4" y="263"/>
                      </a:cubicBezTo>
                      <a:cubicBezTo>
                        <a:pt x="2" y="261"/>
                        <a:pt x="3" y="256"/>
                        <a:pt x="5" y="254"/>
                      </a:cubicBezTo>
                      <a:cubicBezTo>
                        <a:pt x="19" y="238"/>
                        <a:pt x="20" y="221"/>
                        <a:pt x="13" y="203"/>
                      </a:cubicBezTo>
                      <a:cubicBezTo>
                        <a:pt x="12" y="197"/>
                        <a:pt x="10" y="191"/>
                        <a:pt x="7" y="186"/>
                      </a:cubicBezTo>
                      <a:cubicBezTo>
                        <a:pt x="0" y="173"/>
                        <a:pt x="4" y="160"/>
                        <a:pt x="6" y="147"/>
                      </a:cubicBezTo>
                      <a:cubicBezTo>
                        <a:pt x="6" y="145"/>
                        <a:pt x="10" y="142"/>
                        <a:pt x="12" y="140"/>
                      </a:cubicBezTo>
                      <a:cubicBezTo>
                        <a:pt x="27" y="133"/>
                        <a:pt x="41" y="126"/>
                        <a:pt x="56" y="119"/>
                      </a:cubicBezTo>
                      <a:cubicBezTo>
                        <a:pt x="81" y="107"/>
                        <a:pt x="92" y="87"/>
                        <a:pt x="86" y="65"/>
                      </a:cubicBezTo>
                      <a:cubicBezTo>
                        <a:pt x="80" y="42"/>
                        <a:pt x="62" y="31"/>
                        <a:pt x="33" y="3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6">
                  <a:extLst>
                    <a:ext uri="{FF2B5EF4-FFF2-40B4-BE49-F238E27FC236}">
                      <a16:creationId xmlns:a16="http://schemas.microsoft.com/office/drawing/2014/main" id="{FFE501E4-6026-4898-BC5F-F49C9BD36D26}"/>
                    </a:ext>
                  </a:extLst>
                </p:cNvPr>
                <p:cNvSpPr>
                  <a:spLocks/>
                </p:cNvSpPr>
                <p:nvPr/>
              </p:nvSpPr>
              <p:spPr bwMode="auto">
                <a:xfrm>
                  <a:off x="10086256" y="1388463"/>
                  <a:ext cx="350008" cy="351831"/>
                </a:xfrm>
                <a:custGeom>
                  <a:avLst/>
                  <a:gdLst>
                    <a:gd name="T0" fmla="*/ 78 w 156"/>
                    <a:gd name="T1" fmla="*/ 157 h 157"/>
                    <a:gd name="T2" fmla="*/ 0 w 156"/>
                    <a:gd name="T3" fmla="*/ 79 h 157"/>
                    <a:gd name="T4" fmla="*/ 78 w 156"/>
                    <a:gd name="T5" fmla="*/ 1 h 157"/>
                    <a:gd name="T6" fmla="*/ 156 w 156"/>
                    <a:gd name="T7" fmla="*/ 78 h 157"/>
                    <a:gd name="T8" fmla="*/ 78 w 156"/>
                    <a:gd name="T9" fmla="*/ 157 h 157"/>
                  </a:gdLst>
                  <a:ahLst/>
                  <a:cxnLst>
                    <a:cxn ang="0">
                      <a:pos x="T0" y="T1"/>
                    </a:cxn>
                    <a:cxn ang="0">
                      <a:pos x="T2" y="T3"/>
                    </a:cxn>
                    <a:cxn ang="0">
                      <a:pos x="T4" y="T5"/>
                    </a:cxn>
                    <a:cxn ang="0">
                      <a:pos x="T6" y="T7"/>
                    </a:cxn>
                    <a:cxn ang="0">
                      <a:pos x="T8" y="T9"/>
                    </a:cxn>
                  </a:cxnLst>
                  <a:rect l="0" t="0" r="r" b="b"/>
                  <a:pathLst>
                    <a:path w="156" h="157">
                      <a:moveTo>
                        <a:pt x="78" y="157"/>
                      </a:moveTo>
                      <a:cubicBezTo>
                        <a:pt x="35" y="157"/>
                        <a:pt x="0" y="122"/>
                        <a:pt x="0" y="79"/>
                      </a:cubicBezTo>
                      <a:cubicBezTo>
                        <a:pt x="0" y="36"/>
                        <a:pt x="35" y="1"/>
                        <a:pt x="78" y="1"/>
                      </a:cubicBezTo>
                      <a:cubicBezTo>
                        <a:pt x="121" y="0"/>
                        <a:pt x="156" y="35"/>
                        <a:pt x="156" y="78"/>
                      </a:cubicBezTo>
                      <a:cubicBezTo>
                        <a:pt x="156" y="122"/>
                        <a:pt x="122" y="157"/>
                        <a:pt x="78" y="15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8414DF55-0E94-4D0B-9651-BDB7945F88C7}"/>
                    </a:ext>
                  </a:extLst>
                </p:cNvPr>
                <p:cNvSpPr>
                  <a:spLocks/>
                </p:cNvSpPr>
                <p:nvPr/>
              </p:nvSpPr>
              <p:spPr bwMode="auto">
                <a:xfrm>
                  <a:off x="9609552" y="2360101"/>
                  <a:ext cx="532304" cy="453917"/>
                </a:xfrm>
                <a:custGeom>
                  <a:avLst/>
                  <a:gdLst>
                    <a:gd name="T0" fmla="*/ 184 w 237"/>
                    <a:gd name="T1" fmla="*/ 0 h 202"/>
                    <a:gd name="T2" fmla="*/ 237 w 237"/>
                    <a:gd name="T3" fmla="*/ 39 h 202"/>
                    <a:gd name="T4" fmla="*/ 236 w 237"/>
                    <a:gd name="T5" fmla="*/ 45 h 202"/>
                    <a:gd name="T6" fmla="*/ 205 w 237"/>
                    <a:gd name="T7" fmla="*/ 126 h 202"/>
                    <a:gd name="T8" fmla="*/ 185 w 237"/>
                    <a:gd name="T9" fmla="*/ 145 h 202"/>
                    <a:gd name="T10" fmla="*/ 49 w 237"/>
                    <a:gd name="T11" fmla="*/ 196 h 202"/>
                    <a:gd name="T12" fmla="*/ 6 w 237"/>
                    <a:gd name="T13" fmla="*/ 177 h 202"/>
                    <a:gd name="T14" fmla="*/ 27 w 237"/>
                    <a:gd name="T15" fmla="*/ 135 h 202"/>
                    <a:gd name="T16" fmla="*/ 140 w 237"/>
                    <a:gd name="T17" fmla="*/ 94 h 202"/>
                    <a:gd name="T18" fmla="*/ 154 w 237"/>
                    <a:gd name="T19" fmla="*/ 79 h 202"/>
                    <a:gd name="T20" fmla="*/ 184 w 237"/>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202">
                      <a:moveTo>
                        <a:pt x="184" y="0"/>
                      </a:moveTo>
                      <a:cubicBezTo>
                        <a:pt x="197" y="20"/>
                        <a:pt x="214" y="33"/>
                        <a:pt x="237" y="39"/>
                      </a:cubicBezTo>
                      <a:cubicBezTo>
                        <a:pt x="236" y="41"/>
                        <a:pt x="236" y="43"/>
                        <a:pt x="236" y="45"/>
                      </a:cubicBezTo>
                      <a:cubicBezTo>
                        <a:pt x="225" y="72"/>
                        <a:pt x="215" y="99"/>
                        <a:pt x="205" y="126"/>
                      </a:cubicBezTo>
                      <a:cubicBezTo>
                        <a:pt x="201" y="136"/>
                        <a:pt x="194" y="142"/>
                        <a:pt x="185" y="145"/>
                      </a:cubicBezTo>
                      <a:cubicBezTo>
                        <a:pt x="139" y="162"/>
                        <a:pt x="94" y="179"/>
                        <a:pt x="49" y="196"/>
                      </a:cubicBezTo>
                      <a:cubicBezTo>
                        <a:pt x="31" y="202"/>
                        <a:pt x="13" y="194"/>
                        <a:pt x="6" y="177"/>
                      </a:cubicBezTo>
                      <a:cubicBezTo>
                        <a:pt x="0" y="160"/>
                        <a:pt x="8" y="142"/>
                        <a:pt x="27" y="135"/>
                      </a:cubicBezTo>
                      <a:cubicBezTo>
                        <a:pt x="64" y="121"/>
                        <a:pt x="102" y="107"/>
                        <a:pt x="140" y="94"/>
                      </a:cubicBezTo>
                      <a:cubicBezTo>
                        <a:pt x="147" y="91"/>
                        <a:pt x="151" y="87"/>
                        <a:pt x="154" y="79"/>
                      </a:cubicBezTo>
                      <a:cubicBezTo>
                        <a:pt x="163" y="53"/>
                        <a:pt x="173" y="28"/>
                        <a:pt x="18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8">
                  <a:extLst>
                    <a:ext uri="{FF2B5EF4-FFF2-40B4-BE49-F238E27FC236}">
                      <a16:creationId xmlns:a16="http://schemas.microsoft.com/office/drawing/2014/main" id="{798E299C-1DCC-417E-B72C-F7AABC0F560F}"/>
                    </a:ext>
                  </a:extLst>
                </p:cNvPr>
                <p:cNvSpPr>
                  <a:spLocks/>
                </p:cNvSpPr>
                <p:nvPr/>
              </p:nvSpPr>
              <p:spPr bwMode="auto">
                <a:xfrm>
                  <a:off x="9818281" y="1835088"/>
                  <a:ext cx="398316" cy="495845"/>
                </a:xfrm>
                <a:custGeom>
                  <a:avLst/>
                  <a:gdLst>
                    <a:gd name="T0" fmla="*/ 76 w 177"/>
                    <a:gd name="T1" fmla="*/ 104 h 221"/>
                    <a:gd name="T2" fmla="*/ 98 w 177"/>
                    <a:gd name="T3" fmla="*/ 167 h 221"/>
                    <a:gd name="T4" fmla="*/ 81 w 177"/>
                    <a:gd name="T5" fmla="*/ 213 h 221"/>
                    <a:gd name="T6" fmla="*/ 38 w 177"/>
                    <a:gd name="T7" fmla="*/ 191 h 221"/>
                    <a:gd name="T8" fmla="*/ 6 w 177"/>
                    <a:gd name="T9" fmla="*/ 99 h 221"/>
                    <a:gd name="T10" fmla="*/ 23 w 177"/>
                    <a:gd name="T11" fmla="*/ 58 h 221"/>
                    <a:gd name="T12" fmla="*/ 124 w 177"/>
                    <a:gd name="T13" fmla="*/ 9 h 221"/>
                    <a:gd name="T14" fmla="*/ 168 w 177"/>
                    <a:gd name="T15" fmla="*/ 22 h 221"/>
                    <a:gd name="T16" fmla="*/ 153 w 177"/>
                    <a:gd name="T17" fmla="*/ 66 h 221"/>
                    <a:gd name="T18" fmla="*/ 84 w 177"/>
                    <a:gd name="T19" fmla="*/ 100 h 221"/>
                    <a:gd name="T20" fmla="*/ 76 w 177"/>
                    <a:gd name="T21" fmla="*/ 10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221">
                      <a:moveTo>
                        <a:pt x="76" y="104"/>
                      </a:moveTo>
                      <a:cubicBezTo>
                        <a:pt x="84" y="126"/>
                        <a:pt x="90" y="147"/>
                        <a:pt x="98" y="167"/>
                      </a:cubicBezTo>
                      <a:cubicBezTo>
                        <a:pt x="105" y="187"/>
                        <a:pt x="99" y="207"/>
                        <a:pt x="81" y="213"/>
                      </a:cubicBezTo>
                      <a:cubicBezTo>
                        <a:pt x="63" y="221"/>
                        <a:pt x="45" y="212"/>
                        <a:pt x="38" y="191"/>
                      </a:cubicBezTo>
                      <a:cubicBezTo>
                        <a:pt x="27" y="161"/>
                        <a:pt x="17" y="130"/>
                        <a:pt x="6" y="99"/>
                      </a:cubicBezTo>
                      <a:cubicBezTo>
                        <a:pt x="0" y="82"/>
                        <a:pt x="7" y="67"/>
                        <a:pt x="23" y="58"/>
                      </a:cubicBezTo>
                      <a:cubicBezTo>
                        <a:pt x="57" y="42"/>
                        <a:pt x="90" y="25"/>
                        <a:pt x="124" y="9"/>
                      </a:cubicBezTo>
                      <a:cubicBezTo>
                        <a:pt x="141" y="0"/>
                        <a:pt x="160" y="6"/>
                        <a:pt x="168" y="22"/>
                      </a:cubicBezTo>
                      <a:cubicBezTo>
                        <a:pt x="177" y="39"/>
                        <a:pt x="170" y="57"/>
                        <a:pt x="153" y="66"/>
                      </a:cubicBezTo>
                      <a:cubicBezTo>
                        <a:pt x="130" y="78"/>
                        <a:pt x="107" y="89"/>
                        <a:pt x="84" y="100"/>
                      </a:cubicBezTo>
                      <a:cubicBezTo>
                        <a:pt x="82" y="101"/>
                        <a:pt x="79" y="103"/>
                        <a:pt x="76" y="10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Shape 66">
                  <a:extLst>
                    <a:ext uri="{FF2B5EF4-FFF2-40B4-BE49-F238E27FC236}">
                      <a16:creationId xmlns:a16="http://schemas.microsoft.com/office/drawing/2014/main" id="{48EF4591-D593-4336-A799-DC44FB41EF9C}"/>
                    </a:ext>
                  </a:extLst>
                </p:cNvPr>
                <p:cNvSpPr>
                  <a:spLocks/>
                </p:cNvSpPr>
                <p:nvPr/>
              </p:nvSpPr>
              <p:spPr bwMode="auto">
                <a:xfrm>
                  <a:off x="10375826" y="1945378"/>
                  <a:ext cx="379486" cy="282159"/>
                </a:xfrm>
                <a:custGeom>
                  <a:avLst/>
                  <a:gdLst>
                    <a:gd name="connsiteX0" fmla="*/ 24923 w 379486"/>
                    <a:gd name="connsiteY0" fmla="*/ 0 h 282159"/>
                    <a:gd name="connsiteX1" fmla="*/ 110276 w 379486"/>
                    <a:gd name="connsiteY1" fmla="*/ 118913 h 282159"/>
                    <a:gd name="connsiteX2" fmla="*/ 296706 w 379486"/>
                    <a:gd name="connsiteY2" fmla="*/ 29168 h 282159"/>
                    <a:gd name="connsiteX3" fmla="*/ 297156 w 379486"/>
                    <a:gd name="connsiteY3" fmla="*/ 34297 h 282159"/>
                    <a:gd name="connsiteX4" fmla="*/ 302313 w 379486"/>
                    <a:gd name="connsiteY4" fmla="*/ 32920 h 282159"/>
                    <a:gd name="connsiteX5" fmla="*/ 371899 w 379486"/>
                    <a:gd name="connsiteY5" fmla="*/ 73238 h 282159"/>
                    <a:gd name="connsiteX6" fmla="*/ 371898 w 379486"/>
                    <a:gd name="connsiteY6" fmla="*/ 73238 h 282159"/>
                    <a:gd name="connsiteX7" fmla="*/ 339038 w 379486"/>
                    <a:gd name="connsiteY7" fmla="*/ 170735 h 282159"/>
                    <a:gd name="connsiteX8" fmla="*/ 270858 w 379486"/>
                    <a:gd name="connsiteY8" fmla="*/ 204540 h 282159"/>
                    <a:gd name="connsiteX9" fmla="*/ 257925 w 379486"/>
                    <a:gd name="connsiteY9" fmla="*/ 207995 h 282159"/>
                    <a:gd name="connsiteX10" fmla="*/ 132738 w 379486"/>
                    <a:gd name="connsiteY10" fmla="*/ 271481 h 282159"/>
                    <a:gd name="connsiteX11" fmla="*/ 27169 w 379486"/>
                    <a:gd name="connsiteY11" fmla="*/ 249045 h 282159"/>
                    <a:gd name="connsiteX12" fmla="*/ 2461 w 379486"/>
                    <a:gd name="connsiteY12" fmla="*/ 157055 h 282159"/>
                    <a:gd name="connsiteX13" fmla="*/ 20431 w 379486"/>
                    <a:gd name="connsiteY13" fmla="*/ 2244 h 282159"/>
                    <a:gd name="connsiteX14" fmla="*/ 24923 w 379486"/>
                    <a:gd name="connsiteY14" fmla="*/ 0 h 28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9486" h="282159">
                      <a:moveTo>
                        <a:pt x="24923" y="0"/>
                      </a:moveTo>
                      <a:cubicBezTo>
                        <a:pt x="54123" y="40386"/>
                        <a:pt x="81076" y="78528"/>
                        <a:pt x="110276" y="118913"/>
                      </a:cubicBezTo>
                      <a:cubicBezTo>
                        <a:pt x="173168" y="89746"/>
                        <a:pt x="231568" y="60579"/>
                        <a:pt x="296706" y="29168"/>
                      </a:cubicBezTo>
                      <a:lnTo>
                        <a:pt x="297156" y="34297"/>
                      </a:lnTo>
                      <a:lnTo>
                        <a:pt x="302313" y="32920"/>
                      </a:lnTo>
                      <a:cubicBezTo>
                        <a:pt x="330613" y="31215"/>
                        <a:pt x="358513" y="46240"/>
                        <a:pt x="371899" y="73238"/>
                      </a:cubicBezTo>
                      <a:lnTo>
                        <a:pt x="371898" y="73238"/>
                      </a:lnTo>
                      <a:cubicBezTo>
                        <a:pt x="389747" y="109235"/>
                        <a:pt x="375035" y="152886"/>
                        <a:pt x="339038" y="170735"/>
                      </a:cubicBezTo>
                      <a:lnTo>
                        <a:pt x="270858" y="204540"/>
                      </a:lnTo>
                      <a:lnTo>
                        <a:pt x="257925" y="207995"/>
                      </a:lnTo>
                      <a:lnTo>
                        <a:pt x="132738" y="271481"/>
                      </a:lnTo>
                      <a:cubicBezTo>
                        <a:pt x="94553" y="291674"/>
                        <a:pt x="54123" y="282700"/>
                        <a:pt x="27169" y="249045"/>
                      </a:cubicBezTo>
                      <a:cubicBezTo>
                        <a:pt x="2461" y="222121"/>
                        <a:pt x="-4277" y="192954"/>
                        <a:pt x="2461" y="157055"/>
                      </a:cubicBezTo>
                      <a:cubicBezTo>
                        <a:pt x="11446" y="105451"/>
                        <a:pt x="13692" y="53848"/>
                        <a:pt x="20431" y="2244"/>
                      </a:cubicBezTo>
                      <a:cubicBezTo>
                        <a:pt x="20431" y="0"/>
                        <a:pt x="22677" y="0"/>
                        <a:pt x="24923" y="0"/>
                      </a:cubicBezTo>
                      <a:close/>
                    </a:path>
                  </a:pathLst>
                </a:custGeom>
                <a:grpFill/>
                <a:ln>
                  <a:noFill/>
                </a:ln>
              </p:spPr>
              <p:txBody>
                <a:bodyPr vert="horz" wrap="square" lIns="91440" tIns="45720" rIns="91440" bIns="45720" numCol="1" anchor="t" anchorCtr="0" compatLnSpc="1">
                  <a:prstTxWarp prst="textNoShape">
                    <a:avLst/>
                  </a:prstTxWarp>
                  <a:noAutofit/>
                </a:bodyPr>
                <a:lstStyle/>
                <a:p>
                  <a:endParaRPr lang="en-US"/>
                </a:p>
              </p:txBody>
            </p:sp>
          </p:grpSp>
          <p:grpSp>
            <p:nvGrpSpPr>
              <p:cNvPr id="71" name="Group 70">
                <a:extLst>
                  <a:ext uri="{FF2B5EF4-FFF2-40B4-BE49-F238E27FC236}">
                    <a16:creationId xmlns:a16="http://schemas.microsoft.com/office/drawing/2014/main" id="{46CED7DF-A569-4E81-9ECF-CABB9057C498}"/>
                  </a:ext>
                </a:extLst>
              </p:cNvPr>
              <p:cNvGrpSpPr/>
              <p:nvPr/>
            </p:nvGrpSpPr>
            <p:grpSpPr>
              <a:xfrm>
                <a:off x="9670878" y="3227572"/>
                <a:ext cx="225430" cy="672321"/>
                <a:chOff x="6322167" y="712677"/>
                <a:chExt cx="1262063" cy="3763963"/>
              </a:xfrm>
              <a:solidFill>
                <a:schemeClr val="tx1"/>
              </a:solidFill>
            </p:grpSpPr>
            <p:sp>
              <p:nvSpPr>
                <p:cNvPr id="72" name="Freeform 73">
                  <a:extLst>
                    <a:ext uri="{FF2B5EF4-FFF2-40B4-BE49-F238E27FC236}">
                      <a16:creationId xmlns:a16="http://schemas.microsoft.com/office/drawing/2014/main" id="{0ABB38FE-0263-4F4C-88FB-AB7865845432}"/>
                    </a:ext>
                  </a:extLst>
                </p:cNvPr>
                <p:cNvSpPr>
                  <a:spLocks noEditPoints="1"/>
                </p:cNvSpPr>
                <p:nvPr/>
              </p:nvSpPr>
              <p:spPr bwMode="auto">
                <a:xfrm>
                  <a:off x="6480917" y="712677"/>
                  <a:ext cx="866775" cy="2055813"/>
                </a:xfrm>
                <a:custGeom>
                  <a:avLst/>
                  <a:gdLst>
                    <a:gd name="T0" fmla="*/ 30 w 203"/>
                    <a:gd name="T1" fmla="*/ 1 h 484"/>
                    <a:gd name="T2" fmla="*/ 50 w 203"/>
                    <a:gd name="T3" fmla="*/ 1 h 484"/>
                    <a:gd name="T4" fmla="*/ 116 w 203"/>
                    <a:gd name="T5" fmla="*/ 1 h 484"/>
                    <a:gd name="T6" fmla="*/ 122 w 203"/>
                    <a:gd name="T7" fmla="*/ 6 h 484"/>
                    <a:gd name="T8" fmla="*/ 130 w 203"/>
                    <a:gd name="T9" fmla="*/ 61 h 484"/>
                    <a:gd name="T10" fmla="*/ 139 w 203"/>
                    <a:gd name="T11" fmla="*/ 124 h 484"/>
                    <a:gd name="T12" fmla="*/ 147 w 203"/>
                    <a:gd name="T13" fmla="*/ 176 h 484"/>
                    <a:gd name="T14" fmla="*/ 152 w 203"/>
                    <a:gd name="T15" fmla="*/ 208 h 484"/>
                    <a:gd name="T16" fmla="*/ 158 w 203"/>
                    <a:gd name="T17" fmla="*/ 256 h 484"/>
                    <a:gd name="T18" fmla="*/ 162 w 203"/>
                    <a:gd name="T19" fmla="*/ 284 h 484"/>
                    <a:gd name="T20" fmla="*/ 172 w 203"/>
                    <a:gd name="T21" fmla="*/ 317 h 484"/>
                    <a:gd name="T22" fmla="*/ 189 w 203"/>
                    <a:gd name="T23" fmla="*/ 348 h 484"/>
                    <a:gd name="T24" fmla="*/ 198 w 203"/>
                    <a:gd name="T25" fmla="*/ 412 h 484"/>
                    <a:gd name="T26" fmla="*/ 155 w 203"/>
                    <a:gd name="T27" fmla="*/ 464 h 484"/>
                    <a:gd name="T28" fmla="*/ 57 w 203"/>
                    <a:gd name="T29" fmla="*/ 481 h 484"/>
                    <a:gd name="T30" fmla="*/ 8 w 203"/>
                    <a:gd name="T31" fmla="*/ 454 h 484"/>
                    <a:gd name="T32" fmla="*/ 0 w 203"/>
                    <a:gd name="T33" fmla="*/ 420 h 484"/>
                    <a:gd name="T34" fmla="*/ 27 w 203"/>
                    <a:gd name="T35" fmla="*/ 378 h 484"/>
                    <a:gd name="T36" fmla="*/ 65 w 203"/>
                    <a:gd name="T37" fmla="*/ 341 h 484"/>
                    <a:gd name="T38" fmla="*/ 74 w 203"/>
                    <a:gd name="T39" fmla="*/ 315 h 484"/>
                    <a:gd name="T40" fmla="*/ 73 w 203"/>
                    <a:gd name="T41" fmla="*/ 291 h 484"/>
                    <a:gd name="T42" fmla="*/ 72 w 203"/>
                    <a:gd name="T43" fmla="*/ 276 h 484"/>
                    <a:gd name="T44" fmla="*/ 64 w 203"/>
                    <a:gd name="T45" fmla="*/ 222 h 484"/>
                    <a:gd name="T46" fmla="*/ 56 w 203"/>
                    <a:gd name="T47" fmla="*/ 171 h 484"/>
                    <a:gd name="T48" fmla="*/ 50 w 203"/>
                    <a:gd name="T49" fmla="*/ 127 h 484"/>
                    <a:gd name="T50" fmla="*/ 45 w 203"/>
                    <a:gd name="T51" fmla="*/ 98 h 484"/>
                    <a:gd name="T52" fmla="*/ 38 w 203"/>
                    <a:gd name="T53" fmla="*/ 55 h 484"/>
                    <a:gd name="T54" fmla="*/ 33 w 203"/>
                    <a:gd name="T55" fmla="*/ 25 h 484"/>
                    <a:gd name="T56" fmla="*/ 30 w 203"/>
                    <a:gd name="T57" fmla="*/ 1 h 484"/>
                    <a:gd name="T58" fmla="*/ 60 w 203"/>
                    <a:gd name="T59" fmla="*/ 13 h 484"/>
                    <a:gd name="T60" fmla="*/ 61 w 203"/>
                    <a:gd name="T61" fmla="*/ 12 h 484"/>
                    <a:gd name="T62" fmla="*/ 66 w 203"/>
                    <a:gd name="T63" fmla="*/ 5 h 484"/>
                    <a:gd name="T64" fmla="*/ 68 w 203"/>
                    <a:gd name="T65" fmla="*/ 3 h 484"/>
                    <a:gd name="T66" fmla="*/ 66 w 203"/>
                    <a:gd name="T67" fmla="*/ 2 h 484"/>
                    <a:gd name="T68" fmla="*/ 57 w 203"/>
                    <a:gd name="T69" fmla="*/ 10 h 484"/>
                    <a:gd name="T70" fmla="*/ 60 w 203"/>
                    <a:gd name="T71" fmla="*/ 13 h 484"/>
                    <a:gd name="T72" fmla="*/ 75 w 203"/>
                    <a:gd name="T73" fmla="*/ 16 h 484"/>
                    <a:gd name="T74" fmla="*/ 74 w 203"/>
                    <a:gd name="T75" fmla="*/ 14 h 484"/>
                    <a:gd name="T76" fmla="*/ 72 w 203"/>
                    <a:gd name="T77" fmla="*/ 17 h 484"/>
                    <a:gd name="T78" fmla="*/ 68 w 203"/>
                    <a:gd name="T79" fmla="*/ 21 h 484"/>
                    <a:gd name="T80" fmla="*/ 66 w 203"/>
                    <a:gd name="T81" fmla="*/ 23 h 484"/>
                    <a:gd name="T82" fmla="*/ 68 w 203"/>
                    <a:gd name="T83" fmla="*/ 24 h 484"/>
                    <a:gd name="T84" fmla="*/ 75 w 203"/>
                    <a:gd name="T85" fmla="*/ 1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3" h="484">
                      <a:moveTo>
                        <a:pt x="30" y="1"/>
                      </a:moveTo>
                      <a:cubicBezTo>
                        <a:pt x="37" y="1"/>
                        <a:pt x="43" y="1"/>
                        <a:pt x="50" y="1"/>
                      </a:cubicBezTo>
                      <a:cubicBezTo>
                        <a:pt x="72" y="1"/>
                        <a:pt x="94" y="1"/>
                        <a:pt x="116" y="1"/>
                      </a:cubicBezTo>
                      <a:cubicBezTo>
                        <a:pt x="120" y="1"/>
                        <a:pt x="121" y="3"/>
                        <a:pt x="122" y="6"/>
                      </a:cubicBezTo>
                      <a:cubicBezTo>
                        <a:pt x="125" y="24"/>
                        <a:pt x="127" y="43"/>
                        <a:pt x="130" y="61"/>
                      </a:cubicBezTo>
                      <a:cubicBezTo>
                        <a:pt x="133" y="82"/>
                        <a:pt x="136" y="103"/>
                        <a:pt x="139" y="124"/>
                      </a:cubicBezTo>
                      <a:cubicBezTo>
                        <a:pt x="142" y="141"/>
                        <a:pt x="145" y="159"/>
                        <a:pt x="147" y="176"/>
                      </a:cubicBezTo>
                      <a:cubicBezTo>
                        <a:pt x="149" y="186"/>
                        <a:pt x="150" y="197"/>
                        <a:pt x="152" y="208"/>
                      </a:cubicBezTo>
                      <a:cubicBezTo>
                        <a:pt x="154" y="224"/>
                        <a:pt x="156" y="240"/>
                        <a:pt x="158" y="256"/>
                      </a:cubicBezTo>
                      <a:cubicBezTo>
                        <a:pt x="160" y="265"/>
                        <a:pt x="160" y="275"/>
                        <a:pt x="162" y="284"/>
                      </a:cubicBezTo>
                      <a:cubicBezTo>
                        <a:pt x="165" y="295"/>
                        <a:pt x="169" y="306"/>
                        <a:pt x="172" y="317"/>
                      </a:cubicBezTo>
                      <a:cubicBezTo>
                        <a:pt x="176" y="328"/>
                        <a:pt x="184" y="338"/>
                        <a:pt x="189" y="348"/>
                      </a:cubicBezTo>
                      <a:cubicBezTo>
                        <a:pt x="198" y="369"/>
                        <a:pt x="203" y="390"/>
                        <a:pt x="198" y="412"/>
                      </a:cubicBezTo>
                      <a:cubicBezTo>
                        <a:pt x="193" y="437"/>
                        <a:pt x="178" y="454"/>
                        <a:pt x="155" y="464"/>
                      </a:cubicBezTo>
                      <a:cubicBezTo>
                        <a:pt x="124" y="479"/>
                        <a:pt x="91" y="484"/>
                        <a:pt x="57" y="481"/>
                      </a:cubicBezTo>
                      <a:cubicBezTo>
                        <a:pt x="37" y="480"/>
                        <a:pt x="19" y="472"/>
                        <a:pt x="8" y="454"/>
                      </a:cubicBezTo>
                      <a:cubicBezTo>
                        <a:pt x="2" y="443"/>
                        <a:pt x="1" y="432"/>
                        <a:pt x="0" y="420"/>
                      </a:cubicBezTo>
                      <a:cubicBezTo>
                        <a:pt x="0" y="400"/>
                        <a:pt x="12" y="388"/>
                        <a:pt x="27" y="378"/>
                      </a:cubicBezTo>
                      <a:cubicBezTo>
                        <a:pt x="41" y="368"/>
                        <a:pt x="55" y="356"/>
                        <a:pt x="65" y="341"/>
                      </a:cubicBezTo>
                      <a:cubicBezTo>
                        <a:pt x="71" y="333"/>
                        <a:pt x="73" y="325"/>
                        <a:pt x="74" y="315"/>
                      </a:cubicBezTo>
                      <a:cubicBezTo>
                        <a:pt x="75" y="307"/>
                        <a:pt x="72" y="299"/>
                        <a:pt x="73" y="291"/>
                      </a:cubicBezTo>
                      <a:cubicBezTo>
                        <a:pt x="73" y="286"/>
                        <a:pt x="73" y="281"/>
                        <a:pt x="72" y="276"/>
                      </a:cubicBezTo>
                      <a:cubicBezTo>
                        <a:pt x="70" y="258"/>
                        <a:pt x="67" y="240"/>
                        <a:pt x="64" y="222"/>
                      </a:cubicBezTo>
                      <a:cubicBezTo>
                        <a:pt x="62" y="205"/>
                        <a:pt x="59" y="188"/>
                        <a:pt x="56" y="171"/>
                      </a:cubicBezTo>
                      <a:cubicBezTo>
                        <a:pt x="54" y="156"/>
                        <a:pt x="52" y="142"/>
                        <a:pt x="50" y="127"/>
                      </a:cubicBezTo>
                      <a:cubicBezTo>
                        <a:pt x="48" y="117"/>
                        <a:pt x="46" y="108"/>
                        <a:pt x="45" y="98"/>
                      </a:cubicBezTo>
                      <a:cubicBezTo>
                        <a:pt x="43" y="83"/>
                        <a:pt x="41" y="69"/>
                        <a:pt x="38" y="55"/>
                      </a:cubicBezTo>
                      <a:cubicBezTo>
                        <a:pt x="37" y="45"/>
                        <a:pt x="35" y="35"/>
                        <a:pt x="33" y="25"/>
                      </a:cubicBezTo>
                      <a:cubicBezTo>
                        <a:pt x="32" y="17"/>
                        <a:pt x="31" y="9"/>
                        <a:pt x="30" y="1"/>
                      </a:cubicBezTo>
                      <a:close/>
                      <a:moveTo>
                        <a:pt x="60" y="13"/>
                      </a:moveTo>
                      <a:cubicBezTo>
                        <a:pt x="60" y="13"/>
                        <a:pt x="61" y="13"/>
                        <a:pt x="61" y="12"/>
                      </a:cubicBezTo>
                      <a:cubicBezTo>
                        <a:pt x="61" y="8"/>
                        <a:pt x="61" y="5"/>
                        <a:pt x="66" y="5"/>
                      </a:cubicBezTo>
                      <a:cubicBezTo>
                        <a:pt x="67" y="5"/>
                        <a:pt x="68" y="4"/>
                        <a:pt x="68" y="3"/>
                      </a:cubicBezTo>
                      <a:cubicBezTo>
                        <a:pt x="67" y="3"/>
                        <a:pt x="66" y="2"/>
                        <a:pt x="66" y="2"/>
                      </a:cubicBezTo>
                      <a:cubicBezTo>
                        <a:pt x="61" y="0"/>
                        <a:pt x="56" y="4"/>
                        <a:pt x="57" y="10"/>
                      </a:cubicBezTo>
                      <a:cubicBezTo>
                        <a:pt x="57" y="11"/>
                        <a:pt x="59" y="12"/>
                        <a:pt x="60" y="13"/>
                      </a:cubicBezTo>
                      <a:close/>
                      <a:moveTo>
                        <a:pt x="75" y="16"/>
                      </a:moveTo>
                      <a:cubicBezTo>
                        <a:pt x="75" y="16"/>
                        <a:pt x="74" y="15"/>
                        <a:pt x="74" y="14"/>
                      </a:cubicBezTo>
                      <a:cubicBezTo>
                        <a:pt x="73" y="15"/>
                        <a:pt x="72" y="16"/>
                        <a:pt x="72" y="17"/>
                      </a:cubicBezTo>
                      <a:cubicBezTo>
                        <a:pt x="71" y="20"/>
                        <a:pt x="70" y="21"/>
                        <a:pt x="68" y="21"/>
                      </a:cubicBezTo>
                      <a:cubicBezTo>
                        <a:pt x="67" y="21"/>
                        <a:pt x="66" y="22"/>
                        <a:pt x="66" y="23"/>
                      </a:cubicBezTo>
                      <a:cubicBezTo>
                        <a:pt x="66" y="23"/>
                        <a:pt x="67" y="24"/>
                        <a:pt x="68" y="24"/>
                      </a:cubicBezTo>
                      <a:cubicBezTo>
                        <a:pt x="72" y="25"/>
                        <a:pt x="76" y="22"/>
                        <a:pt x="7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89">
                    <a:latin typeface="Apis For Office" panose="020B0504010101010104" pitchFamily="34" charset="0"/>
                  </a:endParaRPr>
                </a:p>
              </p:txBody>
            </p:sp>
            <p:sp>
              <p:nvSpPr>
                <p:cNvPr id="73" name="Freeform 74">
                  <a:extLst>
                    <a:ext uri="{FF2B5EF4-FFF2-40B4-BE49-F238E27FC236}">
                      <a16:creationId xmlns:a16="http://schemas.microsoft.com/office/drawing/2014/main" id="{D418ACA0-6A6E-4FF1-BAD4-47018709ED1C}"/>
                    </a:ext>
                  </a:extLst>
                </p:cNvPr>
                <p:cNvSpPr>
                  <a:spLocks/>
                </p:cNvSpPr>
                <p:nvPr/>
              </p:nvSpPr>
              <p:spPr bwMode="auto">
                <a:xfrm>
                  <a:off x="6493617" y="2709752"/>
                  <a:ext cx="893763" cy="1766888"/>
                </a:xfrm>
                <a:custGeom>
                  <a:avLst/>
                  <a:gdLst>
                    <a:gd name="T0" fmla="*/ 93 w 209"/>
                    <a:gd name="T1" fmla="*/ 415 h 416"/>
                    <a:gd name="T2" fmla="*/ 55 w 209"/>
                    <a:gd name="T3" fmla="*/ 415 h 416"/>
                    <a:gd name="T4" fmla="*/ 35 w 209"/>
                    <a:gd name="T5" fmla="*/ 416 h 416"/>
                    <a:gd name="T6" fmla="*/ 29 w 209"/>
                    <a:gd name="T7" fmla="*/ 415 h 416"/>
                    <a:gd name="T8" fmla="*/ 26 w 209"/>
                    <a:gd name="T9" fmla="*/ 412 h 416"/>
                    <a:gd name="T10" fmla="*/ 28 w 209"/>
                    <a:gd name="T11" fmla="*/ 382 h 416"/>
                    <a:gd name="T12" fmla="*/ 35 w 209"/>
                    <a:gd name="T13" fmla="*/ 304 h 416"/>
                    <a:gd name="T14" fmla="*/ 40 w 209"/>
                    <a:gd name="T15" fmla="*/ 239 h 416"/>
                    <a:gd name="T16" fmla="*/ 43 w 209"/>
                    <a:gd name="T17" fmla="*/ 186 h 416"/>
                    <a:gd name="T18" fmla="*/ 57 w 209"/>
                    <a:gd name="T19" fmla="*/ 159 h 416"/>
                    <a:gd name="T20" fmla="*/ 74 w 209"/>
                    <a:gd name="T21" fmla="*/ 130 h 416"/>
                    <a:gd name="T22" fmla="*/ 75 w 209"/>
                    <a:gd name="T23" fmla="*/ 110 h 416"/>
                    <a:gd name="T24" fmla="*/ 70 w 209"/>
                    <a:gd name="T25" fmla="*/ 92 h 416"/>
                    <a:gd name="T26" fmla="*/ 60 w 209"/>
                    <a:gd name="T27" fmla="*/ 84 h 416"/>
                    <a:gd name="T28" fmla="*/ 47 w 209"/>
                    <a:gd name="T29" fmla="*/ 80 h 416"/>
                    <a:gd name="T30" fmla="*/ 36 w 209"/>
                    <a:gd name="T31" fmla="*/ 75 h 416"/>
                    <a:gd name="T32" fmla="*/ 14 w 209"/>
                    <a:gd name="T33" fmla="*/ 60 h 416"/>
                    <a:gd name="T34" fmla="*/ 7 w 209"/>
                    <a:gd name="T35" fmla="*/ 49 h 416"/>
                    <a:gd name="T36" fmla="*/ 6 w 209"/>
                    <a:gd name="T37" fmla="*/ 47 h 416"/>
                    <a:gd name="T38" fmla="*/ 6 w 209"/>
                    <a:gd name="T39" fmla="*/ 29 h 416"/>
                    <a:gd name="T40" fmla="*/ 30 w 209"/>
                    <a:gd name="T41" fmla="*/ 18 h 416"/>
                    <a:gd name="T42" fmla="*/ 84 w 209"/>
                    <a:gd name="T43" fmla="*/ 24 h 416"/>
                    <a:gd name="T44" fmla="*/ 140 w 209"/>
                    <a:gd name="T45" fmla="*/ 13 h 416"/>
                    <a:gd name="T46" fmla="*/ 179 w 209"/>
                    <a:gd name="T47" fmla="*/ 1 h 416"/>
                    <a:gd name="T48" fmla="*/ 200 w 209"/>
                    <a:gd name="T49" fmla="*/ 2 h 416"/>
                    <a:gd name="T50" fmla="*/ 208 w 209"/>
                    <a:gd name="T51" fmla="*/ 13 h 416"/>
                    <a:gd name="T52" fmla="*/ 192 w 209"/>
                    <a:gd name="T53" fmla="*/ 95 h 416"/>
                    <a:gd name="T54" fmla="*/ 176 w 209"/>
                    <a:gd name="T55" fmla="*/ 127 h 416"/>
                    <a:gd name="T56" fmla="*/ 168 w 209"/>
                    <a:gd name="T57" fmla="*/ 157 h 416"/>
                    <a:gd name="T58" fmla="*/ 160 w 209"/>
                    <a:gd name="T59" fmla="*/ 192 h 416"/>
                    <a:gd name="T60" fmla="*/ 153 w 209"/>
                    <a:gd name="T61" fmla="*/ 235 h 416"/>
                    <a:gd name="T62" fmla="*/ 149 w 209"/>
                    <a:gd name="T63" fmla="*/ 267 h 416"/>
                    <a:gd name="T64" fmla="*/ 142 w 209"/>
                    <a:gd name="T65" fmla="*/ 315 h 416"/>
                    <a:gd name="T66" fmla="*/ 139 w 209"/>
                    <a:gd name="T67" fmla="*/ 342 h 416"/>
                    <a:gd name="T68" fmla="*/ 131 w 209"/>
                    <a:gd name="T69" fmla="*/ 398 h 416"/>
                    <a:gd name="T70" fmla="*/ 129 w 209"/>
                    <a:gd name="T71" fmla="*/ 412 h 416"/>
                    <a:gd name="T72" fmla="*/ 125 w 209"/>
                    <a:gd name="T73" fmla="*/ 416 h 416"/>
                    <a:gd name="T74" fmla="*/ 93 w 209"/>
                    <a:gd name="T75" fmla="*/ 416 h 416"/>
                    <a:gd name="T76" fmla="*/ 93 w 209"/>
                    <a:gd name="T77" fmla="*/ 415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9" h="416">
                      <a:moveTo>
                        <a:pt x="93" y="415"/>
                      </a:moveTo>
                      <a:cubicBezTo>
                        <a:pt x="81" y="415"/>
                        <a:pt x="68" y="415"/>
                        <a:pt x="55" y="415"/>
                      </a:cubicBezTo>
                      <a:cubicBezTo>
                        <a:pt x="49" y="415"/>
                        <a:pt x="42" y="416"/>
                        <a:pt x="35" y="416"/>
                      </a:cubicBezTo>
                      <a:cubicBezTo>
                        <a:pt x="33" y="416"/>
                        <a:pt x="31" y="416"/>
                        <a:pt x="29" y="415"/>
                      </a:cubicBezTo>
                      <a:cubicBezTo>
                        <a:pt x="28" y="415"/>
                        <a:pt x="26" y="413"/>
                        <a:pt x="26" y="412"/>
                      </a:cubicBezTo>
                      <a:cubicBezTo>
                        <a:pt x="27" y="402"/>
                        <a:pt x="27" y="392"/>
                        <a:pt x="28" y="382"/>
                      </a:cubicBezTo>
                      <a:cubicBezTo>
                        <a:pt x="30" y="356"/>
                        <a:pt x="33" y="330"/>
                        <a:pt x="35" y="304"/>
                      </a:cubicBezTo>
                      <a:cubicBezTo>
                        <a:pt x="37" y="282"/>
                        <a:pt x="38" y="261"/>
                        <a:pt x="40" y="239"/>
                      </a:cubicBezTo>
                      <a:cubicBezTo>
                        <a:pt x="41" y="222"/>
                        <a:pt x="42" y="204"/>
                        <a:pt x="43" y="186"/>
                      </a:cubicBezTo>
                      <a:cubicBezTo>
                        <a:pt x="43" y="175"/>
                        <a:pt x="50" y="167"/>
                        <a:pt x="57" y="159"/>
                      </a:cubicBezTo>
                      <a:cubicBezTo>
                        <a:pt x="65" y="150"/>
                        <a:pt x="72" y="142"/>
                        <a:pt x="74" y="130"/>
                      </a:cubicBezTo>
                      <a:cubicBezTo>
                        <a:pt x="76" y="124"/>
                        <a:pt x="76" y="117"/>
                        <a:pt x="75" y="110"/>
                      </a:cubicBezTo>
                      <a:cubicBezTo>
                        <a:pt x="75" y="104"/>
                        <a:pt x="73" y="98"/>
                        <a:pt x="70" y="92"/>
                      </a:cubicBezTo>
                      <a:cubicBezTo>
                        <a:pt x="68" y="89"/>
                        <a:pt x="64" y="86"/>
                        <a:pt x="60" y="84"/>
                      </a:cubicBezTo>
                      <a:cubicBezTo>
                        <a:pt x="56" y="82"/>
                        <a:pt x="51" y="82"/>
                        <a:pt x="47" y="80"/>
                      </a:cubicBezTo>
                      <a:cubicBezTo>
                        <a:pt x="43" y="79"/>
                        <a:pt x="40" y="78"/>
                        <a:pt x="36" y="75"/>
                      </a:cubicBezTo>
                      <a:cubicBezTo>
                        <a:pt x="29" y="70"/>
                        <a:pt x="21" y="65"/>
                        <a:pt x="14" y="60"/>
                      </a:cubicBezTo>
                      <a:cubicBezTo>
                        <a:pt x="9" y="57"/>
                        <a:pt x="9" y="52"/>
                        <a:pt x="7" y="49"/>
                      </a:cubicBezTo>
                      <a:cubicBezTo>
                        <a:pt x="6" y="48"/>
                        <a:pt x="6" y="47"/>
                        <a:pt x="6" y="47"/>
                      </a:cubicBezTo>
                      <a:cubicBezTo>
                        <a:pt x="4" y="41"/>
                        <a:pt x="0" y="35"/>
                        <a:pt x="6" y="29"/>
                      </a:cubicBezTo>
                      <a:cubicBezTo>
                        <a:pt x="12" y="22"/>
                        <a:pt x="20" y="17"/>
                        <a:pt x="30" y="18"/>
                      </a:cubicBezTo>
                      <a:cubicBezTo>
                        <a:pt x="48" y="20"/>
                        <a:pt x="66" y="23"/>
                        <a:pt x="84" y="24"/>
                      </a:cubicBezTo>
                      <a:cubicBezTo>
                        <a:pt x="103" y="25"/>
                        <a:pt x="122" y="20"/>
                        <a:pt x="140" y="13"/>
                      </a:cubicBezTo>
                      <a:cubicBezTo>
                        <a:pt x="153" y="9"/>
                        <a:pt x="166" y="4"/>
                        <a:pt x="179" y="1"/>
                      </a:cubicBezTo>
                      <a:cubicBezTo>
                        <a:pt x="186" y="0"/>
                        <a:pt x="193" y="1"/>
                        <a:pt x="200" y="2"/>
                      </a:cubicBezTo>
                      <a:cubicBezTo>
                        <a:pt x="205" y="3"/>
                        <a:pt x="208" y="7"/>
                        <a:pt x="208" y="13"/>
                      </a:cubicBezTo>
                      <a:cubicBezTo>
                        <a:pt x="209" y="41"/>
                        <a:pt x="206" y="70"/>
                        <a:pt x="192" y="95"/>
                      </a:cubicBezTo>
                      <a:cubicBezTo>
                        <a:pt x="186" y="106"/>
                        <a:pt x="181" y="116"/>
                        <a:pt x="176" y="127"/>
                      </a:cubicBezTo>
                      <a:cubicBezTo>
                        <a:pt x="172" y="137"/>
                        <a:pt x="170" y="147"/>
                        <a:pt x="168" y="157"/>
                      </a:cubicBezTo>
                      <a:cubicBezTo>
                        <a:pt x="165" y="169"/>
                        <a:pt x="162" y="180"/>
                        <a:pt x="160" y="192"/>
                      </a:cubicBezTo>
                      <a:cubicBezTo>
                        <a:pt x="158" y="206"/>
                        <a:pt x="156" y="220"/>
                        <a:pt x="153" y="235"/>
                      </a:cubicBezTo>
                      <a:cubicBezTo>
                        <a:pt x="152" y="245"/>
                        <a:pt x="150" y="256"/>
                        <a:pt x="149" y="267"/>
                      </a:cubicBezTo>
                      <a:cubicBezTo>
                        <a:pt x="147" y="283"/>
                        <a:pt x="145" y="299"/>
                        <a:pt x="142" y="315"/>
                      </a:cubicBezTo>
                      <a:cubicBezTo>
                        <a:pt x="140" y="324"/>
                        <a:pt x="140" y="333"/>
                        <a:pt x="139" y="342"/>
                      </a:cubicBezTo>
                      <a:cubicBezTo>
                        <a:pt x="136" y="360"/>
                        <a:pt x="133" y="379"/>
                        <a:pt x="131" y="398"/>
                      </a:cubicBezTo>
                      <a:cubicBezTo>
                        <a:pt x="130" y="403"/>
                        <a:pt x="129" y="408"/>
                        <a:pt x="129" y="412"/>
                      </a:cubicBezTo>
                      <a:cubicBezTo>
                        <a:pt x="129" y="415"/>
                        <a:pt x="128" y="416"/>
                        <a:pt x="125" y="416"/>
                      </a:cubicBezTo>
                      <a:cubicBezTo>
                        <a:pt x="114" y="416"/>
                        <a:pt x="104" y="416"/>
                        <a:pt x="93" y="416"/>
                      </a:cubicBezTo>
                      <a:cubicBezTo>
                        <a:pt x="93" y="416"/>
                        <a:pt x="93" y="416"/>
                        <a:pt x="93" y="4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89">
                    <a:latin typeface="Apis For Office" panose="020B0504010101010104" pitchFamily="34" charset="0"/>
                  </a:endParaRPr>
                </a:p>
              </p:txBody>
            </p:sp>
            <p:sp>
              <p:nvSpPr>
                <p:cNvPr id="74" name="Freeform 75">
                  <a:extLst>
                    <a:ext uri="{FF2B5EF4-FFF2-40B4-BE49-F238E27FC236}">
                      <a16:creationId xmlns:a16="http://schemas.microsoft.com/office/drawing/2014/main" id="{B38F75CB-9406-4E8A-B8A6-3B329775D736}"/>
                    </a:ext>
                  </a:extLst>
                </p:cNvPr>
                <p:cNvSpPr>
                  <a:spLocks/>
                </p:cNvSpPr>
                <p:nvPr/>
              </p:nvSpPr>
              <p:spPr bwMode="auto">
                <a:xfrm>
                  <a:off x="6322167" y="2973277"/>
                  <a:ext cx="457200" cy="1481138"/>
                </a:xfrm>
                <a:custGeom>
                  <a:avLst/>
                  <a:gdLst>
                    <a:gd name="T0" fmla="*/ 35 w 107"/>
                    <a:gd name="T1" fmla="*/ 349 h 349"/>
                    <a:gd name="T2" fmla="*/ 0 w 107"/>
                    <a:gd name="T3" fmla="*/ 349 h 349"/>
                    <a:gd name="T4" fmla="*/ 1 w 107"/>
                    <a:gd name="T5" fmla="*/ 343 h 349"/>
                    <a:gd name="T6" fmla="*/ 9 w 107"/>
                    <a:gd name="T7" fmla="*/ 299 h 349"/>
                    <a:gd name="T8" fmla="*/ 18 w 107"/>
                    <a:gd name="T9" fmla="*/ 241 h 349"/>
                    <a:gd name="T10" fmla="*/ 26 w 107"/>
                    <a:gd name="T11" fmla="*/ 194 h 349"/>
                    <a:gd name="T12" fmla="*/ 32 w 107"/>
                    <a:gd name="T13" fmla="*/ 149 h 349"/>
                    <a:gd name="T14" fmla="*/ 37 w 107"/>
                    <a:gd name="T15" fmla="*/ 114 h 349"/>
                    <a:gd name="T16" fmla="*/ 34 w 107"/>
                    <a:gd name="T17" fmla="*/ 85 h 349"/>
                    <a:gd name="T18" fmla="*/ 26 w 107"/>
                    <a:gd name="T19" fmla="*/ 37 h 349"/>
                    <a:gd name="T20" fmla="*/ 27 w 107"/>
                    <a:gd name="T21" fmla="*/ 9 h 349"/>
                    <a:gd name="T22" fmla="*/ 39 w 107"/>
                    <a:gd name="T23" fmla="*/ 2 h 349"/>
                    <a:gd name="T24" fmla="*/ 66 w 107"/>
                    <a:gd name="T25" fmla="*/ 18 h 349"/>
                    <a:gd name="T26" fmla="*/ 88 w 107"/>
                    <a:gd name="T27" fmla="*/ 29 h 349"/>
                    <a:gd name="T28" fmla="*/ 96 w 107"/>
                    <a:gd name="T29" fmla="*/ 30 h 349"/>
                    <a:gd name="T30" fmla="*/ 103 w 107"/>
                    <a:gd name="T31" fmla="*/ 40 h 349"/>
                    <a:gd name="T32" fmla="*/ 93 w 107"/>
                    <a:gd name="T33" fmla="*/ 48 h 349"/>
                    <a:gd name="T34" fmla="*/ 95 w 107"/>
                    <a:gd name="T35" fmla="*/ 51 h 349"/>
                    <a:gd name="T36" fmla="*/ 97 w 107"/>
                    <a:gd name="T37" fmla="*/ 49 h 349"/>
                    <a:gd name="T38" fmla="*/ 101 w 107"/>
                    <a:gd name="T39" fmla="*/ 44 h 349"/>
                    <a:gd name="T40" fmla="*/ 106 w 107"/>
                    <a:gd name="T41" fmla="*/ 49 h 349"/>
                    <a:gd name="T42" fmla="*/ 107 w 107"/>
                    <a:gd name="T43" fmla="*/ 54 h 349"/>
                    <a:gd name="T44" fmla="*/ 104 w 107"/>
                    <a:gd name="T45" fmla="*/ 59 h 349"/>
                    <a:gd name="T46" fmla="*/ 102 w 107"/>
                    <a:gd name="T47" fmla="*/ 61 h 349"/>
                    <a:gd name="T48" fmla="*/ 103 w 107"/>
                    <a:gd name="T49" fmla="*/ 63 h 349"/>
                    <a:gd name="T50" fmla="*/ 105 w 107"/>
                    <a:gd name="T51" fmla="*/ 67 h 349"/>
                    <a:gd name="T52" fmla="*/ 86 w 107"/>
                    <a:gd name="T53" fmla="*/ 95 h 349"/>
                    <a:gd name="T54" fmla="*/ 72 w 107"/>
                    <a:gd name="T55" fmla="*/ 125 h 349"/>
                    <a:gd name="T56" fmla="*/ 65 w 107"/>
                    <a:gd name="T57" fmla="*/ 163 h 349"/>
                    <a:gd name="T58" fmla="*/ 58 w 107"/>
                    <a:gd name="T59" fmla="*/ 203 h 349"/>
                    <a:gd name="T60" fmla="*/ 50 w 107"/>
                    <a:gd name="T61" fmla="*/ 248 h 349"/>
                    <a:gd name="T62" fmla="*/ 44 w 107"/>
                    <a:gd name="T63" fmla="*/ 292 h 349"/>
                    <a:gd name="T64" fmla="*/ 39 w 107"/>
                    <a:gd name="T65" fmla="*/ 321 h 349"/>
                    <a:gd name="T66" fmla="*/ 35 w 107"/>
                    <a:gd name="T67"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349">
                      <a:moveTo>
                        <a:pt x="35" y="349"/>
                      </a:moveTo>
                      <a:cubicBezTo>
                        <a:pt x="23" y="349"/>
                        <a:pt x="12" y="349"/>
                        <a:pt x="0" y="349"/>
                      </a:cubicBezTo>
                      <a:cubicBezTo>
                        <a:pt x="0" y="347"/>
                        <a:pt x="0" y="345"/>
                        <a:pt x="1" y="343"/>
                      </a:cubicBezTo>
                      <a:cubicBezTo>
                        <a:pt x="3" y="328"/>
                        <a:pt x="6" y="313"/>
                        <a:pt x="9" y="299"/>
                      </a:cubicBezTo>
                      <a:cubicBezTo>
                        <a:pt x="12" y="279"/>
                        <a:pt x="15" y="260"/>
                        <a:pt x="18" y="241"/>
                      </a:cubicBezTo>
                      <a:cubicBezTo>
                        <a:pt x="20" y="225"/>
                        <a:pt x="23" y="210"/>
                        <a:pt x="26" y="194"/>
                      </a:cubicBezTo>
                      <a:cubicBezTo>
                        <a:pt x="28" y="179"/>
                        <a:pt x="30" y="164"/>
                        <a:pt x="32" y="149"/>
                      </a:cubicBezTo>
                      <a:cubicBezTo>
                        <a:pt x="34" y="137"/>
                        <a:pt x="35" y="125"/>
                        <a:pt x="37" y="114"/>
                      </a:cubicBezTo>
                      <a:cubicBezTo>
                        <a:pt x="38" y="104"/>
                        <a:pt x="36" y="94"/>
                        <a:pt x="34" y="85"/>
                      </a:cubicBezTo>
                      <a:cubicBezTo>
                        <a:pt x="32" y="69"/>
                        <a:pt x="28" y="53"/>
                        <a:pt x="26" y="37"/>
                      </a:cubicBezTo>
                      <a:cubicBezTo>
                        <a:pt x="25" y="28"/>
                        <a:pt x="26" y="18"/>
                        <a:pt x="27" y="9"/>
                      </a:cubicBezTo>
                      <a:cubicBezTo>
                        <a:pt x="27" y="3"/>
                        <a:pt x="32" y="0"/>
                        <a:pt x="39" y="2"/>
                      </a:cubicBezTo>
                      <a:cubicBezTo>
                        <a:pt x="49" y="5"/>
                        <a:pt x="58" y="11"/>
                        <a:pt x="66" y="18"/>
                      </a:cubicBezTo>
                      <a:cubicBezTo>
                        <a:pt x="73" y="24"/>
                        <a:pt x="80" y="27"/>
                        <a:pt x="88" y="29"/>
                      </a:cubicBezTo>
                      <a:cubicBezTo>
                        <a:pt x="91" y="29"/>
                        <a:pt x="93" y="30"/>
                        <a:pt x="96" y="30"/>
                      </a:cubicBezTo>
                      <a:cubicBezTo>
                        <a:pt x="100" y="32"/>
                        <a:pt x="103" y="35"/>
                        <a:pt x="103" y="40"/>
                      </a:cubicBezTo>
                      <a:cubicBezTo>
                        <a:pt x="97" y="40"/>
                        <a:pt x="93" y="42"/>
                        <a:pt x="93" y="48"/>
                      </a:cubicBezTo>
                      <a:cubicBezTo>
                        <a:pt x="93" y="49"/>
                        <a:pt x="94" y="50"/>
                        <a:pt x="95" y="51"/>
                      </a:cubicBezTo>
                      <a:cubicBezTo>
                        <a:pt x="96" y="50"/>
                        <a:pt x="97" y="49"/>
                        <a:pt x="97" y="49"/>
                      </a:cubicBezTo>
                      <a:cubicBezTo>
                        <a:pt x="97" y="46"/>
                        <a:pt x="98" y="44"/>
                        <a:pt x="101" y="44"/>
                      </a:cubicBezTo>
                      <a:cubicBezTo>
                        <a:pt x="104" y="44"/>
                        <a:pt x="106" y="46"/>
                        <a:pt x="106" y="49"/>
                      </a:cubicBezTo>
                      <a:cubicBezTo>
                        <a:pt x="106" y="50"/>
                        <a:pt x="106" y="52"/>
                        <a:pt x="107" y="54"/>
                      </a:cubicBezTo>
                      <a:cubicBezTo>
                        <a:pt x="107" y="57"/>
                        <a:pt x="107" y="59"/>
                        <a:pt x="104" y="59"/>
                      </a:cubicBezTo>
                      <a:cubicBezTo>
                        <a:pt x="103" y="59"/>
                        <a:pt x="102" y="60"/>
                        <a:pt x="102" y="61"/>
                      </a:cubicBezTo>
                      <a:cubicBezTo>
                        <a:pt x="102" y="61"/>
                        <a:pt x="103" y="62"/>
                        <a:pt x="103" y="63"/>
                      </a:cubicBezTo>
                      <a:cubicBezTo>
                        <a:pt x="106" y="63"/>
                        <a:pt x="106" y="65"/>
                        <a:pt x="105" y="67"/>
                      </a:cubicBezTo>
                      <a:cubicBezTo>
                        <a:pt x="101" y="78"/>
                        <a:pt x="94" y="87"/>
                        <a:pt x="86" y="95"/>
                      </a:cubicBezTo>
                      <a:cubicBezTo>
                        <a:pt x="78" y="104"/>
                        <a:pt x="74" y="114"/>
                        <a:pt x="72" y="125"/>
                      </a:cubicBezTo>
                      <a:cubicBezTo>
                        <a:pt x="70" y="138"/>
                        <a:pt x="67" y="151"/>
                        <a:pt x="65" y="163"/>
                      </a:cubicBezTo>
                      <a:cubicBezTo>
                        <a:pt x="62" y="176"/>
                        <a:pt x="60" y="190"/>
                        <a:pt x="58" y="203"/>
                      </a:cubicBezTo>
                      <a:cubicBezTo>
                        <a:pt x="55" y="218"/>
                        <a:pt x="53" y="233"/>
                        <a:pt x="50" y="248"/>
                      </a:cubicBezTo>
                      <a:cubicBezTo>
                        <a:pt x="48" y="263"/>
                        <a:pt x="46" y="277"/>
                        <a:pt x="44" y="292"/>
                      </a:cubicBezTo>
                      <a:cubicBezTo>
                        <a:pt x="42" y="302"/>
                        <a:pt x="41" y="311"/>
                        <a:pt x="39" y="321"/>
                      </a:cubicBezTo>
                      <a:cubicBezTo>
                        <a:pt x="38" y="330"/>
                        <a:pt x="36" y="339"/>
                        <a:pt x="35" y="3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89">
                    <a:latin typeface="Apis For Office" panose="020B0504010101010104" pitchFamily="34" charset="0"/>
                  </a:endParaRPr>
                </a:p>
              </p:txBody>
            </p:sp>
            <p:sp>
              <p:nvSpPr>
                <p:cNvPr id="75" name="Freeform 76">
                  <a:extLst>
                    <a:ext uri="{FF2B5EF4-FFF2-40B4-BE49-F238E27FC236}">
                      <a16:creationId xmlns:a16="http://schemas.microsoft.com/office/drawing/2014/main" id="{8FD099E0-D114-4BF3-A331-B2405BD1C935}"/>
                    </a:ext>
                  </a:extLst>
                </p:cNvPr>
                <p:cNvSpPr>
                  <a:spLocks noEditPoints="1"/>
                </p:cNvSpPr>
                <p:nvPr/>
              </p:nvSpPr>
              <p:spPr bwMode="auto">
                <a:xfrm>
                  <a:off x="7309592" y="2071577"/>
                  <a:ext cx="274638" cy="633413"/>
                </a:xfrm>
                <a:custGeom>
                  <a:avLst/>
                  <a:gdLst>
                    <a:gd name="T0" fmla="*/ 64 w 64"/>
                    <a:gd name="T1" fmla="*/ 79 h 149"/>
                    <a:gd name="T2" fmla="*/ 54 w 64"/>
                    <a:gd name="T3" fmla="*/ 123 h 149"/>
                    <a:gd name="T4" fmla="*/ 43 w 64"/>
                    <a:gd name="T5" fmla="*/ 144 h 149"/>
                    <a:gd name="T6" fmla="*/ 35 w 64"/>
                    <a:gd name="T7" fmla="*/ 144 h 149"/>
                    <a:gd name="T8" fmla="*/ 20 w 64"/>
                    <a:gd name="T9" fmla="*/ 122 h 149"/>
                    <a:gd name="T10" fmla="*/ 18 w 64"/>
                    <a:gd name="T11" fmla="*/ 95 h 149"/>
                    <a:gd name="T12" fmla="*/ 7 w 64"/>
                    <a:gd name="T13" fmla="*/ 22 h 149"/>
                    <a:gd name="T14" fmla="*/ 3 w 64"/>
                    <a:gd name="T15" fmla="*/ 14 h 149"/>
                    <a:gd name="T16" fmla="*/ 7 w 64"/>
                    <a:gd name="T17" fmla="*/ 4 h 149"/>
                    <a:gd name="T18" fmla="*/ 58 w 64"/>
                    <a:gd name="T19" fmla="*/ 30 h 149"/>
                    <a:gd name="T20" fmla="*/ 64 w 64"/>
                    <a:gd name="T21" fmla="*/ 79 h 149"/>
                    <a:gd name="T22" fmla="*/ 43 w 64"/>
                    <a:gd name="T23" fmla="*/ 125 h 149"/>
                    <a:gd name="T24" fmla="*/ 41 w 64"/>
                    <a:gd name="T25" fmla="*/ 122 h 149"/>
                    <a:gd name="T26" fmla="*/ 39 w 64"/>
                    <a:gd name="T27" fmla="*/ 125 h 149"/>
                    <a:gd name="T28" fmla="*/ 35 w 64"/>
                    <a:gd name="T29" fmla="*/ 129 h 149"/>
                    <a:gd name="T30" fmla="*/ 33 w 64"/>
                    <a:gd name="T31" fmla="*/ 131 h 149"/>
                    <a:gd name="T32" fmla="*/ 35 w 64"/>
                    <a:gd name="T33" fmla="*/ 132 h 149"/>
                    <a:gd name="T34" fmla="*/ 43 w 64"/>
                    <a:gd name="T35" fmla="*/ 125 h 149"/>
                    <a:gd name="T36" fmla="*/ 25 w 64"/>
                    <a:gd name="T37" fmla="*/ 120 h 149"/>
                    <a:gd name="T38" fmla="*/ 26 w 64"/>
                    <a:gd name="T39" fmla="*/ 121 h 149"/>
                    <a:gd name="T40" fmla="*/ 28 w 64"/>
                    <a:gd name="T41" fmla="*/ 118 h 149"/>
                    <a:gd name="T42" fmla="*/ 31 w 64"/>
                    <a:gd name="T43" fmla="*/ 114 h 149"/>
                    <a:gd name="T44" fmla="*/ 34 w 64"/>
                    <a:gd name="T45" fmla="*/ 111 h 149"/>
                    <a:gd name="T46" fmla="*/ 30 w 64"/>
                    <a:gd name="T47" fmla="*/ 110 h 149"/>
                    <a:gd name="T48" fmla="*/ 25 w 64"/>
                    <a:gd name="T49" fmla="*/ 12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149">
                      <a:moveTo>
                        <a:pt x="64" y="79"/>
                      </a:moveTo>
                      <a:cubicBezTo>
                        <a:pt x="64" y="91"/>
                        <a:pt x="62" y="108"/>
                        <a:pt x="54" y="123"/>
                      </a:cubicBezTo>
                      <a:cubicBezTo>
                        <a:pt x="50" y="130"/>
                        <a:pt x="47" y="137"/>
                        <a:pt x="43" y="144"/>
                      </a:cubicBezTo>
                      <a:cubicBezTo>
                        <a:pt x="41" y="149"/>
                        <a:pt x="38" y="149"/>
                        <a:pt x="35" y="144"/>
                      </a:cubicBezTo>
                      <a:cubicBezTo>
                        <a:pt x="30" y="137"/>
                        <a:pt x="26" y="129"/>
                        <a:pt x="20" y="122"/>
                      </a:cubicBezTo>
                      <a:cubicBezTo>
                        <a:pt x="13" y="113"/>
                        <a:pt x="16" y="104"/>
                        <a:pt x="18" y="95"/>
                      </a:cubicBezTo>
                      <a:cubicBezTo>
                        <a:pt x="23" y="69"/>
                        <a:pt x="18" y="45"/>
                        <a:pt x="7" y="22"/>
                      </a:cubicBezTo>
                      <a:cubicBezTo>
                        <a:pt x="6" y="20"/>
                        <a:pt x="4" y="17"/>
                        <a:pt x="3" y="14"/>
                      </a:cubicBezTo>
                      <a:cubicBezTo>
                        <a:pt x="0" y="8"/>
                        <a:pt x="1" y="5"/>
                        <a:pt x="7" y="4"/>
                      </a:cubicBezTo>
                      <a:cubicBezTo>
                        <a:pt x="26" y="0"/>
                        <a:pt x="50" y="8"/>
                        <a:pt x="58" y="30"/>
                      </a:cubicBezTo>
                      <a:cubicBezTo>
                        <a:pt x="62" y="44"/>
                        <a:pt x="64" y="59"/>
                        <a:pt x="64" y="79"/>
                      </a:cubicBezTo>
                      <a:close/>
                      <a:moveTo>
                        <a:pt x="43" y="125"/>
                      </a:moveTo>
                      <a:cubicBezTo>
                        <a:pt x="42" y="124"/>
                        <a:pt x="42" y="123"/>
                        <a:pt x="41" y="122"/>
                      </a:cubicBezTo>
                      <a:cubicBezTo>
                        <a:pt x="40" y="123"/>
                        <a:pt x="39" y="124"/>
                        <a:pt x="39" y="125"/>
                      </a:cubicBezTo>
                      <a:cubicBezTo>
                        <a:pt x="39" y="128"/>
                        <a:pt x="38" y="129"/>
                        <a:pt x="35" y="129"/>
                      </a:cubicBezTo>
                      <a:cubicBezTo>
                        <a:pt x="34" y="129"/>
                        <a:pt x="33" y="130"/>
                        <a:pt x="33" y="131"/>
                      </a:cubicBezTo>
                      <a:cubicBezTo>
                        <a:pt x="33" y="131"/>
                        <a:pt x="34" y="132"/>
                        <a:pt x="35" y="132"/>
                      </a:cubicBezTo>
                      <a:cubicBezTo>
                        <a:pt x="39" y="134"/>
                        <a:pt x="43" y="130"/>
                        <a:pt x="43" y="125"/>
                      </a:cubicBezTo>
                      <a:close/>
                      <a:moveTo>
                        <a:pt x="25" y="120"/>
                      </a:moveTo>
                      <a:cubicBezTo>
                        <a:pt x="25" y="121"/>
                        <a:pt x="26" y="121"/>
                        <a:pt x="26" y="121"/>
                      </a:cubicBezTo>
                      <a:cubicBezTo>
                        <a:pt x="27" y="120"/>
                        <a:pt x="27" y="119"/>
                        <a:pt x="28" y="118"/>
                      </a:cubicBezTo>
                      <a:cubicBezTo>
                        <a:pt x="29" y="117"/>
                        <a:pt x="30" y="115"/>
                        <a:pt x="31" y="114"/>
                      </a:cubicBezTo>
                      <a:cubicBezTo>
                        <a:pt x="32" y="113"/>
                        <a:pt x="33" y="112"/>
                        <a:pt x="34" y="111"/>
                      </a:cubicBezTo>
                      <a:cubicBezTo>
                        <a:pt x="33" y="111"/>
                        <a:pt x="32" y="110"/>
                        <a:pt x="30" y="110"/>
                      </a:cubicBezTo>
                      <a:cubicBezTo>
                        <a:pt x="26" y="110"/>
                        <a:pt x="24" y="113"/>
                        <a:pt x="25"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89">
                    <a:latin typeface="Apis For Office" panose="020B0504010101010104" pitchFamily="34" charset="0"/>
                  </a:endParaRPr>
                </a:p>
              </p:txBody>
            </p:sp>
            <p:sp>
              <p:nvSpPr>
                <p:cNvPr id="76" name="Rectangle 75">
                  <a:extLst>
                    <a:ext uri="{FF2B5EF4-FFF2-40B4-BE49-F238E27FC236}">
                      <a16:creationId xmlns:a16="http://schemas.microsoft.com/office/drawing/2014/main" id="{466791E1-5B1C-4273-A755-37E74A9645DE}"/>
                    </a:ext>
                  </a:extLst>
                </p:cNvPr>
                <p:cNvSpPr/>
                <p:nvPr/>
              </p:nvSpPr>
              <p:spPr>
                <a:xfrm>
                  <a:off x="6703308" y="721043"/>
                  <a:ext cx="210996" cy="154021"/>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latin typeface="Apis For Office" panose="020B0504010101010104" pitchFamily="34" charset="0"/>
                  </a:endParaRPr>
                </a:p>
              </p:txBody>
            </p:sp>
            <p:sp>
              <p:nvSpPr>
                <p:cNvPr id="77" name="Freeform: Shape 76">
                  <a:extLst>
                    <a:ext uri="{FF2B5EF4-FFF2-40B4-BE49-F238E27FC236}">
                      <a16:creationId xmlns:a16="http://schemas.microsoft.com/office/drawing/2014/main" id="{C88DE96C-C102-46EC-B1C0-481C6A74C9A5}"/>
                    </a:ext>
                  </a:extLst>
                </p:cNvPr>
                <p:cNvSpPr/>
                <p:nvPr/>
              </p:nvSpPr>
              <p:spPr>
                <a:xfrm>
                  <a:off x="7400430" y="2482328"/>
                  <a:ext cx="110003" cy="185630"/>
                </a:xfrm>
                <a:custGeom>
                  <a:avLst/>
                  <a:gdLst>
                    <a:gd name="connsiteX0" fmla="*/ 34376 w 110003"/>
                    <a:gd name="connsiteY0" fmla="*/ 0 h 185630"/>
                    <a:gd name="connsiteX1" fmla="*/ 0 w 110003"/>
                    <a:gd name="connsiteY1" fmla="*/ 96252 h 185630"/>
                    <a:gd name="connsiteX2" fmla="*/ 68752 w 110003"/>
                    <a:gd name="connsiteY2" fmla="*/ 185630 h 185630"/>
                    <a:gd name="connsiteX3" fmla="*/ 110003 w 110003"/>
                    <a:gd name="connsiteY3" fmla="*/ 96252 h 185630"/>
                    <a:gd name="connsiteX4" fmla="*/ 34376 w 110003"/>
                    <a:gd name="connsiteY4" fmla="*/ 0 h 185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03" h="185630">
                      <a:moveTo>
                        <a:pt x="34376" y="0"/>
                      </a:moveTo>
                      <a:lnTo>
                        <a:pt x="0" y="96252"/>
                      </a:lnTo>
                      <a:lnTo>
                        <a:pt x="68752" y="185630"/>
                      </a:lnTo>
                      <a:lnTo>
                        <a:pt x="110003" y="96252"/>
                      </a:lnTo>
                      <a:lnTo>
                        <a:pt x="34376"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latin typeface="Apis For Office" panose="020B0504010101010104" pitchFamily="34" charset="0"/>
                  </a:endParaRPr>
                </a:p>
              </p:txBody>
            </p:sp>
            <p:sp>
              <p:nvSpPr>
                <p:cNvPr id="78" name="Oval 77">
                  <a:extLst>
                    <a:ext uri="{FF2B5EF4-FFF2-40B4-BE49-F238E27FC236}">
                      <a16:creationId xmlns:a16="http://schemas.microsoft.com/office/drawing/2014/main" id="{E160BA1B-138B-4C6B-A178-D5AABD04211F}"/>
                    </a:ext>
                  </a:extLst>
                </p:cNvPr>
                <p:cNvSpPr/>
                <p:nvPr/>
              </p:nvSpPr>
              <p:spPr>
                <a:xfrm>
                  <a:off x="6680307" y="3119493"/>
                  <a:ext cx="101600" cy="167117"/>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latin typeface="Apis For Office" panose="020B0504010101010104" pitchFamily="34" charset="0"/>
                  </a:endParaRPr>
                </a:p>
              </p:txBody>
            </p:sp>
          </p:grpSp>
          <p:grpSp>
            <p:nvGrpSpPr>
              <p:cNvPr id="79" name="Group 78">
                <a:extLst>
                  <a:ext uri="{FF2B5EF4-FFF2-40B4-BE49-F238E27FC236}">
                    <a16:creationId xmlns:a16="http://schemas.microsoft.com/office/drawing/2014/main" id="{824AACE7-328E-439A-88AD-31222E675F4A}"/>
                  </a:ext>
                </a:extLst>
              </p:cNvPr>
              <p:cNvGrpSpPr/>
              <p:nvPr/>
            </p:nvGrpSpPr>
            <p:grpSpPr>
              <a:xfrm>
                <a:off x="7387879" y="3271379"/>
                <a:ext cx="347389" cy="584707"/>
                <a:chOff x="2890466" y="1958238"/>
                <a:chExt cx="515974" cy="868461"/>
              </a:xfrm>
              <a:solidFill>
                <a:schemeClr val="tx1"/>
              </a:solidFill>
            </p:grpSpPr>
            <p:sp>
              <p:nvSpPr>
                <p:cNvPr id="80" name="Freeform 10">
                  <a:extLst>
                    <a:ext uri="{FF2B5EF4-FFF2-40B4-BE49-F238E27FC236}">
                      <a16:creationId xmlns:a16="http://schemas.microsoft.com/office/drawing/2014/main" id="{B156A363-DD68-40D5-AAA4-345E91D5875B}"/>
                    </a:ext>
                  </a:extLst>
                </p:cNvPr>
                <p:cNvSpPr>
                  <a:spLocks/>
                </p:cNvSpPr>
                <p:nvPr/>
              </p:nvSpPr>
              <p:spPr bwMode="auto">
                <a:xfrm>
                  <a:off x="2890466" y="2094319"/>
                  <a:ext cx="465888" cy="704975"/>
                </a:xfrm>
                <a:custGeom>
                  <a:avLst/>
                  <a:gdLst>
                    <a:gd name="T0" fmla="*/ 393 w 570"/>
                    <a:gd name="T1" fmla="*/ 821 h 861"/>
                    <a:gd name="T2" fmla="*/ 45 w 570"/>
                    <a:gd name="T3" fmla="*/ 821 h 861"/>
                    <a:gd name="T4" fmla="*/ 44 w 570"/>
                    <a:gd name="T5" fmla="*/ 676 h 861"/>
                    <a:gd name="T6" fmla="*/ 91 w 570"/>
                    <a:gd name="T7" fmla="*/ 434 h 861"/>
                    <a:gd name="T8" fmla="*/ 110 w 570"/>
                    <a:gd name="T9" fmla="*/ 392 h 861"/>
                    <a:gd name="T10" fmla="*/ 139 w 570"/>
                    <a:gd name="T11" fmla="*/ 376 h 861"/>
                    <a:gd name="T12" fmla="*/ 186 w 570"/>
                    <a:gd name="T13" fmla="*/ 349 h 861"/>
                    <a:gd name="T14" fmla="*/ 167 w 570"/>
                    <a:gd name="T15" fmla="*/ 296 h 861"/>
                    <a:gd name="T16" fmla="*/ 119 w 570"/>
                    <a:gd name="T17" fmla="*/ 245 h 861"/>
                    <a:gd name="T18" fmla="*/ 82 w 570"/>
                    <a:gd name="T19" fmla="*/ 227 h 861"/>
                    <a:gd name="T20" fmla="*/ 40 w 570"/>
                    <a:gd name="T21" fmla="*/ 225 h 861"/>
                    <a:gd name="T22" fmla="*/ 19 w 570"/>
                    <a:gd name="T23" fmla="*/ 166 h 861"/>
                    <a:gd name="T24" fmla="*/ 55 w 570"/>
                    <a:gd name="T25" fmla="*/ 136 h 861"/>
                    <a:gd name="T26" fmla="*/ 306 w 570"/>
                    <a:gd name="T27" fmla="*/ 119 h 861"/>
                    <a:gd name="T28" fmla="*/ 429 w 570"/>
                    <a:gd name="T29" fmla="*/ 102 h 861"/>
                    <a:gd name="T30" fmla="*/ 514 w 570"/>
                    <a:gd name="T31" fmla="*/ 19 h 861"/>
                    <a:gd name="T32" fmla="*/ 554 w 570"/>
                    <a:gd name="T33" fmla="*/ 8 h 861"/>
                    <a:gd name="T34" fmla="*/ 558 w 570"/>
                    <a:gd name="T35" fmla="*/ 50 h 861"/>
                    <a:gd name="T36" fmla="*/ 413 w 570"/>
                    <a:gd name="T37" fmla="*/ 172 h 861"/>
                    <a:gd name="T38" fmla="*/ 349 w 570"/>
                    <a:gd name="T39" fmla="*/ 184 h 861"/>
                    <a:gd name="T40" fmla="*/ 323 w 570"/>
                    <a:gd name="T41" fmla="*/ 209 h 861"/>
                    <a:gd name="T42" fmla="*/ 303 w 570"/>
                    <a:gd name="T43" fmla="*/ 255 h 861"/>
                    <a:gd name="T44" fmla="*/ 301 w 570"/>
                    <a:gd name="T45" fmla="*/ 364 h 861"/>
                    <a:gd name="T46" fmla="*/ 361 w 570"/>
                    <a:gd name="T47" fmla="*/ 518 h 861"/>
                    <a:gd name="T48" fmla="*/ 393 w 570"/>
                    <a:gd name="T49" fmla="*/ 821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70" h="861">
                      <a:moveTo>
                        <a:pt x="393" y="821"/>
                      </a:moveTo>
                      <a:cubicBezTo>
                        <a:pt x="278" y="834"/>
                        <a:pt x="164" y="861"/>
                        <a:pt x="45" y="821"/>
                      </a:cubicBezTo>
                      <a:cubicBezTo>
                        <a:pt x="44" y="777"/>
                        <a:pt x="42" y="726"/>
                        <a:pt x="44" y="676"/>
                      </a:cubicBezTo>
                      <a:cubicBezTo>
                        <a:pt x="47" y="593"/>
                        <a:pt x="61" y="512"/>
                        <a:pt x="91" y="434"/>
                      </a:cubicBezTo>
                      <a:cubicBezTo>
                        <a:pt x="96" y="420"/>
                        <a:pt x="103" y="406"/>
                        <a:pt x="110" y="392"/>
                      </a:cubicBezTo>
                      <a:cubicBezTo>
                        <a:pt x="115" y="380"/>
                        <a:pt x="121" y="370"/>
                        <a:pt x="139" y="376"/>
                      </a:cubicBezTo>
                      <a:cubicBezTo>
                        <a:pt x="158" y="382"/>
                        <a:pt x="179" y="368"/>
                        <a:pt x="186" y="349"/>
                      </a:cubicBezTo>
                      <a:cubicBezTo>
                        <a:pt x="193" y="330"/>
                        <a:pt x="187" y="303"/>
                        <a:pt x="167" y="296"/>
                      </a:cubicBezTo>
                      <a:cubicBezTo>
                        <a:pt x="141" y="287"/>
                        <a:pt x="128" y="268"/>
                        <a:pt x="119" y="245"/>
                      </a:cubicBezTo>
                      <a:cubicBezTo>
                        <a:pt x="112" y="227"/>
                        <a:pt x="100" y="223"/>
                        <a:pt x="82" y="227"/>
                      </a:cubicBezTo>
                      <a:cubicBezTo>
                        <a:pt x="68" y="229"/>
                        <a:pt x="54" y="228"/>
                        <a:pt x="40" y="225"/>
                      </a:cubicBezTo>
                      <a:cubicBezTo>
                        <a:pt x="11" y="218"/>
                        <a:pt x="0" y="190"/>
                        <a:pt x="19" y="166"/>
                      </a:cubicBezTo>
                      <a:cubicBezTo>
                        <a:pt x="28" y="154"/>
                        <a:pt x="41" y="143"/>
                        <a:pt x="55" y="136"/>
                      </a:cubicBezTo>
                      <a:cubicBezTo>
                        <a:pt x="136" y="96"/>
                        <a:pt x="221" y="83"/>
                        <a:pt x="306" y="119"/>
                      </a:cubicBezTo>
                      <a:cubicBezTo>
                        <a:pt x="353" y="138"/>
                        <a:pt x="392" y="132"/>
                        <a:pt x="429" y="102"/>
                      </a:cubicBezTo>
                      <a:cubicBezTo>
                        <a:pt x="459" y="77"/>
                        <a:pt x="487" y="48"/>
                        <a:pt x="514" y="19"/>
                      </a:cubicBezTo>
                      <a:cubicBezTo>
                        <a:pt x="528" y="5"/>
                        <a:pt x="541" y="0"/>
                        <a:pt x="554" y="8"/>
                      </a:cubicBezTo>
                      <a:cubicBezTo>
                        <a:pt x="568" y="18"/>
                        <a:pt x="570" y="33"/>
                        <a:pt x="558" y="50"/>
                      </a:cubicBezTo>
                      <a:cubicBezTo>
                        <a:pt x="520" y="103"/>
                        <a:pt x="473" y="146"/>
                        <a:pt x="413" y="172"/>
                      </a:cubicBezTo>
                      <a:cubicBezTo>
                        <a:pt x="393" y="180"/>
                        <a:pt x="370" y="184"/>
                        <a:pt x="349" y="184"/>
                      </a:cubicBezTo>
                      <a:cubicBezTo>
                        <a:pt x="329" y="184"/>
                        <a:pt x="324" y="194"/>
                        <a:pt x="323" y="209"/>
                      </a:cubicBezTo>
                      <a:cubicBezTo>
                        <a:pt x="322" y="227"/>
                        <a:pt x="316" y="241"/>
                        <a:pt x="303" y="255"/>
                      </a:cubicBezTo>
                      <a:cubicBezTo>
                        <a:pt x="282" y="277"/>
                        <a:pt x="281" y="329"/>
                        <a:pt x="301" y="364"/>
                      </a:cubicBezTo>
                      <a:cubicBezTo>
                        <a:pt x="329" y="413"/>
                        <a:pt x="347" y="464"/>
                        <a:pt x="361" y="518"/>
                      </a:cubicBezTo>
                      <a:cubicBezTo>
                        <a:pt x="383" y="605"/>
                        <a:pt x="400" y="761"/>
                        <a:pt x="393" y="82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8">
                  <a:extLst>
                    <a:ext uri="{FF2B5EF4-FFF2-40B4-BE49-F238E27FC236}">
                      <a16:creationId xmlns:a16="http://schemas.microsoft.com/office/drawing/2014/main" id="{EADFA39D-5F19-48F7-BBDF-E155EFBFFDC4}"/>
                    </a:ext>
                  </a:extLst>
                </p:cNvPr>
                <p:cNvSpPr>
                  <a:spLocks/>
                </p:cNvSpPr>
                <p:nvPr/>
              </p:nvSpPr>
              <p:spPr bwMode="auto">
                <a:xfrm>
                  <a:off x="3123883" y="2071639"/>
                  <a:ext cx="282557" cy="755060"/>
                </a:xfrm>
                <a:custGeom>
                  <a:avLst/>
                  <a:gdLst>
                    <a:gd name="T0" fmla="*/ 190 w 345"/>
                    <a:gd name="T1" fmla="*/ 212 h 923"/>
                    <a:gd name="T2" fmla="*/ 210 w 345"/>
                    <a:gd name="T3" fmla="*/ 534 h 923"/>
                    <a:gd name="T4" fmla="*/ 264 w 345"/>
                    <a:gd name="T5" fmla="*/ 853 h 923"/>
                    <a:gd name="T6" fmla="*/ 220 w 345"/>
                    <a:gd name="T7" fmla="*/ 918 h 923"/>
                    <a:gd name="T8" fmla="*/ 157 w 345"/>
                    <a:gd name="T9" fmla="*/ 872 h 923"/>
                    <a:gd name="T10" fmla="*/ 94 w 345"/>
                    <a:gd name="T11" fmla="*/ 496 h 923"/>
                    <a:gd name="T12" fmla="*/ 75 w 345"/>
                    <a:gd name="T13" fmla="*/ 479 h 923"/>
                    <a:gd name="T14" fmla="*/ 61 w 345"/>
                    <a:gd name="T15" fmla="*/ 467 h 923"/>
                    <a:gd name="T16" fmla="*/ 27 w 345"/>
                    <a:gd name="T17" fmla="*/ 399 h 923"/>
                    <a:gd name="T18" fmla="*/ 34 w 345"/>
                    <a:gd name="T19" fmla="*/ 276 h 923"/>
                    <a:gd name="T20" fmla="*/ 43 w 345"/>
                    <a:gd name="T21" fmla="*/ 263 h 923"/>
                    <a:gd name="T22" fmla="*/ 61 w 345"/>
                    <a:gd name="T23" fmla="*/ 291 h 923"/>
                    <a:gd name="T24" fmla="*/ 85 w 345"/>
                    <a:gd name="T25" fmla="*/ 237 h 923"/>
                    <a:gd name="T26" fmla="*/ 108 w 345"/>
                    <a:gd name="T27" fmla="*/ 215 h 923"/>
                    <a:gd name="T28" fmla="*/ 207 w 345"/>
                    <a:gd name="T29" fmla="*/ 158 h 923"/>
                    <a:gd name="T30" fmla="*/ 238 w 345"/>
                    <a:gd name="T31" fmla="*/ 156 h 923"/>
                    <a:gd name="T32" fmla="*/ 270 w 345"/>
                    <a:gd name="T33" fmla="*/ 175 h 923"/>
                    <a:gd name="T34" fmla="*/ 259 w 345"/>
                    <a:gd name="T35" fmla="*/ 128 h 923"/>
                    <a:gd name="T36" fmla="*/ 264 w 345"/>
                    <a:gd name="T37" fmla="*/ 104 h 923"/>
                    <a:gd name="T38" fmla="*/ 280 w 345"/>
                    <a:gd name="T39" fmla="*/ 81 h 923"/>
                    <a:gd name="T40" fmla="*/ 281 w 345"/>
                    <a:gd name="T41" fmla="*/ 37 h 923"/>
                    <a:gd name="T42" fmla="*/ 238 w 345"/>
                    <a:gd name="T43" fmla="*/ 27 h 923"/>
                    <a:gd name="T44" fmla="*/ 232 w 345"/>
                    <a:gd name="T45" fmla="*/ 29 h 923"/>
                    <a:gd name="T46" fmla="*/ 292 w 345"/>
                    <a:gd name="T47" fmla="*/ 25 h 923"/>
                    <a:gd name="T48" fmla="*/ 340 w 345"/>
                    <a:gd name="T49" fmla="*/ 172 h 923"/>
                    <a:gd name="T50" fmla="*/ 250 w 345"/>
                    <a:gd name="T51" fmla="*/ 241 h 923"/>
                    <a:gd name="T52" fmla="*/ 190 w 345"/>
                    <a:gd name="T53" fmla="*/ 212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5" h="923">
                      <a:moveTo>
                        <a:pt x="190" y="212"/>
                      </a:moveTo>
                      <a:cubicBezTo>
                        <a:pt x="186" y="321"/>
                        <a:pt x="189" y="428"/>
                        <a:pt x="210" y="534"/>
                      </a:cubicBezTo>
                      <a:cubicBezTo>
                        <a:pt x="231" y="639"/>
                        <a:pt x="246" y="746"/>
                        <a:pt x="264" y="853"/>
                      </a:cubicBezTo>
                      <a:cubicBezTo>
                        <a:pt x="269" y="885"/>
                        <a:pt x="251" y="913"/>
                        <a:pt x="220" y="918"/>
                      </a:cubicBezTo>
                      <a:cubicBezTo>
                        <a:pt x="189" y="923"/>
                        <a:pt x="162" y="905"/>
                        <a:pt x="157" y="872"/>
                      </a:cubicBezTo>
                      <a:cubicBezTo>
                        <a:pt x="135" y="747"/>
                        <a:pt x="114" y="621"/>
                        <a:pt x="94" y="496"/>
                      </a:cubicBezTo>
                      <a:cubicBezTo>
                        <a:pt x="92" y="484"/>
                        <a:pt x="88" y="478"/>
                        <a:pt x="75" y="479"/>
                      </a:cubicBezTo>
                      <a:cubicBezTo>
                        <a:pt x="70" y="479"/>
                        <a:pt x="63" y="472"/>
                        <a:pt x="61" y="467"/>
                      </a:cubicBezTo>
                      <a:cubicBezTo>
                        <a:pt x="49" y="445"/>
                        <a:pt x="40" y="421"/>
                        <a:pt x="27" y="399"/>
                      </a:cubicBezTo>
                      <a:cubicBezTo>
                        <a:pt x="3" y="356"/>
                        <a:pt x="0" y="315"/>
                        <a:pt x="34" y="276"/>
                      </a:cubicBezTo>
                      <a:cubicBezTo>
                        <a:pt x="37" y="272"/>
                        <a:pt x="39" y="268"/>
                        <a:pt x="43" y="263"/>
                      </a:cubicBezTo>
                      <a:cubicBezTo>
                        <a:pt x="48" y="271"/>
                        <a:pt x="53" y="278"/>
                        <a:pt x="61" y="291"/>
                      </a:cubicBezTo>
                      <a:cubicBezTo>
                        <a:pt x="71" y="270"/>
                        <a:pt x="79" y="254"/>
                        <a:pt x="85" y="237"/>
                      </a:cubicBezTo>
                      <a:cubicBezTo>
                        <a:pt x="90" y="224"/>
                        <a:pt x="97" y="221"/>
                        <a:pt x="108" y="215"/>
                      </a:cubicBezTo>
                      <a:cubicBezTo>
                        <a:pt x="142" y="198"/>
                        <a:pt x="175" y="179"/>
                        <a:pt x="207" y="158"/>
                      </a:cubicBezTo>
                      <a:cubicBezTo>
                        <a:pt x="219" y="150"/>
                        <a:pt x="226" y="147"/>
                        <a:pt x="238" y="156"/>
                      </a:cubicBezTo>
                      <a:cubicBezTo>
                        <a:pt x="246" y="163"/>
                        <a:pt x="256" y="167"/>
                        <a:pt x="270" y="175"/>
                      </a:cubicBezTo>
                      <a:cubicBezTo>
                        <a:pt x="265" y="156"/>
                        <a:pt x="261" y="142"/>
                        <a:pt x="259" y="128"/>
                      </a:cubicBezTo>
                      <a:cubicBezTo>
                        <a:pt x="257" y="120"/>
                        <a:pt x="260" y="111"/>
                        <a:pt x="264" y="104"/>
                      </a:cubicBezTo>
                      <a:cubicBezTo>
                        <a:pt x="268" y="96"/>
                        <a:pt x="275" y="89"/>
                        <a:pt x="280" y="81"/>
                      </a:cubicBezTo>
                      <a:cubicBezTo>
                        <a:pt x="290" y="67"/>
                        <a:pt x="292" y="52"/>
                        <a:pt x="281" y="37"/>
                      </a:cubicBezTo>
                      <a:cubicBezTo>
                        <a:pt x="269" y="23"/>
                        <a:pt x="254" y="21"/>
                        <a:pt x="238" y="27"/>
                      </a:cubicBezTo>
                      <a:cubicBezTo>
                        <a:pt x="236" y="28"/>
                        <a:pt x="234" y="28"/>
                        <a:pt x="232" y="29"/>
                      </a:cubicBezTo>
                      <a:cubicBezTo>
                        <a:pt x="247" y="2"/>
                        <a:pt x="280" y="0"/>
                        <a:pt x="292" y="25"/>
                      </a:cubicBezTo>
                      <a:cubicBezTo>
                        <a:pt x="315" y="72"/>
                        <a:pt x="336" y="120"/>
                        <a:pt x="340" y="172"/>
                      </a:cubicBezTo>
                      <a:cubicBezTo>
                        <a:pt x="345" y="231"/>
                        <a:pt x="305" y="262"/>
                        <a:pt x="250" y="241"/>
                      </a:cubicBezTo>
                      <a:cubicBezTo>
                        <a:pt x="230" y="234"/>
                        <a:pt x="211" y="223"/>
                        <a:pt x="190" y="21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36">
                  <a:extLst>
                    <a:ext uri="{FF2B5EF4-FFF2-40B4-BE49-F238E27FC236}">
                      <a16:creationId xmlns:a16="http://schemas.microsoft.com/office/drawing/2014/main" id="{0F2D833D-DA4C-48EF-80D6-767AB85AB073}"/>
                    </a:ext>
                  </a:extLst>
                </p:cNvPr>
                <p:cNvSpPr>
                  <a:spLocks/>
                </p:cNvSpPr>
                <p:nvPr/>
              </p:nvSpPr>
              <p:spPr bwMode="auto">
                <a:xfrm>
                  <a:off x="3067182" y="1958238"/>
                  <a:ext cx="167266" cy="185221"/>
                </a:xfrm>
                <a:custGeom>
                  <a:avLst/>
                  <a:gdLst>
                    <a:gd name="T0" fmla="*/ 0 w 205"/>
                    <a:gd name="T1" fmla="*/ 81 h 226"/>
                    <a:gd name="T2" fmla="*/ 128 w 205"/>
                    <a:gd name="T3" fmla="*/ 20 h 226"/>
                    <a:gd name="T4" fmla="*/ 184 w 205"/>
                    <a:gd name="T5" fmla="*/ 150 h 226"/>
                    <a:gd name="T6" fmla="*/ 54 w 205"/>
                    <a:gd name="T7" fmla="*/ 204 h 226"/>
                    <a:gd name="T8" fmla="*/ 39 w 205"/>
                    <a:gd name="T9" fmla="*/ 184 h 226"/>
                    <a:gd name="T10" fmla="*/ 0 w 205"/>
                    <a:gd name="T11" fmla="*/ 81 h 226"/>
                  </a:gdLst>
                  <a:ahLst/>
                  <a:cxnLst>
                    <a:cxn ang="0">
                      <a:pos x="T0" y="T1"/>
                    </a:cxn>
                    <a:cxn ang="0">
                      <a:pos x="T2" y="T3"/>
                    </a:cxn>
                    <a:cxn ang="0">
                      <a:pos x="T4" y="T5"/>
                    </a:cxn>
                    <a:cxn ang="0">
                      <a:pos x="T6" y="T7"/>
                    </a:cxn>
                    <a:cxn ang="0">
                      <a:pos x="T8" y="T9"/>
                    </a:cxn>
                    <a:cxn ang="0">
                      <a:pos x="T10" y="T11"/>
                    </a:cxn>
                  </a:cxnLst>
                  <a:rect l="0" t="0" r="r" b="b"/>
                  <a:pathLst>
                    <a:path w="205" h="226">
                      <a:moveTo>
                        <a:pt x="0" y="81"/>
                      </a:moveTo>
                      <a:cubicBezTo>
                        <a:pt x="21" y="26"/>
                        <a:pt x="76" y="0"/>
                        <a:pt x="128" y="20"/>
                      </a:cubicBezTo>
                      <a:cubicBezTo>
                        <a:pt x="180" y="40"/>
                        <a:pt x="205" y="98"/>
                        <a:pt x="184" y="150"/>
                      </a:cubicBezTo>
                      <a:cubicBezTo>
                        <a:pt x="164" y="201"/>
                        <a:pt x="105" y="226"/>
                        <a:pt x="54" y="204"/>
                      </a:cubicBezTo>
                      <a:cubicBezTo>
                        <a:pt x="45" y="200"/>
                        <a:pt x="36" y="198"/>
                        <a:pt x="39" y="184"/>
                      </a:cubicBezTo>
                      <a:cubicBezTo>
                        <a:pt x="47" y="143"/>
                        <a:pt x="33" y="109"/>
                        <a:pt x="0" y="8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37">
                  <a:extLst>
                    <a:ext uri="{FF2B5EF4-FFF2-40B4-BE49-F238E27FC236}">
                      <a16:creationId xmlns:a16="http://schemas.microsoft.com/office/drawing/2014/main" id="{56BD4776-4DBB-4137-8250-9F8FAC986B45}"/>
                    </a:ext>
                  </a:extLst>
                </p:cNvPr>
                <p:cNvSpPr>
                  <a:spLocks/>
                </p:cNvSpPr>
                <p:nvPr/>
              </p:nvSpPr>
              <p:spPr bwMode="auto">
                <a:xfrm>
                  <a:off x="2942441" y="2015883"/>
                  <a:ext cx="152146" cy="152146"/>
                </a:xfrm>
                <a:custGeom>
                  <a:avLst/>
                  <a:gdLst>
                    <a:gd name="T0" fmla="*/ 93 w 186"/>
                    <a:gd name="T1" fmla="*/ 185 h 186"/>
                    <a:gd name="T2" fmla="*/ 0 w 186"/>
                    <a:gd name="T3" fmla="*/ 93 h 186"/>
                    <a:gd name="T4" fmla="*/ 91 w 186"/>
                    <a:gd name="T5" fmla="*/ 1 h 186"/>
                    <a:gd name="T6" fmla="*/ 185 w 186"/>
                    <a:gd name="T7" fmla="*/ 92 h 186"/>
                    <a:gd name="T8" fmla="*/ 93 w 186"/>
                    <a:gd name="T9" fmla="*/ 185 h 186"/>
                  </a:gdLst>
                  <a:ahLst/>
                  <a:cxnLst>
                    <a:cxn ang="0">
                      <a:pos x="T0" y="T1"/>
                    </a:cxn>
                    <a:cxn ang="0">
                      <a:pos x="T2" y="T3"/>
                    </a:cxn>
                    <a:cxn ang="0">
                      <a:pos x="T4" y="T5"/>
                    </a:cxn>
                    <a:cxn ang="0">
                      <a:pos x="T6" y="T7"/>
                    </a:cxn>
                    <a:cxn ang="0">
                      <a:pos x="T8" y="T9"/>
                    </a:cxn>
                  </a:cxnLst>
                  <a:rect l="0" t="0" r="r" b="b"/>
                  <a:pathLst>
                    <a:path w="186" h="186">
                      <a:moveTo>
                        <a:pt x="93" y="185"/>
                      </a:moveTo>
                      <a:cubicBezTo>
                        <a:pt x="42" y="186"/>
                        <a:pt x="0" y="144"/>
                        <a:pt x="0" y="93"/>
                      </a:cubicBezTo>
                      <a:cubicBezTo>
                        <a:pt x="0" y="43"/>
                        <a:pt x="41" y="1"/>
                        <a:pt x="91" y="1"/>
                      </a:cubicBezTo>
                      <a:cubicBezTo>
                        <a:pt x="143" y="0"/>
                        <a:pt x="184" y="40"/>
                        <a:pt x="185" y="92"/>
                      </a:cubicBezTo>
                      <a:cubicBezTo>
                        <a:pt x="186" y="143"/>
                        <a:pt x="145" y="185"/>
                        <a:pt x="93" y="18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66">
                  <a:extLst>
                    <a:ext uri="{FF2B5EF4-FFF2-40B4-BE49-F238E27FC236}">
                      <a16:creationId xmlns:a16="http://schemas.microsoft.com/office/drawing/2014/main" id="{AB36A8A7-7952-40CB-AEA8-26898142ACC3}"/>
                    </a:ext>
                  </a:extLst>
                </p:cNvPr>
                <p:cNvSpPr>
                  <a:spLocks/>
                </p:cNvSpPr>
                <p:nvPr/>
              </p:nvSpPr>
              <p:spPr bwMode="auto">
                <a:xfrm>
                  <a:off x="2920706" y="2285210"/>
                  <a:ext cx="120016" cy="115291"/>
                </a:xfrm>
                <a:custGeom>
                  <a:avLst/>
                  <a:gdLst>
                    <a:gd name="T0" fmla="*/ 76 w 147"/>
                    <a:gd name="T1" fmla="*/ 39 h 141"/>
                    <a:gd name="T2" fmla="*/ 106 w 147"/>
                    <a:gd name="T3" fmla="*/ 62 h 141"/>
                    <a:gd name="T4" fmla="*/ 135 w 147"/>
                    <a:gd name="T5" fmla="*/ 79 h 141"/>
                    <a:gd name="T6" fmla="*/ 137 w 147"/>
                    <a:gd name="T7" fmla="*/ 120 h 141"/>
                    <a:gd name="T8" fmla="*/ 100 w 147"/>
                    <a:gd name="T9" fmla="*/ 134 h 141"/>
                    <a:gd name="T10" fmla="*/ 29 w 147"/>
                    <a:gd name="T11" fmla="*/ 92 h 141"/>
                    <a:gd name="T12" fmla="*/ 7 w 147"/>
                    <a:gd name="T13" fmla="*/ 17 h 141"/>
                    <a:gd name="T14" fmla="*/ 22 w 147"/>
                    <a:gd name="T15" fmla="*/ 4 h 141"/>
                    <a:gd name="T16" fmla="*/ 48 w 147"/>
                    <a:gd name="T17" fmla="*/ 2 h 141"/>
                    <a:gd name="T18" fmla="*/ 76 w 147"/>
                    <a:gd name="T19" fmla="*/ 3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41">
                      <a:moveTo>
                        <a:pt x="76" y="39"/>
                      </a:moveTo>
                      <a:cubicBezTo>
                        <a:pt x="77" y="49"/>
                        <a:pt x="93" y="54"/>
                        <a:pt x="106" y="62"/>
                      </a:cubicBezTo>
                      <a:cubicBezTo>
                        <a:pt x="116" y="68"/>
                        <a:pt x="127" y="72"/>
                        <a:pt x="135" y="79"/>
                      </a:cubicBezTo>
                      <a:cubicBezTo>
                        <a:pt x="147" y="91"/>
                        <a:pt x="146" y="106"/>
                        <a:pt x="137" y="120"/>
                      </a:cubicBezTo>
                      <a:cubicBezTo>
                        <a:pt x="129" y="133"/>
                        <a:pt x="114" y="141"/>
                        <a:pt x="100" y="134"/>
                      </a:cubicBezTo>
                      <a:cubicBezTo>
                        <a:pt x="75" y="122"/>
                        <a:pt x="50" y="109"/>
                        <a:pt x="29" y="92"/>
                      </a:cubicBezTo>
                      <a:cubicBezTo>
                        <a:pt x="6" y="73"/>
                        <a:pt x="0" y="46"/>
                        <a:pt x="7" y="17"/>
                      </a:cubicBezTo>
                      <a:cubicBezTo>
                        <a:pt x="8" y="12"/>
                        <a:pt x="16" y="6"/>
                        <a:pt x="22" y="4"/>
                      </a:cubicBezTo>
                      <a:cubicBezTo>
                        <a:pt x="30" y="2"/>
                        <a:pt x="39" y="3"/>
                        <a:pt x="48" y="2"/>
                      </a:cubicBezTo>
                      <a:cubicBezTo>
                        <a:pt x="68" y="0"/>
                        <a:pt x="78" y="9"/>
                        <a:pt x="76" y="3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74">
                  <a:extLst>
                    <a:ext uri="{FF2B5EF4-FFF2-40B4-BE49-F238E27FC236}">
                      <a16:creationId xmlns:a16="http://schemas.microsoft.com/office/drawing/2014/main" id="{62DC47E7-8A8B-4781-BF6D-DA1CF2F6A962}"/>
                    </a:ext>
                  </a:extLst>
                </p:cNvPr>
                <p:cNvSpPr>
                  <a:spLocks/>
                </p:cNvSpPr>
                <p:nvPr/>
              </p:nvSpPr>
              <p:spPr bwMode="auto">
                <a:xfrm>
                  <a:off x="3107818" y="2774724"/>
                  <a:ext cx="74656" cy="51975"/>
                </a:xfrm>
                <a:custGeom>
                  <a:avLst/>
                  <a:gdLst>
                    <a:gd name="T0" fmla="*/ 0 w 92"/>
                    <a:gd name="T1" fmla="*/ 14 h 63"/>
                    <a:gd name="T2" fmla="*/ 84 w 92"/>
                    <a:gd name="T3" fmla="*/ 0 h 63"/>
                    <a:gd name="T4" fmla="*/ 74 w 92"/>
                    <a:gd name="T5" fmla="*/ 48 h 63"/>
                    <a:gd name="T6" fmla="*/ 27 w 92"/>
                    <a:gd name="T7" fmla="*/ 56 h 63"/>
                    <a:gd name="T8" fmla="*/ 0 w 92"/>
                    <a:gd name="T9" fmla="*/ 14 h 63"/>
                  </a:gdLst>
                  <a:ahLst/>
                  <a:cxnLst>
                    <a:cxn ang="0">
                      <a:pos x="T0" y="T1"/>
                    </a:cxn>
                    <a:cxn ang="0">
                      <a:pos x="T2" y="T3"/>
                    </a:cxn>
                    <a:cxn ang="0">
                      <a:pos x="T4" y="T5"/>
                    </a:cxn>
                    <a:cxn ang="0">
                      <a:pos x="T6" y="T7"/>
                    </a:cxn>
                    <a:cxn ang="0">
                      <a:pos x="T8" y="T9"/>
                    </a:cxn>
                  </a:cxnLst>
                  <a:rect l="0" t="0" r="r" b="b"/>
                  <a:pathLst>
                    <a:path w="92" h="63">
                      <a:moveTo>
                        <a:pt x="0" y="14"/>
                      </a:moveTo>
                      <a:cubicBezTo>
                        <a:pt x="29" y="9"/>
                        <a:pt x="56" y="4"/>
                        <a:pt x="84" y="0"/>
                      </a:cubicBezTo>
                      <a:cubicBezTo>
                        <a:pt x="92" y="20"/>
                        <a:pt x="86" y="35"/>
                        <a:pt x="74" y="48"/>
                      </a:cubicBezTo>
                      <a:cubicBezTo>
                        <a:pt x="61" y="60"/>
                        <a:pt x="44" y="63"/>
                        <a:pt x="27" y="56"/>
                      </a:cubicBezTo>
                      <a:cubicBezTo>
                        <a:pt x="10" y="49"/>
                        <a:pt x="1" y="36"/>
                        <a:pt x="0"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75">
                  <a:extLst>
                    <a:ext uri="{FF2B5EF4-FFF2-40B4-BE49-F238E27FC236}">
                      <a16:creationId xmlns:a16="http://schemas.microsoft.com/office/drawing/2014/main" id="{F887D235-DEE8-4E9B-8297-0E5FCF10F144}"/>
                    </a:ext>
                  </a:extLst>
                </p:cNvPr>
                <p:cNvSpPr>
                  <a:spLocks/>
                </p:cNvSpPr>
                <p:nvPr/>
              </p:nvSpPr>
              <p:spPr bwMode="auto">
                <a:xfrm>
                  <a:off x="2987802" y="2787009"/>
                  <a:ext cx="68985" cy="38745"/>
                </a:xfrm>
                <a:custGeom>
                  <a:avLst/>
                  <a:gdLst>
                    <a:gd name="T0" fmla="*/ 1 w 85"/>
                    <a:gd name="T1" fmla="*/ 0 h 47"/>
                    <a:gd name="T2" fmla="*/ 85 w 85"/>
                    <a:gd name="T3" fmla="*/ 7 h 47"/>
                    <a:gd name="T4" fmla="*/ 41 w 85"/>
                    <a:gd name="T5" fmla="*/ 46 h 47"/>
                    <a:gd name="T6" fmla="*/ 1 w 85"/>
                    <a:gd name="T7" fmla="*/ 0 h 47"/>
                  </a:gdLst>
                  <a:ahLst/>
                  <a:cxnLst>
                    <a:cxn ang="0">
                      <a:pos x="T0" y="T1"/>
                    </a:cxn>
                    <a:cxn ang="0">
                      <a:pos x="T2" y="T3"/>
                    </a:cxn>
                    <a:cxn ang="0">
                      <a:pos x="T4" y="T5"/>
                    </a:cxn>
                    <a:cxn ang="0">
                      <a:pos x="T6" y="T7"/>
                    </a:cxn>
                  </a:cxnLst>
                  <a:rect l="0" t="0" r="r" b="b"/>
                  <a:pathLst>
                    <a:path w="85" h="47">
                      <a:moveTo>
                        <a:pt x="1" y="0"/>
                      </a:moveTo>
                      <a:cubicBezTo>
                        <a:pt x="30" y="2"/>
                        <a:pt x="57" y="4"/>
                        <a:pt x="85" y="7"/>
                      </a:cubicBezTo>
                      <a:cubicBezTo>
                        <a:pt x="83" y="32"/>
                        <a:pt x="66" y="47"/>
                        <a:pt x="41" y="46"/>
                      </a:cubicBezTo>
                      <a:cubicBezTo>
                        <a:pt x="16" y="46"/>
                        <a:pt x="0" y="27"/>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80">
                  <a:extLst>
                    <a:ext uri="{FF2B5EF4-FFF2-40B4-BE49-F238E27FC236}">
                      <a16:creationId xmlns:a16="http://schemas.microsoft.com/office/drawing/2014/main" id="{1DC1A8CA-F217-4201-8039-A3BC3D6186C6}"/>
                    </a:ext>
                  </a:extLst>
                </p:cNvPr>
                <p:cNvSpPr>
                  <a:spLocks/>
                </p:cNvSpPr>
                <p:nvPr/>
              </p:nvSpPr>
              <p:spPr bwMode="auto">
                <a:xfrm>
                  <a:off x="3079467" y="2151019"/>
                  <a:ext cx="51975" cy="27405"/>
                </a:xfrm>
                <a:custGeom>
                  <a:avLst/>
                  <a:gdLst>
                    <a:gd name="T0" fmla="*/ 0 w 63"/>
                    <a:gd name="T1" fmla="*/ 17 h 34"/>
                    <a:gd name="T2" fmla="*/ 57 w 63"/>
                    <a:gd name="T3" fmla="*/ 0 h 34"/>
                    <a:gd name="T4" fmla="*/ 63 w 63"/>
                    <a:gd name="T5" fmla="*/ 34 h 34"/>
                    <a:gd name="T6" fmla="*/ 2 w 63"/>
                    <a:gd name="T7" fmla="*/ 22 h 34"/>
                    <a:gd name="T8" fmla="*/ 0 w 63"/>
                    <a:gd name="T9" fmla="*/ 17 h 34"/>
                  </a:gdLst>
                  <a:ahLst/>
                  <a:cxnLst>
                    <a:cxn ang="0">
                      <a:pos x="T0" y="T1"/>
                    </a:cxn>
                    <a:cxn ang="0">
                      <a:pos x="T2" y="T3"/>
                    </a:cxn>
                    <a:cxn ang="0">
                      <a:pos x="T4" y="T5"/>
                    </a:cxn>
                    <a:cxn ang="0">
                      <a:pos x="T6" y="T7"/>
                    </a:cxn>
                    <a:cxn ang="0">
                      <a:pos x="T8" y="T9"/>
                    </a:cxn>
                  </a:cxnLst>
                  <a:rect l="0" t="0" r="r" b="b"/>
                  <a:pathLst>
                    <a:path w="63" h="34">
                      <a:moveTo>
                        <a:pt x="0" y="17"/>
                      </a:moveTo>
                      <a:cubicBezTo>
                        <a:pt x="18" y="11"/>
                        <a:pt x="37" y="6"/>
                        <a:pt x="57" y="0"/>
                      </a:cubicBezTo>
                      <a:cubicBezTo>
                        <a:pt x="59" y="14"/>
                        <a:pt x="61" y="23"/>
                        <a:pt x="63" y="34"/>
                      </a:cubicBezTo>
                      <a:cubicBezTo>
                        <a:pt x="41" y="29"/>
                        <a:pt x="21" y="26"/>
                        <a:pt x="2" y="22"/>
                      </a:cubicBezTo>
                      <a:cubicBezTo>
                        <a:pt x="1" y="20"/>
                        <a:pt x="1" y="18"/>
                        <a:pt x="0"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81">
                  <a:extLst>
                    <a:ext uri="{FF2B5EF4-FFF2-40B4-BE49-F238E27FC236}">
                      <a16:creationId xmlns:a16="http://schemas.microsoft.com/office/drawing/2014/main" id="{A8C912AA-F737-4422-A1A9-B89A0B7C096E}"/>
                    </a:ext>
                  </a:extLst>
                </p:cNvPr>
                <p:cNvSpPr>
                  <a:spLocks/>
                </p:cNvSpPr>
                <p:nvPr/>
              </p:nvSpPr>
              <p:spPr bwMode="auto">
                <a:xfrm>
                  <a:off x="3213658" y="2153854"/>
                  <a:ext cx="43470" cy="34020"/>
                </a:xfrm>
                <a:custGeom>
                  <a:avLst/>
                  <a:gdLst>
                    <a:gd name="T0" fmla="*/ 0 w 54"/>
                    <a:gd name="T1" fmla="*/ 41 h 41"/>
                    <a:gd name="T2" fmla="*/ 7 w 54"/>
                    <a:gd name="T3" fmla="*/ 0 h 41"/>
                    <a:gd name="T4" fmla="*/ 52 w 54"/>
                    <a:gd name="T5" fmla="*/ 0 h 41"/>
                    <a:gd name="T6" fmla="*/ 54 w 54"/>
                    <a:gd name="T7" fmla="*/ 4 h 41"/>
                    <a:gd name="T8" fmla="*/ 0 w 54"/>
                    <a:gd name="T9" fmla="*/ 41 h 41"/>
                  </a:gdLst>
                  <a:ahLst/>
                  <a:cxnLst>
                    <a:cxn ang="0">
                      <a:pos x="T0" y="T1"/>
                    </a:cxn>
                    <a:cxn ang="0">
                      <a:pos x="T2" y="T3"/>
                    </a:cxn>
                    <a:cxn ang="0">
                      <a:pos x="T4" y="T5"/>
                    </a:cxn>
                    <a:cxn ang="0">
                      <a:pos x="T6" y="T7"/>
                    </a:cxn>
                    <a:cxn ang="0">
                      <a:pos x="T8" y="T9"/>
                    </a:cxn>
                  </a:cxnLst>
                  <a:rect l="0" t="0" r="r" b="b"/>
                  <a:pathLst>
                    <a:path w="54" h="41">
                      <a:moveTo>
                        <a:pt x="0" y="41"/>
                      </a:moveTo>
                      <a:cubicBezTo>
                        <a:pt x="3" y="24"/>
                        <a:pt x="5" y="12"/>
                        <a:pt x="7" y="0"/>
                      </a:cubicBezTo>
                      <a:cubicBezTo>
                        <a:pt x="23" y="0"/>
                        <a:pt x="38" y="0"/>
                        <a:pt x="52" y="0"/>
                      </a:cubicBezTo>
                      <a:cubicBezTo>
                        <a:pt x="53" y="2"/>
                        <a:pt x="53" y="3"/>
                        <a:pt x="54" y="4"/>
                      </a:cubicBezTo>
                      <a:cubicBezTo>
                        <a:pt x="38" y="16"/>
                        <a:pt x="21" y="27"/>
                        <a:pt x="0" y="4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83">
                  <a:extLst>
                    <a:ext uri="{FF2B5EF4-FFF2-40B4-BE49-F238E27FC236}">
                      <a16:creationId xmlns:a16="http://schemas.microsoft.com/office/drawing/2014/main" id="{27121400-4EF8-4ADA-BE53-7EE9F9D5C715}"/>
                    </a:ext>
                  </a:extLst>
                </p:cNvPr>
                <p:cNvSpPr>
                  <a:spLocks/>
                </p:cNvSpPr>
                <p:nvPr/>
              </p:nvSpPr>
              <p:spPr bwMode="auto">
                <a:xfrm>
                  <a:off x="3173968" y="2156689"/>
                  <a:ext cx="27405" cy="31185"/>
                </a:xfrm>
                <a:custGeom>
                  <a:avLst/>
                  <a:gdLst>
                    <a:gd name="T0" fmla="*/ 34 w 34"/>
                    <a:gd name="T1" fmla="*/ 0 h 39"/>
                    <a:gd name="T2" fmla="*/ 34 w 34"/>
                    <a:gd name="T3" fmla="*/ 39 h 39"/>
                    <a:gd name="T4" fmla="*/ 0 w 34"/>
                    <a:gd name="T5" fmla="*/ 20 h 39"/>
                    <a:gd name="T6" fmla="*/ 34 w 34"/>
                    <a:gd name="T7" fmla="*/ 0 h 39"/>
                  </a:gdLst>
                  <a:ahLst/>
                  <a:cxnLst>
                    <a:cxn ang="0">
                      <a:pos x="T0" y="T1"/>
                    </a:cxn>
                    <a:cxn ang="0">
                      <a:pos x="T2" y="T3"/>
                    </a:cxn>
                    <a:cxn ang="0">
                      <a:pos x="T4" y="T5"/>
                    </a:cxn>
                    <a:cxn ang="0">
                      <a:pos x="T6" y="T7"/>
                    </a:cxn>
                  </a:cxnLst>
                  <a:rect l="0" t="0" r="r" b="b"/>
                  <a:pathLst>
                    <a:path w="34" h="39">
                      <a:moveTo>
                        <a:pt x="34" y="0"/>
                      </a:moveTo>
                      <a:cubicBezTo>
                        <a:pt x="34" y="14"/>
                        <a:pt x="34" y="25"/>
                        <a:pt x="34" y="39"/>
                      </a:cubicBezTo>
                      <a:cubicBezTo>
                        <a:pt x="23" y="32"/>
                        <a:pt x="13" y="27"/>
                        <a:pt x="0" y="20"/>
                      </a:cubicBezTo>
                      <a:cubicBezTo>
                        <a:pt x="13" y="12"/>
                        <a:pt x="22" y="7"/>
                        <a:pt x="3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85">
                  <a:extLst>
                    <a:ext uri="{FF2B5EF4-FFF2-40B4-BE49-F238E27FC236}">
                      <a16:creationId xmlns:a16="http://schemas.microsoft.com/office/drawing/2014/main" id="{4A992949-4BC8-46A2-96B6-2DD9430F7A96}"/>
                    </a:ext>
                  </a:extLst>
                </p:cNvPr>
                <p:cNvSpPr>
                  <a:spLocks/>
                </p:cNvSpPr>
                <p:nvPr/>
              </p:nvSpPr>
              <p:spPr bwMode="auto">
                <a:xfrm>
                  <a:off x="3145618" y="2157634"/>
                  <a:ext cx="26460" cy="30240"/>
                </a:xfrm>
                <a:custGeom>
                  <a:avLst/>
                  <a:gdLst>
                    <a:gd name="T0" fmla="*/ 0 w 33"/>
                    <a:gd name="T1" fmla="*/ 0 h 37"/>
                    <a:gd name="T2" fmla="*/ 33 w 33"/>
                    <a:gd name="T3" fmla="*/ 18 h 37"/>
                    <a:gd name="T4" fmla="*/ 0 w 33"/>
                    <a:gd name="T5" fmla="*/ 37 h 37"/>
                    <a:gd name="T6" fmla="*/ 0 w 33"/>
                    <a:gd name="T7" fmla="*/ 0 h 37"/>
                  </a:gdLst>
                  <a:ahLst/>
                  <a:cxnLst>
                    <a:cxn ang="0">
                      <a:pos x="T0" y="T1"/>
                    </a:cxn>
                    <a:cxn ang="0">
                      <a:pos x="T2" y="T3"/>
                    </a:cxn>
                    <a:cxn ang="0">
                      <a:pos x="T4" y="T5"/>
                    </a:cxn>
                    <a:cxn ang="0">
                      <a:pos x="T6" y="T7"/>
                    </a:cxn>
                  </a:cxnLst>
                  <a:rect l="0" t="0" r="r" b="b"/>
                  <a:pathLst>
                    <a:path w="33" h="37">
                      <a:moveTo>
                        <a:pt x="0" y="0"/>
                      </a:moveTo>
                      <a:cubicBezTo>
                        <a:pt x="11" y="6"/>
                        <a:pt x="20" y="11"/>
                        <a:pt x="33" y="18"/>
                      </a:cubicBezTo>
                      <a:cubicBezTo>
                        <a:pt x="21" y="25"/>
                        <a:pt x="12" y="30"/>
                        <a:pt x="0" y="37"/>
                      </a:cubicBezTo>
                      <a:cubicBezTo>
                        <a:pt x="0" y="23"/>
                        <a:pt x="0" y="13"/>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grpSp>
    </p:spTree>
    <p:extLst>
      <p:ext uri="{BB962C8B-B14F-4D97-AF65-F5344CB8AC3E}">
        <p14:creationId xmlns:p14="http://schemas.microsoft.com/office/powerpoint/2010/main" val="26036397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6DC44026-013B-4DE7-98A0-DD8BEAA1CD85}"/>
              </a:ext>
            </a:extLst>
          </p:cNvPr>
          <p:cNvCxnSpPr>
            <a:cxnSpLocks/>
          </p:cNvCxnSpPr>
          <p:nvPr/>
        </p:nvCxnSpPr>
        <p:spPr>
          <a:xfrm>
            <a:off x="3901126" y="2110373"/>
            <a:ext cx="44211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BC86BF5-848F-4EB6-8CD4-5933DD57A970}"/>
              </a:ext>
            </a:extLst>
          </p:cNvPr>
          <p:cNvCxnSpPr>
            <a:cxnSpLocks/>
          </p:cNvCxnSpPr>
          <p:nvPr/>
        </p:nvCxnSpPr>
        <p:spPr>
          <a:xfrm>
            <a:off x="3901126" y="2907361"/>
            <a:ext cx="44211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FB3D670-3D9D-448B-BBE3-3501ECB3AC91}"/>
              </a:ext>
            </a:extLst>
          </p:cNvPr>
          <p:cNvCxnSpPr>
            <a:cxnSpLocks/>
          </p:cNvCxnSpPr>
          <p:nvPr/>
        </p:nvCxnSpPr>
        <p:spPr>
          <a:xfrm>
            <a:off x="3901126" y="3704349"/>
            <a:ext cx="44211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41C2E53-68DE-44D0-8AD1-0611A4917043}"/>
              </a:ext>
            </a:extLst>
          </p:cNvPr>
          <p:cNvCxnSpPr>
            <a:cxnSpLocks/>
          </p:cNvCxnSpPr>
          <p:nvPr/>
        </p:nvCxnSpPr>
        <p:spPr>
          <a:xfrm>
            <a:off x="3901126" y="4501338"/>
            <a:ext cx="44211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832010A-1154-4825-A17F-CB4DCD056245}"/>
              </a:ext>
            </a:extLst>
          </p:cNvPr>
          <p:cNvSpPr>
            <a:spLocks noGrp="1"/>
          </p:cNvSpPr>
          <p:nvPr>
            <p:ph type="title"/>
          </p:nvPr>
        </p:nvSpPr>
        <p:spPr/>
        <p:txBody>
          <a:bodyPr/>
          <a:lstStyle/>
          <a:p>
            <a:r>
              <a:rPr lang="en-CA" dirty="0"/>
              <a:t>How to motivate patients to increase physical activity</a:t>
            </a:r>
          </a:p>
        </p:txBody>
      </p:sp>
      <p:sp>
        <p:nvSpPr>
          <p:cNvPr id="4" name="Text Placeholder 3">
            <a:extLst>
              <a:ext uri="{FF2B5EF4-FFF2-40B4-BE49-F238E27FC236}">
                <a16:creationId xmlns:a16="http://schemas.microsoft.com/office/drawing/2014/main" id="{C974D974-81E4-442A-8682-5AD794E3E1ED}"/>
              </a:ext>
            </a:extLst>
          </p:cNvPr>
          <p:cNvSpPr>
            <a:spLocks noGrp="1"/>
          </p:cNvSpPr>
          <p:nvPr>
            <p:ph type="body" sz="quarter" idx="13"/>
          </p:nvPr>
        </p:nvSpPr>
        <p:spPr>
          <a:xfrm>
            <a:off x="559862" y="6130918"/>
            <a:ext cx="10947102" cy="447150"/>
          </a:xfrm>
        </p:spPr>
        <p:txBody>
          <a:bodyPr>
            <a:normAutofit/>
          </a:bodyPr>
          <a:lstStyle/>
          <a:p>
            <a:r>
              <a:rPr lang="en-CA" sz="1000" dirty="0"/>
              <a:t>1. </a:t>
            </a:r>
            <a:r>
              <a:rPr lang="en-CA" sz="1000" dirty="0" err="1"/>
              <a:t>Fruh</a:t>
            </a:r>
            <a:r>
              <a:rPr lang="en-CA" sz="1000" dirty="0"/>
              <a:t> SM. J Am Assoc Nurse </a:t>
            </a:r>
            <a:r>
              <a:rPr lang="en-CA" sz="1000" dirty="0" err="1"/>
              <a:t>Pract</a:t>
            </a:r>
            <a:r>
              <a:rPr lang="en-CA" sz="1000" dirty="0"/>
              <a:t> 2017;29:S3</a:t>
            </a:r>
            <a:r>
              <a:rPr lang="en-CA" sz="1000" dirty="0">
                <a:latin typeface="Arial" panose="020B0604020202020204" pitchFamily="34" charset="0"/>
                <a:cs typeface="Arial" panose="020B0604020202020204" pitchFamily="34" charset="0"/>
              </a:rPr>
              <a:t>–</a:t>
            </a:r>
            <a:r>
              <a:rPr lang="en-CA" sz="1000" dirty="0"/>
              <a:t>S4; 2. Fogg behavior model. Available at: </a:t>
            </a:r>
            <a:r>
              <a:rPr lang="en-CA" sz="1000" dirty="0">
                <a:hlinkClick r:id="rId3"/>
              </a:rPr>
              <a:t>https://behaviormodel.org/.</a:t>
            </a:r>
            <a:r>
              <a:rPr lang="en-CA" sz="1000" dirty="0"/>
              <a:t> Accessed May 2023.</a:t>
            </a:r>
          </a:p>
        </p:txBody>
      </p:sp>
      <p:sp>
        <p:nvSpPr>
          <p:cNvPr id="8" name="Rectangle 7">
            <a:extLst>
              <a:ext uri="{FF2B5EF4-FFF2-40B4-BE49-F238E27FC236}">
                <a16:creationId xmlns:a16="http://schemas.microsoft.com/office/drawing/2014/main" id="{407DCF55-95BF-47F1-B4D0-17F1BD8B6B04}"/>
              </a:ext>
            </a:extLst>
          </p:cNvPr>
          <p:cNvSpPr/>
          <p:nvPr/>
        </p:nvSpPr>
        <p:spPr>
          <a:xfrm>
            <a:off x="1102659" y="1886799"/>
            <a:ext cx="3043567" cy="447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rPr>
              <a:t>Set realistic weight loss goals</a:t>
            </a:r>
            <a:r>
              <a:rPr lang="en-CA" sz="1400" baseline="30000" dirty="0">
                <a:solidFill>
                  <a:schemeClr val="tx1"/>
                </a:solidFill>
              </a:rPr>
              <a:t>1</a:t>
            </a:r>
          </a:p>
        </p:txBody>
      </p:sp>
      <p:grpSp>
        <p:nvGrpSpPr>
          <p:cNvPr id="12" name="Group 11">
            <a:extLst>
              <a:ext uri="{FF2B5EF4-FFF2-40B4-BE49-F238E27FC236}">
                <a16:creationId xmlns:a16="http://schemas.microsoft.com/office/drawing/2014/main" id="{585FB2E8-82EA-4FF2-9670-34768AFDF0A3}"/>
              </a:ext>
            </a:extLst>
          </p:cNvPr>
          <p:cNvGrpSpPr/>
          <p:nvPr/>
        </p:nvGrpSpPr>
        <p:grpSpPr>
          <a:xfrm>
            <a:off x="4878371" y="1822861"/>
            <a:ext cx="2435258" cy="3004687"/>
            <a:chOff x="4955356" y="2030253"/>
            <a:chExt cx="2435258" cy="3004687"/>
          </a:xfrm>
        </p:grpSpPr>
        <p:sp>
          <p:nvSpPr>
            <p:cNvPr id="11" name="Oval 10">
              <a:extLst>
                <a:ext uri="{FF2B5EF4-FFF2-40B4-BE49-F238E27FC236}">
                  <a16:creationId xmlns:a16="http://schemas.microsoft.com/office/drawing/2014/main" id="{72E25253-D5AC-4C07-81B2-E8C220CB42F2}"/>
                </a:ext>
              </a:extLst>
            </p:cNvPr>
            <p:cNvSpPr/>
            <p:nvPr/>
          </p:nvSpPr>
          <p:spPr>
            <a:xfrm>
              <a:off x="4955356" y="2030253"/>
              <a:ext cx="2435258" cy="300468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5" name="Group 40">
              <a:extLst>
                <a:ext uri="{FF2B5EF4-FFF2-40B4-BE49-F238E27FC236}">
                  <a16:creationId xmlns:a16="http://schemas.microsoft.com/office/drawing/2014/main" id="{8BAFF2F7-425B-42CC-B1F8-0D042F6DBA30}"/>
                </a:ext>
              </a:extLst>
            </p:cNvPr>
            <p:cNvGrpSpPr>
              <a:grpSpLocks noChangeAspect="1"/>
            </p:cNvGrpSpPr>
            <p:nvPr/>
          </p:nvGrpSpPr>
          <p:grpSpPr bwMode="auto">
            <a:xfrm>
              <a:off x="5212764" y="2403597"/>
              <a:ext cx="1920443" cy="2257998"/>
              <a:chOff x="2376" y="1029"/>
              <a:chExt cx="1007" cy="1184"/>
            </a:xfrm>
            <a:solidFill>
              <a:schemeClr val="tx1"/>
            </a:solidFill>
          </p:grpSpPr>
          <p:sp>
            <p:nvSpPr>
              <p:cNvPr id="6" name="Freeform 41">
                <a:extLst>
                  <a:ext uri="{FF2B5EF4-FFF2-40B4-BE49-F238E27FC236}">
                    <a16:creationId xmlns:a16="http://schemas.microsoft.com/office/drawing/2014/main" id="{FC1F40B2-02A7-42A0-AD03-DB8D9E71B91F}"/>
                  </a:ext>
                </a:extLst>
              </p:cNvPr>
              <p:cNvSpPr>
                <a:spLocks/>
              </p:cNvSpPr>
              <p:nvPr/>
            </p:nvSpPr>
            <p:spPr bwMode="auto">
              <a:xfrm>
                <a:off x="2376" y="1157"/>
                <a:ext cx="1007" cy="1056"/>
              </a:xfrm>
              <a:custGeom>
                <a:avLst/>
                <a:gdLst>
                  <a:gd name="T0" fmla="*/ 423 w 668"/>
                  <a:gd name="T1" fmla="*/ 265 h 702"/>
                  <a:gd name="T2" fmla="*/ 475 w 668"/>
                  <a:gd name="T3" fmla="*/ 254 h 702"/>
                  <a:gd name="T4" fmla="*/ 525 w 668"/>
                  <a:gd name="T5" fmla="*/ 305 h 702"/>
                  <a:gd name="T6" fmla="*/ 479 w 668"/>
                  <a:gd name="T7" fmla="*/ 489 h 702"/>
                  <a:gd name="T8" fmla="*/ 429 w 668"/>
                  <a:gd name="T9" fmla="*/ 523 h 702"/>
                  <a:gd name="T10" fmla="*/ 402 w 668"/>
                  <a:gd name="T11" fmla="*/ 469 h 702"/>
                  <a:gd name="T12" fmla="*/ 428 w 668"/>
                  <a:gd name="T13" fmla="*/ 363 h 702"/>
                  <a:gd name="T14" fmla="*/ 361 w 668"/>
                  <a:gd name="T15" fmla="*/ 394 h 702"/>
                  <a:gd name="T16" fmla="*/ 354 w 668"/>
                  <a:gd name="T17" fmla="*/ 410 h 702"/>
                  <a:gd name="T18" fmla="*/ 366 w 668"/>
                  <a:gd name="T19" fmla="*/ 631 h 702"/>
                  <a:gd name="T20" fmla="*/ 367 w 668"/>
                  <a:gd name="T21" fmla="*/ 657 h 702"/>
                  <a:gd name="T22" fmla="*/ 330 w 668"/>
                  <a:gd name="T23" fmla="*/ 700 h 702"/>
                  <a:gd name="T24" fmla="*/ 287 w 668"/>
                  <a:gd name="T25" fmla="*/ 664 h 702"/>
                  <a:gd name="T26" fmla="*/ 259 w 668"/>
                  <a:gd name="T27" fmla="*/ 468 h 702"/>
                  <a:gd name="T28" fmla="*/ 247 w 668"/>
                  <a:gd name="T29" fmla="*/ 187 h 702"/>
                  <a:gd name="T30" fmla="*/ 229 w 668"/>
                  <a:gd name="T31" fmla="*/ 159 h 702"/>
                  <a:gd name="T32" fmla="*/ 30 w 668"/>
                  <a:gd name="T33" fmla="*/ 67 h 702"/>
                  <a:gd name="T34" fmla="*/ 14 w 668"/>
                  <a:gd name="T35" fmla="*/ 17 h 702"/>
                  <a:gd name="T36" fmla="*/ 55 w 668"/>
                  <a:gd name="T37" fmla="*/ 8 h 702"/>
                  <a:gd name="T38" fmla="*/ 237 w 668"/>
                  <a:gd name="T39" fmla="*/ 72 h 702"/>
                  <a:gd name="T40" fmla="*/ 303 w 668"/>
                  <a:gd name="T41" fmla="*/ 84 h 702"/>
                  <a:gd name="T42" fmla="*/ 495 w 668"/>
                  <a:gd name="T43" fmla="*/ 51 h 702"/>
                  <a:gd name="T44" fmla="*/ 615 w 668"/>
                  <a:gd name="T45" fmla="*/ 8 h 702"/>
                  <a:gd name="T46" fmla="*/ 660 w 668"/>
                  <a:gd name="T47" fmla="*/ 24 h 702"/>
                  <a:gd name="T48" fmla="*/ 640 w 668"/>
                  <a:gd name="T49" fmla="*/ 67 h 702"/>
                  <a:gd name="T50" fmla="*/ 439 w 668"/>
                  <a:gd name="T51" fmla="*/ 160 h 702"/>
                  <a:gd name="T52" fmla="*/ 423 w 668"/>
                  <a:gd name="T53" fmla="*/ 185 h 702"/>
                  <a:gd name="T54" fmla="*/ 423 w 668"/>
                  <a:gd name="T55" fmla="*/ 265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8" h="702">
                    <a:moveTo>
                      <a:pt x="423" y="265"/>
                    </a:moveTo>
                    <a:cubicBezTo>
                      <a:pt x="442" y="261"/>
                      <a:pt x="458" y="257"/>
                      <a:pt x="475" y="254"/>
                    </a:cubicBezTo>
                    <a:cubicBezTo>
                      <a:pt x="509" y="246"/>
                      <a:pt x="533" y="271"/>
                      <a:pt x="525" y="305"/>
                    </a:cubicBezTo>
                    <a:cubicBezTo>
                      <a:pt x="510" y="366"/>
                      <a:pt x="494" y="428"/>
                      <a:pt x="479" y="489"/>
                    </a:cubicBezTo>
                    <a:cubicBezTo>
                      <a:pt x="472" y="515"/>
                      <a:pt x="451" y="529"/>
                      <a:pt x="429" y="523"/>
                    </a:cubicBezTo>
                    <a:cubicBezTo>
                      <a:pt x="406" y="516"/>
                      <a:pt x="395" y="495"/>
                      <a:pt x="402" y="469"/>
                    </a:cubicBezTo>
                    <a:cubicBezTo>
                      <a:pt x="410" y="435"/>
                      <a:pt x="418" y="401"/>
                      <a:pt x="428" y="363"/>
                    </a:cubicBezTo>
                    <a:cubicBezTo>
                      <a:pt x="403" y="374"/>
                      <a:pt x="382" y="383"/>
                      <a:pt x="361" y="394"/>
                    </a:cubicBezTo>
                    <a:cubicBezTo>
                      <a:pt x="357" y="396"/>
                      <a:pt x="353" y="404"/>
                      <a:pt x="354" y="410"/>
                    </a:cubicBezTo>
                    <a:cubicBezTo>
                      <a:pt x="357" y="484"/>
                      <a:pt x="362" y="557"/>
                      <a:pt x="366" y="631"/>
                    </a:cubicBezTo>
                    <a:cubicBezTo>
                      <a:pt x="366" y="640"/>
                      <a:pt x="367" y="648"/>
                      <a:pt x="367" y="657"/>
                    </a:cubicBezTo>
                    <a:cubicBezTo>
                      <a:pt x="367" y="681"/>
                      <a:pt x="352" y="698"/>
                      <a:pt x="330" y="700"/>
                    </a:cubicBezTo>
                    <a:cubicBezTo>
                      <a:pt x="309" y="702"/>
                      <a:pt x="291" y="687"/>
                      <a:pt x="287" y="664"/>
                    </a:cubicBezTo>
                    <a:cubicBezTo>
                      <a:pt x="278" y="599"/>
                      <a:pt x="270" y="533"/>
                      <a:pt x="259" y="468"/>
                    </a:cubicBezTo>
                    <a:cubicBezTo>
                      <a:pt x="242" y="375"/>
                      <a:pt x="248" y="281"/>
                      <a:pt x="247" y="187"/>
                    </a:cubicBezTo>
                    <a:cubicBezTo>
                      <a:pt x="247" y="172"/>
                      <a:pt x="242" y="165"/>
                      <a:pt x="229" y="159"/>
                    </a:cubicBezTo>
                    <a:cubicBezTo>
                      <a:pt x="162" y="129"/>
                      <a:pt x="96" y="98"/>
                      <a:pt x="30" y="67"/>
                    </a:cubicBezTo>
                    <a:cubicBezTo>
                      <a:pt x="6" y="56"/>
                      <a:pt x="0" y="35"/>
                      <a:pt x="14" y="17"/>
                    </a:cubicBezTo>
                    <a:cubicBezTo>
                      <a:pt x="24" y="2"/>
                      <a:pt x="39" y="2"/>
                      <a:pt x="55" y="8"/>
                    </a:cubicBezTo>
                    <a:cubicBezTo>
                      <a:pt x="115" y="29"/>
                      <a:pt x="176" y="52"/>
                      <a:pt x="237" y="72"/>
                    </a:cubicBezTo>
                    <a:cubicBezTo>
                      <a:pt x="258" y="79"/>
                      <a:pt x="281" y="81"/>
                      <a:pt x="303" y="84"/>
                    </a:cubicBezTo>
                    <a:cubicBezTo>
                      <a:pt x="370" y="91"/>
                      <a:pt x="433" y="77"/>
                      <a:pt x="495" y="51"/>
                    </a:cubicBezTo>
                    <a:cubicBezTo>
                      <a:pt x="534" y="35"/>
                      <a:pt x="575" y="22"/>
                      <a:pt x="615" y="8"/>
                    </a:cubicBezTo>
                    <a:cubicBezTo>
                      <a:pt x="637" y="0"/>
                      <a:pt x="652" y="6"/>
                      <a:pt x="660" y="24"/>
                    </a:cubicBezTo>
                    <a:cubicBezTo>
                      <a:pt x="668" y="42"/>
                      <a:pt x="661" y="57"/>
                      <a:pt x="640" y="67"/>
                    </a:cubicBezTo>
                    <a:cubicBezTo>
                      <a:pt x="573" y="98"/>
                      <a:pt x="506" y="130"/>
                      <a:pt x="439" y="160"/>
                    </a:cubicBezTo>
                    <a:cubicBezTo>
                      <a:pt x="427" y="165"/>
                      <a:pt x="422" y="172"/>
                      <a:pt x="423" y="185"/>
                    </a:cubicBezTo>
                    <a:cubicBezTo>
                      <a:pt x="424" y="211"/>
                      <a:pt x="423" y="237"/>
                      <a:pt x="423" y="2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42">
                <a:extLst>
                  <a:ext uri="{FF2B5EF4-FFF2-40B4-BE49-F238E27FC236}">
                    <a16:creationId xmlns:a16="http://schemas.microsoft.com/office/drawing/2014/main" id="{2084DA68-A4B8-478A-BE17-24C55E78DE63}"/>
                  </a:ext>
                </a:extLst>
              </p:cNvPr>
              <p:cNvSpPr>
                <a:spLocks/>
              </p:cNvSpPr>
              <p:nvPr/>
            </p:nvSpPr>
            <p:spPr bwMode="auto">
              <a:xfrm>
                <a:off x="2772" y="1029"/>
                <a:ext cx="217" cy="218"/>
              </a:xfrm>
              <a:custGeom>
                <a:avLst/>
                <a:gdLst>
                  <a:gd name="T0" fmla="*/ 72 w 144"/>
                  <a:gd name="T1" fmla="*/ 145 h 145"/>
                  <a:gd name="T2" fmla="*/ 0 w 144"/>
                  <a:gd name="T3" fmla="*/ 72 h 145"/>
                  <a:gd name="T4" fmla="*/ 73 w 144"/>
                  <a:gd name="T5" fmla="*/ 1 h 145"/>
                  <a:gd name="T6" fmla="*/ 144 w 144"/>
                  <a:gd name="T7" fmla="*/ 73 h 145"/>
                  <a:gd name="T8" fmla="*/ 72 w 144"/>
                  <a:gd name="T9" fmla="*/ 145 h 145"/>
                </a:gdLst>
                <a:ahLst/>
                <a:cxnLst>
                  <a:cxn ang="0">
                    <a:pos x="T0" y="T1"/>
                  </a:cxn>
                  <a:cxn ang="0">
                    <a:pos x="T2" y="T3"/>
                  </a:cxn>
                  <a:cxn ang="0">
                    <a:pos x="T4" y="T5"/>
                  </a:cxn>
                  <a:cxn ang="0">
                    <a:pos x="T6" y="T7"/>
                  </a:cxn>
                  <a:cxn ang="0">
                    <a:pos x="T8" y="T9"/>
                  </a:cxn>
                </a:cxnLst>
                <a:rect l="0" t="0" r="r" b="b"/>
                <a:pathLst>
                  <a:path w="144" h="145">
                    <a:moveTo>
                      <a:pt x="72" y="145"/>
                    </a:moveTo>
                    <a:cubicBezTo>
                      <a:pt x="32" y="145"/>
                      <a:pt x="0" y="112"/>
                      <a:pt x="0" y="72"/>
                    </a:cubicBezTo>
                    <a:cubicBezTo>
                      <a:pt x="0" y="32"/>
                      <a:pt x="33" y="0"/>
                      <a:pt x="73" y="1"/>
                    </a:cubicBezTo>
                    <a:cubicBezTo>
                      <a:pt x="112" y="2"/>
                      <a:pt x="144" y="34"/>
                      <a:pt x="144" y="73"/>
                    </a:cubicBezTo>
                    <a:cubicBezTo>
                      <a:pt x="144" y="113"/>
                      <a:pt x="111" y="145"/>
                      <a:pt x="72"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38" name="Rectangle 37">
            <a:extLst>
              <a:ext uri="{FF2B5EF4-FFF2-40B4-BE49-F238E27FC236}">
                <a16:creationId xmlns:a16="http://schemas.microsoft.com/office/drawing/2014/main" id="{BBE7ED9F-B6DC-4D3B-8D06-D8183D31348E}"/>
              </a:ext>
            </a:extLst>
          </p:cNvPr>
          <p:cNvSpPr/>
          <p:nvPr/>
        </p:nvSpPr>
        <p:spPr>
          <a:xfrm>
            <a:off x="1102659" y="2682921"/>
            <a:ext cx="3043567" cy="447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rPr>
              <a:t>Encourage the use of activity diaries</a:t>
            </a:r>
            <a:r>
              <a:rPr lang="en-CA" sz="1400" baseline="30000" dirty="0">
                <a:solidFill>
                  <a:schemeClr val="tx1"/>
                </a:solidFill>
              </a:rPr>
              <a:t>1</a:t>
            </a:r>
          </a:p>
        </p:txBody>
      </p:sp>
      <p:sp>
        <p:nvSpPr>
          <p:cNvPr id="39" name="Rectangle 38">
            <a:extLst>
              <a:ext uri="{FF2B5EF4-FFF2-40B4-BE49-F238E27FC236}">
                <a16:creationId xmlns:a16="http://schemas.microsoft.com/office/drawing/2014/main" id="{77A370E9-BB83-4F19-A2BC-39CB96A9B9FC}"/>
              </a:ext>
            </a:extLst>
          </p:cNvPr>
          <p:cNvSpPr/>
          <p:nvPr/>
        </p:nvSpPr>
        <p:spPr>
          <a:xfrm>
            <a:off x="1102659" y="3479042"/>
            <a:ext cx="3043567" cy="447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rPr>
              <a:t>Discuss health and wellness benefits of weight loss</a:t>
            </a:r>
            <a:r>
              <a:rPr lang="en-CA" sz="1400" baseline="30000" dirty="0">
                <a:solidFill>
                  <a:schemeClr val="tx1"/>
                </a:solidFill>
              </a:rPr>
              <a:t>1</a:t>
            </a:r>
          </a:p>
        </p:txBody>
      </p:sp>
      <p:sp>
        <p:nvSpPr>
          <p:cNvPr id="40" name="Rectangle 39">
            <a:extLst>
              <a:ext uri="{FF2B5EF4-FFF2-40B4-BE49-F238E27FC236}">
                <a16:creationId xmlns:a16="http://schemas.microsoft.com/office/drawing/2014/main" id="{5A2E1DD6-B766-4875-95A3-E727B63E5A0D}"/>
              </a:ext>
            </a:extLst>
          </p:cNvPr>
          <p:cNvSpPr/>
          <p:nvPr/>
        </p:nvSpPr>
        <p:spPr>
          <a:xfrm>
            <a:off x="1102659" y="4275163"/>
            <a:ext cx="3043567" cy="447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rPr>
              <a:t>Provide positive reinforcement regarding marked early weight loss</a:t>
            </a:r>
            <a:r>
              <a:rPr lang="en-CA" sz="1400" baseline="30000" dirty="0">
                <a:solidFill>
                  <a:schemeClr val="tx1"/>
                </a:solidFill>
              </a:rPr>
              <a:t>1</a:t>
            </a:r>
          </a:p>
        </p:txBody>
      </p:sp>
      <p:sp>
        <p:nvSpPr>
          <p:cNvPr id="45" name="Rectangle 44">
            <a:extLst>
              <a:ext uri="{FF2B5EF4-FFF2-40B4-BE49-F238E27FC236}">
                <a16:creationId xmlns:a16="http://schemas.microsoft.com/office/drawing/2014/main" id="{B2E3AAAF-A9AC-43EC-A643-D9CD1BC9B221}"/>
              </a:ext>
            </a:extLst>
          </p:cNvPr>
          <p:cNvSpPr/>
          <p:nvPr/>
        </p:nvSpPr>
        <p:spPr>
          <a:xfrm>
            <a:off x="8045773" y="1886799"/>
            <a:ext cx="3169073" cy="447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rPr>
              <a:t>Motivational interviewing techniques</a:t>
            </a:r>
            <a:r>
              <a:rPr lang="en-CA" sz="1400" baseline="30000" dirty="0">
                <a:solidFill>
                  <a:schemeClr val="tx1"/>
                </a:solidFill>
              </a:rPr>
              <a:t>1</a:t>
            </a:r>
          </a:p>
        </p:txBody>
      </p:sp>
      <p:sp>
        <p:nvSpPr>
          <p:cNvPr id="46" name="Rectangle 45">
            <a:extLst>
              <a:ext uri="{FF2B5EF4-FFF2-40B4-BE49-F238E27FC236}">
                <a16:creationId xmlns:a16="http://schemas.microsoft.com/office/drawing/2014/main" id="{13C44009-73ED-4969-9EAB-B8440372AD8A}"/>
              </a:ext>
            </a:extLst>
          </p:cNvPr>
          <p:cNvSpPr/>
          <p:nvPr/>
        </p:nvSpPr>
        <p:spPr>
          <a:xfrm>
            <a:off x="8045773" y="2682921"/>
            <a:ext cx="3169073" cy="447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rPr>
              <a:t>Suggest positive family discussions about physical activity</a:t>
            </a:r>
            <a:r>
              <a:rPr lang="en-CA" sz="1400" baseline="30000" dirty="0">
                <a:solidFill>
                  <a:schemeClr val="tx1"/>
                </a:solidFill>
              </a:rPr>
              <a:t>1</a:t>
            </a:r>
          </a:p>
        </p:txBody>
      </p:sp>
      <p:sp>
        <p:nvSpPr>
          <p:cNvPr id="47" name="Rectangle 46">
            <a:extLst>
              <a:ext uri="{FF2B5EF4-FFF2-40B4-BE49-F238E27FC236}">
                <a16:creationId xmlns:a16="http://schemas.microsoft.com/office/drawing/2014/main" id="{BF22F8C2-745D-4A31-A344-8F1F66BD31BB}"/>
              </a:ext>
            </a:extLst>
          </p:cNvPr>
          <p:cNvSpPr/>
          <p:nvPr/>
        </p:nvSpPr>
        <p:spPr>
          <a:xfrm>
            <a:off x="8045773" y="3479042"/>
            <a:ext cx="3169073" cy="447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rPr>
              <a:t>Encourage feelings of “self-worth” or “self-efficacy”</a:t>
            </a:r>
            <a:r>
              <a:rPr lang="en-CA" sz="1400" baseline="30000" dirty="0">
                <a:solidFill>
                  <a:schemeClr val="tx1"/>
                </a:solidFill>
              </a:rPr>
              <a:t>1</a:t>
            </a:r>
          </a:p>
        </p:txBody>
      </p:sp>
      <p:sp>
        <p:nvSpPr>
          <p:cNvPr id="48" name="Rectangle 47">
            <a:extLst>
              <a:ext uri="{FF2B5EF4-FFF2-40B4-BE49-F238E27FC236}">
                <a16:creationId xmlns:a16="http://schemas.microsoft.com/office/drawing/2014/main" id="{9C5A2EB3-8B98-44C2-AE4C-E528FE32373E}"/>
              </a:ext>
            </a:extLst>
          </p:cNvPr>
          <p:cNvSpPr/>
          <p:nvPr/>
        </p:nvSpPr>
        <p:spPr>
          <a:xfrm>
            <a:off x="8045773" y="4275163"/>
            <a:ext cx="3169073" cy="447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rPr>
              <a:t>Increase consultation frequency</a:t>
            </a:r>
            <a:r>
              <a:rPr lang="en-CA" sz="1400" baseline="30000" dirty="0">
                <a:solidFill>
                  <a:schemeClr val="tx1"/>
                </a:solidFill>
              </a:rPr>
              <a:t>1</a:t>
            </a:r>
          </a:p>
        </p:txBody>
      </p:sp>
      <p:grpSp>
        <p:nvGrpSpPr>
          <p:cNvPr id="9" name="Group 8">
            <a:extLst>
              <a:ext uri="{FF2B5EF4-FFF2-40B4-BE49-F238E27FC236}">
                <a16:creationId xmlns:a16="http://schemas.microsoft.com/office/drawing/2014/main" id="{05D039DD-60E5-C008-2798-BB057019F215}"/>
              </a:ext>
            </a:extLst>
          </p:cNvPr>
          <p:cNvGrpSpPr/>
          <p:nvPr/>
        </p:nvGrpSpPr>
        <p:grpSpPr>
          <a:xfrm>
            <a:off x="1212004" y="4946559"/>
            <a:ext cx="9767992" cy="1108155"/>
            <a:chOff x="1212004" y="4895759"/>
            <a:chExt cx="9767992" cy="1108155"/>
          </a:xfrm>
        </p:grpSpPr>
        <p:sp>
          <p:nvSpPr>
            <p:cNvPr id="49" name="Rectangle 48">
              <a:extLst>
                <a:ext uri="{FF2B5EF4-FFF2-40B4-BE49-F238E27FC236}">
                  <a16:creationId xmlns:a16="http://schemas.microsoft.com/office/drawing/2014/main" id="{C876FF53-FBE8-49EB-9404-3A046B78F2A9}"/>
                </a:ext>
              </a:extLst>
            </p:cNvPr>
            <p:cNvSpPr/>
            <p:nvPr/>
          </p:nvSpPr>
          <p:spPr>
            <a:xfrm>
              <a:off x="1212004" y="5222486"/>
              <a:ext cx="9767992" cy="781428"/>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a:solidFill>
                    <a:schemeClr val="tx1"/>
                  </a:solidFill>
                </a:rPr>
                <a:t>Motivation</a:t>
              </a:r>
              <a:r>
                <a:rPr lang="en-CA" sz="1400">
                  <a:solidFill>
                    <a:schemeClr val="tx1"/>
                  </a:solidFill>
                </a:rPr>
                <a:t>: Select exercises that are enjoyable (e.g., swimming)</a:t>
              </a:r>
            </a:p>
            <a:p>
              <a:pPr algn="ctr"/>
              <a:r>
                <a:rPr lang="en-CA" sz="1400" b="1">
                  <a:solidFill>
                    <a:schemeClr val="tx1"/>
                  </a:solidFill>
                </a:rPr>
                <a:t>Ability</a:t>
              </a:r>
              <a:r>
                <a:rPr lang="en-CA" sz="1400">
                  <a:solidFill>
                    <a:schemeClr val="tx1"/>
                  </a:solidFill>
                </a:rPr>
                <a:t>: The exercise should be easy to perform (e.g., ability to swim, access to a pool)</a:t>
              </a:r>
            </a:p>
            <a:p>
              <a:pPr algn="ctr"/>
              <a:r>
                <a:rPr lang="en-CA" sz="1400" b="1">
                  <a:solidFill>
                    <a:schemeClr val="tx1"/>
                  </a:solidFill>
                </a:rPr>
                <a:t>Prompts</a:t>
              </a:r>
              <a:r>
                <a:rPr lang="en-CA" sz="1400">
                  <a:solidFill>
                    <a:schemeClr val="tx1"/>
                  </a:solidFill>
                </a:rPr>
                <a:t>: Define an anchor point that builds the exercise into a daily routine (e.g., an alarm)</a:t>
              </a:r>
            </a:p>
          </p:txBody>
        </p:sp>
        <p:sp>
          <p:nvSpPr>
            <p:cNvPr id="50" name="TextBox 49">
              <a:extLst>
                <a:ext uri="{FF2B5EF4-FFF2-40B4-BE49-F238E27FC236}">
                  <a16:creationId xmlns:a16="http://schemas.microsoft.com/office/drawing/2014/main" id="{971C1DA4-2D76-400E-8F07-48C17BF677DB}"/>
                </a:ext>
              </a:extLst>
            </p:cNvPr>
            <p:cNvSpPr txBox="1"/>
            <p:nvPr/>
          </p:nvSpPr>
          <p:spPr>
            <a:xfrm>
              <a:off x="1212004" y="4895759"/>
              <a:ext cx="9767992" cy="307777"/>
            </a:xfrm>
            <a:prstGeom prst="rect">
              <a:avLst/>
            </a:prstGeom>
            <a:solidFill>
              <a:schemeClr val="accent1"/>
            </a:solidFill>
            <a:ln>
              <a:solidFill>
                <a:schemeClr val="bg1"/>
              </a:solidFill>
            </a:ln>
          </p:spPr>
          <p:txBody>
            <a:bodyPr wrap="square" rtlCol="0">
              <a:spAutoFit/>
            </a:bodyPr>
            <a:lstStyle/>
            <a:p>
              <a:pPr algn="ctr"/>
              <a:r>
                <a:rPr lang="en-CA" sz="1400" b="1" dirty="0">
                  <a:solidFill>
                    <a:schemeClr val="bg1"/>
                  </a:solidFill>
                </a:rPr>
                <a:t>Fogg Behavior Model:</a:t>
              </a:r>
              <a:r>
                <a:rPr lang="en-CA" sz="1400" b="1" baseline="30000" dirty="0">
                  <a:solidFill>
                    <a:schemeClr val="bg1"/>
                  </a:solidFill>
                </a:rPr>
                <a:t>2</a:t>
              </a:r>
            </a:p>
          </p:txBody>
        </p:sp>
      </p:grpSp>
    </p:spTree>
    <p:extLst>
      <p:ext uri="{BB962C8B-B14F-4D97-AF65-F5344CB8AC3E}">
        <p14:creationId xmlns:p14="http://schemas.microsoft.com/office/powerpoint/2010/main" val="21534409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9BBCF-9194-4CAF-8E53-3A4E599CBA24}"/>
              </a:ext>
            </a:extLst>
          </p:cNvPr>
          <p:cNvSpPr>
            <a:spLocks noGrp="1"/>
          </p:cNvSpPr>
          <p:nvPr>
            <p:ph type="title"/>
          </p:nvPr>
        </p:nvSpPr>
        <p:spPr/>
        <p:txBody>
          <a:bodyPr/>
          <a:lstStyle/>
          <a:p>
            <a:r>
              <a:rPr lang="en-CA" dirty="0"/>
              <a:t>Key takeaways</a:t>
            </a:r>
          </a:p>
        </p:txBody>
      </p:sp>
      <p:sp>
        <p:nvSpPr>
          <p:cNvPr id="3" name="Content Placeholder 2">
            <a:extLst>
              <a:ext uri="{FF2B5EF4-FFF2-40B4-BE49-F238E27FC236}">
                <a16:creationId xmlns:a16="http://schemas.microsoft.com/office/drawing/2014/main" id="{F7690F3D-5F8C-4B2C-A661-6ED30B0A19B1}"/>
              </a:ext>
            </a:extLst>
          </p:cNvPr>
          <p:cNvSpPr>
            <a:spLocks noGrp="1"/>
          </p:cNvSpPr>
          <p:nvPr>
            <p:ph idx="1"/>
          </p:nvPr>
        </p:nvSpPr>
        <p:spPr/>
        <p:txBody>
          <a:bodyPr>
            <a:normAutofit/>
          </a:bodyPr>
          <a:lstStyle/>
          <a:p>
            <a:pPr marL="339725" indent="-339725"/>
            <a:r>
              <a:rPr lang="en-CA" sz="2400" dirty="0"/>
              <a:t>Lifestyle intervention is the foundation of obesity management </a:t>
            </a:r>
          </a:p>
          <a:p>
            <a:pPr marL="339725" indent="-339725"/>
            <a:r>
              <a:rPr lang="en-CA" sz="2400" dirty="0"/>
              <a:t>It is comprised of behavior modification, improved food choices, increased physical activity, stress reduction, and sleep hygiene</a:t>
            </a:r>
          </a:p>
          <a:p>
            <a:pPr marL="339725" indent="-339725"/>
            <a:r>
              <a:rPr lang="en-CA" sz="2400" dirty="0"/>
              <a:t>Long-term adherence to fad diets may lead to negative health outcomes</a:t>
            </a:r>
          </a:p>
          <a:p>
            <a:pPr marL="339725" indent="-339725"/>
            <a:r>
              <a:rPr lang="en-CA" sz="2400" dirty="0"/>
              <a:t>If adequate results have not been achieved with lifestyle intervention, then treatment escalation should include pharmacotherapy or surgery</a:t>
            </a:r>
          </a:p>
        </p:txBody>
      </p:sp>
    </p:spTree>
    <p:extLst>
      <p:ext uri="{BB962C8B-B14F-4D97-AF65-F5344CB8AC3E}">
        <p14:creationId xmlns:p14="http://schemas.microsoft.com/office/powerpoint/2010/main" val="23441750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DBAAE-6804-569E-28F8-464740687BBB}"/>
              </a:ext>
            </a:extLst>
          </p:cNvPr>
          <p:cNvSpPr>
            <a:spLocks noGrp="1"/>
          </p:cNvSpPr>
          <p:nvPr>
            <p:ph type="title"/>
          </p:nvPr>
        </p:nvSpPr>
        <p:spPr>
          <a:xfrm>
            <a:off x="838200" y="376142"/>
            <a:ext cx="10515600" cy="1325563"/>
          </a:xfrm>
        </p:spPr>
        <p:txBody>
          <a:bodyPr/>
          <a:lstStyle/>
          <a:p>
            <a:r>
              <a:rPr lang="en-CA" dirty="0"/>
              <a:t>Assessments</a:t>
            </a:r>
          </a:p>
        </p:txBody>
      </p:sp>
      <p:sp>
        <p:nvSpPr>
          <p:cNvPr id="3" name="Text Placeholder 2">
            <a:extLst>
              <a:ext uri="{FF2B5EF4-FFF2-40B4-BE49-F238E27FC236}">
                <a16:creationId xmlns:a16="http://schemas.microsoft.com/office/drawing/2014/main" id="{10A90611-8AF2-F19B-C4E3-0E654DC2F1A5}"/>
              </a:ext>
            </a:extLst>
          </p:cNvPr>
          <p:cNvSpPr>
            <a:spLocks noGrp="1"/>
          </p:cNvSpPr>
          <p:nvPr>
            <p:ph type="body" sz="quarter" idx="13"/>
          </p:nvPr>
        </p:nvSpPr>
        <p:spPr/>
        <p:txBody>
          <a:bodyPr/>
          <a:lstStyle/>
          <a:p>
            <a:endParaRPr lang="en-CA" dirty="0"/>
          </a:p>
        </p:txBody>
      </p:sp>
      <p:sp>
        <p:nvSpPr>
          <p:cNvPr id="4" name="Content Placeholder 2">
            <a:extLst>
              <a:ext uri="{FF2B5EF4-FFF2-40B4-BE49-F238E27FC236}">
                <a16:creationId xmlns:a16="http://schemas.microsoft.com/office/drawing/2014/main" id="{C1953F57-7E10-9153-6D0A-4F22BA91170E}"/>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buFont typeface="+mj-lt"/>
              <a:buAutoNum type="arabicPeriod"/>
            </a:pPr>
            <a:r>
              <a:rPr lang="en-CA" sz="2400" dirty="0">
                <a:latin typeface="Arial" panose="020B0604020202020204" pitchFamily="34" charset="0"/>
                <a:cs typeface="Times New Roman" panose="02020603050405020304" pitchFamily="18" charset="0"/>
              </a:rPr>
              <a:t>Which of the following statements is true regarding dietary recommendations for patients with obesity?</a:t>
            </a:r>
          </a:p>
          <a:p>
            <a:pPr lvl="1">
              <a:lnSpc>
                <a:spcPct val="107000"/>
              </a:lnSpc>
              <a:spcBef>
                <a:spcPts val="0"/>
              </a:spcBef>
              <a:buFont typeface="+mj-lt"/>
              <a:buAutoNum type="alphaLcPeriod"/>
            </a:pPr>
            <a:r>
              <a:rPr lang="en-US" dirty="0">
                <a:latin typeface="Arial" panose="020B0604020202020204" pitchFamily="34" charset="0"/>
                <a:ea typeface="Calibri" panose="020F0502020204030204" pitchFamily="34" charset="0"/>
                <a:cs typeface="Times New Roman" panose="02020603050405020304" pitchFamily="18" charset="0"/>
              </a:rPr>
              <a:t>The use of fiber in diet should be minimized</a:t>
            </a:r>
          </a:p>
          <a:p>
            <a:pPr lvl="1">
              <a:lnSpc>
                <a:spcPct val="107000"/>
              </a:lnSpc>
              <a:spcBef>
                <a:spcPts val="0"/>
              </a:spcBef>
              <a:buFont typeface="+mj-lt"/>
              <a:buAutoNum type="alphaLcPeriod"/>
            </a:pPr>
            <a:r>
              <a:rPr lang="en-US" dirty="0">
                <a:effectLst/>
                <a:latin typeface="Arial" panose="020B0604020202020204" pitchFamily="34" charset="0"/>
                <a:ea typeface="Calibri" panose="020F0502020204030204" pitchFamily="34" charset="0"/>
                <a:cs typeface="Times New Roman" panose="02020603050405020304" pitchFamily="18" charset="0"/>
              </a:rPr>
              <a:t>Refined grains are recommended over whole grains </a:t>
            </a:r>
          </a:p>
          <a:p>
            <a:pPr lvl="1">
              <a:lnSpc>
                <a:spcPct val="107000"/>
              </a:lnSpc>
              <a:spcBef>
                <a:spcPts val="0"/>
              </a:spcBef>
              <a:buFont typeface="+mj-lt"/>
              <a:buAutoNum type="alphaLcPeriod"/>
            </a:pPr>
            <a:r>
              <a:rPr lang="en-US" dirty="0">
                <a:effectLst/>
                <a:latin typeface="Arial" panose="020B0604020202020204" pitchFamily="34" charset="0"/>
                <a:ea typeface="Calibri" panose="020F0502020204030204" pitchFamily="34" charset="0"/>
                <a:cs typeface="Times New Roman" panose="02020603050405020304" pitchFamily="18" charset="0"/>
              </a:rPr>
              <a:t>The overall goal is reduction in some proportions of protein, carbohydrates and fat </a:t>
            </a:r>
          </a:p>
          <a:p>
            <a:pPr lvl="1">
              <a:lnSpc>
                <a:spcPct val="107000"/>
              </a:lnSpc>
              <a:spcBef>
                <a:spcPts val="0"/>
              </a:spcBef>
              <a:buFont typeface="+mj-lt"/>
              <a:buAutoNum type="alphaLcPeriod"/>
            </a:pPr>
            <a:r>
              <a:rPr lang="en-US" dirty="0">
                <a:latin typeface="Arial" panose="020B0604020202020204" pitchFamily="34" charset="0"/>
                <a:ea typeface="Calibri" panose="020F0502020204030204" pitchFamily="34" charset="0"/>
                <a:cs typeface="Times New Roman" panose="02020603050405020304" pitchFamily="18" charset="0"/>
              </a:rPr>
              <a:t>Fat is low in energy density and should be increased in diet</a:t>
            </a:r>
            <a:endParaRPr lang="en-US" dirty="0">
              <a:latin typeface="Arial" panose="020B0604020202020204" pitchFamily="34" charset="0"/>
              <a:cs typeface="Times New Roman" panose="02020603050405020304" pitchFamily="18" charset="0"/>
            </a:endParaRPr>
          </a:p>
          <a:p>
            <a:pPr lvl="1">
              <a:lnSpc>
                <a:spcPct val="107000"/>
              </a:lnSpc>
              <a:spcBef>
                <a:spcPts val="0"/>
              </a:spcBef>
              <a:buFont typeface="+mj-lt"/>
              <a:buAutoNum type="alphaLcPeriod"/>
            </a:pPr>
            <a:endParaRPr lang="en-US" dirty="0">
              <a:latin typeface="Arial" panose="020B0604020202020204" pitchFamily="34" charset="0"/>
              <a:cs typeface="Times New Roman" panose="02020603050405020304" pitchFamily="18" charset="0"/>
            </a:endParaRPr>
          </a:p>
          <a:p>
            <a:pPr>
              <a:lnSpc>
                <a:spcPct val="107000"/>
              </a:lnSpc>
              <a:spcAft>
                <a:spcPts val="800"/>
              </a:spcAft>
              <a:buFont typeface="+mj-lt"/>
              <a:buAutoNum type="arabicPeriod"/>
            </a:pPr>
            <a:endParaRPr lang="en-CA" sz="2400"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4223579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3">
            <a:extLst>
              <a:ext uri="{FF2B5EF4-FFF2-40B4-BE49-F238E27FC236}">
                <a16:creationId xmlns:a16="http://schemas.microsoft.com/office/drawing/2014/main" id="{81EFD87E-4CBC-49B0-9B9E-82EFA8D3F73A}"/>
              </a:ext>
            </a:extLst>
          </p:cNvPr>
          <p:cNvSpPr txBox="1">
            <a:spLocks/>
          </p:cNvSpPr>
          <p:nvPr/>
        </p:nvSpPr>
        <p:spPr>
          <a:xfrm>
            <a:off x="1084874" y="1742366"/>
            <a:ext cx="8938357" cy="2895030"/>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200" b="1" i="0" u="none" strike="noStrike" kern="1200" cap="none" spc="0" normalizeH="0" baseline="0" noProof="0">
                <a:ln>
                  <a:noFill/>
                </a:ln>
                <a:solidFill>
                  <a:srgbClr val="263C50"/>
                </a:solidFill>
                <a:effectLst/>
                <a:uLnTx/>
                <a:uFillTx/>
                <a:latin typeface="Arial Nova Light"/>
                <a:ea typeface="+mn-ea"/>
                <a:cs typeface="+mn-cs"/>
              </a:rPr>
              <a:t>FDA-Approved </a:t>
            </a:r>
            <a:br>
              <a:rPr kumimoji="0" lang="en-US" sz="6200" b="1" i="0" u="none" strike="noStrike" kern="1200" cap="none" spc="0" normalizeH="0" baseline="0" noProof="0">
                <a:ln>
                  <a:noFill/>
                </a:ln>
                <a:solidFill>
                  <a:srgbClr val="263C50"/>
                </a:solidFill>
                <a:effectLst/>
                <a:uLnTx/>
                <a:uFillTx/>
                <a:latin typeface="Arial Nova Light"/>
                <a:ea typeface="+mn-ea"/>
                <a:cs typeface="+mn-cs"/>
              </a:rPr>
            </a:br>
            <a:r>
              <a:rPr kumimoji="0" lang="en-US" sz="6200" b="1" i="0" u="none" strike="noStrike" kern="1200" cap="none" spc="0" normalizeH="0" baseline="0" noProof="0">
                <a:ln>
                  <a:noFill/>
                </a:ln>
                <a:solidFill>
                  <a:srgbClr val="263C50"/>
                </a:solidFill>
                <a:effectLst/>
                <a:uLnTx/>
                <a:uFillTx/>
                <a:latin typeface="Arial Nova Light"/>
                <a:ea typeface="+mn-ea"/>
                <a:cs typeface="+mn-cs"/>
              </a:rPr>
              <a:t>Anti-Obesity </a:t>
            </a:r>
          </a:p>
          <a:p>
            <a:pPr marL="0" marR="0" lvl="0" indent="0" algn="l" defTabSz="91433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6200" b="1">
                <a:solidFill>
                  <a:srgbClr val="263C50"/>
                </a:solidFill>
                <a:latin typeface="Arial Nova Light"/>
              </a:rPr>
              <a:t>Medications</a:t>
            </a:r>
            <a:r>
              <a:rPr kumimoji="0" lang="en-US" sz="6200" b="1" i="0" u="none" strike="noStrike" kern="1200" cap="none" spc="0" normalizeH="0" baseline="0" noProof="0">
                <a:ln>
                  <a:noFill/>
                </a:ln>
                <a:solidFill>
                  <a:srgbClr val="263C50"/>
                </a:solidFill>
                <a:effectLst/>
                <a:uLnTx/>
                <a:uFillTx/>
                <a:latin typeface="Arial Nova Light"/>
                <a:ea typeface="+mn-ea"/>
                <a:cs typeface="+mn-cs"/>
              </a:rPr>
              <a:t> for Chronic </a:t>
            </a:r>
            <a:r>
              <a:rPr lang="en-US" sz="6200" b="1">
                <a:solidFill>
                  <a:srgbClr val="263C50"/>
                </a:solidFill>
                <a:latin typeface="Arial Nova Light"/>
              </a:rPr>
              <a:t>W</a:t>
            </a:r>
            <a:r>
              <a:rPr kumimoji="0" lang="en-US" sz="6200" b="1" i="0" u="none" strike="noStrike" kern="1200" cap="none" spc="0" normalizeH="0" baseline="0" noProof="0">
                <a:ln>
                  <a:noFill/>
                </a:ln>
                <a:solidFill>
                  <a:srgbClr val="263C50"/>
                </a:solidFill>
                <a:effectLst/>
                <a:uLnTx/>
                <a:uFillTx/>
                <a:latin typeface="Arial Nova Light"/>
                <a:ea typeface="+mn-ea"/>
                <a:cs typeface="+mn-cs"/>
              </a:rPr>
              <a:t>eight Management</a:t>
            </a:r>
          </a:p>
        </p:txBody>
      </p:sp>
      <p:sp>
        <p:nvSpPr>
          <p:cNvPr id="3" name="Text Placeholder 13">
            <a:extLst>
              <a:ext uri="{FF2B5EF4-FFF2-40B4-BE49-F238E27FC236}">
                <a16:creationId xmlns:a16="http://schemas.microsoft.com/office/drawing/2014/main" id="{126D6D40-403F-445B-AB9A-3C638FAFBB74}"/>
              </a:ext>
            </a:extLst>
          </p:cNvPr>
          <p:cNvSpPr txBox="1">
            <a:spLocks/>
          </p:cNvSpPr>
          <p:nvPr/>
        </p:nvSpPr>
        <p:spPr>
          <a:xfrm>
            <a:off x="1146420" y="4827979"/>
            <a:ext cx="5546703" cy="592183"/>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CA" sz="4000" b="0" i="0" u="none" strike="noStrike" kern="1200" cap="none" spc="0" normalizeH="0" baseline="0" noProof="0">
                <a:ln>
                  <a:noFill/>
                </a:ln>
                <a:solidFill>
                  <a:srgbClr val="263C50"/>
                </a:solidFill>
                <a:effectLst/>
                <a:uLnTx/>
                <a:uFillTx/>
                <a:latin typeface="Arial Nova Light"/>
                <a:ea typeface="+mn-ea"/>
                <a:cs typeface="+mn-cs"/>
              </a:rPr>
              <a:t>Module 9</a:t>
            </a:r>
          </a:p>
        </p:txBody>
      </p:sp>
      <p:pic>
        <p:nvPicPr>
          <p:cNvPr id="2" name="Picture 1" descr="A black and white sign&#10;&#10;Description automatically generated with low confidence">
            <a:extLst>
              <a:ext uri="{FF2B5EF4-FFF2-40B4-BE49-F238E27FC236}">
                <a16:creationId xmlns:a16="http://schemas.microsoft.com/office/drawing/2014/main" id="{91C52BD8-96BD-5628-6B48-FDB8413E34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81112965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5B744-4834-4FA5-7975-32B1A337AE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40B3CD-E20A-502F-4945-79D978BF54D2}"/>
              </a:ext>
            </a:extLst>
          </p:cNvPr>
          <p:cNvSpPr>
            <a:spLocks noGrp="1"/>
          </p:cNvSpPr>
          <p:nvPr>
            <p:ph type="title"/>
          </p:nvPr>
        </p:nvSpPr>
        <p:spPr>
          <a:xfrm>
            <a:off x="320624" y="266234"/>
            <a:ext cx="11679698" cy="687298"/>
          </a:xfrm>
        </p:spPr>
        <p:txBody>
          <a:bodyPr>
            <a:normAutofit fontScale="90000"/>
          </a:bodyPr>
          <a:lstStyle/>
          <a:p>
            <a:r>
              <a:rPr lang="en-CA"/>
              <a:t>Assessments</a:t>
            </a:r>
          </a:p>
        </p:txBody>
      </p:sp>
      <p:sp>
        <p:nvSpPr>
          <p:cNvPr id="4" name="Content Placeholder 2">
            <a:extLst>
              <a:ext uri="{FF2B5EF4-FFF2-40B4-BE49-F238E27FC236}">
                <a16:creationId xmlns:a16="http://schemas.microsoft.com/office/drawing/2014/main" id="{2DF16887-9285-0F7A-EE31-687913C0F80D}"/>
              </a:ext>
            </a:extLst>
          </p:cNvPr>
          <p:cNvSpPr txBox="1">
            <a:spLocks/>
          </p:cNvSpPr>
          <p:nvPr/>
        </p:nvSpPr>
        <p:spPr>
          <a:xfrm>
            <a:off x="838199" y="1215963"/>
            <a:ext cx="10624127" cy="506967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3363" indent="-233363">
              <a:lnSpc>
                <a:spcPct val="100000"/>
              </a:lnSpc>
              <a:spcBef>
                <a:spcPts val="0"/>
              </a:spcBef>
              <a:buFont typeface="+mj-lt"/>
              <a:buAutoNum type="arabicPeriod"/>
            </a:pPr>
            <a:r>
              <a:rPr lang="en-US" sz="2400" dirty="0">
                <a:effectLst/>
                <a:latin typeface="+mj-lt"/>
                <a:ea typeface="Calibri" panose="020F0502020204030204" pitchFamily="34" charset="0"/>
                <a:cs typeface="Times New Roman" panose="02020603050405020304" pitchFamily="18" charset="0"/>
              </a:rPr>
              <a:t>A 65-year-old woman with obesity makes an appointment to discuss the use of an FDA-approved medication for chronic weight management. Her current medical problem is arthritic knee pain. She does not take any medications or dietary supplements. </a:t>
            </a:r>
            <a:br>
              <a:rPr lang="en-US" sz="2400" dirty="0">
                <a:effectLst/>
                <a:latin typeface="+mj-lt"/>
                <a:ea typeface="Calibri" panose="020F0502020204030204" pitchFamily="34" charset="0"/>
                <a:cs typeface="Times New Roman" panose="02020603050405020304" pitchFamily="18" charset="0"/>
              </a:rPr>
            </a:br>
            <a:r>
              <a:rPr lang="en-US" sz="2400" dirty="0">
                <a:effectLst/>
                <a:latin typeface="+mj-lt"/>
                <a:ea typeface="Calibri" panose="020F0502020204030204" pitchFamily="34" charset="0"/>
                <a:cs typeface="Times New Roman" panose="02020603050405020304" pitchFamily="18" charset="0"/>
              </a:rPr>
              <a:t>The patient’s BMI is 30 kg/m</a:t>
            </a:r>
            <a:r>
              <a:rPr lang="en-US" sz="2400" baseline="30000" dirty="0">
                <a:effectLst/>
                <a:latin typeface="+mj-lt"/>
                <a:ea typeface="Calibri" panose="020F0502020204030204" pitchFamily="34" charset="0"/>
                <a:cs typeface="Times New Roman" panose="02020603050405020304" pitchFamily="18" charset="0"/>
              </a:rPr>
              <a:t>2</a:t>
            </a:r>
            <a:r>
              <a:rPr lang="en-US" sz="2400" dirty="0">
                <a:effectLst/>
                <a:latin typeface="+mj-lt"/>
                <a:ea typeface="Calibri" panose="020F0502020204030204" pitchFamily="34" charset="0"/>
                <a:cs typeface="Times New Roman" panose="02020603050405020304" pitchFamily="18" charset="0"/>
              </a:rPr>
              <a:t>. Her vital signs, physical examination and laboratory tests are normal.</a:t>
            </a:r>
            <a:r>
              <a:rPr lang="en-GB" sz="2400" dirty="0">
                <a:latin typeface="+mj-lt"/>
                <a:ea typeface="Calibri" panose="020F0502020204030204" pitchFamily="34" charset="0"/>
                <a:cs typeface="Times New Roman" panose="02020603050405020304" pitchFamily="18" charset="0"/>
              </a:rPr>
              <a:t> </a:t>
            </a:r>
            <a:r>
              <a:rPr lang="en-US" sz="2400" dirty="0">
                <a:effectLst/>
                <a:latin typeface="+mj-lt"/>
                <a:ea typeface="Calibri" panose="020F0502020204030204" pitchFamily="34" charset="0"/>
                <a:cs typeface="Times New Roman" panose="02020603050405020304" pitchFamily="18" charset="0"/>
              </a:rPr>
              <a:t>What is the most appropriate response to the patient’s question about use of medication for chronic weight management?</a:t>
            </a:r>
            <a:endParaRPr lang="en-GB" sz="2400" dirty="0">
              <a:effectLst/>
              <a:latin typeface="+mj-lt"/>
              <a:ea typeface="Calibri" panose="020F0502020204030204" pitchFamily="34" charset="0"/>
              <a:cs typeface="Times New Roman" panose="02020603050405020304" pitchFamily="18" charset="0"/>
            </a:endParaRPr>
          </a:p>
          <a:p>
            <a:pPr marL="690563" lvl="2" indent="-233363">
              <a:lnSpc>
                <a:spcPct val="100000"/>
              </a:lnSpc>
              <a:spcBef>
                <a:spcPts val="0"/>
              </a:spcBef>
              <a:buFont typeface="+mj-lt"/>
              <a:buAutoNum type="alphaLcPeriod"/>
            </a:pPr>
            <a:r>
              <a:rPr lang="en-US" sz="2400" dirty="0">
                <a:effectLst/>
                <a:latin typeface="+mj-lt"/>
                <a:ea typeface="Calibri" panose="020F0502020204030204" pitchFamily="34" charset="0"/>
                <a:cs typeface="Times New Roman" panose="02020603050405020304" pitchFamily="18" charset="0"/>
              </a:rPr>
              <a:t>She is not a candidate based on her advanced age</a:t>
            </a:r>
            <a:endParaRPr lang="en-GB" sz="2400" dirty="0">
              <a:effectLst/>
              <a:latin typeface="+mj-lt"/>
              <a:ea typeface="Calibri" panose="020F0502020204030204" pitchFamily="34" charset="0"/>
              <a:cs typeface="Times New Roman" panose="02020603050405020304" pitchFamily="18" charset="0"/>
            </a:endParaRPr>
          </a:p>
          <a:p>
            <a:pPr marL="690563" lvl="2" indent="-233363">
              <a:lnSpc>
                <a:spcPct val="100000"/>
              </a:lnSpc>
              <a:spcBef>
                <a:spcPts val="0"/>
              </a:spcBef>
              <a:buFont typeface="+mj-lt"/>
              <a:buAutoNum type="alphaLcPeriod"/>
            </a:pPr>
            <a:r>
              <a:rPr lang="en-US" sz="2400" dirty="0">
                <a:effectLst/>
                <a:latin typeface="+mj-lt"/>
                <a:ea typeface="Calibri" panose="020F0502020204030204" pitchFamily="34" charset="0"/>
                <a:cs typeface="Times New Roman" panose="02020603050405020304" pitchFamily="18" charset="0"/>
              </a:rPr>
              <a:t>She is not a candidate based on her BMI</a:t>
            </a:r>
            <a:endParaRPr lang="en-GB" sz="2400" dirty="0">
              <a:effectLst/>
              <a:latin typeface="+mj-lt"/>
              <a:ea typeface="Calibri" panose="020F0502020204030204" pitchFamily="34" charset="0"/>
              <a:cs typeface="Times New Roman" panose="02020603050405020304" pitchFamily="18" charset="0"/>
            </a:endParaRPr>
          </a:p>
          <a:p>
            <a:pPr marL="690563" lvl="2" indent="-233363">
              <a:lnSpc>
                <a:spcPct val="100000"/>
              </a:lnSpc>
              <a:spcBef>
                <a:spcPts val="0"/>
              </a:spcBef>
              <a:buFont typeface="+mj-lt"/>
              <a:buAutoNum type="alphaLcPeriod"/>
            </a:pPr>
            <a:r>
              <a:rPr lang="en-US" sz="2400" dirty="0">
                <a:effectLst/>
                <a:latin typeface="+mj-lt"/>
                <a:ea typeface="Calibri" panose="020F0502020204030204" pitchFamily="34" charset="0"/>
                <a:cs typeface="Times New Roman" panose="02020603050405020304" pitchFamily="18" charset="0"/>
              </a:rPr>
              <a:t>She is not a candidate since she does not have a significant co-morbidity</a:t>
            </a:r>
            <a:endParaRPr lang="en-GB" sz="2400" dirty="0">
              <a:effectLst/>
              <a:latin typeface="+mj-lt"/>
              <a:ea typeface="Calibri" panose="020F0502020204030204" pitchFamily="34" charset="0"/>
              <a:cs typeface="Times New Roman" panose="02020603050405020304" pitchFamily="18" charset="0"/>
            </a:endParaRPr>
          </a:p>
          <a:p>
            <a:pPr marL="690563" lvl="2" indent="-233363">
              <a:lnSpc>
                <a:spcPct val="100000"/>
              </a:lnSpc>
              <a:spcBef>
                <a:spcPts val="0"/>
              </a:spcBef>
              <a:buFont typeface="+mj-lt"/>
              <a:buAutoNum type="alphaLcPeriod"/>
            </a:pPr>
            <a:r>
              <a:rPr lang="en-US" sz="2400" dirty="0">
                <a:effectLst/>
                <a:latin typeface="+mj-lt"/>
                <a:ea typeface="Calibri" panose="020F0502020204030204" pitchFamily="34" charset="0"/>
                <a:cs typeface="Times New Roman" panose="02020603050405020304" pitchFamily="18" charset="0"/>
              </a:rPr>
              <a:t>She is not a candidate since she has not previously tried a medical weight loss program</a:t>
            </a:r>
            <a:endParaRPr lang="en-GB" sz="2400" dirty="0">
              <a:effectLst/>
              <a:latin typeface="+mj-lt"/>
              <a:ea typeface="Calibri" panose="020F0502020204030204" pitchFamily="34" charset="0"/>
              <a:cs typeface="Times New Roman" panose="02020603050405020304" pitchFamily="18" charset="0"/>
            </a:endParaRPr>
          </a:p>
          <a:p>
            <a:pPr marL="690563" lvl="2" indent="-233363">
              <a:lnSpc>
                <a:spcPct val="100000"/>
              </a:lnSpc>
              <a:spcBef>
                <a:spcPts val="0"/>
              </a:spcBef>
              <a:buFont typeface="+mj-lt"/>
              <a:buAutoNum type="alphaLcPeriod"/>
            </a:pPr>
            <a:r>
              <a:rPr lang="en-US" sz="2400" dirty="0">
                <a:effectLst/>
                <a:latin typeface="+mj-lt"/>
                <a:ea typeface="Calibri" panose="020F0502020204030204" pitchFamily="34" charset="0"/>
                <a:cs typeface="Times New Roman" panose="02020603050405020304" pitchFamily="18" charset="0"/>
              </a:rPr>
              <a:t>She is a candidate</a:t>
            </a:r>
          </a:p>
        </p:txBody>
      </p:sp>
    </p:spTree>
    <p:extLst>
      <p:ext uri="{BB962C8B-B14F-4D97-AF65-F5344CB8AC3E}">
        <p14:creationId xmlns:p14="http://schemas.microsoft.com/office/powerpoint/2010/main" val="20532524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AB07DB-036D-4123-ABC5-B70EDD945EBB}"/>
              </a:ext>
            </a:extLst>
          </p:cNvPr>
          <p:cNvSpPr txBox="1"/>
          <p:nvPr/>
        </p:nvSpPr>
        <p:spPr>
          <a:xfrm>
            <a:off x="1519238" y="1406197"/>
            <a:ext cx="9929254" cy="1038564"/>
          </a:xfrm>
          <a:prstGeom prst="rect">
            <a:avLst/>
          </a:prstGeom>
          <a:gradFill flip="none" rotWithShape="1">
            <a:gsLst>
              <a:gs pos="0">
                <a:schemeClr val="bg1">
                  <a:lumMod val="85000"/>
                </a:schemeClr>
              </a:gs>
              <a:gs pos="17000">
                <a:schemeClr val="bg1">
                  <a:lumMod val="95000"/>
                  <a:shade val="67500"/>
                  <a:satMod val="115000"/>
                </a:schemeClr>
              </a:gs>
              <a:gs pos="100000">
                <a:schemeClr val="bg1">
                  <a:lumMod val="95000"/>
                  <a:shade val="100000"/>
                  <a:satMod val="115000"/>
                </a:schemeClr>
              </a:gs>
            </a:gsLst>
            <a:lin ang="10800000" scaled="1"/>
            <a:tileRect/>
          </a:gradFill>
          <a:ln>
            <a:solidFill>
              <a:schemeClr val="bg1">
                <a:lumMod val="95000"/>
              </a:schemeClr>
            </a:solidFill>
          </a:ln>
          <a:effectLst/>
        </p:spPr>
        <p:txBody>
          <a:bodyPr wrap="square" lIns="396000" bIns="46800" anchor="ctr">
            <a:noAutofit/>
          </a:bodyPr>
          <a:lstStyle>
            <a:defPPr>
              <a:defRPr lang="en-US"/>
            </a:defPPr>
            <a:lvl1pPr indent="0">
              <a:buFont typeface="Arial" panose="020B0604020202020204" pitchFamily="34" charset="0"/>
              <a:buNone/>
              <a:defRPr sz="2000">
                <a:latin typeface="+mj-lt"/>
              </a:defRPr>
            </a:lvl1pPr>
          </a:lstStyle>
          <a:p>
            <a:r>
              <a:rPr lang="en-US"/>
              <a:t>In addition to lifestyle modifications, anti-obesity medications target the pathways </a:t>
            </a:r>
            <a:br>
              <a:rPr lang="en-US"/>
            </a:br>
            <a:r>
              <a:rPr lang="en-US"/>
              <a:t>in the brain to help restore hormonal imbalances and decrease energy intake,  promoting weight loss</a:t>
            </a:r>
            <a:r>
              <a:rPr lang="en-US" baseline="30000"/>
              <a:t>1</a:t>
            </a:r>
          </a:p>
        </p:txBody>
      </p:sp>
      <p:sp>
        <p:nvSpPr>
          <p:cNvPr id="19" name="Rectangle: Rounded Corners 18">
            <a:extLst>
              <a:ext uri="{FF2B5EF4-FFF2-40B4-BE49-F238E27FC236}">
                <a16:creationId xmlns:a16="http://schemas.microsoft.com/office/drawing/2014/main" id="{45E00E8F-97B9-5A0E-F623-83E9045113D9}"/>
              </a:ext>
            </a:extLst>
          </p:cNvPr>
          <p:cNvSpPr/>
          <p:nvPr/>
        </p:nvSpPr>
        <p:spPr>
          <a:xfrm>
            <a:off x="570997" y="1406196"/>
            <a:ext cx="1140171" cy="101566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6C5059-B530-2E60-B73B-13ED75B223D9}"/>
              </a:ext>
            </a:extLst>
          </p:cNvPr>
          <p:cNvSpPr>
            <a:spLocks noGrp="1"/>
          </p:cNvSpPr>
          <p:nvPr>
            <p:ph type="title"/>
          </p:nvPr>
        </p:nvSpPr>
        <p:spPr>
          <a:xfrm>
            <a:off x="320624" y="266234"/>
            <a:ext cx="11679698" cy="687298"/>
          </a:xfrm>
        </p:spPr>
        <p:txBody>
          <a:bodyPr>
            <a:noAutofit/>
          </a:bodyPr>
          <a:lstStyle/>
          <a:p>
            <a:r>
              <a:rPr lang="en-US" dirty="0"/>
              <a:t>Rationale for the use of anti-obesity medications </a:t>
            </a:r>
          </a:p>
        </p:txBody>
      </p:sp>
      <p:grpSp>
        <p:nvGrpSpPr>
          <p:cNvPr id="18" name="Group 17">
            <a:extLst>
              <a:ext uri="{FF2B5EF4-FFF2-40B4-BE49-F238E27FC236}">
                <a16:creationId xmlns:a16="http://schemas.microsoft.com/office/drawing/2014/main" id="{E2E07A80-BC2B-76DB-E711-8292BEAAD6B6}"/>
              </a:ext>
            </a:extLst>
          </p:cNvPr>
          <p:cNvGrpSpPr/>
          <p:nvPr/>
        </p:nvGrpSpPr>
        <p:grpSpPr>
          <a:xfrm flipH="1">
            <a:off x="743508" y="1498518"/>
            <a:ext cx="795149" cy="831020"/>
            <a:chOff x="105882" y="2321755"/>
            <a:chExt cx="422275" cy="441325"/>
          </a:xfrm>
        </p:grpSpPr>
        <p:grpSp>
          <p:nvGrpSpPr>
            <p:cNvPr id="17" name="Group 16">
              <a:extLst>
                <a:ext uri="{FF2B5EF4-FFF2-40B4-BE49-F238E27FC236}">
                  <a16:creationId xmlns:a16="http://schemas.microsoft.com/office/drawing/2014/main" id="{183BE66F-90AC-220D-3835-D4DFAFCF9EEE}"/>
                </a:ext>
              </a:extLst>
            </p:cNvPr>
            <p:cNvGrpSpPr/>
            <p:nvPr/>
          </p:nvGrpSpPr>
          <p:grpSpPr>
            <a:xfrm>
              <a:off x="237644" y="2393087"/>
              <a:ext cx="209550" cy="209550"/>
              <a:chOff x="219972" y="2393087"/>
              <a:chExt cx="209550" cy="209550"/>
            </a:xfrm>
            <a:solidFill>
              <a:schemeClr val="tx1"/>
            </a:solidFill>
          </p:grpSpPr>
          <p:sp>
            <p:nvSpPr>
              <p:cNvPr id="10" name="Freeform 15">
                <a:extLst>
                  <a:ext uri="{FF2B5EF4-FFF2-40B4-BE49-F238E27FC236}">
                    <a16:creationId xmlns:a16="http://schemas.microsoft.com/office/drawing/2014/main" id="{5CBFD748-7818-B131-49F8-7ABA9C3D2B3D}"/>
                  </a:ext>
                </a:extLst>
              </p:cNvPr>
              <p:cNvSpPr>
                <a:spLocks noEditPoints="1"/>
              </p:cNvSpPr>
              <p:nvPr/>
            </p:nvSpPr>
            <p:spPr bwMode="auto">
              <a:xfrm>
                <a:off x="219972" y="2393087"/>
                <a:ext cx="209550" cy="209550"/>
              </a:xfrm>
              <a:custGeom>
                <a:avLst/>
                <a:gdLst>
                  <a:gd name="T0" fmla="*/ 20 w 45"/>
                  <a:gd name="T1" fmla="*/ 45 h 45"/>
                  <a:gd name="T2" fmla="*/ 17 w 45"/>
                  <a:gd name="T3" fmla="*/ 39 h 45"/>
                  <a:gd name="T4" fmla="*/ 11 w 45"/>
                  <a:gd name="T5" fmla="*/ 40 h 45"/>
                  <a:gd name="T6" fmla="*/ 5 w 45"/>
                  <a:gd name="T7" fmla="*/ 36 h 45"/>
                  <a:gd name="T8" fmla="*/ 7 w 45"/>
                  <a:gd name="T9" fmla="*/ 30 h 45"/>
                  <a:gd name="T10" fmla="*/ 2 w 45"/>
                  <a:gd name="T11" fmla="*/ 27 h 45"/>
                  <a:gd name="T12" fmla="*/ 0 w 45"/>
                  <a:gd name="T13" fmla="*/ 20 h 45"/>
                  <a:gd name="T14" fmla="*/ 6 w 45"/>
                  <a:gd name="T15" fmla="*/ 17 h 45"/>
                  <a:gd name="T16" fmla="*/ 5 w 45"/>
                  <a:gd name="T17" fmla="*/ 11 h 45"/>
                  <a:gd name="T18" fmla="*/ 8 w 45"/>
                  <a:gd name="T19" fmla="*/ 5 h 45"/>
                  <a:gd name="T20" fmla="*/ 14 w 45"/>
                  <a:gd name="T21" fmla="*/ 6 h 45"/>
                  <a:gd name="T22" fmla="*/ 18 w 45"/>
                  <a:gd name="T23" fmla="*/ 2 h 45"/>
                  <a:gd name="T24" fmla="*/ 25 w 45"/>
                  <a:gd name="T25" fmla="*/ 0 h 45"/>
                  <a:gd name="T26" fmla="*/ 28 w 45"/>
                  <a:gd name="T27" fmla="*/ 5 h 45"/>
                  <a:gd name="T28" fmla="*/ 34 w 45"/>
                  <a:gd name="T29" fmla="*/ 4 h 45"/>
                  <a:gd name="T30" fmla="*/ 40 w 45"/>
                  <a:gd name="T31" fmla="*/ 8 h 45"/>
                  <a:gd name="T32" fmla="*/ 38 w 45"/>
                  <a:gd name="T33" fmla="*/ 14 h 45"/>
                  <a:gd name="T34" fmla="*/ 43 w 45"/>
                  <a:gd name="T35" fmla="*/ 17 h 45"/>
                  <a:gd name="T36" fmla="*/ 45 w 45"/>
                  <a:gd name="T37" fmla="*/ 24 h 45"/>
                  <a:gd name="T38" fmla="*/ 40 w 45"/>
                  <a:gd name="T39" fmla="*/ 27 h 45"/>
                  <a:gd name="T40" fmla="*/ 40 w 45"/>
                  <a:gd name="T41" fmla="*/ 33 h 45"/>
                  <a:gd name="T42" fmla="*/ 37 w 45"/>
                  <a:gd name="T43" fmla="*/ 40 h 45"/>
                  <a:gd name="T44" fmla="*/ 31 w 45"/>
                  <a:gd name="T45" fmla="*/ 38 h 45"/>
                  <a:gd name="T46" fmla="*/ 27 w 45"/>
                  <a:gd name="T47" fmla="*/ 42 h 45"/>
                  <a:gd name="T48" fmla="*/ 21 w 45"/>
                  <a:gd name="T49" fmla="*/ 42 h 45"/>
                  <a:gd name="T50" fmla="*/ 25 w 45"/>
                  <a:gd name="T51" fmla="*/ 38 h 45"/>
                  <a:gd name="T52" fmla="*/ 30 w 45"/>
                  <a:gd name="T53" fmla="*/ 35 h 45"/>
                  <a:gd name="T54" fmla="*/ 35 w 45"/>
                  <a:gd name="T55" fmla="*/ 37 h 45"/>
                  <a:gd name="T56" fmla="*/ 35 w 45"/>
                  <a:gd name="T57" fmla="*/ 31 h 45"/>
                  <a:gd name="T58" fmla="*/ 37 w 45"/>
                  <a:gd name="T59" fmla="*/ 25 h 45"/>
                  <a:gd name="T60" fmla="*/ 42 w 45"/>
                  <a:gd name="T61" fmla="*/ 24 h 45"/>
                  <a:gd name="T62" fmla="*/ 38 w 45"/>
                  <a:gd name="T63" fmla="*/ 20 h 45"/>
                  <a:gd name="T64" fmla="*/ 35 w 45"/>
                  <a:gd name="T65" fmla="*/ 14 h 45"/>
                  <a:gd name="T66" fmla="*/ 38 w 45"/>
                  <a:gd name="T67" fmla="*/ 10 h 45"/>
                  <a:gd name="T68" fmla="*/ 32 w 45"/>
                  <a:gd name="T69" fmla="*/ 9 h 45"/>
                  <a:gd name="T70" fmla="*/ 26 w 45"/>
                  <a:gd name="T71" fmla="*/ 8 h 45"/>
                  <a:gd name="T72" fmla="*/ 24 w 45"/>
                  <a:gd name="T73" fmla="*/ 3 h 45"/>
                  <a:gd name="T74" fmla="*/ 20 w 45"/>
                  <a:gd name="T75" fmla="*/ 7 h 45"/>
                  <a:gd name="T76" fmla="*/ 15 w 45"/>
                  <a:gd name="T77" fmla="*/ 10 h 45"/>
                  <a:gd name="T78" fmla="*/ 10 w 45"/>
                  <a:gd name="T79" fmla="*/ 7 h 45"/>
                  <a:gd name="T80" fmla="*/ 10 w 45"/>
                  <a:gd name="T81" fmla="*/ 13 h 45"/>
                  <a:gd name="T82" fmla="*/ 8 w 45"/>
                  <a:gd name="T83" fmla="*/ 19 h 45"/>
                  <a:gd name="T84" fmla="*/ 3 w 45"/>
                  <a:gd name="T85" fmla="*/ 20 h 45"/>
                  <a:gd name="T86" fmla="*/ 7 w 45"/>
                  <a:gd name="T87" fmla="*/ 24 h 45"/>
                  <a:gd name="T88" fmla="*/ 10 w 45"/>
                  <a:gd name="T89" fmla="*/ 30 h 45"/>
                  <a:gd name="T90" fmla="*/ 7 w 45"/>
                  <a:gd name="T91" fmla="*/ 35 h 45"/>
                  <a:gd name="T92" fmla="*/ 13 w 45"/>
                  <a:gd name="T93" fmla="*/ 35 h 45"/>
                  <a:gd name="T94" fmla="*/ 19 w 45"/>
                  <a:gd name="T95" fmla="*/ 36 h 45"/>
                  <a:gd name="T96" fmla="*/ 21 w 45"/>
                  <a:gd name="T97"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 h="45">
                    <a:moveTo>
                      <a:pt x="25" y="45"/>
                    </a:moveTo>
                    <a:cubicBezTo>
                      <a:pt x="20" y="45"/>
                      <a:pt x="20" y="45"/>
                      <a:pt x="20" y="45"/>
                    </a:cubicBezTo>
                    <a:cubicBezTo>
                      <a:pt x="19" y="45"/>
                      <a:pt x="18" y="44"/>
                      <a:pt x="18" y="42"/>
                    </a:cubicBezTo>
                    <a:cubicBezTo>
                      <a:pt x="17" y="39"/>
                      <a:pt x="17" y="39"/>
                      <a:pt x="17" y="39"/>
                    </a:cubicBezTo>
                    <a:cubicBezTo>
                      <a:pt x="16" y="39"/>
                      <a:pt x="15" y="38"/>
                      <a:pt x="14" y="38"/>
                    </a:cubicBezTo>
                    <a:cubicBezTo>
                      <a:pt x="11" y="40"/>
                      <a:pt x="11" y="40"/>
                      <a:pt x="11" y="40"/>
                    </a:cubicBezTo>
                    <a:cubicBezTo>
                      <a:pt x="10" y="41"/>
                      <a:pt x="9" y="41"/>
                      <a:pt x="8" y="40"/>
                    </a:cubicBezTo>
                    <a:cubicBezTo>
                      <a:pt x="5" y="36"/>
                      <a:pt x="5" y="36"/>
                      <a:pt x="5" y="36"/>
                    </a:cubicBezTo>
                    <a:cubicBezTo>
                      <a:pt x="4" y="35"/>
                      <a:pt x="4" y="34"/>
                      <a:pt x="5" y="33"/>
                    </a:cubicBezTo>
                    <a:cubicBezTo>
                      <a:pt x="7" y="30"/>
                      <a:pt x="7" y="30"/>
                      <a:pt x="7" y="30"/>
                    </a:cubicBezTo>
                    <a:cubicBezTo>
                      <a:pt x="6" y="29"/>
                      <a:pt x="6" y="28"/>
                      <a:pt x="5" y="27"/>
                    </a:cubicBezTo>
                    <a:cubicBezTo>
                      <a:pt x="2" y="27"/>
                      <a:pt x="2" y="27"/>
                      <a:pt x="2" y="27"/>
                    </a:cubicBezTo>
                    <a:cubicBezTo>
                      <a:pt x="1" y="27"/>
                      <a:pt x="0" y="26"/>
                      <a:pt x="0" y="24"/>
                    </a:cubicBezTo>
                    <a:cubicBezTo>
                      <a:pt x="0" y="20"/>
                      <a:pt x="0" y="20"/>
                      <a:pt x="0" y="20"/>
                    </a:cubicBezTo>
                    <a:cubicBezTo>
                      <a:pt x="0" y="18"/>
                      <a:pt x="1" y="18"/>
                      <a:pt x="2" y="17"/>
                    </a:cubicBezTo>
                    <a:cubicBezTo>
                      <a:pt x="6" y="17"/>
                      <a:pt x="6" y="17"/>
                      <a:pt x="6" y="17"/>
                    </a:cubicBezTo>
                    <a:cubicBezTo>
                      <a:pt x="6" y="16"/>
                      <a:pt x="6" y="15"/>
                      <a:pt x="7" y="14"/>
                    </a:cubicBezTo>
                    <a:cubicBezTo>
                      <a:pt x="5" y="11"/>
                      <a:pt x="5" y="11"/>
                      <a:pt x="5" y="11"/>
                    </a:cubicBezTo>
                    <a:cubicBezTo>
                      <a:pt x="4" y="10"/>
                      <a:pt x="4" y="9"/>
                      <a:pt x="5" y="8"/>
                    </a:cubicBezTo>
                    <a:cubicBezTo>
                      <a:pt x="8" y="5"/>
                      <a:pt x="8" y="5"/>
                      <a:pt x="8" y="5"/>
                    </a:cubicBezTo>
                    <a:cubicBezTo>
                      <a:pt x="9" y="4"/>
                      <a:pt x="10" y="4"/>
                      <a:pt x="11" y="4"/>
                    </a:cubicBezTo>
                    <a:cubicBezTo>
                      <a:pt x="14" y="6"/>
                      <a:pt x="14" y="6"/>
                      <a:pt x="14" y="6"/>
                    </a:cubicBezTo>
                    <a:cubicBezTo>
                      <a:pt x="15" y="6"/>
                      <a:pt x="16" y="6"/>
                      <a:pt x="17" y="5"/>
                    </a:cubicBezTo>
                    <a:cubicBezTo>
                      <a:pt x="18" y="2"/>
                      <a:pt x="18" y="2"/>
                      <a:pt x="18" y="2"/>
                    </a:cubicBezTo>
                    <a:cubicBezTo>
                      <a:pt x="18" y="1"/>
                      <a:pt x="19" y="0"/>
                      <a:pt x="20" y="0"/>
                    </a:cubicBezTo>
                    <a:cubicBezTo>
                      <a:pt x="25" y="0"/>
                      <a:pt x="25" y="0"/>
                      <a:pt x="25" y="0"/>
                    </a:cubicBezTo>
                    <a:cubicBezTo>
                      <a:pt x="26" y="0"/>
                      <a:pt x="27" y="1"/>
                      <a:pt x="27" y="2"/>
                    </a:cubicBezTo>
                    <a:cubicBezTo>
                      <a:pt x="28" y="5"/>
                      <a:pt x="28" y="5"/>
                      <a:pt x="28" y="5"/>
                    </a:cubicBezTo>
                    <a:cubicBezTo>
                      <a:pt x="29" y="6"/>
                      <a:pt x="30" y="6"/>
                      <a:pt x="31" y="6"/>
                    </a:cubicBezTo>
                    <a:cubicBezTo>
                      <a:pt x="34" y="4"/>
                      <a:pt x="34" y="4"/>
                      <a:pt x="34" y="4"/>
                    </a:cubicBezTo>
                    <a:cubicBezTo>
                      <a:pt x="35" y="4"/>
                      <a:pt x="36" y="4"/>
                      <a:pt x="37" y="5"/>
                    </a:cubicBezTo>
                    <a:cubicBezTo>
                      <a:pt x="40" y="8"/>
                      <a:pt x="40" y="8"/>
                      <a:pt x="40" y="8"/>
                    </a:cubicBezTo>
                    <a:cubicBezTo>
                      <a:pt x="41" y="9"/>
                      <a:pt x="41" y="10"/>
                      <a:pt x="40" y="11"/>
                    </a:cubicBezTo>
                    <a:cubicBezTo>
                      <a:pt x="38" y="14"/>
                      <a:pt x="38" y="14"/>
                      <a:pt x="38" y="14"/>
                    </a:cubicBezTo>
                    <a:cubicBezTo>
                      <a:pt x="39" y="15"/>
                      <a:pt x="39" y="16"/>
                      <a:pt x="39" y="17"/>
                    </a:cubicBezTo>
                    <a:cubicBezTo>
                      <a:pt x="43" y="17"/>
                      <a:pt x="43" y="17"/>
                      <a:pt x="43" y="17"/>
                    </a:cubicBezTo>
                    <a:cubicBezTo>
                      <a:pt x="44" y="18"/>
                      <a:pt x="45" y="18"/>
                      <a:pt x="45" y="20"/>
                    </a:cubicBezTo>
                    <a:cubicBezTo>
                      <a:pt x="45" y="24"/>
                      <a:pt x="45" y="24"/>
                      <a:pt x="45" y="24"/>
                    </a:cubicBezTo>
                    <a:cubicBezTo>
                      <a:pt x="45" y="26"/>
                      <a:pt x="44" y="27"/>
                      <a:pt x="43" y="27"/>
                    </a:cubicBezTo>
                    <a:cubicBezTo>
                      <a:pt x="40" y="27"/>
                      <a:pt x="40" y="27"/>
                      <a:pt x="40" y="27"/>
                    </a:cubicBezTo>
                    <a:cubicBezTo>
                      <a:pt x="39" y="28"/>
                      <a:pt x="39" y="29"/>
                      <a:pt x="38" y="30"/>
                    </a:cubicBezTo>
                    <a:cubicBezTo>
                      <a:pt x="40" y="33"/>
                      <a:pt x="40" y="33"/>
                      <a:pt x="40" y="33"/>
                    </a:cubicBezTo>
                    <a:cubicBezTo>
                      <a:pt x="41" y="34"/>
                      <a:pt x="41" y="35"/>
                      <a:pt x="40" y="36"/>
                    </a:cubicBezTo>
                    <a:cubicBezTo>
                      <a:pt x="37" y="40"/>
                      <a:pt x="37" y="40"/>
                      <a:pt x="37" y="40"/>
                    </a:cubicBezTo>
                    <a:cubicBezTo>
                      <a:pt x="36" y="41"/>
                      <a:pt x="35" y="41"/>
                      <a:pt x="34" y="40"/>
                    </a:cubicBezTo>
                    <a:cubicBezTo>
                      <a:pt x="31" y="38"/>
                      <a:pt x="31" y="38"/>
                      <a:pt x="31" y="38"/>
                    </a:cubicBezTo>
                    <a:cubicBezTo>
                      <a:pt x="30" y="38"/>
                      <a:pt x="29" y="39"/>
                      <a:pt x="28" y="39"/>
                    </a:cubicBezTo>
                    <a:cubicBezTo>
                      <a:pt x="27" y="42"/>
                      <a:pt x="27" y="42"/>
                      <a:pt x="27" y="42"/>
                    </a:cubicBezTo>
                    <a:cubicBezTo>
                      <a:pt x="27" y="44"/>
                      <a:pt x="26" y="45"/>
                      <a:pt x="25" y="45"/>
                    </a:cubicBezTo>
                    <a:close/>
                    <a:moveTo>
                      <a:pt x="21" y="42"/>
                    </a:moveTo>
                    <a:cubicBezTo>
                      <a:pt x="24" y="42"/>
                      <a:pt x="24" y="42"/>
                      <a:pt x="24" y="42"/>
                    </a:cubicBezTo>
                    <a:cubicBezTo>
                      <a:pt x="25" y="38"/>
                      <a:pt x="25" y="38"/>
                      <a:pt x="25" y="38"/>
                    </a:cubicBezTo>
                    <a:cubicBezTo>
                      <a:pt x="25" y="37"/>
                      <a:pt x="25" y="37"/>
                      <a:pt x="26" y="36"/>
                    </a:cubicBezTo>
                    <a:cubicBezTo>
                      <a:pt x="27" y="36"/>
                      <a:pt x="29" y="36"/>
                      <a:pt x="30" y="35"/>
                    </a:cubicBezTo>
                    <a:cubicBezTo>
                      <a:pt x="31" y="34"/>
                      <a:pt x="31" y="34"/>
                      <a:pt x="32" y="35"/>
                    </a:cubicBezTo>
                    <a:cubicBezTo>
                      <a:pt x="35" y="37"/>
                      <a:pt x="35" y="37"/>
                      <a:pt x="35" y="37"/>
                    </a:cubicBezTo>
                    <a:cubicBezTo>
                      <a:pt x="38" y="35"/>
                      <a:pt x="38" y="35"/>
                      <a:pt x="38" y="35"/>
                    </a:cubicBezTo>
                    <a:cubicBezTo>
                      <a:pt x="35" y="31"/>
                      <a:pt x="35" y="31"/>
                      <a:pt x="35" y="31"/>
                    </a:cubicBezTo>
                    <a:cubicBezTo>
                      <a:pt x="35" y="31"/>
                      <a:pt x="35" y="30"/>
                      <a:pt x="35" y="30"/>
                    </a:cubicBezTo>
                    <a:cubicBezTo>
                      <a:pt x="36" y="28"/>
                      <a:pt x="37" y="27"/>
                      <a:pt x="37" y="25"/>
                    </a:cubicBezTo>
                    <a:cubicBezTo>
                      <a:pt x="37" y="24"/>
                      <a:pt x="38" y="24"/>
                      <a:pt x="38" y="24"/>
                    </a:cubicBezTo>
                    <a:cubicBezTo>
                      <a:pt x="42" y="24"/>
                      <a:pt x="42" y="24"/>
                      <a:pt x="42" y="24"/>
                    </a:cubicBezTo>
                    <a:cubicBezTo>
                      <a:pt x="42" y="20"/>
                      <a:pt x="42" y="20"/>
                      <a:pt x="42" y="20"/>
                    </a:cubicBezTo>
                    <a:cubicBezTo>
                      <a:pt x="38" y="20"/>
                      <a:pt x="38" y="20"/>
                      <a:pt x="38" y="20"/>
                    </a:cubicBezTo>
                    <a:cubicBezTo>
                      <a:pt x="37" y="20"/>
                      <a:pt x="37" y="19"/>
                      <a:pt x="37" y="19"/>
                    </a:cubicBezTo>
                    <a:cubicBezTo>
                      <a:pt x="36" y="17"/>
                      <a:pt x="36" y="16"/>
                      <a:pt x="35" y="14"/>
                    </a:cubicBezTo>
                    <a:cubicBezTo>
                      <a:pt x="35" y="14"/>
                      <a:pt x="35" y="13"/>
                      <a:pt x="35" y="13"/>
                    </a:cubicBezTo>
                    <a:cubicBezTo>
                      <a:pt x="38" y="10"/>
                      <a:pt x="38" y="10"/>
                      <a:pt x="38" y="10"/>
                    </a:cubicBezTo>
                    <a:cubicBezTo>
                      <a:pt x="35" y="7"/>
                      <a:pt x="35" y="7"/>
                      <a:pt x="35" y="7"/>
                    </a:cubicBezTo>
                    <a:cubicBezTo>
                      <a:pt x="32" y="9"/>
                      <a:pt x="32" y="9"/>
                      <a:pt x="32" y="9"/>
                    </a:cubicBezTo>
                    <a:cubicBezTo>
                      <a:pt x="31" y="10"/>
                      <a:pt x="31" y="10"/>
                      <a:pt x="30" y="10"/>
                    </a:cubicBezTo>
                    <a:cubicBezTo>
                      <a:pt x="29" y="9"/>
                      <a:pt x="27" y="8"/>
                      <a:pt x="26" y="8"/>
                    </a:cubicBezTo>
                    <a:cubicBezTo>
                      <a:pt x="25" y="8"/>
                      <a:pt x="25" y="7"/>
                      <a:pt x="25" y="7"/>
                    </a:cubicBezTo>
                    <a:cubicBezTo>
                      <a:pt x="24" y="3"/>
                      <a:pt x="24" y="3"/>
                      <a:pt x="24" y="3"/>
                    </a:cubicBezTo>
                    <a:cubicBezTo>
                      <a:pt x="21" y="3"/>
                      <a:pt x="21" y="3"/>
                      <a:pt x="21" y="3"/>
                    </a:cubicBezTo>
                    <a:cubicBezTo>
                      <a:pt x="20" y="7"/>
                      <a:pt x="20" y="7"/>
                      <a:pt x="20" y="7"/>
                    </a:cubicBezTo>
                    <a:cubicBezTo>
                      <a:pt x="20" y="7"/>
                      <a:pt x="20" y="8"/>
                      <a:pt x="19" y="8"/>
                    </a:cubicBezTo>
                    <a:cubicBezTo>
                      <a:pt x="18" y="8"/>
                      <a:pt x="16" y="9"/>
                      <a:pt x="15" y="10"/>
                    </a:cubicBezTo>
                    <a:cubicBezTo>
                      <a:pt x="14" y="10"/>
                      <a:pt x="14" y="10"/>
                      <a:pt x="13" y="9"/>
                    </a:cubicBezTo>
                    <a:cubicBezTo>
                      <a:pt x="10" y="7"/>
                      <a:pt x="10" y="7"/>
                      <a:pt x="10" y="7"/>
                    </a:cubicBezTo>
                    <a:cubicBezTo>
                      <a:pt x="7" y="10"/>
                      <a:pt x="7" y="10"/>
                      <a:pt x="7" y="10"/>
                    </a:cubicBezTo>
                    <a:cubicBezTo>
                      <a:pt x="10" y="13"/>
                      <a:pt x="10" y="13"/>
                      <a:pt x="10" y="13"/>
                    </a:cubicBezTo>
                    <a:cubicBezTo>
                      <a:pt x="10" y="13"/>
                      <a:pt x="10" y="14"/>
                      <a:pt x="10" y="14"/>
                    </a:cubicBezTo>
                    <a:cubicBezTo>
                      <a:pt x="9" y="16"/>
                      <a:pt x="9" y="17"/>
                      <a:pt x="8" y="19"/>
                    </a:cubicBezTo>
                    <a:cubicBezTo>
                      <a:pt x="8" y="19"/>
                      <a:pt x="8" y="20"/>
                      <a:pt x="7" y="20"/>
                    </a:cubicBezTo>
                    <a:cubicBezTo>
                      <a:pt x="3" y="20"/>
                      <a:pt x="3" y="20"/>
                      <a:pt x="3" y="20"/>
                    </a:cubicBezTo>
                    <a:cubicBezTo>
                      <a:pt x="3" y="24"/>
                      <a:pt x="3" y="24"/>
                      <a:pt x="3" y="24"/>
                    </a:cubicBezTo>
                    <a:cubicBezTo>
                      <a:pt x="7" y="24"/>
                      <a:pt x="7" y="24"/>
                      <a:pt x="7" y="24"/>
                    </a:cubicBezTo>
                    <a:cubicBezTo>
                      <a:pt x="7" y="24"/>
                      <a:pt x="8" y="24"/>
                      <a:pt x="8" y="25"/>
                    </a:cubicBezTo>
                    <a:cubicBezTo>
                      <a:pt x="8" y="27"/>
                      <a:pt x="9" y="28"/>
                      <a:pt x="10" y="30"/>
                    </a:cubicBezTo>
                    <a:cubicBezTo>
                      <a:pt x="10" y="30"/>
                      <a:pt x="10" y="31"/>
                      <a:pt x="10" y="31"/>
                    </a:cubicBezTo>
                    <a:cubicBezTo>
                      <a:pt x="7" y="35"/>
                      <a:pt x="7" y="35"/>
                      <a:pt x="7" y="35"/>
                    </a:cubicBezTo>
                    <a:cubicBezTo>
                      <a:pt x="10" y="37"/>
                      <a:pt x="10" y="37"/>
                      <a:pt x="10" y="37"/>
                    </a:cubicBezTo>
                    <a:cubicBezTo>
                      <a:pt x="13" y="35"/>
                      <a:pt x="13" y="35"/>
                      <a:pt x="13" y="35"/>
                    </a:cubicBezTo>
                    <a:cubicBezTo>
                      <a:pt x="14" y="34"/>
                      <a:pt x="14" y="34"/>
                      <a:pt x="15" y="35"/>
                    </a:cubicBezTo>
                    <a:cubicBezTo>
                      <a:pt x="16" y="36"/>
                      <a:pt x="18" y="36"/>
                      <a:pt x="19" y="36"/>
                    </a:cubicBezTo>
                    <a:cubicBezTo>
                      <a:pt x="20" y="37"/>
                      <a:pt x="20" y="37"/>
                      <a:pt x="20" y="38"/>
                    </a:cubicBezTo>
                    <a:cubicBezTo>
                      <a:pt x="21" y="42"/>
                      <a:pt x="21" y="42"/>
                      <a:pt x="21"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6">
                <a:extLst>
                  <a:ext uri="{FF2B5EF4-FFF2-40B4-BE49-F238E27FC236}">
                    <a16:creationId xmlns:a16="http://schemas.microsoft.com/office/drawing/2014/main" id="{68C266F0-855C-2622-0D75-886732759A85}"/>
                  </a:ext>
                </a:extLst>
              </p:cNvPr>
              <p:cNvSpPr>
                <a:spLocks noEditPoints="1"/>
              </p:cNvSpPr>
              <p:nvPr/>
            </p:nvSpPr>
            <p:spPr bwMode="auto">
              <a:xfrm>
                <a:off x="280297" y="2453412"/>
                <a:ext cx="88900" cy="84138"/>
              </a:xfrm>
              <a:custGeom>
                <a:avLst/>
                <a:gdLst>
                  <a:gd name="T0" fmla="*/ 10 w 19"/>
                  <a:gd name="T1" fmla="*/ 18 h 18"/>
                  <a:gd name="T2" fmla="*/ 0 w 19"/>
                  <a:gd name="T3" fmla="*/ 9 h 18"/>
                  <a:gd name="T4" fmla="*/ 10 w 19"/>
                  <a:gd name="T5" fmla="*/ 0 h 18"/>
                  <a:gd name="T6" fmla="*/ 19 w 19"/>
                  <a:gd name="T7" fmla="*/ 9 h 18"/>
                  <a:gd name="T8" fmla="*/ 10 w 19"/>
                  <a:gd name="T9" fmla="*/ 18 h 18"/>
                  <a:gd name="T10" fmla="*/ 10 w 19"/>
                  <a:gd name="T11" fmla="*/ 3 h 18"/>
                  <a:gd name="T12" fmla="*/ 3 w 19"/>
                  <a:gd name="T13" fmla="*/ 9 h 18"/>
                  <a:gd name="T14" fmla="*/ 10 w 19"/>
                  <a:gd name="T15" fmla="*/ 15 h 18"/>
                  <a:gd name="T16" fmla="*/ 16 w 19"/>
                  <a:gd name="T17" fmla="*/ 9 h 18"/>
                  <a:gd name="T18" fmla="*/ 10 w 19"/>
                  <a:gd name="T19"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8">
                    <a:moveTo>
                      <a:pt x="10" y="18"/>
                    </a:moveTo>
                    <a:cubicBezTo>
                      <a:pt x="5" y="18"/>
                      <a:pt x="0" y="14"/>
                      <a:pt x="0" y="9"/>
                    </a:cubicBezTo>
                    <a:cubicBezTo>
                      <a:pt x="0" y="4"/>
                      <a:pt x="5" y="0"/>
                      <a:pt x="10" y="0"/>
                    </a:cubicBezTo>
                    <a:cubicBezTo>
                      <a:pt x="14" y="0"/>
                      <a:pt x="19" y="4"/>
                      <a:pt x="19" y="9"/>
                    </a:cubicBezTo>
                    <a:cubicBezTo>
                      <a:pt x="19" y="14"/>
                      <a:pt x="14" y="18"/>
                      <a:pt x="10" y="18"/>
                    </a:cubicBezTo>
                    <a:close/>
                    <a:moveTo>
                      <a:pt x="10" y="3"/>
                    </a:moveTo>
                    <a:cubicBezTo>
                      <a:pt x="6" y="3"/>
                      <a:pt x="3" y="6"/>
                      <a:pt x="3" y="9"/>
                    </a:cubicBezTo>
                    <a:cubicBezTo>
                      <a:pt x="3" y="12"/>
                      <a:pt x="6" y="15"/>
                      <a:pt x="10" y="15"/>
                    </a:cubicBezTo>
                    <a:cubicBezTo>
                      <a:pt x="13" y="15"/>
                      <a:pt x="16" y="12"/>
                      <a:pt x="16" y="9"/>
                    </a:cubicBezTo>
                    <a:cubicBezTo>
                      <a:pt x="16" y="6"/>
                      <a:pt x="13" y="3"/>
                      <a:pt x="1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Freeform 118">
              <a:extLst>
                <a:ext uri="{FF2B5EF4-FFF2-40B4-BE49-F238E27FC236}">
                  <a16:creationId xmlns:a16="http://schemas.microsoft.com/office/drawing/2014/main" id="{4DB8CA1C-A341-D28D-8066-A7857EE76F95}"/>
                </a:ext>
              </a:extLst>
            </p:cNvPr>
            <p:cNvSpPr>
              <a:spLocks/>
            </p:cNvSpPr>
            <p:nvPr/>
          </p:nvSpPr>
          <p:spPr bwMode="auto">
            <a:xfrm>
              <a:off x="105882" y="2321755"/>
              <a:ext cx="422275" cy="441325"/>
            </a:xfrm>
            <a:custGeom>
              <a:avLst/>
              <a:gdLst>
                <a:gd name="T0" fmla="*/ 73 w 91"/>
                <a:gd name="T1" fmla="*/ 95 h 95"/>
                <a:gd name="T2" fmla="*/ 72 w 91"/>
                <a:gd name="T3" fmla="*/ 94 h 95"/>
                <a:gd name="T4" fmla="*/ 72 w 91"/>
                <a:gd name="T5" fmla="*/ 75 h 95"/>
                <a:gd name="T6" fmla="*/ 74 w 91"/>
                <a:gd name="T7" fmla="*/ 68 h 95"/>
                <a:gd name="T8" fmla="*/ 88 w 91"/>
                <a:gd name="T9" fmla="*/ 39 h 95"/>
                <a:gd name="T10" fmla="*/ 51 w 91"/>
                <a:gd name="T11" fmla="*/ 3 h 95"/>
                <a:gd name="T12" fmla="*/ 14 w 91"/>
                <a:gd name="T13" fmla="*/ 39 h 95"/>
                <a:gd name="T14" fmla="*/ 14 w 91"/>
                <a:gd name="T15" fmla="*/ 42 h 95"/>
                <a:gd name="T16" fmla="*/ 14 w 91"/>
                <a:gd name="T17" fmla="*/ 43 h 95"/>
                <a:gd name="T18" fmla="*/ 14 w 91"/>
                <a:gd name="T19" fmla="*/ 44 h 95"/>
                <a:gd name="T20" fmla="*/ 9 w 91"/>
                <a:gd name="T21" fmla="*/ 50 h 95"/>
                <a:gd name="T22" fmla="*/ 3 w 91"/>
                <a:gd name="T23" fmla="*/ 57 h 95"/>
                <a:gd name="T24" fmla="*/ 7 w 91"/>
                <a:gd name="T25" fmla="*/ 59 h 95"/>
                <a:gd name="T26" fmla="*/ 12 w 91"/>
                <a:gd name="T27" fmla="*/ 61 h 95"/>
                <a:gd name="T28" fmla="*/ 12 w 91"/>
                <a:gd name="T29" fmla="*/ 63 h 95"/>
                <a:gd name="T30" fmla="*/ 11 w 91"/>
                <a:gd name="T31" fmla="*/ 70 h 95"/>
                <a:gd name="T32" fmla="*/ 12 w 91"/>
                <a:gd name="T33" fmla="*/ 71 h 95"/>
                <a:gd name="T34" fmla="*/ 13 w 91"/>
                <a:gd name="T35" fmla="*/ 74 h 95"/>
                <a:gd name="T36" fmla="*/ 12 w 91"/>
                <a:gd name="T37" fmla="*/ 77 h 95"/>
                <a:gd name="T38" fmla="*/ 11 w 91"/>
                <a:gd name="T39" fmla="*/ 81 h 95"/>
                <a:gd name="T40" fmla="*/ 33 w 91"/>
                <a:gd name="T41" fmla="*/ 87 h 95"/>
                <a:gd name="T42" fmla="*/ 34 w 91"/>
                <a:gd name="T43" fmla="*/ 87 h 95"/>
                <a:gd name="T44" fmla="*/ 36 w 91"/>
                <a:gd name="T45" fmla="*/ 88 h 95"/>
                <a:gd name="T46" fmla="*/ 34 w 91"/>
                <a:gd name="T47" fmla="*/ 90 h 95"/>
                <a:gd name="T48" fmla="*/ 33 w 91"/>
                <a:gd name="T49" fmla="*/ 90 h 95"/>
                <a:gd name="T50" fmla="*/ 8 w 91"/>
                <a:gd name="T51" fmla="*/ 82 h 95"/>
                <a:gd name="T52" fmla="*/ 9 w 91"/>
                <a:gd name="T53" fmla="*/ 76 h 95"/>
                <a:gd name="T54" fmla="*/ 10 w 91"/>
                <a:gd name="T55" fmla="*/ 74 h 95"/>
                <a:gd name="T56" fmla="*/ 9 w 91"/>
                <a:gd name="T57" fmla="*/ 73 h 95"/>
                <a:gd name="T58" fmla="*/ 8 w 91"/>
                <a:gd name="T59" fmla="*/ 71 h 95"/>
                <a:gd name="T60" fmla="*/ 9 w 91"/>
                <a:gd name="T61" fmla="*/ 63 h 95"/>
                <a:gd name="T62" fmla="*/ 6 w 91"/>
                <a:gd name="T63" fmla="*/ 62 h 95"/>
                <a:gd name="T64" fmla="*/ 0 w 91"/>
                <a:gd name="T65" fmla="*/ 57 h 95"/>
                <a:gd name="T66" fmla="*/ 0 w 91"/>
                <a:gd name="T67" fmla="*/ 56 h 95"/>
                <a:gd name="T68" fmla="*/ 7 w 91"/>
                <a:gd name="T69" fmla="*/ 48 h 95"/>
                <a:gd name="T70" fmla="*/ 11 w 91"/>
                <a:gd name="T71" fmla="*/ 43 h 95"/>
                <a:gd name="T72" fmla="*/ 11 w 91"/>
                <a:gd name="T73" fmla="*/ 42 h 95"/>
                <a:gd name="T74" fmla="*/ 11 w 91"/>
                <a:gd name="T75" fmla="*/ 39 h 95"/>
                <a:gd name="T76" fmla="*/ 51 w 91"/>
                <a:gd name="T77" fmla="*/ 0 h 95"/>
                <a:gd name="T78" fmla="*/ 91 w 91"/>
                <a:gd name="T79" fmla="*/ 39 h 95"/>
                <a:gd name="T80" fmla="*/ 76 w 91"/>
                <a:gd name="T81" fmla="*/ 71 h 95"/>
                <a:gd name="T82" fmla="*/ 76 w 91"/>
                <a:gd name="T83" fmla="*/ 71 h 95"/>
                <a:gd name="T84" fmla="*/ 75 w 91"/>
                <a:gd name="T85" fmla="*/ 75 h 95"/>
                <a:gd name="T86" fmla="*/ 75 w 91"/>
                <a:gd name="T87" fmla="*/ 94 h 95"/>
                <a:gd name="T88" fmla="*/ 73 w 91"/>
                <a:gd name="T89"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1" h="95">
                  <a:moveTo>
                    <a:pt x="73" y="95"/>
                  </a:moveTo>
                  <a:cubicBezTo>
                    <a:pt x="72" y="95"/>
                    <a:pt x="72" y="94"/>
                    <a:pt x="72" y="94"/>
                  </a:cubicBezTo>
                  <a:cubicBezTo>
                    <a:pt x="72" y="75"/>
                    <a:pt x="72" y="75"/>
                    <a:pt x="72" y="75"/>
                  </a:cubicBezTo>
                  <a:cubicBezTo>
                    <a:pt x="72" y="70"/>
                    <a:pt x="74" y="69"/>
                    <a:pt x="74" y="68"/>
                  </a:cubicBezTo>
                  <a:cubicBezTo>
                    <a:pt x="83" y="61"/>
                    <a:pt x="88" y="51"/>
                    <a:pt x="88" y="39"/>
                  </a:cubicBezTo>
                  <a:cubicBezTo>
                    <a:pt x="88" y="19"/>
                    <a:pt x="71" y="3"/>
                    <a:pt x="51" y="3"/>
                  </a:cubicBezTo>
                  <a:cubicBezTo>
                    <a:pt x="30" y="3"/>
                    <a:pt x="14" y="19"/>
                    <a:pt x="14" y="39"/>
                  </a:cubicBezTo>
                  <a:cubicBezTo>
                    <a:pt x="14" y="40"/>
                    <a:pt x="14" y="41"/>
                    <a:pt x="14" y="42"/>
                  </a:cubicBezTo>
                  <a:cubicBezTo>
                    <a:pt x="14" y="43"/>
                    <a:pt x="14" y="43"/>
                    <a:pt x="14" y="43"/>
                  </a:cubicBezTo>
                  <a:cubicBezTo>
                    <a:pt x="14" y="44"/>
                    <a:pt x="14" y="44"/>
                    <a:pt x="14" y="44"/>
                  </a:cubicBezTo>
                  <a:cubicBezTo>
                    <a:pt x="13" y="46"/>
                    <a:pt x="11" y="48"/>
                    <a:pt x="9" y="50"/>
                  </a:cubicBezTo>
                  <a:cubicBezTo>
                    <a:pt x="7" y="52"/>
                    <a:pt x="5" y="54"/>
                    <a:pt x="3" y="57"/>
                  </a:cubicBezTo>
                  <a:cubicBezTo>
                    <a:pt x="4" y="58"/>
                    <a:pt x="6" y="58"/>
                    <a:pt x="7" y="59"/>
                  </a:cubicBezTo>
                  <a:cubicBezTo>
                    <a:pt x="9" y="60"/>
                    <a:pt x="11" y="60"/>
                    <a:pt x="12" y="61"/>
                  </a:cubicBezTo>
                  <a:cubicBezTo>
                    <a:pt x="12" y="62"/>
                    <a:pt x="12" y="62"/>
                    <a:pt x="12" y="63"/>
                  </a:cubicBezTo>
                  <a:cubicBezTo>
                    <a:pt x="10" y="67"/>
                    <a:pt x="11" y="67"/>
                    <a:pt x="11" y="70"/>
                  </a:cubicBezTo>
                  <a:cubicBezTo>
                    <a:pt x="11" y="71"/>
                    <a:pt x="11" y="71"/>
                    <a:pt x="12" y="71"/>
                  </a:cubicBezTo>
                  <a:cubicBezTo>
                    <a:pt x="12" y="72"/>
                    <a:pt x="13" y="73"/>
                    <a:pt x="13" y="74"/>
                  </a:cubicBezTo>
                  <a:cubicBezTo>
                    <a:pt x="13" y="75"/>
                    <a:pt x="12" y="76"/>
                    <a:pt x="12" y="77"/>
                  </a:cubicBezTo>
                  <a:cubicBezTo>
                    <a:pt x="11" y="79"/>
                    <a:pt x="11" y="80"/>
                    <a:pt x="11" y="81"/>
                  </a:cubicBezTo>
                  <a:cubicBezTo>
                    <a:pt x="12" y="87"/>
                    <a:pt x="22" y="87"/>
                    <a:pt x="33" y="87"/>
                  </a:cubicBezTo>
                  <a:cubicBezTo>
                    <a:pt x="34" y="87"/>
                    <a:pt x="34" y="87"/>
                    <a:pt x="34" y="87"/>
                  </a:cubicBezTo>
                  <a:cubicBezTo>
                    <a:pt x="35" y="87"/>
                    <a:pt x="36" y="87"/>
                    <a:pt x="36" y="88"/>
                  </a:cubicBezTo>
                  <a:cubicBezTo>
                    <a:pt x="36" y="89"/>
                    <a:pt x="35" y="90"/>
                    <a:pt x="34" y="90"/>
                  </a:cubicBezTo>
                  <a:cubicBezTo>
                    <a:pt x="33" y="90"/>
                    <a:pt x="33" y="90"/>
                    <a:pt x="33" y="90"/>
                  </a:cubicBezTo>
                  <a:cubicBezTo>
                    <a:pt x="20" y="89"/>
                    <a:pt x="9" y="90"/>
                    <a:pt x="8" y="82"/>
                  </a:cubicBezTo>
                  <a:cubicBezTo>
                    <a:pt x="8" y="80"/>
                    <a:pt x="8" y="78"/>
                    <a:pt x="9" y="76"/>
                  </a:cubicBezTo>
                  <a:cubicBezTo>
                    <a:pt x="9" y="75"/>
                    <a:pt x="10" y="74"/>
                    <a:pt x="10" y="74"/>
                  </a:cubicBezTo>
                  <a:cubicBezTo>
                    <a:pt x="10" y="74"/>
                    <a:pt x="10" y="74"/>
                    <a:pt x="9" y="73"/>
                  </a:cubicBezTo>
                  <a:cubicBezTo>
                    <a:pt x="9" y="73"/>
                    <a:pt x="8" y="72"/>
                    <a:pt x="8" y="71"/>
                  </a:cubicBezTo>
                  <a:cubicBezTo>
                    <a:pt x="8" y="68"/>
                    <a:pt x="7" y="67"/>
                    <a:pt x="9" y="63"/>
                  </a:cubicBezTo>
                  <a:cubicBezTo>
                    <a:pt x="8" y="62"/>
                    <a:pt x="7" y="62"/>
                    <a:pt x="6" y="62"/>
                  </a:cubicBezTo>
                  <a:cubicBezTo>
                    <a:pt x="4" y="61"/>
                    <a:pt x="1" y="60"/>
                    <a:pt x="0" y="57"/>
                  </a:cubicBezTo>
                  <a:cubicBezTo>
                    <a:pt x="0" y="56"/>
                    <a:pt x="0" y="56"/>
                    <a:pt x="0" y="56"/>
                  </a:cubicBezTo>
                  <a:cubicBezTo>
                    <a:pt x="2" y="53"/>
                    <a:pt x="4" y="50"/>
                    <a:pt x="7" y="48"/>
                  </a:cubicBezTo>
                  <a:cubicBezTo>
                    <a:pt x="8" y="46"/>
                    <a:pt x="10" y="45"/>
                    <a:pt x="11" y="43"/>
                  </a:cubicBezTo>
                  <a:cubicBezTo>
                    <a:pt x="11" y="42"/>
                    <a:pt x="11" y="42"/>
                    <a:pt x="11" y="42"/>
                  </a:cubicBezTo>
                  <a:cubicBezTo>
                    <a:pt x="11" y="41"/>
                    <a:pt x="11" y="40"/>
                    <a:pt x="11" y="39"/>
                  </a:cubicBezTo>
                  <a:cubicBezTo>
                    <a:pt x="11" y="17"/>
                    <a:pt x="29" y="0"/>
                    <a:pt x="51" y="0"/>
                  </a:cubicBezTo>
                  <a:cubicBezTo>
                    <a:pt x="73" y="0"/>
                    <a:pt x="91" y="17"/>
                    <a:pt x="91" y="39"/>
                  </a:cubicBezTo>
                  <a:cubicBezTo>
                    <a:pt x="91" y="52"/>
                    <a:pt x="85" y="63"/>
                    <a:pt x="76" y="71"/>
                  </a:cubicBezTo>
                  <a:cubicBezTo>
                    <a:pt x="76" y="71"/>
                    <a:pt x="76" y="71"/>
                    <a:pt x="76" y="71"/>
                  </a:cubicBezTo>
                  <a:cubicBezTo>
                    <a:pt x="76" y="71"/>
                    <a:pt x="75" y="72"/>
                    <a:pt x="75" y="75"/>
                  </a:cubicBezTo>
                  <a:cubicBezTo>
                    <a:pt x="75" y="94"/>
                    <a:pt x="75" y="94"/>
                    <a:pt x="75" y="94"/>
                  </a:cubicBezTo>
                  <a:cubicBezTo>
                    <a:pt x="75" y="94"/>
                    <a:pt x="74" y="95"/>
                    <a:pt x="73" y="9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4" name="TextBox 23">
            <a:extLst>
              <a:ext uri="{FF2B5EF4-FFF2-40B4-BE49-F238E27FC236}">
                <a16:creationId xmlns:a16="http://schemas.microsoft.com/office/drawing/2014/main" id="{C1F6BD68-A0FB-ABD6-5818-79ADA2BAFAF0}"/>
              </a:ext>
            </a:extLst>
          </p:cNvPr>
          <p:cNvSpPr txBox="1"/>
          <p:nvPr/>
        </p:nvSpPr>
        <p:spPr>
          <a:xfrm>
            <a:off x="4283131" y="4737222"/>
            <a:ext cx="6303758" cy="464331"/>
          </a:xfrm>
          <a:prstGeom prst="rect">
            <a:avLst/>
          </a:prstGeom>
          <a:solidFill>
            <a:schemeClr val="accent5">
              <a:lumMod val="20000"/>
              <a:lumOff val="80000"/>
            </a:schemeClr>
          </a:solidFill>
        </p:spPr>
        <p:txBody>
          <a:bodyPr wrap="square" tIns="108000" bIns="108000">
            <a:spAutoFit/>
          </a:bodyPr>
          <a:lstStyle/>
          <a:p>
            <a:pPr marL="0" lvl="1" algn="ctr"/>
            <a:r>
              <a:rPr lang="en-US" sz="1600" dirty="0">
                <a:latin typeface="+mj-lt"/>
              </a:rPr>
              <a:t>AOMs tend to be used as long-term treatment</a:t>
            </a:r>
          </a:p>
        </p:txBody>
      </p:sp>
      <p:sp>
        <p:nvSpPr>
          <p:cNvPr id="25" name="TextBox 24">
            <a:extLst>
              <a:ext uri="{FF2B5EF4-FFF2-40B4-BE49-F238E27FC236}">
                <a16:creationId xmlns:a16="http://schemas.microsoft.com/office/drawing/2014/main" id="{BF7CE647-F606-EE83-3A02-25E1BA9A8F9C}"/>
              </a:ext>
            </a:extLst>
          </p:cNvPr>
          <p:cNvSpPr txBox="1"/>
          <p:nvPr/>
        </p:nvSpPr>
        <p:spPr>
          <a:xfrm>
            <a:off x="4283131" y="2858945"/>
            <a:ext cx="6303758" cy="464331"/>
          </a:xfrm>
          <a:prstGeom prst="rect">
            <a:avLst/>
          </a:prstGeom>
          <a:solidFill>
            <a:schemeClr val="accent5">
              <a:lumMod val="20000"/>
              <a:lumOff val="80000"/>
            </a:schemeClr>
          </a:solidFill>
        </p:spPr>
        <p:txBody>
          <a:bodyPr wrap="square" tIns="108000" bIns="108000">
            <a:spAutoFit/>
          </a:bodyPr>
          <a:lstStyle/>
          <a:p>
            <a:pPr marL="0" lvl="1" algn="ctr"/>
            <a:r>
              <a:rPr lang="en-US" sz="1600">
                <a:latin typeface="+mj-lt"/>
              </a:rPr>
              <a:t>AOMs affect pathophysiological pathways that lead to obesity</a:t>
            </a:r>
          </a:p>
        </p:txBody>
      </p:sp>
      <p:sp>
        <p:nvSpPr>
          <p:cNvPr id="26" name="TextBox 25">
            <a:extLst>
              <a:ext uri="{FF2B5EF4-FFF2-40B4-BE49-F238E27FC236}">
                <a16:creationId xmlns:a16="http://schemas.microsoft.com/office/drawing/2014/main" id="{06961E52-2CDC-582B-C60E-EF9064F54BAB}"/>
              </a:ext>
            </a:extLst>
          </p:cNvPr>
          <p:cNvSpPr txBox="1"/>
          <p:nvPr/>
        </p:nvSpPr>
        <p:spPr>
          <a:xfrm>
            <a:off x="4283131" y="3485037"/>
            <a:ext cx="6303758" cy="464331"/>
          </a:xfrm>
          <a:prstGeom prst="rect">
            <a:avLst/>
          </a:prstGeom>
          <a:solidFill>
            <a:schemeClr val="accent5">
              <a:lumMod val="20000"/>
              <a:lumOff val="80000"/>
            </a:schemeClr>
          </a:solidFill>
        </p:spPr>
        <p:txBody>
          <a:bodyPr wrap="square" tIns="108000" bIns="108000">
            <a:spAutoFit/>
          </a:bodyPr>
          <a:lstStyle/>
          <a:p>
            <a:pPr marL="0" lvl="1" algn="ctr"/>
            <a:r>
              <a:rPr lang="en-US" sz="1600">
                <a:latin typeface="+mj-lt"/>
              </a:rPr>
              <a:t>Treatments benefit both weight and weight-related complications</a:t>
            </a:r>
          </a:p>
        </p:txBody>
      </p:sp>
      <p:sp>
        <p:nvSpPr>
          <p:cNvPr id="27" name="TextBox 26">
            <a:extLst>
              <a:ext uri="{FF2B5EF4-FFF2-40B4-BE49-F238E27FC236}">
                <a16:creationId xmlns:a16="http://schemas.microsoft.com/office/drawing/2014/main" id="{3C3AD0C9-18D7-B1BF-B974-6BD3839560BA}"/>
              </a:ext>
            </a:extLst>
          </p:cNvPr>
          <p:cNvSpPr txBox="1"/>
          <p:nvPr/>
        </p:nvSpPr>
        <p:spPr>
          <a:xfrm>
            <a:off x="4283131" y="4111129"/>
            <a:ext cx="6303758" cy="464331"/>
          </a:xfrm>
          <a:prstGeom prst="rect">
            <a:avLst/>
          </a:prstGeom>
          <a:solidFill>
            <a:schemeClr val="accent5">
              <a:lumMod val="20000"/>
              <a:lumOff val="80000"/>
            </a:schemeClr>
          </a:solidFill>
        </p:spPr>
        <p:txBody>
          <a:bodyPr wrap="square" tIns="108000" bIns="108000">
            <a:spAutoFit/>
          </a:bodyPr>
          <a:lstStyle/>
          <a:p>
            <a:pPr marL="0" lvl="1" algn="ctr"/>
            <a:r>
              <a:rPr lang="en-US" sz="1600">
                <a:latin typeface="+mj-lt"/>
              </a:rPr>
              <a:t>Expect heterogeneity in weight loss response</a:t>
            </a:r>
            <a:endParaRPr lang="en-US" sz="1400"/>
          </a:p>
        </p:txBody>
      </p:sp>
      <p:sp>
        <p:nvSpPr>
          <p:cNvPr id="36" name="Rectangle: Rounded Corners 35">
            <a:extLst>
              <a:ext uri="{FF2B5EF4-FFF2-40B4-BE49-F238E27FC236}">
                <a16:creationId xmlns:a16="http://schemas.microsoft.com/office/drawing/2014/main" id="{81B0B563-D42C-745F-6353-EF723ED6B603}"/>
              </a:ext>
            </a:extLst>
          </p:cNvPr>
          <p:cNvSpPr/>
          <p:nvPr/>
        </p:nvSpPr>
        <p:spPr>
          <a:xfrm>
            <a:off x="1605110" y="2858945"/>
            <a:ext cx="2690586" cy="2342608"/>
          </a:xfrm>
          <a:prstGeom prst="roundRect">
            <a:avLst>
              <a:gd name="adj" fmla="val 0"/>
            </a:avLst>
          </a:prstGeom>
          <a:solidFill>
            <a:schemeClr val="bg1">
              <a:lumMod val="85000"/>
            </a:schemeClr>
          </a:solidFill>
          <a:ln>
            <a:solidFill>
              <a:schemeClr val="bg1">
                <a:lumMod val="95000"/>
              </a:schemeClr>
            </a:solidFill>
          </a:ln>
          <a:effectLst/>
        </p:spPr>
        <p:txBody>
          <a:bodyPr wrap="square" lIns="396000" bIns="46800">
            <a:noAutofit/>
          </a:bodyPr>
          <a:lstStyle/>
          <a:p>
            <a:endParaRPr lang="en-US" altLang="en-US" sz="2000" noProof="1">
              <a:solidFill>
                <a:schemeClr val="tx1"/>
              </a:solidFill>
              <a:latin typeface="+mj-lt"/>
            </a:endParaRPr>
          </a:p>
        </p:txBody>
      </p:sp>
      <p:sp>
        <p:nvSpPr>
          <p:cNvPr id="7" name="TextBox 6">
            <a:extLst>
              <a:ext uri="{FF2B5EF4-FFF2-40B4-BE49-F238E27FC236}">
                <a16:creationId xmlns:a16="http://schemas.microsoft.com/office/drawing/2014/main" id="{D258CBAA-2210-09D6-4CC6-AE9AD984081B}"/>
              </a:ext>
            </a:extLst>
          </p:cNvPr>
          <p:cNvSpPr txBox="1"/>
          <p:nvPr/>
        </p:nvSpPr>
        <p:spPr>
          <a:xfrm>
            <a:off x="1605110" y="3086543"/>
            <a:ext cx="2690586" cy="646331"/>
          </a:xfrm>
          <a:prstGeom prst="rect">
            <a:avLst/>
          </a:prstGeom>
          <a:noFill/>
        </p:spPr>
        <p:txBody>
          <a:bodyPr wrap="square">
            <a:spAutoFit/>
          </a:bodyPr>
          <a:lstStyle/>
          <a:p>
            <a:pPr algn="ctr"/>
            <a:r>
              <a:rPr lang="en-US">
                <a:latin typeface="+mj-lt"/>
              </a:rPr>
              <a:t>Principles of obesity pharmacotherapy</a:t>
            </a:r>
            <a:r>
              <a:rPr lang="en-US" baseline="30000">
                <a:latin typeface="+mj-lt"/>
              </a:rPr>
              <a:t>2</a:t>
            </a:r>
          </a:p>
        </p:txBody>
      </p:sp>
      <p:grpSp>
        <p:nvGrpSpPr>
          <p:cNvPr id="20" name="Group 19">
            <a:extLst>
              <a:ext uri="{FF2B5EF4-FFF2-40B4-BE49-F238E27FC236}">
                <a16:creationId xmlns:a16="http://schemas.microsoft.com/office/drawing/2014/main" id="{B99B7755-9F9C-A57E-2E1C-562EBAEDD59B}"/>
              </a:ext>
            </a:extLst>
          </p:cNvPr>
          <p:cNvGrpSpPr/>
          <p:nvPr/>
        </p:nvGrpSpPr>
        <p:grpSpPr>
          <a:xfrm>
            <a:off x="2643279" y="3797865"/>
            <a:ext cx="614247" cy="1117568"/>
            <a:chOff x="-2116458" y="3653464"/>
            <a:chExt cx="430211" cy="782730"/>
          </a:xfrm>
          <a:solidFill>
            <a:schemeClr val="tx1"/>
          </a:solidFill>
        </p:grpSpPr>
        <p:sp>
          <p:nvSpPr>
            <p:cNvPr id="21" name="Freeform 110">
              <a:extLst>
                <a:ext uri="{FF2B5EF4-FFF2-40B4-BE49-F238E27FC236}">
                  <a16:creationId xmlns:a16="http://schemas.microsoft.com/office/drawing/2014/main" id="{95631799-7DCB-28F3-9D6F-8AFF5DDE8F97}"/>
                </a:ext>
              </a:extLst>
            </p:cNvPr>
            <p:cNvSpPr>
              <a:spLocks noEditPoints="1"/>
            </p:cNvSpPr>
            <p:nvPr/>
          </p:nvSpPr>
          <p:spPr bwMode="auto">
            <a:xfrm>
              <a:off x="-2116458" y="3818287"/>
              <a:ext cx="430211" cy="617907"/>
            </a:xfrm>
            <a:custGeom>
              <a:avLst/>
              <a:gdLst>
                <a:gd name="T0" fmla="*/ 406 w 787"/>
                <a:gd name="T1" fmla="*/ 659 h 1134"/>
                <a:gd name="T2" fmla="*/ 381 w 787"/>
                <a:gd name="T3" fmla="*/ 659 h 1134"/>
                <a:gd name="T4" fmla="*/ 381 w 787"/>
                <a:gd name="T5" fmla="*/ 677 h 1134"/>
                <a:gd name="T6" fmla="*/ 381 w 787"/>
                <a:gd name="T7" fmla="*/ 1049 h 1134"/>
                <a:gd name="T8" fmla="*/ 292 w 787"/>
                <a:gd name="T9" fmla="*/ 1124 h 1134"/>
                <a:gd name="T10" fmla="*/ 230 w 787"/>
                <a:gd name="T11" fmla="*/ 1061 h 1134"/>
                <a:gd name="T12" fmla="*/ 169 w 787"/>
                <a:gd name="T13" fmla="*/ 734 h 1134"/>
                <a:gd name="T14" fmla="*/ 130 w 787"/>
                <a:gd name="T15" fmla="*/ 526 h 1134"/>
                <a:gd name="T16" fmla="*/ 125 w 787"/>
                <a:gd name="T17" fmla="*/ 519 h 1134"/>
                <a:gd name="T18" fmla="*/ 125 w 787"/>
                <a:gd name="T19" fmla="*/ 558 h 1134"/>
                <a:gd name="T20" fmla="*/ 86 w 787"/>
                <a:gd name="T21" fmla="*/ 614 h 1134"/>
                <a:gd name="T22" fmla="*/ 1 w 787"/>
                <a:gd name="T23" fmla="*/ 563 h 1134"/>
                <a:gd name="T24" fmla="*/ 58 w 787"/>
                <a:gd name="T25" fmla="*/ 196 h 1134"/>
                <a:gd name="T26" fmla="*/ 158 w 787"/>
                <a:gd name="T27" fmla="*/ 52 h 1134"/>
                <a:gd name="T28" fmla="*/ 296 w 787"/>
                <a:gd name="T29" fmla="*/ 5 h 1134"/>
                <a:gd name="T30" fmla="*/ 313 w 787"/>
                <a:gd name="T31" fmla="*/ 11 h 1134"/>
                <a:gd name="T32" fmla="*/ 463 w 787"/>
                <a:gd name="T33" fmla="*/ 15 h 1134"/>
                <a:gd name="T34" fmla="*/ 559 w 787"/>
                <a:gd name="T35" fmla="*/ 13 h 1134"/>
                <a:gd name="T36" fmla="*/ 695 w 787"/>
                <a:gd name="T37" fmla="*/ 128 h 1134"/>
                <a:gd name="T38" fmla="*/ 769 w 787"/>
                <a:gd name="T39" fmla="*/ 338 h 1134"/>
                <a:gd name="T40" fmla="*/ 787 w 787"/>
                <a:gd name="T41" fmla="*/ 556 h 1134"/>
                <a:gd name="T42" fmla="*/ 734 w 787"/>
                <a:gd name="T43" fmla="*/ 618 h 1134"/>
                <a:gd name="T44" fmla="*/ 665 w 787"/>
                <a:gd name="T45" fmla="*/ 574 h 1134"/>
                <a:gd name="T46" fmla="*/ 662 w 787"/>
                <a:gd name="T47" fmla="*/ 529 h 1134"/>
                <a:gd name="T48" fmla="*/ 659 w 787"/>
                <a:gd name="T49" fmla="*/ 516 h 1134"/>
                <a:gd name="T50" fmla="*/ 646 w 787"/>
                <a:gd name="T51" fmla="*/ 588 h 1134"/>
                <a:gd name="T52" fmla="*/ 592 w 787"/>
                <a:gd name="T53" fmla="*/ 875 h 1134"/>
                <a:gd name="T54" fmla="*/ 556 w 787"/>
                <a:gd name="T55" fmla="*/ 1072 h 1134"/>
                <a:gd name="T56" fmla="*/ 539 w 787"/>
                <a:gd name="T57" fmla="*/ 1103 h 1134"/>
                <a:gd name="T58" fmla="*/ 422 w 787"/>
                <a:gd name="T59" fmla="*/ 1101 h 1134"/>
                <a:gd name="T60" fmla="*/ 406 w 787"/>
                <a:gd name="T61" fmla="*/ 1060 h 1134"/>
                <a:gd name="T62" fmla="*/ 406 w 787"/>
                <a:gd name="T63" fmla="*/ 677 h 1134"/>
                <a:gd name="T64" fmla="*/ 406 w 787"/>
                <a:gd name="T65" fmla="*/ 659 h 1134"/>
                <a:gd name="T66" fmla="*/ 616 w 787"/>
                <a:gd name="T67" fmla="*/ 557 h 1134"/>
                <a:gd name="T68" fmla="*/ 637 w 787"/>
                <a:gd name="T69" fmla="*/ 311 h 1134"/>
                <a:gd name="T70" fmla="*/ 616 w 787"/>
                <a:gd name="T71" fmla="*/ 557 h 1134"/>
                <a:gd name="T72" fmla="*/ 167 w 787"/>
                <a:gd name="T73" fmla="*/ 554 h 1134"/>
                <a:gd name="T74" fmla="*/ 124 w 787"/>
                <a:gd name="T75" fmla="*/ 441 h 1134"/>
                <a:gd name="T76" fmla="*/ 144 w 787"/>
                <a:gd name="T77" fmla="*/ 321 h 1134"/>
                <a:gd name="T78" fmla="*/ 167 w 787"/>
                <a:gd name="T79" fmla="*/ 554 h 1134"/>
                <a:gd name="T80" fmla="*/ 627 w 787"/>
                <a:gd name="T81" fmla="*/ 300 h 1134"/>
                <a:gd name="T82" fmla="*/ 633 w 787"/>
                <a:gd name="T83" fmla="*/ 298 h 1134"/>
                <a:gd name="T84" fmla="*/ 603 w 787"/>
                <a:gd name="T85" fmla="*/ 218 h 1134"/>
                <a:gd name="T86" fmla="*/ 600 w 787"/>
                <a:gd name="T87" fmla="*/ 219 h 1134"/>
                <a:gd name="T88" fmla="*/ 611 w 787"/>
                <a:gd name="T89" fmla="*/ 260 h 1134"/>
                <a:gd name="T90" fmla="*/ 627 w 787"/>
                <a:gd name="T91" fmla="*/ 300 h 1134"/>
                <a:gd name="T92" fmla="*/ 186 w 787"/>
                <a:gd name="T93" fmla="*/ 226 h 1134"/>
                <a:gd name="T94" fmla="*/ 182 w 787"/>
                <a:gd name="T95" fmla="*/ 224 h 1134"/>
                <a:gd name="T96" fmla="*/ 154 w 787"/>
                <a:gd name="T97" fmla="*/ 298 h 1134"/>
                <a:gd name="T98" fmla="*/ 186 w 787"/>
                <a:gd name="T99" fmla="*/ 226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7" h="1134">
                  <a:moveTo>
                    <a:pt x="406" y="659"/>
                  </a:moveTo>
                  <a:cubicBezTo>
                    <a:pt x="397" y="659"/>
                    <a:pt x="390" y="659"/>
                    <a:pt x="381" y="659"/>
                  </a:cubicBezTo>
                  <a:cubicBezTo>
                    <a:pt x="381" y="665"/>
                    <a:pt x="381" y="671"/>
                    <a:pt x="381" y="677"/>
                  </a:cubicBezTo>
                  <a:cubicBezTo>
                    <a:pt x="381" y="801"/>
                    <a:pt x="381" y="925"/>
                    <a:pt x="381" y="1049"/>
                  </a:cubicBezTo>
                  <a:cubicBezTo>
                    <a:pt x="381" y="1102"/>
                    <a:pt x="343" y="1133"/>
                    <a:pt x="292" y="1124"/>
                  </a:cubicBezTo>
                  <a:cubicBezTo>
                    <a:pt x="255" y="1118"/>
                    <a:pt x="238" y="1099"/>
                    <a:pt x="230" y="1061"/>
                  </a:cubicBezTo>
                  <a:cubicBezTo>
                    <a:pt x="210" y="952"/>
                    <a:pt x="189" y="843"/>
                    <a:pt x="169" y="734"/>
                  </a:cubicBezTo>
                  <a:cubicBezTo>
                    <a:pt x="156" y="664"/>
                    <a:pt x="143" y="595"/>
                    <a:pt x="130" y="526"/>
                  </a:cubicBezTo>
                  <a:cubicBezTo>
                    <a:pt x="130" y="524"/>
                    <a:pt x="129" y="522"/>
                    <a:pt x="125" y="519"/>
                  </a:cubicBezTo>
                  <a:cubicBezTo>
                    <a:pt x="125" y="532"/>
                    <a:pt x="125" y="545"/>
                    <a:pt x="125" y="558"/>
                  </a:cubicBezTo>
                  <a:cubicBezTo>
                    <a:pt x="124" y="585"/>
                    <a:pt x="110" y="604"/>
                    <a:pt x="86" y="614"/>
                  </a:cubicBezTo>
                  <a:cubicBezTo>
                    <a:pt x="48" y="630"/>
                    <a:pt x="1" y="603"/>
                    <a:pt x="1" y="563"/>
                  </a:cubicBezTo>
                  <a:cubicBezTo>
                    <a:pt x="0" y="437"/>
                    <a:pt x="12" y="314"/>
                    <a:pt x="58" y="196"/>
                  </a:cubicBezTo>
                  <a:cubicBezTo>
                    <a:pt x="81" y="141"/>
                    <a:pt x="111" y="91"/>
                    <a:pt x="158" y="52"/>
                  </a:cubicBezTo>
                  <a:cubicBezTo>
                    <a:pt x="198" y="19"/>
                    <a:pt x="243" y="1"/>
                    <a:pt x="296" y="5"/>
                  </a:cubicBezTo>
                  <a:cubicBezTo>
                    <a:pt x="302" y="6"/>
                    <a:pt x="308" y="8"/>
                    <a:pt x="313" y="11"/>
                  </a:cubicBezTo>
                  <a:cubicBezTo>
                    <a:pt x="362" y="35"/>
                    <a:pt x="413" y="39"/>
                    <a:pt x="463" y="15"/>
                  </a:cubicBezTo>
                  <a:cubicBezTo>
                    <a:pt x="495" y="0"/>
                    <a:pt x="527" y="2"/>
                    <a:pt x="559" y="13"/>
                  </a:cubicBezTo>
                  <a:cubicBezTo>
                    <a:pt x="619" y="33"/>
                    <a:pt x="662" y="76"/>
                    <a:pt x="695" y="128"/>
                  </a:cubicBezTo>
                  <a:cubicBezTo>
                    <a:pt x="735" y="193"/>
                    <a:pt x="756" y="264"/>
                    <a:pt x="769" y="338"/>
                  </a:cubicBezTo>
                  <a:cubicBezTo>
                    <a:pt x="782" y="410"/>
                    <a:pt x="787" y="483"/>
                    <a:pt x="787" y="556"/>
                  </a:cubicBezTo>
                  <a:cubicBezTo>
                    <a:pt x="787" y="587"/>
                    <a:pt x="764" y="614"/>
                    <a:pt x="734" y="618"/>
                  </a:cubicBezTo>
                  <a:cubicBezTo>
                    <a:pt x="703" y="622"/>
                    <a:pt x="673" y="605"/>
                    <a:pt x="665" y="574"/>
                  </a:cubicBezTo>
                  <a:cubicBezTo>
                    <a:pt x="661" y="560"/>
                    <a:pt x="663" y="544"/>
                    <a:pt x="662" y="529"/>
                  </a:cubicBezTo>
                  <a:cubicBezTo>
                    <a:pt x="661" y="524"/>
                    <a:pt x="662" y="520"/>
                    <a:pt x="659" y="516"/>
                  </a:cubicBezTo>
                  <a:cubicBezTo>
                    <a:pt x="655" y="540"/>
                    <a:pt x="650" y="564"/>
                    <a:pt x="646" y="588"/>
                  </a:cubicBezTo>
                  <a:cubicBezTo>
                    <a:pt x="628" y="684"/>
                    <a:pt x="610" y="779"/>
                    <a:pt x="592" y="875"/>
                  </a:cubicBezTo>
                  <a:cubicBezTo>
                    <a:pt x="580" y="940"/>
                    <a:pt x="569" y="1006"/>
                    <a:pt x="556" y="1072"/>
                  </a:cubicBezTo>
                  <a:cubicBezTo>
                    <a:pt x="553" y="1083"/>
                    <a:pt x="547" y="1095"/>
                    <a:pt x="539" y="1103"/>
                  </a:cubicBezTo>
                  <a:cubicBezTo>
                    <a:pt x="508" y="1134"/>
                    <a:pt x="452" y="1132"/>
                    <a:pt x="422" y="1101"/>
                  </a:cubicBezTo>
                  <a:cubicBezTo>
                    <a:pt x="410" y="1090"/>
                    <a:pt x="406" y="1076"/>
                    <a:pt x="406" y="1060"/>
                  </a:cubicBezTo>
                  <a:cubicBezTo>
                    <a:pt x="406" y="932"/>
                    <a:pt x="406" y="804"/>
                    <a:pt x="406" y="677"/>
                  </a:cubicBezTo>
                  <a:cubicBezTo>
                    <a:pt x="406" y="671"/>
                    <a:pt x="406" y="665"/>
                    <a:pt x="406" y="659"/>
                  </a:cubicBezTo>
                  <a:close/>
                  <a:moveTo>
                    <a:pt x="616" y="557"/>
                  </a:moveTo>
                  <a:cubicBezTo>
                    <a:pt x="689" y="506"/>
                    <a:pt x="689" y="379"/>
                    <a:pt x="637" y="311"/>
                  </a:cubicBezTo>
                  <a:cubicBezTo>
                    <a:pt x="680" y="398"/>
                    <a:pt x="673" y="479"/>
                    <a:pt x="616" y="557"/>
                  </a:cubicBezTo>
                  <a:close/>
                  <a:moveTo>
                    <a:pt x="167" y="554"/>
                  </a:moveTo>
                  <a:cubicBezTo>
                    <a:pt x="144" y="519"/>
                    <a:pt x="128" y="483"/>
                    <a:pt x="124" y="441"/>
                  </a:cubicBezTo>
                  <a:cubicBezTo>
                    <a:pt x="120" y="399"/>
                    <a:pt x="128" y="360"/>
                    <a:pt x="144" y="321"/>
                  </a:cubicBezTo>
                  <a:cubicBezTo>
                    <a:pt x="102" y="381"/>
                    <a:pt x="98" y="501"/>
                    <a:pt x="167" y="554"/>
                  </a:cubicBezTo>
                  <a:close/>
                  <a:moveTo>
                    <a:pt x="627" y="300"/>
                  </a:moveTo>
                  <a:cubicBezTo>
                    <a:pt x="629" y="300"/>
                    <a:pt x="631" y="299"/>
                    <a:pt x="633" y="298"/>
                  </a:cubicBezTo>
                  <a:cubicBezTo>
                    <a:pt x="623" y="272"/>
                    <a:pt x="613" y="245"/>
                    <a:pt x="603" y="218"/>
                  </a:cubicBezTo>
                  <a:cubicBezTo>
                    <a:pt x="602" y="219"/>
                    <a:pt x="601" y="219"/>
                    <a:pt x="600" y="219"/>
                  </a:cubicBezTo>
                  <a:cubicBezTo>
                    <a:pt x="603" y="233"/>
                    <a:pt x="607" y="247"/>
                    <a:pt x="611" y="260"/>
                  </a:cubicBezTo>
                  <a:cubicBezTo>
                    <a:pt x="616" y="274"/>
                    <a:pt x="621" y="287"/>
                    <a:pt x="627" y="300"/>
                  </a:cubicBezTo>
                  <a:close/>
                  <a:moveTo>
                    <a:pt x="186" y="226"/>
                  </a:moveTo>
                  <a:cubicBezTo>
                    <a:pt x="185" y="225"/>
                    <a:pt x="183" y="224"/>
                    <a:pt x="182" y="224"/>
                  </a:cubicBezTo>
                  <a:cubicBezTo>
                    <a:pt x="172" y="249"/>
                    <a:pt x="163" y="273"/>
                    <a:pt x="154" y="298"/>
                  </a:cubicBezTo>
                  <a:cubicBezTo>
                    <a:pt x="177" y="278"/>
                    <a:pt x="177" y="250"/>
                    <a:pt x="186" y="2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11">
              <a:extLst>
                <a:ext uri="{FF2B5EF4-FFF2-40B4-BE49-F238E27FC236}">
                  <a16:creationId xmlns:a16="http://schemas.microsoft.com/office/drawing/2014/main" id="{7DD24CE0-D3E9-85F5-13D3-B653865891B6}"/>
                </a:ext>
              </a:extLst>
            </p:cNvPr>
            <p:cNvSpPr>
              <a:spLocks/>
            </p:cNvSpPr>
            <p:nvPr/>
          </p:nvSpPr>
          <p:spPr bwMode="auto">
            <a:xfrm>
              <a:off x="-1988302" y="3653464"/>
              <a:ext cx="173537" cy="173537"/>
            </a:xfrm>
            <a:custGeom>
              <a:avLst/>
              <a:gdLst>
                <a:gd name="T0" fmla="*/ 317 w 317"/>
                <a:gd name="T1" fmla="*/ 159 h 318"/>
                <a:gd name="T2" fmla="*/ 159 w 317"/>
                <a:gd name="T3" fmla="*/ 318 h 318"/>
                <a:gd name="T4" fmla="*/ 0 w 317"/>
                <a:gd name="T5" fmla="*/ 159 h 318"/>
                <a:gd name="T6" fmla="*/ 159 w 317"/>
                <a:gd name="T7" fmla="*/ 0 h 318"/>
                <a:gd name="T8" fmla="*/ 317 w 317"/>
                <a:gd name="T9" fmla="*/ 159 h 318"/>
              </a:gdLst>
              <a:ahLst/>
              <a:cxnLst>
                <a:cxn ang="0">
                  <a:pos x="T0" y="T1"/>
                </a:cxn>
                <a:cxn ang="0">
                  <a:pos x="T2" y="T3"/>
                </a:cxn>
                <a:cxn ang="0">
                  <a:pos x="T4" y="T5"/>
                </a:cxn>
                <a:cxn ang="0">
                  <a:pos x="T6" y="T7"/>
                </a:cxn>
                <a:cxn ang="0">
                  <a:pos x="T8" y="T9"/>
                </a:cxn>
              </a:cxnLst>
              <a:rect l="0" t="0" r="r" b="b"/>
              <a:pathLst>
                <a:path w="317" h="318">
                  <a:moveTo>
                    <a:pt x="317" y="159"/>
                  </a:moveTo>
                  <a:cubicBezTo>
                    <a:pt x="317" y="246"/>
                    <a:pt x="246" y="318"/>
                    <a:pt x="159" y="318"/>
                  </a:cubicBezTo>
                  <a:cubicBezTo>
                    <a:pt x="71" y="317"/>
                    <a:pt x="0" y="250"/>
                    <a:pt x="0" y="159"/>
                  </a:cubicBezTo>
                  <a:cubicBezTo>
                    <a:pt x="0" y="66"/>
                    <a:pt x="74" y="0"/>
                    <a:pt x="159" y="0"/>
                  </a:cubicBezTo>
                  <a:cubicBezTo>
                    <a:pt x="247" y="0"/>
                    <a:pt x="317" y="72"/>
                    <a:pt x="317" y="1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3" name="Rectangle: Rounded Corners 52">
            <a:extLst>
              <a:ext uri="{FF2B5EF4-FFF2-40B4-BE49-F238E27FC236}">
                <a16:creationId xmlns:a16="http://schemas.microsoft.com/office/drawing/2014/main" id="{70629FD8-885F-3C4B-C58B-86A41D7E72DA}"/>
              </a:ext>
            </a:extLst>
          </p:cNvPr>
          <p:cNvSpPr/>
          <p:nvPr/>
        </p:nvSpPr>
        <p:spPr>
          <a:xfrm>
            <a:off x="9527620" y="6255084"/>
            <a:ext cx="2306648" cy="348395"/>
          </a:xfrm>
          <a:prstGeom prst="roundRect">
            <a:avLst>
              <a:gd name="adj" fmla="val 20610"/>
            </a:avLst>
          </a:prstGeom>
          <a:solidFill>
            <a:schemeClr val="accent3">
              <a:lumMod val="20000"/>
              <a:lumOff val="80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a:r>
              <a:rPr lang="en-US" sz="1000" dirty="0">
                <a:solidFill>
                  <a:schemeClr val="tx1"/>
                </a:solidFill>
              </a:rPr>
              <a:t>Access modules 2, 3 &amp; 6 for </a:t>
            </a:r>
            <a:br>
              <a:rPr lang="en-US" sz="1000" dirty="0">
                <a:solidFill>
                  <a:schemeClr val="tx1"/>
                </a:solidFill>
              </a:rPr>
            </a:br>
            <a:r>
              <a:rPr lang="en-US" sz="1000" dirty="0">
                <a:solidFill>
                  <a:schemeClr val="tx1"/>
                </a:solidFill>
              </a:rPr>
              <a:t>more disease state information</a:t>
            </a:r>
          </a:p>
        </p:txBody>
      </p:sp>
      <p:grpSp>
        <p:nvGrpSpPr>
          <p:cNvPr id="44" name="Group 43">
            <a:extLst>
              <a:ext uri="{FF2B5EF4-FFF2-40B4-BE49-F238E27FC236}">
                <a16:creationId xmlns:a16="http://schemas.microsoft.com/office/drawing/2014/main" id="{12CFCA43-97E2-69C6-E2EC-61FFB39F2729}"/>
              </a:ext>
            </a:extLst>
          </p:cNvPr>
          <p:cNvGrpSpPr/>
          <p:nvPr/>
        </p:nvGrpSpPr>
        <p:grpSpPr>
          <a:xfrm>
            <a:off x="9644288" y="6290032"/>
            <a:ext cx="225714" cy="278500"/>
            <a:chOff x="-5907786" y="1844679"/>
            <a:chExt cx="493644" cy="609089"/>
          </a:xfrm>
        </p:grpSpPr>
        <p:sp>
          <p:nvSpPr>
            <p:cNvPr id="45" name="Freeform 256">
              <a:extLst>
                <a:ext uri="{FF2B5EF4-FFF2-40B4-BE49-F238E27FC236}">
                  <a16:creationId xmlns:a16="http://schemas.microsoft.com/office/drawing/2014/main" id="{CC241675-5A49-9B48-85BF-FD2332C007FB}"/>
                </a:ext>
              </a:extLst>
            </p:cNvPr>
            <p:cNvSpPr>
              <a:spLocks/>
            </p:cNvSpPr>
            <p:nvPr/>
          </p:nvSpPr>
          <p:spPr bwMode="auto">
            <a:xfrm>
              <a:off x="-5783758" y="1844679"/>
              <a:ext cx="29472" cy="100696"/>
            </a:xfrm>
            <a:custGeom>
              <a:avLst/>
              <a:gdLst>
                <a:gd name="T0" fmla="*/ 12 w 24"/>
                <a:gd name="T1" fmla="*/ 0 h 82"/>
                <a:gd name="T2" fmla="*/ 24 w 24"/>
                <a:gd name="T3" fmla="*/ 0 h 82"/>
                <a:gd name="T4" fmla="*/ 18 w 24"/>
                <a:gd name="T5" fmla="*/ 41 h 82"/>
                <a:gd name="T6" fmla="*/ 12 w 24"/>
                <a:gd name="T7" fmla="*/ 82 h 82"/>
                <a:gd name="T8" fmla="*/ 6 w 24"/>
                <a:gd name="T9" fmla="*/ 41 h 82"/>
                <a:gd name="T10" fmla="*/ 0 w 24"/>
                <a:gd name="T11" fmla="*/ 0 h 82"/>
                <a:gd name="T12" fmla="*/ 12 w 24"/>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24" h="82">
                  <a:moveTo>
                    <a:pt x="12" y="0"/>
                  </a:moveTo>
                  <a:lnTo>
                    <a:pt x="24" y="0"/>
                  </a:lnTo>
                  <a:lnTo>
                    <a:pt x="18" y="41"/>
                  </a:lnTo>
                  <a:lnTo>
                    <a:pt x="12" y="82"/>
                  </a:lnTo>
                  <a:lnTo>
                    <a:pt x="6" y="41"/>
                  </a:lnTo>
                  <a:lnTo>
                    <a:pt x="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57">
              <a:extLst>
                <a:ext uri="{FF2B5EF4-FFF2-40B4-BE49-F238E27FC236}">
                  <a16:creationId xmlns:a16="http://schemas.microsoft.com/office/drawing/2014/main" id="{B18E3218-F055-C81D-0AC8-E81332574065}"/>
                </a:ext>
              </a:extLst>
            </p:cNvPr>
            <p:cNvSpPr>
              <a:spLocks/>
            </p:cNvSpPr>
            <p:nvPr/>
          </p:nvSpPr>
          <p:spPr bwMode="auto">
            <a:xfrm>
              <a:off x="-5875858" y="1874151"/>
              <a:ext cx="81048" cy="82276"/>
            </a:xfrm>
            <a:custGeom>
              <a:avLst/>
              <a:gdLst>
                <a:gd name="T0" fmla="*/ 7 w 66"/>
                <a:gd name="T1" fmla="*/ 10 h 67"/>
                <a:gd name="T2" fmla="*/ 17 w 66"/>
                <a:gd name="T3" fmla="*/ 0 h 67"/>
                <a:gd name="T4" fmla="*/ 41 w 66"/>
                <a:gd name="T5" fmla="*/ 34 h 67"/>
                <a:gd name="T6" fmla="*/ 66 w 66"/>
                <a:gd name="T7" fmla="*/ 67 h 67"/>
                <a:gd name="T8" fmla="*/ 33 w 66"/>
                <a:gd name="T9" fmla="*/ 43 h 67"/>
                <a:gd name="T10" fmla="*/ 0 w 66"/>
                <a:gd name="T11" fmla="*/ 17 h 67"/>
                <a:gd name="T12" fmla="*/ 7 w 66"/>
                <a:gd name="T13" fmla="*/ 10 h 67"/>
              </a:gdLst>
              <a:ahLst/>
              <a:cxnLst>
                <a:cxn ang="0">
                  <a:pos x="T0" y="T1"/>
                </a:cxn>
                <a:cxn ang="0">
                  <a:pos x="T2" y="T3"/>
                </a:cxn>
                <a:cxn ang="0">
                  <a:pos x="T4" y="T5"/>
                </a:cxn>
                <a:cxn ang="0">
                  <a:pos x="T6" y="T7"/>
                </a:cxn>
                <a:cxn ang="0">
                  <a:pos x="T8" y="T9"/>
                </a:cxn>
                <a:cxn ang="0">
                  <a:pos x="T10" y="T11"/>
                </a:cxn>
                <a:cxn ang="0">
                  <a:pos x="T12" y="T13"/>
                </a:cxn>
              </a:cxnLst>
              <a:rect l="0" t="0" r="r" b="b"/>
              <a:pathLst>
                <a:path w="66" h="67">
                  <a:moveTo>
                    <a:pt x="7" y="10"/>
                  </a:moveTo>
                  <a:lnTo>
                    <a:pt x="17" y="0"/>
                  </a:lnTo>
                  <a:lnTo>
                    <a:pt x="41" y="34"/>
                  </a:lnTo>
                  <a:lnTo>
                    <a:pt x="66" y="67"/>
                  </a:lnTo>
                  <a:lnTo>
                    <a:pt x="33" y="43"/>
                  </a:lnTo>
                  <a:lnTo>
                    <a:pt x="0" y="17"/>
                  </a:lnTo>
                  <a:lnTo>
                    <a:pt x="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58">
              <a:extLst>
                <a:ext uri="{FF2B5EF4-FFF2-40B4-BE49-F238E27FC236}">
                  <a16:creationId xmlns:a16="http://schemas.microsoft.com/office/drawing/2014/main" id="{4A8075B3-59D6-F90B-8B37-FD25ED26AA73}"/>
                </a:ext>
              </a:extLst>
            </p:cNvPr>
            <p:cNvSpPr>
              <a:spLocks/>
            </p:cNvSpPr>
            <p:nvPr/>
          </p:nvSpPr>
          <p:spPr bwMode="auto">
            <a:xfrm>
              <a:off x="-5907786" y="1968706"/>
              <a:ext cx="101924" cy="29472"/>
            </a:xfrm>
            <a:custGeom>
              <a:avLst/>
              <a:gdLst>
                <a:gd name="T0" fmla="*/ 0 w 83"/>
                <a:gd name="T1" fmla="*/ 12 h 24"/>
                <a:gd name="T2" fmla="*/ 0 w 83"/>
                <a:gd name="T3" fmla="*/ 0 h 24"/>
                <a:gd name="T4" fmla="*/ 43 w 83"/>
                <a:gd name="T5" fmla="*/ 6 h 24"/>
                <a:gd name="T6" fmla="*/ 83 w 83"/>
                <a:gd name="T7" fmla="*/ 12 h 24"/>
                <a:gd name="T8" fmla="*/ 43 w 83"/>
                <a:gd name="T9" fmla="*/ 18 h 24"/>
                <a:gd name="T10" fmla="*/ 0 w 83"/>
                <a:gd name="T11" fmla="*/ 24 h 24"/>
                <a:gd name="T12" fmla="*/ 0 w 83"/>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83" h="24">
                  <a:moveTo>
                    <a:pt x="0" y="12"/>
                  </a:moveTo>
                  <a:lnTo>
                    <a:pt x="0" y="0"/>
                  </a:lnTo>
                  <a:lnTo>
                    <a:pt x="43" y="6"/>
                  </a:lnTo>
                  <a:lnTo>
                    <a:pt x="83" y="12"/>
                  </a:lnTo>
                  <a:lnTo>
                    <a:pt x="43" y="18"/>
                  </a:lnTo>
                  <a:lnTo>
                    <a:pt x="0" y="24"/>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59">
              <a:extLst>
                <a:ext uri="{FF2B5EF4-FFF2-40B4-BE49-F238E27FC236}">
                  <a16:creationId xmlns:a16="http://schemas.microsoft.com/office/drawing/2014/main" id="{C385999B-7AF7-FA1F-6665-FC418413A70C}"/>
                </a:ext>
              </a:extLst>
            </p:cNvPr>
            <p:cNvSpPr>
              <a:spLocks/>
            </p:cNvSpPr>
            <p:nvPr/>
          </p:nvSpPr>
          <p:spPr bwMode="auto">
            <a:xfrm>
              <a:off x="-5875858" y="2010458"/>
              <a:ext cx="81048" cy="81048"/>
            </a:xfrm>
            <a:custGeom>
              <a:avLst/>
              <a:gdLst>
                <a:gd name="T0" fmla="*/ 7 w 66"/>
                <a:gd name="T1" fmla="*/ 58 h 66"/>
                <a:gd name="T2" fmla="*/ 0 w 66"/>
                <a:gd name="T3" fmla="*/ 49 h 66"/>
                <a:gd name="T4" fmla="*/ 33 w 66"/>
                <a:gd name="T5" fmla="*/ 25 h 66"/>
                <a:gd name="T6" fmla="*/ 66 w 66"/>
                <a:gd name="T7" fmla="*/ 0 h 66"/>
                <a:gd name="T8" fmla="*/ 41 w 66"/>
                <a:gd name="T9" fmla="*/ 33 h 66"/>
                <a:gd name="T10" fmla="*/ 17 w 66"/>
                <a:gd name="T11" fmla="*/ 66 h 66"/>
                <a:gd name="T12" fmla="*/ 7 w 66"/>
                <a:gd name="T13" fmla="*/ 58 h 66"/>
              </a:gdLst>
              <a:ahLst/>
              <a:cxnLst>
                <a:cxn ang="0">
                  <a:pos x="T0" y="T1"/>
                </a:cxn>
                <a:cxn ang="0">
                  <a:pos x="T2" y="T3"/>
                </a:cxn>
                <a:cxn ang="0">
                  <a:pos x="T4" y="T5"/>
                </a:cxn>
                <a:cxn ang="0">
                  <a:pos x="T6" y="T7"/>
                </a:cxn>
                <a:cxn ang="0">
                  <a:pos x="T8" y="T9"/>
                </a:cxn>
                <a:cxn ang="0">
                  <a:pos x="T10" y="T11"/>
                </a:cxn>
                <a:cxn ang="0">
                  <a:pos x="T12" y="T13"/>
                </a:cxn>
              </a:cxnLst>
              <a:rect l="0" t="0" r="r" b="b"/>
              <a:pathLst>
                <a:path w="66" h="66">
                  <a:moveTo>
                    <a:pt x="7" y="58"/>
                  </a:moveTo>
                  <a:lnTo>
                    <a:pt x="0" y="49"/>
                  </a:lnTo>
                  <a:lnTo>
                    <a:pt x="33" y="25"/>
                  </a:lnTo>
                  <a:lnTo>
                    <a:pt x="66" y="0"/>
                  </a:lnTo>
                  <a:lnTo>
                    <a:pt x="41" y="33"/>
                  </a:lnTo>
                  <a:lnTo>
                    <a:pt x="17" y="66"/>
                  </a:lnTo>
                  <a:lnTo>
                    <a:pt x="7"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60">
              <a:extLst>
                <a:ext uri="{FF2B5EF4-FFF2-40B4-BE49-F238E27FC236}">
                  <a16:creationId xmlns:a16="http://schemas.microsoft.com/office/drawing/2014/main" id="{8979C646-8ED6-9B3C-2921-069B29559832}"/>
                </a:ext>
              </a:extLst>
            </p:cNvPr>
            <p:cNvSpPr>
              <a:spLocks/>
            </p:cNvSpPr>
            <p:nvPr/>
          </p:nvSpPr>
          <p:spPr bwMode="auto">
            <a:xfrm>
              <a:off x="-5729727" y="1968706"/>
              <a:ext cx="99468" cy="29472"/>
            </a:xfrm>
            <a:custGeom>
              <a:avLst/>
              <a:gdLst>
                <a:gd name="T0" fmla="*/ 81 w 81"/>
                <a:gd name="T1" fmla="*/ 12 h 24"/>
                <a:gd name="T2" fmla="*/ 81 w 81"/>
                <a:gd name="T3" fmla="*/ 24 h 24"/>
                <a:gd name="T4" fmla="*/ 41 w 81"/>
                <a:gd name="T5" fmla="*/ 18 h 24"/>
                <a:gd name="T6" fmla="*/ 0 w 81"/>
                <a:gd name="T7" fmla="*/ 12 h 24"/>
                <a:gd name="T8" fmla="*/ 41 w 81"/>
                <a:gd name="T9" fmla="*/ 6 h 24"/>
                <a:gd name="T10" fmla="*/ 81 w 81"/>
                <a:gd name="T11" fmla="*/ 0 h 24"/>
                <a:gd name="T12" fmla="*/ 81 w 81"/>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81" h="24">
                  <a:moveTo>
                    <a:pt x="81" y="12"/>
                  </a:moveTo>
                  <a:lnTo>
                    <a:pt x="81" y="24"/>
                  </a:lnTo>
                  <a:lnTo>
                    <a:pt x="41" y="18"/>
                  </a:lnTo>
                  <a:lnTo>
                    <a:pt x="0" y="12"/>
                  </a:lnTo>
                  <a:lnTo>
                    <a:pt x="41" y="6"/>
                  </a:lnTo>
                  <a:lnTo>
                    <a:pt x="81" y="0"/>
                  </a:lnTo>
                  <a:lnTo>
                    <a:pt x="8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1">
              <a:extLst>
                <a:ext uri="{FF2B5EF4-FFF2-40B4-BE49-F238E27FC236}">
                  <a16:creationId xmlns:a16="http://schemas.microsoft.com/office/drawing/2014/main" id="{72516C73-D61C-27AB-C772-12DB569CD6AB}"/>
                </a:ext>
              </a:extLst>
            </p:cNvPr>
            <p:cNvSpPr>
              <a:spLocks/>
            </p:cNvSpPr>
            <p:nvPr/>
          </p:nvSpPr>
          <p:spPr bwMode="auto">
            <a:xfrm>
              <a:off x="-5740779" y="1874151"/>
              <a:ext cx="81048" cy="82276"/>
            </a:xfrm>
            <a:custGeom>
              <a:avLst/>
              <a:gdLst>
                <a:gd name="T0" fmla="*/ 57 w 66"/>
                <a:gd name="T1" fmla="*/ 10 h 67"/>
                <a:gd name="T2" fmla="*/ 66 w 66"/>
                <a:gd name="T3" fmla="*/ 17 h 67"/>
                <a:gd name="T4" fmla="*/ 33 w 66"/>
                <a:gd name="T5" fmla="*/ 43 h 67"/>
                <a:gd name="T6" fmla="*/ 0 w 66"/>
                <a:gd name="T7" fmla="*/ 67 h 67"/>
                <a:gd name="T8" fmla="*/ 24 w 66"/>
                <a:gd name="T9" fmla="*/ 34 h 67"/>
                <a:gd name="T10" fmla="*/ 50 w 66"/>
                <a:gd name="T11" fmla="*/ 0 h 67"/>
                <a:gd name="T12" fmla="*/ 57 w 66"/>
                <a:gd name="T13" fmla="*/ 10 h 67"/>
              </a:gdLst>
              <a:ahLst/>
              <a:cxnLst>
                <a:cxn ang="0">
                  <a:pos x="T0" y="T1"/>
                </a:cxn>
                <a:cxn ang="0">
                  <a:pos x="T2" y="T3"/>
                </a:cxn>
                <a:cxn ang="0">
                  <a:pos x="T4" y="T5"/>
                </a:cxn>
                <a:cxn ang="0">
                  <a:pos x="T6" y="T7"/>
                </a:cxn>
                <a:cxn ang="0">
                  <a:pos x="T8" y="T9"/>
                </a:cxn>
                <a:cxn ang="0">
                  <a:pos x="T10" y="T11"/>
                </a:cxn>
                <a:cxn ang="0">
                  <a:pos x="T12" y="T13"/>
                </a:cxn>
              </a:cxnLst>
              <a:rect l="0" t="0" r="r" b="b"/>
              <a:pathLst>
                <a:path w="66" h="67">
                  <a:moveTo>
                    <a:pt x="57" y="10"/>
                  </a:moveTo>
                  <a:lnTo>
                    <a:pt x="66" y="17"/>
                  </a:lnTo>
                  <a:lnTo>
                    <a:pt x="33" y="43"/>
                  </a:lnTo>
                  <a:lnTo>
                    <a:pt x="0" y="67"/>
                  </a:lnTo>
                  <a:lnTo>
                    <a:pt x="24" y="34"/>
                  </a:lnTo>
                  <a:lnTo>
                    <a:pt x="50" y="0"/>
                  </a:lnTo>
                  <a:lnTo>
                    <a:pt x="5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62">
              <a:extLst>
                <a:ext uri="{FF2B5EF4-FFF2-40B4-BE49-F238E27FC236}">
                  <a16:creationId xmlns:a16="http://schemas.microsoft.com/office/drawing/2014/main" id="{FC3355B3-D2FC-75B3-E7C7-46433DBE4035}"/>
                </a:ext>
              </a:extLst>
            </p:cNvPr>
            <p:cNvSpPr>
              <a:spLocks/>
            </p:cNvSpPr>
            <p:nvPr/>
          </p:nvSpPr>
          <p:spPr bwMode="auto">
            <a:xfrm>
              <a:off x="-5748147" y="2026422"/>
              <a:ext cx="267703" cy="394187"/>
            </a:xfrm>
            <a:custGeom>
              <a:avLst/>
              <a:gdLst>
                <a:gd name="T0" fmla="*/ 72 w 218"/>
                <a:gd name="T1" fmla="*/ 196 h 321"/>
                <a:gd name="T2" fmla="*/ 131 w 218"/>
                <a:gd name="T3" fmla="*/ 321 h 321"/>
                <a:gd name="T4" fmla="*/ 158 w 218"/>
                <a:gd name="T5" fmla="*/ 309 h 321"/>
                <a:gd name="T6" fmla="*/ 101 w 218"/>
                <a:gd name="T7" fmla="*/ 184 h 321"/>
                <a:gd name="T8" fmla="*/ 218 w 218"/>
                <a:gd name="T9" fmla="*/ 184 h 321"/>
                <a:gd name="T10" fmla="*/ 0 w 218"/>
                <a:gd name="T11" fmla="*/ 0 h 321"/>
                <a:gd name="T12" fmla="*/ 0 w 218"/>
                <a:gd name="T13" fmla="*/ 288 h 321"/>
                <a:gd name="T14" fmla="*/ 72 w 218"/>
                <a:gd name="T15" fmla="*/ 196 h 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8" h="321">
                  <a:moveTo>
                    <a:pt x="72" y="196"/>
                  </a:moveTo>
                  <a:lnTo>
                    <a:pt x="131" y="321"/>
                  </a:lnTo>
                  <a:lnTo>
                    <a:pt x="158" y="309"/>
                  </a:lnTo>
                  <a:lnTo>
                    <a:pt x="101" y="184"/>
                  </a:lnTo>
                  <a:lnTo>
                    <a:pt x="218" y="184"/>
                  </a:lnTo>
                  <a:lnTo>
                    <a:pt x="0" y="0"/>
                  </a:lnTo>
                  <a:lnTo>
                    <a:pt x="0" y="288"/>
                  </a:lnTo>
                  <a:lnTo>
                    <a:pt x="72"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63">
              <a:extLst>
                <a:ext uri="{FF2B5EF4-FFF2-40B4-BE49-F238E27FC236}">
                  <a16:creationId xmlns:a16="http://schemas.microsoft.com/office/drawing/2014/main" id="{918A8D10-0A59-6A0E-719B-F0362035892A}"/>
                </a:ext>
              </a:extLst>
            </p:cNvPr>
            <p:cNvSpPr>
              <a:spLocks/>
            </p:cNvSpPr>
            <p:nvPr/>
          </p:nvSpPr>
          <p:spPr bwMode="auto">
            <a:xfrm>
              <a:off x="-5773946" y="1972395"/>
              <a:ext cx="359804" cy="481373"/>
            </a:xfrm>
            <a:custGeom>
              <a:avLst/>
              <a:gdLst>
                <a:gd name="T0" fmla="*/ 153 w 293"/>
                <a:gd name="T1" fmla="*/ 248 h 392"/>
                <a:gd name="T2" fmla="*/ 206 w 293"/>
                <a:gd name="T3" fmla="*/ 362 h 392"/>
                <a:gd name="T4" fmla="*/ 141 w 293"/>
                <a:gd name="T5" fmla="*/ 392 h 392"/>
                <a:gd name="T6" fmla="*/ 89 w 293"/>
                <a:gd name="T7" fmla="*/ 278 h 392"/>
                <a:gd name="T8" fmla="*/ 1 w 293"/>
                <a:gd name="T9" fmla="*/ 389 h 392"/>
                <a:gd name="T10" fmla="*/ 0 w 293"/>
                <a:gd name="T11" fmla="*/ 0 h 392"/>
                <a:gd name="T12" fmla="*/ 293 w 293"/>
                <a:gd name="T13" fmla="*/ 248 h 392"/>
                <a:gd name="T14" fmla="*/ 153 w 293"/>
                <a:gd name="T15" fmla="*/ 248 h 3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3" h="392">
                  <a:moveTo>
                    <a:pt x="153" y="248"/>
                  </a:moveTo>
                  <a:lnTo>
                    <a:pt x="206" y="362"/>
                  </a:lnTo>
                  <a:lnTo>
                    <a:pt x="141" y="392"/>
                  </a:lnTo>
                  <a:lnTo>
                    <a:pt x="89" y="278"/>
                  </a:lnTo>
                  <a:lnTo>
                    <a:pt x="1" y="389"/>
                  </a:lnTo>
                  <a:lnTo>
                    <a:pt x="0" y="0"/>
                  </a:lnTo>
                  <a:lnTo>
                    <a:pt x="293" y="248"/>
                  </a:lnTo>
                  <a:lnTo>
                    <a:pt x="153" y="2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3" name="TextBox 22">
            <a:extLst>
              <a:ext uri="{FF2B5EF4-FFF2-40B4-BE49-F238E27FC236}">
                <a16:creationId xmlns:a16="http://schemas.microsoft.com/office/drawing/2014/main" id="{AE48D07C-E9B3-7B6F-0D77-39F44481AB31}"/>
              </a:ext>
            </a:extLst>
          </p:cNvPr>
          <p:cNvSpPr txBox="1"/>
          <p:nvPr/>
        </p:nvSpPr>
        <p:spPr>
          <a:xfrm>
            <a:off x="357732" y="5948514"/>
            <a:ext cx="8141375" cy="707886"/>
          </a:xfrm>
          <a:prstGeom prst="rect">
            <a:avLst/>
          </a:prstGeom>
          <a:noFill/>
        </p:spPr>
        <p:txBody>
          <a:bodyPr wrap="square" anchor="b">
            <a:spAutoFit/>
          </a:bodyPr>
          <a:lstStyle/>
          <a:p>
            <a:pPr marL="0" indent="0">
              <a:buNone/>
            </a:pPr>
            <a:r>
              <a:rPr lang="en-GB" sz="1000"/>
              <a:t>AOMs, anti-obesity medications.</a:t>
            </a:r>
            <a:br>
              <a:rPr lang="en-GB" sz="1000"/>
            </a:br>
            <a:r>
              <a:rPr lang="en-GB" sz="1000"/>
              <a:t>1. </a:t>
            </a:r>
            <a:r>
              <a:rPr lang="en-GB" sz="1000" err="1"/>
              <a:t>Chakhtoura</a:t>
            </a:r>
            <a:r>
              <a:rPr lang="en-GB" sz="1000"/>
              <a:t> M et al. </a:t>
            </a:r>
            <a:r>
              <a:rPr lang="en-GB" sz="1000" err="1"/>
              <a:t>eClinicalMedicine</a:t>
            </a:r>
            <a:r>
              <a:rPr lang="en-GB" sz="1000"/>
              <a:t>. 2023;58:101882; 2. </a:t>
            </a:r>
            <a:r>
              <a:rPr lang="en-US" sz="1000" err="1"/>
              <a:t>Tchang</a:t>
            </a:r>
            <a:r>
              <a:rPr lang="en-US" sz="1000"/>
              <a:t> BG et al. Pharmacologic treatment of overweight and obesity in adults. In: Feingold KR, </a:t>
            </a:r>
            <a:r>
              <a:rPr lang="en-US" sz="1000" err="1"/>
              <a:t>Anawalt</a:t>
            </a:r>
            <a:r>
              <a:rPr lang="en-US" sz="1000"/>
              <a:t> B, Blackman MR, et al., eds. </a:t>
            </a:r>
            <a:r>
              <a:rPr lang="en-US" sz="1000" err="1"/>
              <a:t>Endotext</a:t>
            </a:r>
            <a:r>
              <a:rPr lang="en-US" sz="1000"/>
              <a:t> [Internet]. South Dartmouth (MA): MDText.com, Inc.; 2000. Available from: https://www.ncbi.nlm.nih.gov/books/NBK279038/</a:t>
            </a:r>
            <a:r>
              <a:rPr lang="en-GB" sz="1000"/>
              <a:t>.</a:t>
            </a:r>
            <a:endParaRPr lang="en-US" sz="1000"/>
          </a:p>
        </p:txBody>
      </p:sp>
      <p:sp>
        <p:nvSpPr>
          <p:cNvPr id="3" name="Rectangle 2">
            <a:hlinkClick r:id="rId3"/>
            <a:extLst>
              <a:ext uri="{FF2B5EF4-FFF2-40B4-BE49-F238E27FC236}">
                <a16:creationId xmlns:a16="http://schemas.microsoft.com/office/drawing/2014/main" id="{12910A67-BB99-0D6E-D9F4-B89FCDBAD080}"/>
              </a:ext>
            </a:extLst>
          </p:cNvPr>
          <p:cNvSpPr/>
          <p:nvPr/>
        </p:nvSpPr>
        <p:spPr>
          <a:xfrm>
            <a:off x="9527620" y="6255084"/>
            <a:ext cx="2306648" cy="3483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65942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624" y="266234"/>
            <a:ext cx="11679698" cy="687298"/>
          </a:xfrm>
        </p:spPr>
        <p:txBody>
          <a:bodyPr>
            <a:noAutofit/>
          </a:bodyPr>
          <a:lstStyle/>
          <a:p>
            <a:r>
              <a:rPr lang="en-US" dirty="0"/>
              <a:t>Goals of FDA indication of anti-obesity medications</a:t>
            </a:r>
          </a:p>
        </p:txBody>
      </p:sp>
      <p:grpSp>
        <p:nvGrpSpPr>
          <p:cNvPr id="110" name="Group 109">
            <a:extLst>
              <a:ext uri="{FF2B5EF4-FFF2-40B4-BE49-F238E27FC236}">
                <a16:creationId xmlns:a16="http://schemas.microsoft.com/office/drawing/2014/main" id="{6E641EF0-4DD5-E3C2-FC63-89F57D336039}"/>
              </a:ext>
            </a:extLst>
          </p:cNvPr>
          <p:cNvGrpSpPr/>
          <p:nvPr/>
        </p:nvGrpSpPr>
        <p:grpSpPr>
          <a:xfrm>
            <a:off x="2503149" y="2607075"/>
            <a:ext cx="7383801" cy="2216076"/>
            <a:chOff x="2503149" y="2937663"/>
            <a:chExt cx="7383801" cy="2216076"/>
          </a:xfrm>
        </p:grpSpPr>
        <p:sp>
          <p:nvSpPr>
            <p:cNvPr id="95" name="Rectangle 94">
              <a:extLst>
                <a:ext uri="{FF2B5EF4-FFF2-40B4-BE49-F238E27FC236}">
                  <a16:creationId xmlns:a16="http://schemas.microsoft.com/office/drawing/2014/main" id="{24D5CC9D-E7F7-D360-8C4A-9FD7DA2B7B95}"/>
                </a:ext>
              </a:extLst>
            </p:cNvPr>
            <p:cNvSpPr/>
            <p:nvPr/>
          </p:nvSpPr>
          <p:spPr>
            <a:xfrm>
              <a:off x="6339227" y="2937663"/>
              <a:ext cx="3547723" cy="221607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D70AB5B4-14BC-6AE6-CDFD-7AE39FF1B100}"/>
                </a:ext>
              </a:extLst>
            </p:cNvPr>
            <p:cNvSpPr/>
            <p:nvPr/>
          </p:nvSpPr>
          <p:spPr>
            <a:xfrm>
              <a:off x="2503149" y="2937663"/>
              <a:ext cx="3547723" cy="221607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8E4537D-16EF-3827-8196-684429A8EB2D}"/>
                </a:ext>
              </a:extLst>
            </p:cNvPr>
            <p:cNvGrpSpPr/>
            <p:nvPr/>
          </p:nvGrpSpPr>
          <p:grpSpPr>
            <a:xfrm>
              <a:off x="3969887" y="3699660"/>
              <a:ext cx="614247" cy="1117568"/>
              <a:chOff x="-2116458" y="3653464"/>
              <a:chExt cx="430211" cy="782730"/>
            </a:xfrm>
            <a:solidFill>
              <a:schemeClr val="tx1"/>
            </a:solidFill>
          </p:grpSpPr>
          <p:sp>
            <p:nvSpPr>
              <p:cNvPr id="27" name="Freeform 110">
                <a:extLst>
                  <a:ext uri="{FF2B5EF4-FFF2-40B4-BE49-F238E27FC236}">
                    <a16:creationId xmlns:a16="http://schemas.microsoft.com/office/drawing/2014/main" id="{2025FBB7-2D6D-2876-133C-EFB84E01AB5E}"/>
                  </a:ext>
                </a:extLst>
              </p:cNvPr>
              <p:cNvSpPr>
                <a:spLocks noEditPoints="1"/>
              </p:cNvSpPr>
              <p:nvPr/>
            </p:nvSpPr>
            <p:spPr bwMode="auto">
              <a:xfrm>
                <a:off x="-2116458" y="3818287"/>
                <a:ext cx="430211" cy="617907"/>
              </a:xfrm>
              <a:custGeom>
                <a:avLst/>
                <a:gdLst>
                  <a:gd name="T0" fmla="*/ 406 w 787"/>
                  <a:gd name="T1" fmla="*/ 659 h 1134"/>
                  <a:gd name="T2" fmla="*/ 381 w 787"/>
                  <a:gd name="T3" fmla="*/ 659 h 1134"/>
                  <a:gd name="T4" fmla="*/ 381 w 787"/>
                  <a:gd name="T5" fmla="*/ 677 h 1134"/>
                  <a:gd name="T6" fmla="*/ 381 w 787"/>
                  <a:gd name="T7" fmla="*/ 1049 h 1134"/>
                  <a:gd name="T8" fmla="*/ 292 w 787"/>
                  <a:gd name="T9" fmla="*/ 1124 h 1134"/>
                  <a:gd name="T10" fmla="*/ 230 w 787"/>
                  <a:gd name="T11" fmla="*/ 1061 h 1134"/>
                  <a:gd name="T12" fmla="*/ 169 w 787"/>
                  <a:gd name="T13" fmla="*/ 734 h 1134"/>
                  <a:gd name="T14" fmla="*/ 130 w 787"/>
                  <a:gd name="T15" fmla="*/ 526 h 1134"/>
                  <a:gd name="T16" fmla="*/ 125 w 787"/>
                  <a:gd name="T17" fmla="*/ 519 h 1134"/>
                  <a:gd name="T18" fmla="*/ 125 w 787"/>
                  <a:gd name="T19" fmla="*/ 558 h 1134"/>
                  <a:gd name="T20" fmla="*/ 86 w 787"/>
                  <a:gd name="T21" fmla="*/ 614 h 1134"/>
                  <a:gd name="T22" fmla="*/ 1 w 787"/>
                  <a:gd name="T23" fmla="*/ 563 h 1134"/>
                  <a:gd name="T24" fmla="*/ 58 w 787"/>
                  <a:gd name="T25" fmla="*/ 196 h 1134"/>
                  <a:gd name="T26" fmla="*/ 158 w 787"/>
                  <a:gd name="T27" fmla="*/ 52 h 1134"/>
                  <a:gd name="T28" fmla="*/ 296 w 787"/>
                  <a:gd name="T29" fmla="*/ 5 h 1134"/>
                  <a:gd name="T30" fmla="*/ 313 w 787"/>
                  <a:gd name="T31" fmla="*/ 11 h 1134"/>
                  <a:gd name="T32" fmla="*/ 463 w 787"/>
                  <a:gd name="T33" fmla="*/ 15 h 1134"/>
                  <a:gd name="T34" fmla="*/ 559 w 787"/>
                  <a:gd name="T35" fmla="*/ 13 h 1134"/>
                  <a:gd name="T36" fmla="*/ 695 w 787"/>
                  <a:gd name="T37" fmla="*/ 128 h 1134"/>
                  <a:gd name="T38" fmla="*/ 769 w 787"/>
                  <a:gd name="T39" fmla="*/ 338 h 1134"/>
                  <a:gd name="T40" fmla="*/ 787 w 787"/>
                  <a:gd name="T41" fmla="*/ 556 h 1134"/>
                  <a:gd name="T42" fmla="*/ 734 w 787"/>
                  <a:gd name="T43" fmla="*/ 618 h 1134"/>
                  <a:gd name="T44" fmla="*/ 665 w 787"/>
                  <a:gd name="T45" fmla="*/ 574 h 1134"/>
                  <a:gd name="T46" fmla="*/ 662 w 787"/>
                  <a:gd name="T47" fmla="*/ 529 h 1134"/>
                  <a:gd name="T48" fmla="*/ 659 w 787"/>
                  <a:gd name="T49" fmla="*/ 516 h 1134"/>
                  <a:gd name="T50" fmla="*/ 646 w 787"/>
                  <a:gd name="T51" fmla="*/ 588 h 1134"/>
                  <a:gd name="T52" fmla="*/ 592 w 787"/>
                  <a:gd name="T53" fmla="*/ 875 h 1134"/>
                  <a:gd name="T54" fmla="*/ 556 w 787"/>
                  <a:gd name="T55" fmla="*/ 1072 h 1134"/>
                  <a:gd name="T56" fmla="*/ 539 w 787"/>
                  <a:gd name="T57" fmla="*/ 1103 h 1134"/>
                  <a:gd name="T58" fmla="*/ 422 w 787"/>
                  <a:gd name="T59" fmla="*/ 1101 h 1134"/>
                  <a:gd name="T60" fmla="*/ 406 w 787"/>
                  <a:gd name="T61" fmla="*/ 1060 h 1134"/>
                  <a:gd name="T62" fmla="*/ 406 w 787"/>
                  <a:gd name="T63" fmla="*/ 677 h 1134"/>
                  <a:gd name="T64" fmla="*/ 406 w 787"/>
                  <a:gd name="T65" fmla="*/ 659 h 1134"/>
                  <a:gd name="T66" fmla="*/ 616 w 787"/>
                  <a:gd name="T67" fmla="*/ 557 h 1134"/>
                  <a:gd name="T68" fmla="*/ 637 w 787"/>
                  <a:gd name="T69" fmla="*/ 311 h 1134"/>
                  <a:gd name="T70" fmla="*/ 616 w 787"/>
                  <a:gd name="T71" fmla="*/ 557 h 1134"/>
                  <a:gd name="T72" fmla="*/ 167 w 787"/>
                  <a:gd name="T73" fmla="*/ 554 h 1134"/>
                  <a:gd name="T74" fmla="*/ 124 w 787"/>
                  <a:gd name="T75" fmla="*/ 441 h 1134"/>
                  <a:gd name="T76" fmla="*/ 144 w 787"/>
                  <a:gd name="T77" fmla="*/ 321 h 1134"/>
                  <a:gd name="T78" fmla="*/ 167 w 787"/>
                  <a:gd name="T79" fmla="*/ 554 h 1134"/>
                  <a:gd name="T80" fmla="*/ 627 w 787"/>
                  <a:gd name="T81" fmla="*/ 300 h 1134"/>
                  <a:gd name="T82" fmla="*/ 633 w 787"/>
                  <a:gd name="T83" fmla="*/ 298 h 1134"/>
                  <a:gd name="T84" fmla="*/ 603 w 787"/>
                  <a:gd name="T85" fmla="*/ 218 h 1134"/>
                  <a:gd name="T86" fmla="*/ 600 w 787"/>
                  <a:gd name="T87" fmla="*/ 219 h 1134"/>
                  <a:gd name="T88" fmla="*/ 611 w 787"/>
                  <a:gd name="T89" fmla="*/ 260 h 1134"/>
                  <a:gd name="T90" fmla="*/ 627 w 787"/>
                  <a:gd name="T91" fmla="*/ 300 h 1134"/>
                  <a:gd name="T92" fmla="*/ 186 w 787"/>
                  <a:gd name="T93" fmla="*/ 226 h 1134"/>
                  <a:gd name="T94" fmla="*/ 182 w 787"/>
                  <a:gd name="T95" fmla="*/ 224 h 1134"/>
                  <a:gd name="T96" fmla="*/ 154 w 787"/>
                  <a:gd name="T97" fmla="*/ 298 h 1134"/>
                  <a:gd name="T98" fmla="*/ 186 w 787"/>
                  <a:gd name="T99" fmla="*/ 226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7" h="1134">
                    <a:moveTo>
                      <a:pt x="406" y="659"/>
                    </a:moveTo>
                    <a:cubicBezTo>
                      <a:pt x="397" y="659"/>
                      <a:pt x="390" y="659"/>
                      <a:pt x="381" y="659"/>
                    </a:cubicBezTo>
                    <a:cubicBezTo>
                      <a:pt x="381" y="665"/>
                      <a:pt x="381" y="671"/>
                      <a:pt x="381" y="677"/>
                    </a:cubicBezTo>
                    <a:cubicBezTo>
                      <a:pt x="381" y="801"/>
                      <a:pt x="381" y="925"/>
                      <a:pt x="381" y="1049"/>
                    </a:cubicBezTo>
                    <a:cubicBezTo>
                      <a:pt x="381" y="1102"/>
                      <a:pt x="343" y="1133"/>
                      <a:pt x="292" y="1124"/>
                    </a:cubicBezTo>
                    <a:cubicBezTo>
                      <a:pt x="255" y="1118"/>
                      <a:pt x="238" y="1099"/>
                      <a:pt x="230" y="1061"/>
                    </a:cubicBezTo>
                    <a:cubicBezTo>
                      <a:pt x="210" y="952"/>
                      <a:pt x="189" y="843"/>
                      <a:pt x="169" y="734"/>
                    </a:cubicBezTo>
                    <a:cubicBezTo>
                      <a:pt x="156" y="664"/>
                      <a:pt x="143" y="595"/>
                      <a:pt x="130" y="526"/>
                    </a:cubicBezTo>
                    <a:cubicBezTo>
                      <a:pt x="130" y="524"/>
                      <a:pt x="129" y="522"/>
                      <a:pt x="125" y="519"/>
                    </a:cubicBezTo>
                    <a:cubicBezTo>
                      <a:pt x="125" y="532"/>
                      <a:pt x="125" y="545"/>
                      <a:pt x="125" y="558"/>
                    </a:cubicBezTo>
                    <a:cubicBezTo>
                      <a:pt x="124" y="585"/>
                      <a:pt x="110" y="604"/>
                      <a:pt x="86" y="614"/>
                    </a:cubicBezTo>
                    <a:cubicBezTo>
                      <a:pt x="48" y="630"/>
                      <a:pt x="1" y="603"/>
                      <a:pt x="1" y="563"/>
                    </a:cubicBezTo>
                    <a:cubicBezTo>
                      <a:pt x="0" y="437"/>
                      <a:pt x="12" y="314"/>
                      <a:pt x="58" y="196"/>
                    </a:cubicBezTo>
                    <a:cubicBezTo>
                      <a:pt x="81" y="141"/>
                      <a:pt x="111" y="91"/>
                      <a:pt x="158" y="52"/>
                    </a:cubicBezTo>
                    <a:cubicBezTo>
                      <a:pt x="198" y="19"/>
                      <a:pt x="243" y="1"/>
                      <a:pt x="296" y="5"/>
                    </a:cubicBezTo>
                    <a:cubicBezTo>
                      <a:pt x="302" y="6"/>
                      <a:pt x="308" y="8"/>
                      <a:pt x="313" y="11"/>
                    </a:cubicBezTo>
                    <a:cubicBezTo>
                      <a:pt x="362" y="35"/>
                      <a:pt x="413" y="39"/>
                      <a:pt x="463" y="15"/>
                    </a:cubicBezTo>
                    <a:cubicBezTo>
                      <a:pt x="495" y="0"/>
                      <a:pt x="527" y="2"/>
                      <a:pt x="559" y="13"/>
                    </a:cubicBezTo>
                    <a:cubicBezTo>
                      <a:pt x="619" y="33"/>
                      <a:pt x="662" y="76"/>
                      <a:pt x="695" y="128"/>
                    </a:cubicBezTo>
                    <a:cubicBezTo>
                      <a:pt x="735" y="193"/>
                      <a:pt x="756" y="264"/>
                      <a:pt x="769" y="338"/>
                    </a:cubicBezTo>
                    <a:cubicBezTo>
                      <a:pt x="782" y="410"/>
                      <a:pt x="787" y="483"/>
                      <a:pt x="787" y="556"/>
                    </a:cubicBezTo>
                    <a:cubicBezTo>
                      <a:pt x="787" y="587"/>
                      <a:pt x="764" y="614"/>
                      <a:pt x="734" y="618"/>
                    </a:cubicBezTo>
                    <a:cubicBezTo>
                      <a:pt x="703" y="622"/>
                      <a:pt x="673" y="605"/>
                      <a:pt x="665" y="574"/>
                    </a:cubicBezTo>
                    <a:cubicBezTo>
                      <a:pt x="661" y="560"/>
                      <a:pt x="663" y="544"/>
                      <a:pt x="662" y="529"/>
                    </a:cubicBezTo>
                    <a:cubicBezTo>
                      <a:pt x="661" y="524"/>
                      <a:pt x="662" y="520"/>
                      <a:pt x="659" y="516"/>
                    </a:cubicBezTo>
                    <a:cubicBezTo>
                      <a:pt x="655" y="540"/>
                      <a:pt x="650" y="564"/>
                      <a:pt x="646" y="588"/>
                    </a:cubicBezTo>
                    <a:cubicBezTo>
                      <a:pt x="628" y="684"/>
                      <a:pt x="610" y="779"/>
                      <a:pt x="592" y="875"/>
                    </a:cubicBezTo>
                    <a:cubicBezTo>
                      <a:pt x="580" y="940"/>
                      <a:pt x="569" y="1006"/>
                      <a:pt x="556" y="1072"/>
                    </a:cubicBezTo>
                    <a:cubicBezTo>
                      <a:pt x="553" y="1083"/>
                      <a:pt x="547" y="1095"/>
                      <a:pt x="539" y="1103"/>
                    </a:cubicBezTo>
                    <a:cubicBezTo>
                      <a:pt x="508" y="1134"/>
                      <a:pt x="452" y="1132"/>
                      <a:pt x="422" y="1101"/>
                    </a:cubicBezTo>
                    <a:cubicBezTo>
                      <a:pt x="410" y="1090"/>
                      <a:pt x="406" y="1076"/>
                      <a:pt x="406" y="1060"/>
                    </a:cubicBezTo>
                    <a:cubicBezTo>
                      <a:pt x="406" y="932"/>
                      <a:pt x="406" y="804"/>
                      <a:pt x="406" y="677"/>
                    </a:cubicBezTo>
                    <a:cubicBezTo>
                      <a:pt x="406" y="671"/>
                      <a:pt x="406" y="665"/>
                      <a:pt x="406" y="659"/>
                    </a:cubicBezTo>
                    <a:close/>
                    <a:moveTo>
                      <a:pt x="616" y="557"/>
                    </a:moveTo>
                    <a:cubicBezTo>
                      <a:pt x="689" y="506"/>
                      <a:pt x="689" y="379"/>
                      <a:pt x="637" y="311"/>
                    </a:cubicBezTo>
                    <a:cubicBezTo>
                      <a:pt x="680" y="398"/>
                      <a:pt x="673" y="479"/>
                      <a:pt x="616" y="557"/>
                    </a:cubicBezTo>
                    <a:close/>
                    <a:moveTo>
                      <a:pt x="167" y="554"/>
                    </a:moveTo>
                    <a:cubicBezTo>
                      <a:pt x="144" y="519"/>
                      <a:pt x="128" y="483"/>
                      <a:pt x="124" y="441"/>
                    </a:cubicBezTo>
                    <a:cubicBezTo>
                      <a:pt x="120" y="399"/>
                      <a:pt x="128" y="360"/>
                      <a:pt x="144" y="321"/>
                    </a:cubicBezTo>
                    <a:cubicBezTo>
                      <a:pt x="102" y="381"/>
                      <a:pt x="98" y="501"/>
                      <a:pt x="167" y="554"/>
                    </a:cubicBezTo>
                    <a:close/>
                    <a:moveTo>
                      <a:pt x="627" y="300"/>
                    </a:moveTo>
                    <a:cubicBezTo>
                      <a:pt x="629" y="300"/>
                      <a:pt x="631" y="299"/>
                      <a:pt x="633" y="298"/>
                    </a:cubicBezTo>
                    <a:cubicBezTo>
                      <a:pt x="623" y="272"/>
                      <a:pt x="613" y="245"/>
                      <a:pt x="603" y="218"/>
                    </a:cubicBezTo>
                    <a:cubicBezTo>
                      <a:pt x="602" y="219"/>
                      <a:pt x="601" y="219"/>
                      <a:pt x="600" y="219"/>
                    </a:cubicBezTo>
                    <a:cubicBezTo>
                      <a:pt x="603" y="233"/>
                      <a:pt x="607" y="247"/>
                      <a:pt x="611" y="260"/>
                    </a:cubicBezTo>
                    <a:cubicBezTo>
                      <a:pt x="616" y="274"/>
                      <a:pt x="621" y="287"/>
                      <a:pt x="627" y="300"/>
                    </a:cubicBezTo>
                    <a:close/>
                    <a:moveTo>
                      <a:pt x="186" y="226"/>
                    </a:moveTo>
                    <a:cubicBezTo>
                      <a:pt x="185" y="225"/>
                      <a:pt x="183" y="224"/>
                      <a:pt x="182" y="224"/>
                    </a:cubicBezTo>
                    <a:cubicBezTo>
                      <a:pt x="172" y="249"/>
                      <a:pt x="163" y="273"/>
                      <a:pt x="154" y="298"/>
                    </a:cubicBezTo>
                    <a:cubicBezTo>
                      <a:pt x="177" y="278"/>
                      <a:pt x="177" y="250"/>
                      <a:pt x="186" y="2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8" name="Freeform 111">
                <a:extLst>
                  <a:ext uri="{FF2B5EF4-FFF2-40B4-BE49-F238E27FC236}">
                    <a16:creationId xmlns:a16="http://schemas.microsoft.com/office/drawing/2014/main" id="{DCF9F3FB-1650-BC22-D692-29468DA547C3}"/>
                  </a:ext>
                </a:extLst>
              </p:cNvPr>
              <p:cNvSpPr>
                <a:spLocks/>
              </p:cNvSpPr>
              <p:nvPr/>
            </p:nvSpPr>
            <p:spPr bwMode="auto">
              <a:xfrm>
                <a:off x="-1988302" y="3653464"/>
                <a:ext cx="173537" cy="173537"/>
              </a:xfrm>
              <a:custGeom>
                <a:avLst/>
                <a:gdLst>
                  <a:gd name="T0" fmla="*/ 317 w 317"/>
                  <a:gd name="T1" fmla="*/ 159 h 318"/>
                  <a:gd name="T2" fmla="*/ 159 w 317"/>
                  <a:gd name="T3" fmla="*/ 318 h 318"/>
                  <a:gd name="T4" fmla="*/ 0 w 317"/>
                  <a:gd name="T5" fmla="*/ 159 h 318"/>
                  <a:gd name="T6" fmla="*/ 159 w 317"/>
                  <a:gd name="T7" fmla="*/ 0 h 318"/>
                  <a:gd name="T8" fmla="*/ 317 w 317"/>
                  <a:gd name="T9" fmla="*/ 159 h 318"/>
                </a:gdLst>
                <a:ahLst/>
                <a:cxnLst>
                  <a:cxn ang="0">
                    <a:pos x="T0" y="T1"/>
                  </a:cxn>
                  <a:cxn ang="0">
                    <a:pos x="T2" y="T3"/>
                  </a:cxn>
                  <a:cxn ang="0">
                    <a:pos x="T4" y="T5"/>
                  </a:cxn>
                  <a:cxn ang="0">
                    <a:pos x="T6" y="T7"/>
                  </a:cxn>
                  <a:cxn ang="0">
                    <a:pos x="T8" y="T9"/>
                  </a:cxn>
                </a:cxnLst>
                <a:rect l="0" t="0" r="r" b="b"/>
                <a:pathLst>
                  <a:path w="317" h="318">
                    <a:moveTo>
                      <a:pt x="317" y="159"/>
                    </a:moveTo>
                    <a:cubicBezTo>
                      <a:pt x="317" y="246"/>
                      <a:pt x="246" y="318"/>
                      <a:pt x="159" y="318"/>
                    </a:cubicBezTo>
                    <a:cubicBezTo>
                      <a:pt x="71" y="317"/>
                      <a:pt x="0" y="250"/>
                      <a:pt x="0" y="159"/>
                    </a:cubicBezTo>
                    <a:cubicBezTo>
                      <a:pt x="0" y="66"/>
                      <a:pt x="74" y="0"/>
                      <a:pt x="159" y="0"/>
                    </a:cubicBezTo>
                    <a:cubicBezTo>
                      <a:pt x="247" y="0"/>
                      <a:pt x="317" y="72"/>
                      <a:pt x="317" y="1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grpSp>
        <p:sp>
          <p:nvSpPr>
            <p:cNvPr id="32" name="TextBox 31">
              <a:extLst>
                <a:ext uri="{FF2B5EF4-FFF2-40B4-BE49-F238E27FC236}">
                  <a16:creationId xmlns:a16="http://schemas.microsoft.com/office/drawing/2014/main" id="{6DB30FE0-878D-6576-5A2C-812132531068}"/>
                </a:ext>
              </a:extLst>
            </p:cNvPr>
            <p:cNvSpPr txBox="1"/>
            <p:nvPr/>
          </p:nvSpPr>
          <p:spPr>
            <a:xfrm>
              <a:off x="2786768" y="2994140"/>
              <a:ext cx="2980484" cy="369332"/>
            </a:xfrm>
            <a:prstGeom prst="rect">
              <a:avLst/>
            </a:prstGeom>
            <a:noFill/>
          </p:spPr>
          <p:txBody>
            <a:bodyPr wrap="square">
              <a:spAutoFit/>
            </a:bodyPr>
            <a:lstStyle/>
            <a:p>
              <a:pPr marL="0" lvl="2" algn="ctr">
                <a:spcBef>
                  <a:spcPts val="600"/>
                </a:spcBef>
              </a:pPr>
              <a:r>
                <a:rPr lang="en-US" spc="-50">
                  <a:latin typeface="+mj-lt"/>
                </a:rPr>
                <a:t>People with obesity</a:t>
              </a:r>
              <a:endParaRPr lang="en-US" spc="-50">
                <a:latin typeface="+mj-lt"/>
                <a:cs typeface="Calibri" panose="020F0502020204030204" pitchFamily="34" charset="0"/>
              </a:endParaRPr>
            </a:p>
          </p:txBody>
        </p:sp>
        <p:sp>
          <p:nvSpPr>
            <p:cNvPr id="34" name="TextBox 33">
              <a:extLst>
                <a:ext uri="{FF2B5EF4-FFF2-40B4-BE49-F238E27FC236}">
                  <a16:creationId xmlns:a16="http://schemas.microsoft.com/office/drawing/2014/main" id="{DA02D471-0C6F-8BBC-C66F-E0DB05CA7E90}"/>
                </a:ext>
              </a:extLst>
            </p:cNvPr>
            <p:cNvSpPr txBox="1"/>
            <p:nvPr/>
          </p:nvSpPr>
          <p:spPr>
            <a:xfrm>
              <a:off x="6339227" y="2937663"/>
              <a:ext cx="3547723" cy="646331"/>
            </a:xfrm>
            <a:prstGeom prst="rect">
              <a:avLst/>
            </a:prstGeom>
            <a:noFill/>
          </p:spPr>
          <p:txBody>
            <a:bodyPr wrap="square" lIns="91440" tIns="45720" rIns="91440" bIns="45720" anchor="t">
              <a:spAutoFit/>
            </a:bodyPr>
            <a:lstStyle/>
            <a:p>
              <a:pPr marL="0" lvl="2" algn="ctr">
                <a:spcBef>
                  <a:spcPts val="600"/>
                </a:spcBef>
              </a:pPr>
              <a:r>
                <a:rPr lang="en-US" spc="-50">
                  <a:cs typeface="Calibri"/>
                </a:rPr>
                <a:t>People with overweight with </a:t>
              </a:r>
              <a:br>
                <a:rPr lang="en-US" spc="-50">
                  <a:cs typeface="Calibri"/>
                </a:rPr>
              </a:br>
              <a:r>
                <a:rPr lang="en-US" spc="-50">
                  <a:cs typeface="Times New Roman"/>
                </a:rPr>
                <a:t>≥1 </a:t>
              </a:r>
              <a:r>
                <a:rPr lang="en-US" spc="-50">
                  <a:cs typeface="Calibri"/>
                </a:rPr>
                <a:t>weight-related complication</a:t>
              </a:r>
            </a:p>
          </p:txBody>
        </p:sp>
        <p:grpSp>
          <p:nvGrpSpPr>
            <p:cNvPr id="89" name="Group 88">
              <a:extLst>
                <a:ext uri="{FF2B5EF4-FFF2-40B4-BE49-F238E27FC236}">
                  <a16:creationId xmlns:a16="http://schemas.microsoft.com/office/drawing/2014/main" id="{03E54D7E-8850-C1A7-AFB5-0EAD69E34F6E}"/>
                </a:ext>
              </a:extLst>
            </p:cNvPr>
            <p:cNvGrpSpPr/>
            <p:nvPr/>
          </p:nvGrpSpPr>
          <p:grpSpPr>
            <a:xfrm>
              <a:off x="7574147" y="3695659"/>
              <a:ext cx="1077883" cy="1258837"/>
              <a:chOff x="5128024" y="4268136"/>
              <a:chExt cx="1077883" cy="1258837"/>
            </a:xfrm>
          </p:grpSpPr>
          <p:sp>
            <p:nvSpPr>
              <p:cNvPr id="83" name="Oval 82">
                <a:extLst>
                  <a:ext uri="{FF2B5EF4-FFF2-40B4-BE49-F238E27FC236}">
                    <a16:creationId xmlns:a16="http://schemas.microsoft.com/office/drawing/2014/main" id="{82131164-2AFB-E8D3-DDED-948C832DDADF}"/>
                  </a:ext>
                </a:extLst>
              </p:cNvPr>
              <p:cNvSpPr/>
              <p:nvPr/>
            </p:nvSpPr>
            <p:spPr>
              <a:xfrm>
                <a:off x="5561828" y="5069773"/>
                <a:ext cx="457200" cy="457200"/>
              </a:xfrm>
              <a:prstGeom prst="ellipse">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E304005-90C5-0EC1-92FB-1C1FE0630A87}"/>
                  </a:ext>
                </a:extLst>
              </p:cNvPr>
              <p:cNvGrpSpPr/>
              <p:nvPr/>
            </p:nvGrpSpPr>
            <p:grpSpPr>
              <a:xfrm>
                <a:off x="5668109" y="5115672"/>
                <a:ext cx="237907" cy="362536"/>
                <a:chOff x="950880" y="1066768"/>
                <a:chExt cx="237907" cy="362536"/>
              </a:xfrm>
            </p:grpSpPr>
            <p:sp>
              <p:nvSpPr>
                <p:cNvPr id="67" name="Freeform: Shape 66">
                  <a:extLst>
                    <a:ext uri="{FF2B5EF4-FFF2-40B4-BE49-F238E27FC236}">
                      <a16:creationId xmlns:a16="http://schemas.microsoft.com/office/drawing/2014/main" id="{53E063D9-3472-E644-0E72-CCB8C48F7040}"/>
                    </a:ext>
                  </a:extLst>
                </p:cNvPr>
                <p:cNvSpPr/>
                <p:nvPr/>
              </p:nvSpPr>
              <p:spPr>
                <a:xfrm>
                  <a:off x="1079944" y="1135892"/>
                  <a:ext cx="103042" cy="2862"/>
                </a:xfrm>
                <a:custGeom>
                  <a:avLst/>
                  <a:gdLst>
                    <a:gd name="connsiteX0" fmla="*/ 0 w 137388"/>
                    <a:gd name="connsiteY0" fmla="*/ 2481 h 3816"/>
                    <a:gd name="connsiteX1" fmla="*/ 119147 w 137388"/>
                    <a:gd name="connsiteY1" fmla="*/ 2481 h 3816"/>
                    <a:gd name="connsiteX2" fmla="*/ 140251 w 137388"/>
                    <a:gd name="connsiteY2" fmla="*/ 0 h 3816"/>
                  </a:gdLst>
                  <a:ahLst/>
                  <a:cxnLst>
                    <a:cxn ang="0">
                      <a:pos x="connsiteX0" y="connsiteY0"/>
                    </a:cxn>
                    <a:cxn ang="0">
                      <a:pos x="connsiteX1" y="connsiteY1"/>
                    </a:cxn>
                    <a:cxn ang="0">
                      <a:pos x="connsiteX2" y="connsiteY2"/>
                    </a:cxn>
                  </a:cxnLst>
                  <a:rect l="l" t="t" r="r" b="b"/>
                  <a:pathLst>
                    <a:path w="137388" h="3816">
                      <a:moveTo>
                        <a:pt x="0" y="2481"/>
                      </a:moveTo>
                      <a:cubicBezTo>
                        <a:pt x="0" y="2481"/>
                        <a:pt x="49498" y="10152"/>
                        <a:pt x="119147" y="2481"/>
                      </a:cubicBezTo>
                      <a:cubicBezTo>
                        <a:pt x="119147" y="2481"/>
                        <a:pt x="127008" y="1679"/>
                        <a:pt x="140251" y="0"/>
                      </a:cubicBezTo>
                    </a:path>
                  </a:pathLst>
                </a:custGeom>
                <a:noFill/>
                <a:ln w="11448" cap="rnd">
                  <a:solidFill>
                    <a:srgbClr val="344154"/>
                  </a:solidFill>
                  <a:prstDash val="solid"/>
                  <a:miter/>
                </a:ln>
              </p:spPr>
              <p:txBody>
                <a:bodyPr rtlCol="0" anchor="ctr"/>
                <a:lstStyle/>
                <a:p>
                  <a:pPr algn="ctr"/>
                  <a:endParaRPr lang="en-CA" sz="1350"/>
                </a:p>
              </p:txBody>
            </p:sp>
            <p:sp>
              <p:nvSpPr>
                <p:cNvPr id="68" name="Freeform: Shape 67">
                  <a:extLst>
                    <a:ext uri="{FF2B5EF4-FFF2-40B4-BE49-F238E27FC236}">
                      <a16:creationId xmlns:a16="http://schemas.microsoft.com/office/drawing/2014/main" id="{99258EC3-651A-52FF-39E4-D7F31A743327}"/>
                    </a:ext>
                  </a:extLst>
                </p:cNvPr>
                <p:cNvSpPr/>
                <p:nvPr/>
              </p:nvSpPr>
              <p:spPr>
                <a:xfrm>
                  <a:off x="1034213" y="1066768"/>
                  <a:ext cx="31485" cy="140252"/>
                </a:xfrm>
                <a:custGeom>
                  <a:avLst/>
                  <a:gdLst>
                    <a:gd name="connsiteX0" fmla="*/ 3157 w 41979"/>
                    <a:gd name="connsiteY0" fmla="*/ 190017 h 187001"/>
                    <a:gd name="connsiteX1" fmla="*/ 42618 w 41979"/>
                    <a:gd name="connsiteY1" fmla="*/ 32668 h 187001"/>
                    <a:gd name="connsiteX2" fmla="*/ 42618 w 41979"/>
                    <a:gd name="connsiteY2" fmla="*/ 0 h 187001"/>
                  </a:gdLst>
                  <a:ahLst/>
                  <a:cxnLst>
                    <a:cxn ang="0">
                      <a:pos x="connsiteX0" y="connsiteY0"/>
                    </a:cxn>
                    <a:cxn ang="0">
                      <a:pos x="connsiteX1" y="connsiteY1"/>
                    </a:cxn>
                    <a:cxn ang="0">
                      <a:pos x="connsiteX2" y="connsiteY2"/>
                    </a:cxn>
                  </a:cxnLst>
                  <a:rect l="l" t="t" r="r" b="b"/>
                  <a:pathLst>
                    <a:path w="41979" h="187001">
                      <a:moveTo>
                        <a:pt x="3157" y="190017"/>
                      </a:moveTo>
                      <a:cubicBezTo>
                        <a:pt x="3157" y="190017"/>
                        <a:pt x="-16574" y="84685"/>
                        <a:pt x="42618" y="32668"/>
                      </a:cubicBezTo>
                      <a:lnTo>
                        <a:pt x="42618" y="0"/>
                      </a:lnTo>
                    </a:path>
                  </a:pathLst>
                </a:custGeom>
                <a:noFill/>
                <a:ln w="11448" cap="rnd">
                  <a:solidFill>
                    <a:srgbClr val="344154"/>
                  </a:solidFill>
                  <a:prstDash val="solid"/>
                  <a:miter/>
                </a:ln>
              </p:spPr>
              <p:txBody>
                <a:bodyPr rtlCol="0" anchor="ctr"/>
                <a:lstStyle/>
                <a:p>
                  <a:pPr algn="ctr"/>
                  <a:endParaRPr lang="en-CA" sz="1350"/>
                </a:p>
              </p:txBody>
            </p:sp>
            <p:sp>
              <p:nvSpPr>
                <p:cNvPr id="69" name="Freeform: Shape 68">
                  <a:extLst>
                    <a:ext uri="{FF2B5EF4-FFF2-40B4-BE49-F238E27FC236}">
                      <a16:creationId xmlns:a16="http://schemas.microsoft.com/office/drawing/2014/main" id="{8018B04E-2F3B-873F-7410-F33E075E2189}"/>
                    </a:ext>
                  </a:extLst>
                </p:cNvPr>
                <p:cNvSpPr/>
                <p:nvPr/>
              </p:nvSpPr>
              <p:spPr>
                <a:xfrm>
                  <a:off x="1093854" y="1066769"/>
                  <a:ext cx="34347" cy="71557"/>
                </a:xfrm>
                <a:custGeom>
                  <a:avLst/>
                  <a:gdLst>
                    <a:gd name="connsiteX0" fmla="*/ 0 w 45796"/>
                    <a:gd name="connsiteY0" fmla="*/ 0 h 95409"/>
                    <a:gd name="connsiteX1" fmla="*/ 0 w 45796"/>
                    <a:gd name="connsiteY1" fmla="*/ 29424 h 95409"/>
                    <a:gd name="connsiteX2" fmla="*/ 47285 w 45796"/>
                    <a:gd name="connsiteY2" fmla="*/ 98042 h 95409"/>
                  </a:gdLst>
                  <a:ahLst/>
                  <a:cxnLst>
                    <a:cxn ang="0">
                      <a:pos x="connsiteX0" y="connsiteY0"/>
                    </a:cxn>
                    <a:cxn ang="0">
                      <a:pos x="connsiteX1" y="connsiteY1"/>
                    </a:cxn>
                    <a:cxn ang="0">
                      <a:pos x="connsiteX2" y="connsiteY2"/>
                    </a:cxn>
                  </a:cxnLst>
                  <a:rect l="l" t="t" r="r" b="b"/>
                  <a:pathLst>
                    <a:path w="45796" h="95409">
                      <a:moveTo>
                        <a:pt x="0" y="0"/>
                      </a:moveTo>
                      <a:lnTo>
                        <a:pt x="0" y="29424"/>
                      </a:lnTo>
                      <a:cubicBezTo>
                        <a:pt x="0" y="29424"/>
                        <a:pt x="47285" y="35721"/>
                        <a:pt x="47285" y="98042"/>
                      </a:cubicBezTo>
                    </a:path>
                  </a:pathLst>
                </a:custGeom>
                <a:noFill/>
                <a:ln w="11448" cap="rnd">
                  <a:solidFill>
                    <a:srgbClr val="344154"/>
                  </a:solidFill>
                  <a:prstDash val="solid"/>
                  <a:miter/>
                </a:ln>
              </p:spPr>
              <p:txBody>
                <a:bodyPr rtlCol="0" anchor="ctr"/>
                <a:lstStyle/>
                <a:p>
                  <a:pPr algn="ctr"/>
                  <a:endParaRPr lang="en-CA" sz="1350"/>
                </a:p>
              </p:txBody>
            </p:sp>
            <p:sp>
              <p:nvSpPr>
                <p:cNvPr id="70" name="Freeform: Shape 69">
                  <a:extLst>
                    <a:ext uri="{FF2B5EF4-FFF2-40B4-BE49-F238E27FC236}">
                      <a16:creationId xmlns:a16="http://schemas.microsoft.com/office/drawing/2014/main" id="{596CBAFD-5A48-495A-40AE-AB46DF8ED628}"/>
                    </a:ext>
                  </a:extLst>
                </p:cNvPr>
                <p:cNvSpPr/>
                <p:nvPr/>
              </p:nvSpPr>
              <p:spPr>
                <a:xfrm>
                  <a:off x="988428" y="1120179"/>
                  <a:ext cx="200359" cy="309125"/>
                </a:xfrm>
                <a:custGeom>
                  <a:avLst/>
                  <a:gdLst>
                    <a:gd name="connsiteX0" fmla="*/ 262273 w 267145"/>
                    <a:gd name="connsiteY0" fmla="*/ 64039 h 412166"/>
                    <a:gd name="connsiteX1" fmla="*/ 240748 w 267145"/>
                    <a:gd name="connsiteY1" fmla="*/ 66748 h 412166"/>
                    <a:gd name="connsiteX2" fmla="*/ 182930 w 267145"/>
                    <a:gd name="connsiteY2" fmla="*/ 70565 h 412166"/>
                    <a:gd name="connsiteX3" fmla="*/ 192700 w 267145"/>
                    <a:gd name="connsiteY3" fmla="*/ 136359 h 412166"/>
                    <a:gd name="connsiteX4" fmla="*/ 193006 w 267145"/>
                    <a:gd name="connsiteY4" fmla="*/ 136664 h 412166"/>
                    <a:gd name="connsiteX5" fmla="*/ 193006 w 267145"/>
                    <a:gd name="connsiteY5" fmla="*/ 136664 h 412166"/>
                    <a:gd name="connsiteX6" fmla="*/ 260364 w 267145"/>
                    <a:gd name="connsiteY6" fmla="*/ 210434 h 412166"/>
                    <a:gd name="connsiteX7" fmla="*/ 266814 w 267145"/>
                    <a:gd name="connsiteY7" fmla="*/ 296989 h 412166"/>
                    <a:gd name="connsiteX8" fmla="*/ 250556 w 267145"/>
                    <a:gd name="connsiteY8" fmla="*/ 361409 h 412166"/>
                    <a:gd name="connsiteX9" fmla="*/ 235825 w 267145"/>
                    <a:gd name="connsiteY9" fmla="*/ 390185 h 412166"/>
                    <a:gd name="connsiteX10" fmla="*/ 183770 w 267145"/>
                    <a:gd name="connsiteY10" fmla="*/ 412701 h 412166"/>
                    <a:gd name="connsiteX11" fmla="*/ 51991 w 267145"/>
                    <a:gd name="connsiteY11" fmla="*/ 337175 h 412166"/>
                    <a:gd name="connsiteX12" fmla="*/ 14781 w 267145"/>
                    <a:gd name="connsiteY12" fmla="*/ 288784 h 412166"/>
                    <a:gd name="connsiteX13" fmla="*/ 38977 w 267145"/>
                    <a:gd name="connsiteY13" fmla="*/ 141549 h 412166"/>
                    <a:gd name="connsiteX14" fmla="*/ 55922 w 267145"/>
                    <a:gd name="connsiteY14" fmla="*/ 125596 h 412166"/>
                    <a:gd name="connsiteX15" fmla="*/ 126372 w 267145"/>
                    <a:gd name="connsiteY15" fmla="*/ 106782 h 412166"/>
                    <a:gd name="connsiteX16" fmla="*/ 126792 w 267145"/>
                    <a:gd name="connsiteY16" fmla="*/ 106896 h 412166"/>
                    <a:gd name="connsiteX17" fmla="*/ 140073 w 267145"/>
                    <a:gd name="connsiteY17" fmla="*/ 67779 h 412166"/>
                    <a:gd name="connsiteX18" fmla="*/ 130532 w 267145"/>
                    <a:gd name="connsiteY18" fmla="*/ 66481 h 412166"/>
                    <a:gd name="connsiteX19" fmla="*/ 113358 w 267145"/>
                    <a:gd name="connsiteY19" fmla="*/ 43583 h 412166"/>
                    <a:gd name="connsiteX20" fmla="*/ 131219 w 267145"/>
                    <a:gd name="connsiteY20" fmla="*/ 0 h 41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7145" h="412166">
                      <a:moveTo>
                        <a:pt x="262273" y="64039"/>
                      </a:moveTo>
                      <a:cubicBezTo>
                        <a:pt x="249717" y="65718"/>
                        <a:pt x="240748" y="66748"/>
                        <a:pt x="240748" y="66748"/>
                      </a:cubicBezTo>
                      <a:cubicBezTo>
                        <a:pt x="207928" y="69649"/>
                        <a:pt x="182930" y="70565"/>
                        <a:pt x="182930" y="70565"/>
                      </a:cubicBezTo>
                      <a:cubicBezTo>
                        <a:pt x="182625" y="109835"/>
                        <a:pt x="191746" y="133878"/>
                        <a:pt x="192700" y="136359"/>
                      </a:cubicBezTo>
                      <a:cubicBezTo>
                        <a:pt x="192777" y="136511"/>
                        <a:pt x="192853" y="136588"/>
                        <a:pt x="193006" y="136664"/>
                      </a:cubicBezTo>
                      <a:lnTo>
                        <a:pt x="193006" y="136664"/>
                      </a:lnTo>
                      <a:cubicBezTo>
                        <a:pt x="225330" y="150288"/>
                        <a:pt x="250060" y="177346"/>
                        <a:pt x="260364" y="210434"/>
                      </a:cubicBezTo>
                      <a:cubicBezTo>
                        <a:pt x="260364" y="210434"/>
                        <a:pt x="270898" y="248522"/>
                        <a:pt x="266814" y="296989"/>
                      </a:cubicBezTo>
                      <a:cubicBezTo>
                        <a:pt x="264944" y="319124"/>
                        <a:pt x="259029" y="340801"/>
                        <a:pt x="250556" y="361409"/>
                      </a:cubicBezTo>
                      <a:cubicBezTo>
                        <a:pt x="245595" y="373469"/>
                        <a:pt x="240519" y="382896"/>
                        <a:pt x="235825" y="390185"/>
                      </a:cubicBezTo>
                      <a:cubicBezTo>
                        <a:pt x="224605" y="407587"/>
                        <a:pt x="204111" y="416327"/>
                        <a:pt x="183770" y="412701"/>
                      </a:cubicBezTo>
                      <a:cubicBezTo>
                        <a:pt x="117823" y="400985"/>
                        <a:pt x="51991" y="337175"/>
                        <a:pt x="51991" y="337175"/>
                      </a:cubicBezTo>
                      <a:cubicBezTo>
                        <a:pt x="35275" y="320345"/>
                        <a:pt x="23254" y="304126"/>
                        <a:pt x="14781" y="288784"/>
                      </a:cubicBezTo>
                      <a:cubicBezTo>
                        <a:pt x="-12048" y="240278"/>
                        <a:pt x="-1400" y="179560"/>
                        <a:pt x="38977" y="141549"/>
                      </a:cubicBezTo>
                      <a:lnTo>
                        <a:pt x="55922" y="125596"/>
                      </a:lnTo>
                      <a:cubicBezTo>
                        <a:pt x="74737" y="107889"/>
                        <a:pt x="101222" y="100714"/>
                        <a:pt x="126372" y="106782"/>
                      </a:cubicBezTo>
                      <a:cubicBezTo>
                        <a:pt x="126677" y="106858"/>
                        <a:pt x="126792" y="106896"/>
                        <a:pt x="126792" y="106896"/>
                      </a:cubicBezTo>
                      <a:cubicBezTo>
                        <a:pt x="138355" y="87509"/>
                        <a:pt x="140073" y="67779"/>
                        <a:pt x="140073" y="67779"/>
                      </a:cubicBezTo>
                      <a:cubicBezTo>
                        <a:pt x="140073" y="67779"/>
                        <a:pt x="135989" y="67321"/>
                        <a:pt x="130532" y="66481"/>
                      </a:cubicBezTo>
                      <a:cubicBezTo>
                        <a:pt x="119579" y="64764"/>
                        <a:pt x="111832" y="54574"/>
                        <a:pt x="113358" y="43583"/>
                      </a:cubicBezTo>
                      <a:cubicBezTo>
                        <a:pt x="116793" y="18853"/>
                        <a:pt x="131219" y="0"/>
                        <a:pt x="131219" y="0"/>
                      </a:cubicBezTo>
                    </a:path>
                  </a:pathLst>
                </a:custGeom>
                <a:noFill/>
                <a:ln w="11448" cap="rnd">
                  <a:solidFill>
                    <a:srgbClr val="344154"/>
                  </a:solidFill>
                  <a:prstDash val="solid"/>
                  <a:miter/>
                </a:ln>
              </p:spPr>
              <p:txBody>
                <a:bodyPr rtlCol="0" anchor="ctr"/>
                <a:lstStyle/>
                <a:p>
                  <a:pPr algn="ctr"/>
                  <a:endParaRPr lang="en-CA" sz="1350"/>
                </a:p>
              </p:txBody>
            </p:sp>
            <p:sp>
              <p:nvSpPr>
                <p:cNvPr id="71" name="Freeform: Shape 70">
                  <a:extLst>
                    <a:ext uri="{FF2B5EF4-FFF2-40B4-BE49-F238E27FC236}">
                      <a16:creationId xmlns:a16="http://schemas.microsoft.com/office/drawing/2014/main" id="{C49F4C29-62D8-F0BE-C524-4E2EF154FEE6}"/>
                    </a:ext>
                  </a:extLst>
                </p:cNvPr>
                <p:cNvSpPr/>
                <p:nvPr/>
              </p:nvSpPr>
              <p:spPr>
                <a:xfrm>
                  <a:off x="950880" y="1108759"/>
                  <a:ext cx="37210" cy="183185"/>
                </a:xfrm>
                <a:custGeom>
                  <a:avLst/>
                  <a:gdLst>
                    <a:gd name="connsiteX0" fmla="*/ 50075 w 49612"/>
                    <a:gd name="connsiteY0" fmla="*/ 247109 h 244247"/>
                    <a:gd name="connsiteX1" fmla="*/ 18323 w 49612"/>
                    <a:gd name="connsiteY1" fmla="*/ 101210 h 244247"/>
                    <a:gd name="connsiteX2" fmla="*/ 26834 w 49612"/>
                    <a:gd name="connsiteY2" fmla="*/ 89227 h 244247"/>
                    <a:gd name="connsiteX3" fmla="*/ 46793 w 49612"/>
                    <a:gd name="connsiteY3" fmla="*/ 0 h 244247"/>
                  </a:gdLst>
                  <a:ahLst/>
                  <a:cxnLst>
                    <a:cxn ang="0">
                      <a:pos x="connsiteX0" y="connsiteY0"/>
                    </a:cxn>
                    <a:cxn ang="0">
                      <a:pos x="connsiteX1" y="connsiteY1"/>
                    </a:cxn>
                    <a:cxn ang="0">
                      <a:pos x="connsiteX2" y="connsiteY2"/>
                    </a:cxn>
                    <a:cxn ang="0">
                      <a:pos x="connsiteX3" y="connsiteY3"/>
                    </a:cxn>
                  </a:cxnLst>
                  <a:rect l="l" t="t" r="r" b="b"/>
                  <a:pathLst>
                    <a:path w="49612" h="244247">
                      <a:moveTo>
                        <a:pt x="50075" y="247109"/>
                      </a:moveTo>
                      <a:cubicBezTo>
                        <a:pt x="-30297" y="175514"/>
                        <a:pt x="7599" y="115178"/>
                        <a:pt x="18323" y="101210"/>
                      </a:cubicBezTo>
                      <a:cubicBezTo>
                        <a:pt x="21300" y="97317"/>
                        <a:pt x="24277" y="93386"/>
                        <a:pt x="26834" y="89227"/>
                      </a:cubicBezTo>
                      <a:cubicBezTo>
                        <a:pt x="54159" y="44384"/>
                        <a:pt x="46793" y="0"/>
                        <a:pt x="46793" y="0"/>
                      </a:cubicBezTo>
                    </a:path>
                  </a:pathLst>
                </a:custGeom>
                <a:noFill/>
                <a:ln w="11448" cap="rnd">
                  <a:solidFill>
                    <a:srgbClr val="344154"/>
                  </a:solidFill>
                  <a:prstDash val="solid"/>
                  <a:miter/>
                </a:ln>
              </p:spPr>
              <p:txBody>
                <a:bodyPr rtlCol="0" anchor="ctr"/>
                <a:lstStyle/>
                <a:p>
                  <a:pPr algn="ctr"/>
                  <a:endParaRPr lang="en-CA" sz="1350"/>
                </a:p>
              </p:txBody>
            </p:sp>
            <p:sp>
              <p:nvSpPr>
                <p:cNvPr id="72" name="Freeform: Shape 71">
                  <a:extLst>
                    <a:ext uri="{FF2B5EF4-FFF2-40B4-BE49-F238E27FC236}">
                      <a16:creationId xmlns:a16="http://schemas.microsoft.com/office/drawing/2014/main" id="{1B96EE48-E6E1-5F02-80EB-87E57518F0BA}"/>
                    </a:ext>
                  </a:extLst>
                </p:cNvPr>
                <p:cNvSpPr/>
                <p:nvPr/>
              </p:nvSpPr>
              <p:spPr>
                <a:xfrm>
                  <a:off x="1016701" y="1108729"/>
                  <a:ext cx="17174" cy="48659"/>
                </a:xfrm>
                <a:custGeom>
                  <a:avLst/>
                  <a:gdLst>
                    <a:gd name="connsiteX0" fmla="*/ 936 w 22898"/>
                    <a:gd name="connsiteY0" fmla="*/ 0 h 64878"/>
                    <a:gd name="connsiteX1" fmla="*/ 24903 w 22898"/>
                    <a:gd name="connsiteY1" fmla="*/ 65603 h 64878"/>
                  </a:gdLst>
                  <a:ahLst/>
                  <a:cxnLst>
                    <a:cxn ang="0">
                      <a:pos x="connsiteX0" y="connsiteY0"/>
                    </a:cxn>
                    <a:cxn ang="0">
                      <a:pos x="connsiteX1" y="connsiteY1"/>
                    </a:cxn>
                  </a:cxnLst>
                  <a:rect l="l" t="t" r="r" b="b"/>
                  <a:pathLst>
                    <a:path w="22898" h="64878">
                      <a:moveTo>
                        <a:pt x="936" y="0"/>
                      </a:moveTo>
                      <a:cubicBezTo>
                        <a:pt x="936" y="0"/>
                        <a:pt x="-7269" y="57055"/>
                        <a:pt x="24903" y="65603"/>
                      </a:cubicBezTo>
                    </a:path>
                  </a:pathLst>
                </a:custGeom>
                <a:noFill/>
                <a:ln w="11448" cap="rnd">
                  <a:solidFill>
                    <a:srgbClr val="344154"/>
                  </a:solidFill>
                  <a:prstDash val="solid"/>
                  <a:miter/>
                </a:ln>
              </p:spPr>
              <p:txBody>
                <a:bodyPr rtlCol="0" anchor="ctr"/>
                <a:lstStyle/>
                <a:p>
                  <a:pPr algn="ctr"/>
                  <a:endParaRPr lang="en-CA" sz="1350"/>
                </a:p>
              </p:txBody>
            </p:sp>
            <p:sp>
              <p:nvSpPr>
                <p:cNvPr id="73" name="Freeform: Shape 72">
                  <a:extLst>
                    <a:ext uri="{FF2B5EF4-FFF2-40B4-BE49-F238E27FC236}">
                      <a16:creationId xmlns:a16="http://schemas.microsoft.com/office/drawing/2014/main" id="{8398E0E2-77DC-E5A6-93D3-AF95E0A45AE4}"/>
                    </a:ext>
                  </a:extLst>
                </p:cNvPr>
                <p:cNvSpPr/>
                <p:nvPr/>
              </p:nvSpPr>
              <p:spPr>
                <a:xfrm>
                  <a:off x="1096689" y="1273997"/>
                  <a:ext cx="37210" cy="40072"/>
                </a:xfrm>
                <a:custGeom>
                  <a:avLst/>
                  <a:gdLst>
                    <a:gd name="connsiteX0" fmla="*/ 0 w 49612"/>
                    <a:gd name="connsiteY0" fmla="*/ 0 h 53429"/>
                    <a:gd name="connsiteX1" fmla="*/ 50338 w 49612"/>
                    <a:gd name="connsiteY1" fmla="*/ 55948 h 53429"/>
                  </a:gdLst>
                  <a:ahLst/>
                  <a:cxnLst>
                    <a:cxn ang="0">
                      <a:pos x="connsiteX0" y="connsiteY0"/>
                    </a:cxn>
                    <a:cxn ang="0">
                      <a:pos x="connsiteX1" y="connsiteY1"/>
                    </a:cxn>
                  </a:cxnLst>
                  <a:rect l="l" t="t" r="r" b="b"/>
                  <a:pathLst>
                    <a:path w="49612" h="53429">
                      <a:moveTo>
                        <a:pt x="0" y="0"/>
                      </a:moveTo>
                      <a:cubicBezTo>
                        <a:pt x="0" y="0"/>
                        <a:pt x="4809" y="33355"/>
                        <a:pt x="50338" y="55948"/>
                      </a:cubicBezTo>
                    </a:path>
                  </a:pathLst>
                </a:custGeom>
                <a:noFill/>
                <a:ln w="11448" cap="rnd">
                  <a:solidFill>
                    <a:srgbClr val="344154"/>
                  </a:solidFill>
                  <a:prstDash val="solid"/>
                  <a:miter/>
                </a:ln>
              </p:spPr>
              <p:txBody>
                <a:bodyPr rtlCol="0" anchor="ctr"/>
                <a:lstStyle/>
                <a:p>
                  <a:pPr algn="ctr"/>
                  <a:endParaRPr lang="en-CA" sz="1350"/>
                </a:p>
              </p:txBody>
            </p:sp>
            <p:sp>
              <p:nvSpPr>
                <p:cNvPr id="74" name="Freeform: Shape 73">
                  <a:extLst>
                    <a:ext uri="{FF2B5EF4-FFF2-40B4-BE49-F238E27FC236}">
                      <a16:creationId xmlns:a16="http://schemas.microsoft.com/office/drawing/2014/main" id="{9D967B3F-BC90-11DD-380B-803774B7809B}"/>
                    </a:ext>
                  </a:extLst>
                </p:cNvPr>
                <p:cNvSpPr/>
                <p:nvPr/>
              </p:nvSpPr>
              <p:spPr>
                <a:xfrm>
                  <a:off x="1063169" y="1200322"/>
                  <a:ext cx="20036" cy="108767"/>
                </a:xfrm>
                <a:custGeom>
                  <a:avLst/>
                  <a:gdLst>
                    <a:gd name="connsiteX0" fmla="*/ 27138 w 26714"/>
                    <a:gd name="connsiteY0" fmla="*/ 0 h 145021"/>
                    <a:gd name="connsiteX1" fmla="*/ 20612 w 26714"/>
                    <a:gd name="connsiteY1" fmla="*/ 145976 h 145021"/>
                  </a:gdLst>
                  <a:ahLst/>
                  <a:cxnLst>
                    <a:cxn ang="0">
                      <a:pos x="connsiteX0" y="connsiteY0"/>
                    </a:cxn>
                    <a:cxn ang="0">
                      <a:pos x="connsiteX1" y="connsiteY1"/>
                    </a:cxn>
                  </a:cxnLst>
                  <a:rect l="l" t="t" r="r" b="b"/>
                  <a:pathLst>
                    <a:path w="26714" h="145021">
                      <a:moveTo>
                        <a:pt x="27138" y="0"/>
                      </a:moveTo>
                      <a:cubicBezTo>
                        <a:pt x="27138" y="0"/>
                        <a:pt x="-29306" y="89036"/>
                        <a:pt x="20612" y="145976"/>
                      </a:cubicBezTo>
                    </a:path>
                  </a:pathLst>
                </a:custGeom>
                <a:noFill/>
                <a:ln w="11448" cap="rnd">
                  <a:solidFill>
                    <a:srgbClr val="344154"/>
                  </a:solidFill>
                  <a:prstDash val="solid"/>
                  <a:miter/>
                </a:ln>
              </p:spPr>
              <p:txBody>
                <a:bodyPr rtlCol="0" anchor="ctr"/>
                <a:lstStyle/>
                <a:p>
                  <a:pPr algn="ctr"/>
                  <a:endParaRPr lang="en-CA" sz="1350"/>
                </a:p>
              </p:txBody>
            </p:sp>
            <p:sp>
              <p:nvSpPr>
                <p:cNvPr id="75" name="Freeform: Shape 74">
                  <a:extLst>
                    <a:ext uri="{FF2B5EF4-FFF2-40B4-BE49-F238E27FC236}">
                      <a16:creationId xmlns:a16="http://schemas.microsoft.com/office/drawing/2014/main" id="{E847D156-EDFA-6F65-1E44-7EDDDBB92B2A}"/>
                    </a:ext>
                  </a:extLst>
                </p:cNvPr>
                <p:cNvSpPr/>
                <p:nvPr/>
              </p:nvSpPr>
              <p:spPr>
                <a:xfrm>
                  <a:off x="1107638" y="1303535"/>
                  <a:ext cx="17174" cy="48659"/>
                </a:xfrm>
                <a:custGeom>
                  <a:avLst/>
                  <a:gdLst>
                    <a:gd name="connsiteX0" fmla="*/ 10550 w 22898"/>
                    <a:gd name="connsiteY0" fmla="*/ 0 h 64878"/>
                    <a:gd name="connsiteX1" fmla="*/ 26311 w 22898"/>
                    <a:gd name="connsiteY1" fmla="*/ 67778 h 64878"/>
                  </a:gdLst>
                  <a:ahLst/>
                  <a:cxnLst>
                    <a:cxn ang="0">
                      <a:pos x="connsiteX0" y="connsiteY0"/>
                    </a:cxn>
                    <a:cxn ang="0">
                      <a:pos x="connsiteX1" y="connsiteY1"/>
                    </a:cxn>
                  </a:cxnLst>
                  <a:rect l="l" t="t" r="r" b="b"/>
                  <a:pathLst>
                    <a:path w="22898" h="64878">
                      <a:moveTo>
                        <a:pt x="10550" y="0"/>
                      </a:moveTo>
                      <a:cubicBezTo>
                        <a:pt x="10550" y="0"/>
                        <a:pt x="-21584" y="41140"/>
                        <a:pt x="26311" y="67778"/>
                      </a:cubicBezTo>
                    </a:path>
                  </a:pathLst>
                </a:custGeom>
                <a:noFill/>
                <a:ln w="11448" cap="rnd">
                  <a:solidFill>
                    <a:srgbClr val="344154"/>
                  </a:solidFill>
                  <a:prstDash val="solid"/>
                  <a:miter/>
                </a:ln>
              </p:spPr>
              <p:txBody>
                <a:bodyPr rtlCol="0" anchor="ctr"/>
                <a:lstStyle/>
                <a:p>
                  <a:pPr algn="ctr"/>
                  <a:endParaRPr lang="en-CA" sz="1350"/>
                </a:p>
              </p:txBody>
            </p:sp>
            <p:sp>
              <p:nvSpPr>
                <p:cNvPr id="79" name="Freeform: Shape 78">
                  <a:extLst>
                    <a:ext uri="{FF2B5EF4-FFF2-40B4-BE49-F238E27FC236}">
                      <a16:creationId xmlns:a16="http://schemas.microsoft.com/office/drawing/2014/main" id="{4883F4C5-E5F2-6E08-5937-50A07392F3CE}"/>
                    </a:ext>
                  </a:extLst>
                </p:cNvPr>
                <p:cNvSpPr/>
                <p:nvPr/>
              </p:nvSpPr>
              <p:spPr>
                <a:xfrm>
                  <a:off x="1006098" y="1303621"/>
                  <a:ext cx="163150" cy="108767"/>
                </a:xfrm>
                <a:custGeom>
                  <a:avLst/>
                  <a:gdLst>
                    <a:gd name="connsiteX0" fmla="*/ 44270 w 217532"/>
                    <a:gd name="connsiteY0" fmla="*/ 76442 h 145021"/>
                    <a:gd name="connsiteX1" fmla="*/ 164142 w 217532"/>
                    <a:gd name="connsiteY1" fmla="*/ 145823 h 145021"/>
                    <a:gd name="connsiteX2" fmla="*/ 169294 w 217532"/>
                    <a:gd name="connsiteY2" fmla="*/ 146281 h 145021"/>
                    <a:gd name="connsiteX3" fmla="*/ 193261 w 217532"/>
                    <a:gd name="connsiteY3" fmla="*/ 133305 h 145021"/>
                    <a:gd name="connsiteX4" fmla="*/ 206084 w 217532"/>
                    <a:gd name="connsiteY4" fmla="*/ 108156 h 145021"/>
                    <a:gd name="connsiteX5" fmla="*/ 220776 w 217532"/>
                    <a:gd name="connsiteY5" fmla="*/ 49956 h 145021"/>
                    <a:gd name="connsiteX6" fmla="*/ 208030 w 217532"/>
                    <a:gd name="connsiteY6" fmla="*/ 71862 h 145021"/>
                    <a:gd name="connsiteX7" fmla="*/ 112926 w 217532"/>
                    <a:gd name="connsiteY7" fmla="*/ 97546 h 145021"/>
                    <a:gd name="connsiteX8" fmla="*/ 0 w 217532"/>
                    <a:gd name="connsiteY8" fmla="*/ 0 h 145021"/>
                    <a:gd name="connsiteX9" fmla="*/ 10991 w 217532"/>
                    <a:gd name="connsiteY9" fmla="*/ 33202 h 145021"/>
                    <a:gd name="connsiteX10" fmla="*/ 44270 w 217532"/>
                    <a:gd name="connsiteY10" fmla="*/ 76442 h 145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532" h="145021">
                      <a:moveTo>
                        <a:pt x="44270" y="76442"/>
                      </a:moveTo>
                      <a:cubicBezTo>
                        <a:pt x="47399" y="79418"/>
                        <a:pt x="107202" y="135672"/>
                        <a:pt x="164142" y="145823"/>
                      </a:cubicBezTo>
                      <a:cubicBezTo>
                        <a:pt x="165859" y="146128"/>
                        <a:pt x="167576" y="146281"/>
                        <a:pt x="169294" y="146281"/>
                      </a:cubicBezTo>
                      <a:cubicBezTo>
                        <a:pt x="178949" y="146281"/>
                        <a:pt x="187994" y="141511"/>
                        <a:pt x="193261" y="133305"/>
                      </a:cubicBezTo>
                      <a:cubicBezTo>
                        <a:pt x="197802" y="126283"/>
                        <a:pt x="202114" y="117811"/>
                        <a:pt x="206084" y="108156"/>
                      </a:cubicBezTo>
                      <a:cubicBezTo>
                        <a:pt x="213678" y="89684"/>
                        <a:pt x="218639" y="70107"/>
                        <a:pt x="220776" y="49956"/>
                      </a:cubicBezTo>
                      <a:cubicBezTo>
                        <a:pt x="216693" y="58238"/>
                        <a:pt x="212381" y="65489"/>
                        <a:pt x="208030" y="71862"/>
                      </a:cubicBezTo>
                      <a:cubicBezTo>
                        <a:pt x="186964" y="102813"/>
                        <a:pt x="147541" y="111819"/>
                        <a:pt x="112926" y="97546"/>
                      </a:cubicBezTo>
                      <a:cubicBezTo>
                        <a:pt x="40339" y="67626"/>
                        <a:pt x="1336" y="2175"/>
                        <a:pt x="0" y="0"/>
                      </a:cubicBezTo>
                      <a:cubicBezTo>
                        <a:pt x="1603" y="11449"/>
                        <a:pt x="5190" y="22707"/>
                        <a:pt x="10991" y="33202"/>
                      </a:cubicBezTo>
                      <a:cubicBezTo>
                        <a:pt x="19005" y="47705"/>
                        <a:pt x="30187" y="62245"/>
                        <a:pt x="44270" y="76442"/>
                      </a:cubicBezTo>
                      <a:close/>
                    </a:path>
                  </a:pathLst>
                </a:custGeom>
                <a:solidFill>
                  <a:srgbClr val="FF0000"/>
                </a:solidFill>
                <a:ln w="3816" cap="flat">
                  <a:noFill/>
                  <a:prstDash val="solid"/>
                  <a:miter/>
                </a:ln>
              </p:spPr>
              <p:txBody>
                <a:bodyPr rtlCol="0" anchor="ctr"/>
                <a:lstStyle/>
                <a:p>
                  <a:pPr algn="ctr"/>
                  <a:endParaRPr lang="en-CA" sz="1350"/>
                </a:p>
              </p:txBody>
            </p:sp>
          </p:grpSp>
          <p:sp>
            <p:nvSpPr>
              <p:cNvPr id="82" name="Oval 81">
                <a:extLst>
                  <a:ext uri="{FF2B5EF4-FFF2-40B4-BE49-F238E27FC236}">
                    <a16:creationId xmlns:a16="http://schemas.microsoft.com/office/drawing/2014/main" id="{03BCC541-84D5-AC77-9D5E-73557292CB1C}"/>
                  </a:ext>
                </a:extLst>
              </p:cNvPr>
              <p:cNvSpPr/>
              <p:nvPr/>
            </p:nvSpPr>
            <p:spPr>
              <a:xfrm>
                <a:off x="5634203" y="4268136"/>
                <a:ext cx="457200" cy="457200"/>
              </a:xfrm>
              <a:prstGeom prst="ellipse">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FCC919ED-71B0-1CD6-B17A-1E7D62CA5832}"/>
                  </a:ext>
                </a:extLst>
              </p:cNvPr>
              <p:cNvGrpSpPr/>
              <p:nvPr/>
            </p:nvGrpSpPr>
            <p:grpSpPr>
              <a:xfrm>
                <a:off x="5748707" y="4687170"/>
                <a:ext cx="457200" cy="457200"/>
                <a:chOff x="5748707" y="4687170"/>
                <a:chExt cx="457200" cy="457200"/>
              </a:xfrm>
            </p:grpSpPr>
            <p:sp>
              <p:nvSpPr>
                <p:cNvPr id="84" name="Oval 83">
                  <a:extLst>
                    <a:ext uri="{FF2B5EF4-FFF2-40B4-BE49-F238E27FC236}">
                      <a16:creationId xmlns:a16="http://schemas.microsoft.com/office/drawing/2014/main" id="{B906E84E-F9E4-8B48-B1A5-3F466FA8B643}"/>
                    </a:ext>
                  </a:extLst>
                </p:cNvPr>
                <p:cNvSpPr/>
                <p:nvPr/>
              </p:nvSpPr>
              <p:spPr>
                <a:xfrm>
                  <a:off x="5748707" y="4687170"/>
                  <a:ext cx="457200" cy="457200"/>
                </a:xfrm>
                <a:prstGeom prst="ellipse">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B95EB6-9913-557B-F556-AB9A00E6E2CE}"/>
                    </a:ext>
                  </a:extLst>
                </p:cNvPr>
                <p:cNvGrpSpPr/>
                <p:nvPr/>
              </p:nvGrpSpPr>
              <p:grpSpPr>
                <a:xfrm>
                  <a:off x="5799532" y="4700141"/>
                  <a:ext cx="355551" cy="359822"/>
                  <a:chOff x="950312" y="1596175"/>
                  <a:chExt cx="355551" cy="359822"/>
                </a:xfrm>
              </p:grpSpPr>
              <p:sp>
                <p:nvSpPr>
                  <p:cNvPr id="41" name="Freeform: Shape 40">
                    <a:extLst>
                      <a:ext uri="{FF2B5EF4-FFF2-40B4-BE49-F238E27FC236}">
                        <a16:creationId xmlns:a16="http://schemas.microsoft.com/office/drawing/2014/main" id="{B9EB10D1-2FA8-114C-D573-EEF84EE42800}"/>
                      </a:ext>
                    </a:extLst>
                  </p:cNvPr>
                  <p:cNvSpPr/>
                  <p:nvPr/>
                </p:nvSpPr>
                <p:spPr>
                  <a:xfrm>
                    <a:off x="1085326" y="1596175"/>
                    <a:ext cx="25760" cy="120215"/>
                  </a:xfrm>
                  <a:custGeom>
                    <a:avLst/>
                    <a:gdLst>
                      <a:gd name="connsiteX0" fmla="*/ 0 w 34347"/>
                      <a:gd name="connsiteY0" fmla="*/ 160593 h 160287"/>
                      <a:gd name="connsiteX1" fmla="*/ 9846 w 34347"/>
                      <a:gd name="connsiteY1" fmla="*/ 152693 h 160287"/>
                      <a:gd name="connsiteX2" fmla="*/ 35454 w 34347"/>
                      <a:gd name="connsiteY2" fmla="*/ 110751 h 160287"/>
                      <a:gd name="connsiteX3" fmla="*/ 35454 w 34347"/>
                      <a:gd name="connsiteY3" fmla="*/ 0 h 160287"/>
                    </a:gdLst>
                    <a:ahLst/>
                    <a:cxnLst>
                      <a:cxn ang="0">
                        <a:pos x="connsiteX0" y="connsiteY0"/>
                      </a:cxn>
                      <a:cxn ang="0">
                        <a:pos x="connsiteX1" y="connsiteY1"/>
                      </a:cxn>
                      <a:cxn ang="0">
                        <a:pos x="connsiteX2" y="connsiteY2"/>
                      </a:cxn>
                      <a:cxn ang="0">
                        <a:pos x="connsiteX3" y="connsiteY3"/>
                      </a:cxn>
                    </a:cxnLst>
                    <a:rect l="l" t="t" r="r" b="b"/>
                    <a:pathLst>
                      <a:path w="34347" h="160287">
                        <a:moveTo>
                          <a:pt x="0" y="160593"/>
                        </a:moveTo>
                        <a:lnTo>
                          <a:pt x="9846" y="152693"/>
                        </a:lnTo>
                        <a:cubicBezTo>
                          <a:pt x="24387" y="141091"/>
                          <a:pt x="35454" y="129337"/>
                          <a:pt x="35454" y="110751"/>
                        </a:cubicBezTo>
                        <a:lnTo>
                          <a:pt x="35454" y="0"/>
                        </a:lnTo>
                      </a:path>
                    </a:pathLst>
                  </a:custGeom>
                  <a:noFill/>
                  <a:ln w="11448" cap="rnd">
                    <a:solidFill>
                      <a:srgbClr val="344154"/>
                    </a:solidFill>
                    <a:prstDash val="solid"/>
                    <a:round/>
                  </a:ln>
                </p:spPr>
                <p:txBody>
                  <a:bodyPr rtlCol="0" anchor="ctr"/>
                  <a:lstStyle/>
                  <a:p>
                    <a:pPr algn="ctr"/>
                    <a:endParaRPr lang="en-CA" sz="1350"/>
                  </a:p>
                </p:txBody>
              </p:sp>
              <p:sp>
                <p:nvSpPr>
                  <p:cNvPr id="42" name="Freeform: Shape 41">
                    <a:extLst>
                      <a:ext uri="{FF2B5EF4-FFF2-40B4-BE49-F238E27FC236}">
                        <a16:creationId xmlns:a16="http://schemas.microsoft.com/office/drawing/2014/main" id="{278207B6-0893-FE46-EEF6-5AB1BCE4738D}"/>
                      </a:ext>
                    </a:extLst>
                  </p:cNvPr>
                  <p:cNvSpPr/>
                  <p:nvPr/>
                </p:nvSpPr>
                <p:spPr>
                  <a:xfrm>
                    <a:off x="984630" y="1770458"/>
                    <a:ext cx="51521" cy="20036"/>
                  </a:xfrm>
                  <a:custGeom>
                    <a:avLst/>
                    <a:gdLst>
                      <a:gd name="connsiteX0" fmla="*/ 0 w 68694"/>
                      <a:gd name="connsiteY0" fmla="*/ 0 h 26714"/>
                      <a:gd name="connsiteX1" fmla="*/ 69381 w 68694"/>
                      <a:gd name="connsiteY1" fmla="*/ 28088 h 26714"/>
                    </a:gdLst>
                    <a:ahLst/>
                    <a:cxnLst>
                      <a:cxn ang="0">
                        <a:pos x="connsiteX0" y="connsiteY0"/>
                      </a:cxn>
                      <a:cxn ang="0">
                        <a:pos x="connsiteX1" y="connsiteY1"/>
                      </a:cxn>
                    </a:cxnLst>
                    <a:rect l="l" t="t" r="r" b="b"/>
                    <a:pathLst>
                      <a:path w="68694" h="26714">
                        <a:moveTo>
                          <a:pt x="0" y="0"/>
                        </a:moveTo>
                        <a:cubicBezTo>
                          <a:pt x="0" y="0"/>
                          <a:pt x="9732" y="28088"/>
                          <a:pt x="69381" y="28088"/>
                        </a:cubicBezTo>
                      </a:path>
                    </a:pathLst>
                  </a:custGeom>
                  <a:noFill/>
                  <a:ln w="11448" cap="rnd">
                    <a:solidFill>
                      <a:srgbClr val="344154"/>
                    </a:solidFill>
                    <a:prstDash val="solid"/>
                    <a:miter/>
                  </a:ln>
                </p:spPr>
                <p:txBody>
                  <a:bodyPr rtlCol="0" anchor="ctr"/>
                  <a:lstStyle/>
                  <a:p>
                    <a:pPr algn="ctr"/>
                    <a:endParaRPr lang="en-CA" sz="1350"/>
                  </a:p>
                </p:txBody>
              </p:sp>
              <p:sp>
                <p:nvSpPr>
                  <p:cNvPr id="43" name="Freeform: Shape 42">
                    <a:extLst>
                      <a:ext uri="{FF2B5EF4-FFF2-40B4-BE49-F238E27FC236}">
                        <a16:creationId xmlns:a16="http://schemas.microsoft.com/office/drawing/2014/main" id="{2A3587EF-6FA9-0F20-B541-257564067476}"/>
                      </a:ext>
                    </a:extLst>
                  </p:cNvPr>
                  <p:cNvSpPr/>
                  <p:nvPr/>
                </p:nvSpPr>
                <p:spPr>
                  <a:xfrm>
                    <a:off x="969746" y="1803775"/>
                    <a:ext cx="65832" cy="20036"/>
                  </a:xfrm>
                  <a:custGeom>
                    <a:avLst/>
                    <a:gdLst>
                      <a:gd name="connsiteX0" fmla="*/ 0 w 87776"/>
                      <a:gd name="connsiteY0" fmla="*/ 0 h 26714"/>
                      <a:gd name="connsiteX1" fmla="*/ 89188 w 87776"/>
                      <a:gd name="connsiteY1" fmla="*/ 26867 h 26714"/>
                    </a:gdLst>
                    <a:ahLst/>
                    <a:cxnLst>
                      <a:cxn ang="0">
                        <a:pos x="connsiteX0" y="connsiteY0"/>
                      </a:cxn>
                      <a:cxn ang="0">
                        <a:pos x="connsiteX1" y="connsiteY1"/>
                      </a:cxn>
                    </a:cxnLst>
                    <a:rect l="l" t="t" r="r" b="b"/>
                    <a:pathLst>
                      <a:path w="87776" h="26714">
                        <a:moveTo>
                          <a:pt x="0" y="0"/>
                        </a:moveTo>
                        <a:cubicBezTo>
                          <a:pt x="8396" y="7213"/>
                          <a:pt x="36103" y="26867"/>
                          <a:pt x="89188" y="26867"/>
                        </a:cubicBezTo>
                      </a:path>
                    </a:pathLst>
                  </a:custGeom>
                  <a:noFill/>
                  <a:ln w="11448" cap="rnd">
                    <a:solidFill>
                      <a:srgbClr val="344154"/>
                    </a:solidFill>
                    <a:prstDash val="solid"/>
                    <a:miter/>
                  </a:ln>
                </p:spPr>
                <p:txBody>
                  <a:bodyPr rtlCol="0" anchor="ctr"/>
                  <a:lstStyle/>
                  <a:p>
                    <a:pPr algn="ctr"/>
                    <a:endParaRPr lang="en-CA" sz="1350"/>
                  </a:p>
                </p:txBody>
              </p:sp>
              <p:sp>
                <p:nvSpPr>
                  <p:cNvPr id="44" name="Freeform: Shape 43">
                    <a:extLst>
                      <a:ext uri="{FF2B5EF4-FFF2-40B4-BE49-F238E27FC236}">
                        <a16:creationId xmlns:a16="http://schemas.microsoft.com/office/drawing/2014/main" id="{3BD76B63-D8B1-01EE-B554-E889680F5EAB}"/>
                      </a:ext>
                    </a:extLst>
                  </p:cNvPr>
                  <p:cNvSpPr/>
                  <p:nvPr/>
                </p:nvSpPr>
                <p:spPr>
                  <a:xfrm>
                    <a:off x="1143658" y="1596175"/>
                    <a:ext cx="25760" cy="120215"/>
                  </a:xfrm>
                  <a:custGeom>
                    <a:avLst/>
                    <a:gdLst>
                      <a:gd name="connsiteX0" fmla="*/ 35454 w 34347"/>
                      <a:gd name="connsiteY0" fmla="*/ 160593 h 160287"/>
                      <a:gd name="connsiteX1" fmla="*/ 25608 w 34347"/>
                      <a:gd name="connsiteY1" fmla="*/ 152693 h 160287"/>
                      <a:gd name="connsiteX2" fmla="*/ 0 w 34347"/>
                      <a:gd name="connsiteY2" fmla="*/ 110751 h 160287"/>
                      <a:gd name="connsiteX3" fmla="*/ 0 w 34347"/>
                      <a:gd name="connsiteY3" fmla="*/ 0 h 160287"/>
                    </a:gdLst>
                    <a:ahLst/>
                    <a:cxnLst>
                      <a:cxn ang="0">
                        <a:pos x="connsiteX0" y="connsiteY0"/>
                      </a:cxn>
                      <a:cxn ang="0">
                        <a:pos x="connsiteX1" y="connsiteY1"/>
                      </a:cxn>
                      <a:cxn ang="0">
                        <a:pos x="connsiteX2" y="connsiteY2"/>
                      </a:cxn>
                      <a:cxn ang="0">
                        <a:pos x="connsiteX3" y="connsiteY3"/>
                      </a:cxn>
                    </a:cxnLst>
                    <a:rect l="l" t="t" r="r" b="b"/>
                    <a:pathLst>
                      <a:path w="34347" h="160287">
                        <a:moveTo>
                          <a:pt x="35454" y="160593"/>
                        </a:moveTo>
                        <a:lnTo>
                          <a:pt x="25608" y="152693"/>
                        </a:lnTo>
                        <a:cubicBezTo>
                          <a:pt x="11067" y="141091"/>
                          <a:pt x="0" y="129337"/>
                          <a:pt x="0" y="110751"/>
                        </a:cubicBezTo>
                        <a:lnTo>
                          <a:pt x="0" y="0"/>
                        </a:lnTo>
                      </a:path>
                    </a:pathLst>
                  </a:custGeom>
                  <a:noFill/>
                  <a:ln w="11448" cap="rnd">
                    <a:solidFill>
                      <a:srgbClr val="344154"/>
                    </a:solidFill>
                    <a:prstDash val="solid"/>
                    <a:round/>
                  </a:ln>
                </p:spPr>
                <p:txBody>
                  <a:bodyPr rtlCol="0" anchor="ctr"/>
                  <a:lstStyle/>
                  <a:p>
                    <a:pPr algn="ctr"/>
                    <a:endParaRPr lang="en-CA" sz="1350"/>
                  </a:p>
                </p:txBody>
              </p:sp>
              <p:sp>
                <p:nvSpPr>
                  <p:cNvPr id="45" name="Freeform: Shape 44">
                    <a:extLst>
                      <a:ext uri="{FF2B5EF4-FFF2-40B4-BE49-F238E27FC236}">
                        <a16:creationId xmlns:a16="http://schemas.microsoft.com/office/drawing/2014/main" id="{9D7B00A4-2952-8402-15C9-B32D6FE8FE86}"/>
                      </a:ext>
                    </a:extLst>
                  </p:cNvPr>
                  <p:cNvSpPr/>
                  <p:nvPr/>
                </p:nvSpPr>
                <p:spPr>
                  <a:xfrm>
                    <a:off x="953997" y="1686943"/>
                    <a:ext cx="346335" cy="269054"/>
                  </a:xfrm>
                  <a:custGeom>
                    <a:avLst/>
                    <a:gdLst>
                      <a:gd name="connsiteX0" fmla="*/ 288335 w 461779"/>
                      <a:gd name="connsiteY0" fmla="*/ 39566 h 358737"/>
                      <a:gd name="connsiteX1" fmla="*/ 294060 w 461779"/>
                      <a:gd name="connsiteY1" fmla="*/ 18195 h 358737"/>
                      <a:gd name="connsiteX2" fmla="*/ 338253 w 461779"/>
                      <a:gd name="connsiteY2" fmla="*/ 6669 h 358737"/>
                      <a:gd name="connsiteX3" fmla="*/ 459003 w 461779"/>
                      <a:gd name="connsiteY3" fmla="*/ 337395 h 358737"/>
                      <a:gd name="connsiteX4" fmla="*/ 419046 w 461779"/>
                      <a:gd name="connsiteY4" fmla="*/ 359377 h 358737"/>
                      <a:gd name="connsiteX5" fmla="*/ 312607 w 461779"/>
                      <a:gd name="connsiteY5" fmla="*/ 304193 h 358737"/>
                      <a:gd name="connsiteX6" fmla="*/ 275856 w 461779"/>
                      <a:gd name="connsiteY6" fmla="*/ 244543 h 358737"/>
                      <a:gd name="connsiteX7" fmla="*/ 275398 w 461779"/>
                      <a:gd name="connsiteY7" fmla="*/ 111505 h 358737"/>
                      <a:gd name="connsiteX8" fmla="*/ 256698 w 461779"/>
                      <a:gd name="connsiteY8" fmla="*/ 70135 h 358737"/>
                      <a:gd name="connsiteX9" fmla="*/ 256698 w 461779"/>
                      <a:gd name="connsiteY9" fmla="*/ 70135 h 358737"/>
                      <a:gd name="connsiteX10" fmla="*/ 231701 w 461779"/>
                      <a:gd name="connsiteY10" fmla="*/ 61510 h 358737"/>
                      <a:gd name="connsiteX11" fmla="*/ 206703 w 461779"/>
                      <a:gd name="connsiteY11" fmla="*/ 70135 h 358737"/>
                      <a:gd name="connsiteX12" fmla="*/ 206703 w 461779"/>
                      <a:gd name="connsiteY12" fmla="*/ 70135 h 358737"/>
                      <a:gd name="connsiteX13" fmla="*/ 188003 w 461779"/>
                      <a:gd name="connsiteY13" fmla="*/ 111505 h 358737"/>
                      <a:gd name="connsiteX14" fmla="*/ 187545 w 461779"/>
                      <a:gd name="connsiteY14" fmla="*/ 244543 h 358737"/>
                      <a:gd name="connsiteX15" fmla="*/ 150794 w 461779"/>
                      <a:gd name="connsiteY15" fmla="*/ 304193 h 358737"/>
                      <a:gd name="connsiteX16" fmla="*/ 44355 w 461779"/>
                      <a:gd name="connsiteY16" fmla="*/ 359377 h 358737"/>
                      <a:gd name="connsiteX17" fmla="*/ 4398 w 461779"/>
                      <a:gd name="connsiteY17" fmla="*/ 337395 h 358737"/>
                      <a:gd name="connsiteX18" fmla="*/ 125186 w 461779"/>
                      <a:gd name="connsiteY18" fmla="*/ 6669 h 358737"/>
                      <a:gd name="connsiteX19" fmla="*/ 169379 w 461779"/>
                      <a:gd name="connsiteY19" fmla="*/ 18195 h 358737"/>
                      <a:gd name="connsiteX20" fmla="*/ 175104 w 461779"/>
                      <a:gd name="connsiteY20" fmla="*/ 39566 h 358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1779" h="358737">
                        <a:moveTo>
                          <a:pt x="288335" y="39566"/>
                        </a:moveTo>
                        <a:cubicBezTo>
                          <a:pt x="288335" y="39566"/>
                          <a:pt x="291236" y="25674"/>
                          <a:pt x="294060" y="18195"/>
                        </a:cubicBezTo>
                        <a:cubicBezTo>
                          <a:pt x="300891" y="29"/>
                          <a:pt x="323484" y="-5887"/>
                          <a:pt x="338253" y="6669"/>
                        </a:cubicBezTo>
                        <a:cubicBezTo>
                          <a:pt x="388057" y="48993"/>
                          <a:pt x="485221" y="156690"/>
                          <a:pt x="459003" y="337395"/>
                        </a:cubicBezTo>
                        <a:cubicBezTo>
                          <a:pt x="456293" y="356133"/>
                          <a:pt x="436372" y="367048"/>
                          <a:pt x="419046" y="359377"/>
                        </a:cubicBezTo>
                        <a:cubicBezTo>
                          <a:pt x="392942" y="347814"/>
                          <a:pt x="354130" y="329190"/>
                          <a:pt x="312607" y="304193"/>
                        </a:cubicBezTo>
                        <a:cubicBezTo>
                          <a:pt x="291427" y="291446"/>
                          <a:pt x="277688" y="269196"/>
                          <a:pt x="275856" y="244543"/>
                        </a:cubicBezTo>
                        <a:cubicBezTo>
                          <a:pt x="273375" y="211302"/>
                          <a:pt x="271238" y="161003"/>
                          <a:pt x="275398" y="111505"/>
                        </a:cubicBezTo>
                        <a:cubicBezTo>
                          <a:pt x="276085" y="94636"/>
                          <a:pt x="269979" y="80554"/>
                          <a:pt x="256698" y="70135"/>
                        </a:cubicBezTo>
                        <a:lnTo>
                          <a:pt x="256698" y="70135"/>
                        </a:lnTo>
                        <a:cubicBezTo>
                          <a:pt x="249370" y="64411"/>
                          <a:pt x="240555" y="61510"/>
                          <a:pt x="231701" y="61510"/>
                        </a:cubicBezTo>
                        <a:cubicBezTo>
                          <a:pt x="222885" y="61510"/>
                          <a:pt x="214069" y="64372"/>
                          <a:pt x="206703" y="70135"/>
                        </a:cubicBezTo>
                        <a:lnTo>
                          <a:pt x="206703" y="70135"/>
                        </a:lnTo>
                        <a:cubicBezTo>
                          <a:pt x="193422" y="80516"/>
                          <a:pt x="187278" y="94636"/>
                          <a:pt x="188003" y="111505"/>
                        </a:cubicBezTo>
                        <a:cubicBezTo>
                          <a:pt x="192163" y="161041"/>
                          <a:pt x="190026" y="211302"/>
                          <a:pt x="187545" y="244543"/>
                        </a:cubicBezTo>
                        <a:cubicBezTo>
                          <a:pt x="185713" y="269196"/>
                          <a:pt x="171975" y="291446"/>
                          <a:pt x="150794" y="304193"/>
                        </a:cubicBezTo>
                        <a:cubicBezTo>
                          <a:pt x="109272" y="329190"/>
                          <a:pt x="70459" y="347814"/>
                          <a:pt x="44355" y="359377"/>
                        </a:cubicBezTo>
                        <a:cubicBezTo>
                          <a:pt x="27067" y="367048"/>
                          <a:pt x="7108" y="356133"/>
                          <a:pt x="4398" y="337395"/>
                        </a:cubicBezTo>
                        <a:cubicBezTo>
                          <a:pt x="-21782" y="156690"/>
                          <a:pt x="75382" y="48993"/>
                          <a:pt x="125186" y="6669"/>
                        </a:cubicBezTo>
                        <a:cubicBezTo>
                          <a:pt x="139955" y="-5887"/>
                          <a:pt x="162548" y="29"/>
                          <a:pt x="169379" y="18195"/>
                        </a:cubicBezTo>
                        <a:cubicBezTo>
                          <a:pt x="172204" y="25674"/>
                          <a:pt x="175104" y="39566"/>
                          <a:pt x="175104" y="39566"/>
                        </a:cubicBezTo>
                      </a:path>
                    </a:pathLst>
                  </a:custGeom>
                  <a:noFill/>
                  <a:ln w="11448" cap="rnd">
                    <a:solidFill>
                      <a:srgbClr val="344154"/>
                    </a:solidFill>
                    <a:prstDash val="solid"/>
                    <a:miter/>
                  </a:ln>
                </p:spPr>
                <p:txBody>
                  <a:bodyPr rtlCol="0" anchor="ctr"/>
                  <a:lstStyle/>
                  <a:p>
                    <a:pPr algn="ctr"/>
                    <a:endParaRPr lang="en-CA" sz="1350"/>
                  </a:p>
                </p:txBody>
              </p:sp>
              <p:sp>
                <p:nvSpPr>
                  <p:cNvPr id="46" name="Freeform: Shape 45">
                    <a:extLst>
                      <a:ext uri="{FF2B5EF4-FFF2-40B4-BE49-F238E27FC236}">
                        <a16:creationId xmlns:a16="http://schemas.microsoft.com/office/drawing/2014/main" id="{7AF5516E-8E02-385A-96E3-34D0FAC9BF76}"/>
                      </a:ext>
                    </a:extLst>
                  </p:cNvPr>
                  <p:cNvSpPr/>
                  <p:nvPr/>
                </p:nvSpPr>
                <p:spPr>
                  <a:xfrm>
                    <a:off x="1218907" y="1770458"/>
                    <a:ext cx="51521" cy="20036"/>
                  </a:xfrm>
                  <a:custGeom>
                    <a:avLst/>
                    <a:gdLst>
                      <a:gd name="connsiteX0" fmla="*/ 69382 w 68694"/>
                      <a:gd name="connsiteY0" fmla="*/ 0 h 26714"/>
                      <a:gd name="connsiteX1" fmla="*/ 0 w 68694"/>
                      <a:gd name="connsiteY1" fmla="*/ 28088 h 26714"/>
                    </a:gdLst>
                    <a:ahLst/>
                    <a:cxnLst>
                      <a:cxn ang="0">
                        <a:pos x="connsiteX0" y="connsiteY0"/>
                      </a:cxn>
                      <a:cxn ang="0">
                        <a:pos x="connsiteX1" y="connsiteY1"/>
                      </a:cxn>
                    </a:cxnLst>
                    <a:rect l="l" t="t" r="r" b="b"/>
                    <a:pathLst>
                      <a:path w="68694" h="26714">
                        <a:moveTo>
                          <a:pt x="69382" y="0"/>
                        </a:moveTo>
                        <a:cubicBezTo>
                          <a:pt x="69382" y="0"/>
                          <a:pt x="59650" y="28088"/>
                          <a:pt x="0" y="28088"/>
                        </a:cubicBezTo>
                      </a:path>
                    </a:pathLst>
                  </a:custGeom>
                  <a:noFill/>
                  <a:ln w="11448" cap="rnd">
                    <a:solidFill>
                      <a:srgbClr val="344154"/>
                    </a:solidFill>
                    <a:prstDash val="solid"/>
                    <a:miter/>
                  </a:ln>
                </p:spPr>
                <p:txBody>
                  <a:bodyPr rtlCol="0" anchor="ctr"/>
                  <a:lstStyle/>
                  <a:p>
                    <a:pPr algn="ctr"/>
                    <a:endParaRPr lang="en-CA" sz="1350"/>
                  </a:p>
                </p:txBody>
              </p:sp>
              <p:sp>
                <p:nvSpPr>
                  <p:cNvPr id="47" name="Freeform: Shape 46">
                    <a:extLst>
                      <a:ext uri="{FF2B5EF4-FFF2-40B4-BE49-F238E27FC236}">
                        <a16:creationId xmlns:a16="http://schemas.microsoft.com/office/drawing/2014/main" id="{3BE20207-04FB-1747-A9AD-18B0258C23AD}"/>
                      </a:ext>
                    </a:extLst>
                  </p:cNvPr>
                  <p:cNvSpPr/>
                  <p:nvPr/>
                </p:nvSpPr>
                <p:spPr>
                  <a:xfrm>
                    <a:off x="1218935" y="1803775"/>
                    <a:ext cx="65832" cy="20036"/>
                  </a:xfrm>
                  <a:custGeom>
                    <a:avLst/>
                    <a:gdLst>
                      <a:gd name="connsiteX0" fmla="*/ 89188 w 87776"/>
                      <a:gd name="connsiteY0" fmla="*/ 0 h 26714"/>
                      <a:gd name="connsiteX1" fmla="*/ 0 w 87776"/>
                      <a:gd name="connsiteY1" fmla="*/ 26867 h 26714"/>
                    </a:gdLst>
                    <a:ahLst/>
                    <a:cxnLst>
                      <a:cxn ang="0">
                        <a:pos x="connsiteX0" y="connsiteY0"/>
                      </a:cxn>
                      <a:cxn ang="0">
                        <a:pos x="connsiteX1" y="connsiteY1"/>
                      </a:cxn>
                    </a:cxnLst>
                    <a:rect l="l" t="t" r="r" b="b"/>
                    <a:pathLst>
                      <a:path w="87776" h="26714">
                        <a:moveTo>
                          <a:pt x="89188" y="0"/>
                        </a:moveTo>
                        <a:cubicBezTo>
                          <a:pt x="80792" y="7213"/>
                          <a:pt x="53086" y="26867"/>
                          <a:pt x="0" y="26867"/>
                        </a:cubicBezTo>
                      </a:path>
                    </a:pathLst>
                  </a:custGeom>
                  <a:noFill/>
                  <a:ln w="11448" cap="rnd">
                    <a:solidFill>
                      <a:srgbClr val="344154"/>
                    </a:solidFill>
                    <a:prstDash val="solid"/>
                    <a:miter/>
                  </a:ln>
                </p:spPr>
                <p:txBody>
                  <a:bodyPr rtlCol="0" anchor="ctr"/>
                  <a:lstStyle/>
                  <a:p>
                    <a:pPr algn="ctr"/>
                    <a:endParaRPr lang="en-CA" sz="1350"/>
                  </a:p>
                </p:txBody>
              </p:sp>
              <p:sp>
                <p:nvSpPr>
                  <p:cNvPr id="48" name="Freeform: Shape 47">
                    <a:extLst>
                      <a:ext uri="{FF2B5EF4-FFF2-40B4-BE49-F238E27FC236}">
                        <a16:creationId xmlns:a16="http://schemas.microsoft.com/office/drawing/2014/main" id="{E2F24081-B40E-D198-5D93-3611C326382B}"/>
                      </a:ext>
                    </a:extLst>
                  </p:cNvPr>
                  <p:cNvSpPr/>
                  <p:nvPr/>
                </p:nvSpPr>
                <p:spPr>
                  <a:xfrm>
                    <a:off x="1176632" y="1832769"/>
                    <a:ext cx="105904" cy="105904"/>
                  </a:xfrm>
                  <a:custGeom>
                    <a:avLst/>
                    <a:gdLst>
                      <a:gd name="connsiteX0" fmla="*/ 27898 w 141205"/>
                      <a:gd name="connsiteY0" fmla="*/ 89646 h 141205"/>
                      <a:gd name="connsiteX1" fmla="*/ 131741 w 141205"/>
                      <a:gd name="connsiteY1" fmla="*/ 143495 h 141205"/>
                      <a:gd name="connsiteX2" fmla="*/ 133878 w 141205"/>
                      <a:gd name="connsiteY2" fmla="*/ 143953 h 141205"/>
                      <a:gd name="connsiteX3" fmla="*/ 136397 w 141205"/>
                      <a:gd name="connsiteY3" fmla="*/ 143266 h 141205"/>
                      <a:gd name="connsiteX4" fmla="*/ 138954 w 141205"/>
                      <a:gd name="connsiteY4" fmla="*/ 139564 h 141205"/>
                      <a:gd name="connsiteX5" fmla="*/ 142083 w 141205"/>
                      <a:gd name="connsiteY5" fmla="*/ 55185 h 141205"/>
                      <a:gd name="connsiteX6" fmla="*/ 131664 w 141205"/>
                      <a:gd name="connsiteY6" fmla="*/ 65985 h 141205"/>
                      <a:gd name="connsiteX7" fmla="*/ 88540 w 141205"/>
                      <a:gd name="connsiteY7" fmla="*/ 73198 h 141205"/>
                      <a:gd name="connsiteX8" fmla="*/ 65832 w 141205"/>
                      <a:gd name="connsiteY8" fmla="*/ 61596 h 141205"/>
                      <a:gd name="connsiteX9" fmla="*/ 0 w 141205"/>
                      <a:gd name="connsiteY9" fmla="*/ 0 h 141205"/>
                      <a:gd name="connsiteX10" fmla="*/ 2443 w 141205"/>
                      <a:gd name="connsiteY10" fmla="*/ 48277 h 141205"/>
                      <a:gd name="connsiteX11" fmla="*/ 27898 w 141205"/>
                      <a:gd name="connsiteY11" fmla="*/ 89646 h 14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205" h="141205">
                        <a:moveTo>
                          <a:pt x="27898" y="89646"/>
                        </a:moveTo>
                        <a:cubicBezTo>
                          <a:pt x="68771" y="114262"/>
                          <a:pt x="106934" y="132504"/>
                          <a:pt x="131741" y="143495"/>
                        </a:cubicBezTo>
                        <a:cubicBezTo>
                          <a:pt x="132504" y="143839"/>
                          <a:pt x="133229" y="143953"/>
                          <a:pt x="133878" y="143953"/>
                        </a:cubicBezTo>
                        <a:cubicBezTo>
                          <a:pt x="134908" y="143953"/>
                          <a:pt x="135786" y="143610"/>
                          <a:pt x="136397" y="143266"/>
                        </a:cubicBezTo>
                        <a:cubicBezTo>
                          <a:pt x="137389" y="142694"/>
                          <a:pt x="138648" y="141625"/>
                          <a:pt x="138954" y="139564"/>
                        </a:cubicBezTo>
                        <a:cubicBezTo>
                          <a:pt x="143343" y="109224"/>
                          <a:pt x="144068" y="81136"/>
                          <a:pt x="142083" y="55185"/>
                        </a:cubicBezTo>
                        <a:lnTo>
                          <a:pt x="131664" y="65985"/>
                        </a:lnTo>
                        <a:cubicBezTo>
                          <a:pt x="120444" y="77625"/>
                          <a:pt x="102927" y="80563"/>
                          <a:pt x="88540" y="73198"/>
                        </a:cubicBezTo>
                        <a:lnTo>
                          <a:pt x="65832" y="61596"/>
                        </a:lnTo>
                        <a:cubicBezTo>
                          <a:pt x="9923" y="34385"/>
                          <a:pt x="114" y="420"/>
                          <a:pt x="0" y="0"/>
                        </a:cubicBezTo>
                        <a:cubicBezTo>
                          <a:pt x="458" y="18090"/>
                          <a:pt x="1412" y="34653"/>
                          <a:pt x="2443" y="48277"/>
                        </a:cubicBezTo>
                        <a:cubicBezTo>
                          <a:pt x="3702" y="65374"/>
                          <a:pt x="13243" y="80830"/>
                          <a:pt x="27898" y="89646"/>
                        </a:cubicBezTo>
                        <a:close/>
                      </a:path>
                    </a:pathLst>
                  </a:custGeom>
                  <a:solidFill>
                    <a:schemeClr val="accent5">
                      <a:lumMod val="75000"/>
                    </a:schemeClr>
                  </a:solidFill>
                  <a:ln w="3816" cap="flat">
                    <a:noFill/>
                    <a:prstDash val="solid"/>
                    <a:miter/>
                  </a:ln>
                </p:spPr>
                <p:txBody>
                  <a:bodyPr rtlCol="0" anchor="ctr"/>
                  <a:lstStyle/>
                  <a:p>
                    <a:pPr algn="ctr"/>
                    <a:endParaRPr lang="en-CA" sz="1350"/>
                  </a:p>
                </p:txBody>
              </p:sp>
              <p:sp>
                <p:nvSpPr>
                  <p:cNvPr id="49" name="Freeform: Shape 48">
                    <a:extLst>
                      <a:ext uri="{FF2B5EF4-FFF2-40B4-BE49-F238E27FC236}">
                        <a16:creationId xmlns:a16="http://schemas.microsoft.com/office/drawing/2014/main" id="{5CA3D4B0-5DD5-C585-7E28-CBD321D8BA42}"/>
                      </a:ext>
                    </a:extLst>
                  </p:cNvPr>
                  <p:cNvSpPr/>
                  <p:nvPr/>
                </p:nvSpPr>
                <p:spPr>
                  <a:xfrm>
                    <a:off x="971595" y="1832769"/>
                    <a:ext cx="105904" cy="105904"/>
                  </a:xfrm>
                  <a:custGeom>
                    <a:avLst/>
                    <a:gdLst>
                      <a:gd name="connsiteX0" fmla="*/ 115233 w 141205"/>
                      <a:gd name="connsiteY0" fmla="*/ 89646 h 141205"/>
                      <a:gd name="connsiteX1" fmla="*/ 11390 w 141205"/>
                      <a:gd name="connsiteY1" fmla="*/ 143495 h 141205"/>
                      <a:gd name="connsiteX2" fmla="*/ 9252 w 141205"/>
                      <a:gd name="connsiteY2" fmla="*/ 143953 h 141205"/>
                      <a:gd name="connsiteX3" fmla="*/ 6734 w 141205"/>
                      <a:gd name="connsiteY3" fmla="*/ 143266 h 141205"/>
                      <a:gd name="connsiteX4" fmla="*/ 4177 w 141205"/>
                      <a:gd name="connsiteY4" fmla="*/ 139564 h 141205"/>
                      <a:gd name="connsiteX5" fmla="*/ 1047 w 141205"/>
                      <a:gd name="connsiteY5" fmla="*/ 55185 h 141205"/>
                      <a:gd name="connsiteX6" fmla="*/ 11466 w 141205"/>
                      <a:gd name="connsiteY6" fmla="*/ 65985 h 141205"/>
                      <a:gd name="connsiteX7" fmla="*/ 54591 w 141205"/>
                      <a:gd name="connsiteY7" fmla="*/ 73198 h 141205"/>
                      <a:gd name="connsiteX8" fmla="*/ 77298 w 141205"/>
                      <a:gd name="connsiteY8" fmla="*/ 61596 h 141205"/>
                      <a:gd name="connsiteX9" fmla="*/ 143130 w 141205"/>
                      <a:gd name="connsiteY9" fmla="*/ 0 h 141205"/>
                      <a:gd name="connsiteX10" fmla="*/ 140688 w 141205"/>
                      <a:gd name="connsiteY10" fmla="*/ 48277 h 141205"/>
                      <a:gd name="connsiteX11" fmla="*/ 115233 w 141205"/>
                      <a:gd name="connsiteY11" fmla="*/ 89646 h 14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205" h="141205">
                        <a:moveTo>
                          <a:pt x="115233" y="89646"/>
                        </a:moveTo>
                        <a:cubicBezTo>
                          <a:pt x="74360" y="114262"/>
                          <a:pt x="36196" y="132504"/>
                          <a:pt x="11390" y="143495"/>
                        </a:cubicBezTo>
                        <a:cubicBezTo>
                          <a:pt x="10626" y="143839"/>
                          <a:pt x="9901" y="143953"/>
                          <a:pt x="9252" y="143953"/>
                        </a:cubicBezTo>
                        <a:cubicBezTo>
                          <a:pt x="8222" y="143953"/>
                          <a:pt x="7344" y="143610"/>
                          <a:pt x="6734" y="143266"/>
                        </a:cubicBezTo>
                        <a:cubicBezTo>
                          <a:pt x="5741" y="142694"/>
                          <a:pt x="4482" y="141625"/>
                          <a:pt x="4177" y="139564"/>
                        </a:cubicBezTo>
                        <a:cubicBezTo>
                          <a:pt x="-212" y="109224"/>
                          <a:pt x="-937" y="81136"/>
                          <a:pt x="1047" y="55185"/>
                        </a:cubicBezTo>
                        <a:lnTo>
                          <a:pt x="11466" y="65985"/>
                        </a:lnTo>
                        <a:cubicBezTo>
                          <a:pt x="22686" y="77625"/>
                          <a:pt x="40203" y="80563"/>
                          <a:pt x="54591" y="73198"/>
                        </a:cubicBezTo>
                        <a:lnTo>
                          <a:pt x="77298" y="61596"/>
                        </a:lnTo>
                        <a:cubicBezTo>
                          <a:pt x="133208" y="34385"/>
                          <a:pt x="143016" y="420"/>
                          <a:pt x="143130" y="0"/>
                        </a:cubicBezTo>
                        <a:cubicBezTo>
                          <a:pt x="142672" y="18090"/>
                          <a:pt x="141718" y="34653"/>
                          <a:pt x="140688" y="48277"/>
                        </a:cubicBezTo>
                        <a:cubicBezTo>
                          <a:pt x="139428" y="65374"/>
                          <a:pt x="129888" y="80830"/>
                          <a:pt x="115233" y="89646"/>
                        </a:cubicBezTo>
                        <a:close/>
                      </a:path>
                    </a:pathLst>
                  </a:custGeom>
                  <a:solidFill>
                    <a:schemeClr val="accent5">
                      <a:lumMod val="75000"/>
                    </a:schemeClr>
                  </a:solidFill>
                  <a:ln w="3816" cap="flat">
                    <a:noFill/>
                    <a:prstDash val="solid"/>
                    <a:miter/>
                  </a:ln>
                </p:spPr>
                <p:txBody>
                  <a:bodyPr rtlCol="0" anchor="ctr"/>
                  <a:lstStyle/>
                  <a:p>
                    <a:pPr algn="ctr"/>
                    <a:endParaRPr lang="en-CA" sz="1350"/>
                  </a:p>
                </p:txBody>
              </p:sp>
              <p:sp>
                <p:nvSpPr>
                  <p:cNvPr id="50" name="Freeform: Shape 49">
                    <a:extLst>
                      <a:ext uri="{FF2B5EF4-FFF2-40B4-BE49-F238E27FC236}">
                        <a16:creationId xmlns:a16="http://schemas.microsoft.com/office/drawing/2014/main" id="{A3589719-5335-196B-65B5-BC407E1F49FB}"/>
                      </a:ext>
                    </a:extLst>
                  </p:cNvPr>
                  <p:cNvSpPr/>
                  <p:nvPr/>
                </p:nvSpPr>
                <p:spPr>
                  <a:xfrm>
                    <a:off x="1243810" y="1663781"/>
                    <a:ext cx="54383" cy="68695"/>
                  </a:xfrm>
                  <a:custGeom>
                    <a:avLst/>
                    <a:gdLst>
                      <a:gd name="connsiteX0" fmla="*/ 0 w 72510"/>
                      <a:gd name="connsiteY0" fmla="*/ 0 h 91592"/>
                      <a:gd name="connsiteX1" fmla="*/ 73694 w 72510"/>
                      <a:gd name="connsiteY1" fmla="*/ 93195 h 91592"/>
                    </a:gdLst>
                    <a:ahLst/>
                    <a:cxnLst>
                      <a:cxn ang="0">
                        <a:pos x="connsiteX0" y="connsiteY0"/>
                      </a:cxn>
                      <a:cxn ang="0">
                        <a:pos x="connsiteX1" y="connsiteY1"/>
                      </a:cxn>
                    </a:cxnLst>
                    <a:rect l="l" t="t" r="r" b="b"/>
                    <a:pathLst>
                      <a:path w="72510" h="91592">
                        <a:moveTo>
                          <a:pt x="0" y="0"/>
                        </a:moveTo>
                        <a:cubicBezTo>
                          <a:pt x="0" y="0"/>
                          <a:pt x="46369" y="41331"/>
                          <a:pt x="73694" y="93195"/>
                        </a:cubicBezTo>
                      </a:path>
                    </a:pathLst>
                  </a:custGeom>
                  <a:noFill/>
                  <a:ln w="11448" cap="rnd">
                    <a:solidFill>
                      <a:srgbClr val="344154"/>
                    </a:solidFill>
                    <a:prstDash val="solid"/>
                    <a:miter/>
                  </a:ln>
                </p:spPr>
                <p:txBody>
                  <a:bodyPr rtlCol="0" anchor="ctr"/>
                  <a:lstStyle/>
                  <a:p>
                    <a:pPr algn="ctr"/>
                    <a:endParaRPr lang="en-CA" sz="1350"/>
                  </a:p>
                </p:txBody>
              </p:sp>
              <p:sp>
                <p:nvSpPr>
                  <p:cNvPr id="51" name="Freeform: Shape 50">
                    <a:extLst>
                      <a:ext uri="{FF2B5EF4-FFF2-40B4-BE49-F238E27FC236}">
                        <a16:creationId xmlns:a16="http://schemas.microsoft.com/office/drawing/2014/main" id="{2B3D84DF-38FB-9089-4E97-7393AF048117}"/>
                      </a:ext>
                    </a:extLst>
                  </p:cNvPr>
                  <p:cNvSpPr/>
                  <p:nvPr/>
                </p:nvSpPr>
                <p:spPr>
                  <a:xfrm>
                    <a:off x="1271516" y="1659516"/>
                    <a:ext cx="34347" cy="42934"/>
                  </a:xfrm>
                  <a:custGeom>
                    <a:avLst/>
                    <a:gdLst>
                      <a:gd name="connsiteX0" fmla="*/ 0 w 45796"/>
                      <a:gd name="connsiteY0" fmla="*/ 0 h 57245"/>
                      <a:gd name="connsiteX1" fmla="*/ 45949 w 45796"/>
                      <a:gd name="connsiteY1" fmla="*/ 58085 h 57245"/>
                    </a:gdLst>
                    <a:ahLst/>
                    <a:cxnLst>
                      <a:cxn ang="0">
                        <a:pos x="connsiteX0" y="connsiteY0"/>
                      </a:cxn>
                      <a:cxn ang="0">
                        <a:pos x="connsiteX1" y="connsiteY1"/>
                      </a:cxn>
                    </a:cxnLst>
                    <a:rect l="l" t="t" r="r" b="b"/>
                    <a:pathLst>
                      <a:path w="45796" h="57245">
                        <a:moveTo>
                          <a:pt x="0" y="0"/>
                        </a:moveTo>
                        <a:cubicBezTo>
                          <a:pt x="0" y="0"/>
                          <a:pt x="28928" y="25760"/>
                          <a:pt x="45949" y="58085"/>
                        </a:cubicBezTo>
                      </a:path>
                    </a:pathLst>
                  </a:custGeom>
                  <a:noFill/>
                  <a:ln w="11448" cap="rnd">
                    <a:solidFill>
                      <a:srgbClr val="344154"/>
                    </a:solidFill>
                    <a:prstDash val="solid"/>
                    <a:miter/>
                  </a:ln>
                </p:spPr>
                <p:txBody>
                  <a:bodyPr rtlCol="0" anchor="ctr"/>
                  <a:lstStyle/>
                  <a:p>
                    <a:pPr algn="ctr"/>
                    <a:endParaRPr lang="en-CA" sz="1350"/>
                  </a:p>
                </p:txBody>
              </p:sp>
              <p:sp>
                <p:nvSpPr>
                  <p:cNvPr id="52" name="Freeform: Shape 51">
                    <a:extLst>
                      <a:ext uri="{FF2B5EF4-FFF2-40B4-BE49-F238E27FC236}">
                        <a16:creationId xmlns:a16="http://schemas.microsoft.com/office/drawing/2014/main" id="{A5FDC297-D261-A000-E900-C2AA894A9EB5}"/>
                      </a:ext>
                    </a:extLst>
                  </p:cNvPr>
                  <p:cNvSpPr/>
                  <p:nvPr/>
                </p:nvSpPr>
                <p:spPr>
                  <a:xfrm>
                    <a:off x="957210" y="1663781"/>
                    <a:ext cx="54383" cy="68695"/>
                  </a:xfrm>
                  <a:custGeom>
                    <a:avLst/>
                    <a:gdLst>
                      <a:gd name="connsiteX0" fmla="*/ 73694 w 72510"/>
                      <a:gd name="connsiteY0" fmla="*/ 0 h 91592"/>
                      <a:gd name="connsiteX1" fmla="*/ 0 w 72510"/>
                      <a:gd name="connsiteY1" fmla="*/ 93195 h 91592"/>
                    </a:gdLst>
                    <a:ahLst/>
                    <a:cxnLst>
                      <a:cxn ang="0">
                        <a:pos x="connsiteX0" y="connsiteY0"/>
                      </a:cxn>
                      <a:cxn ang="0">
                        <a:pos x="connsiteX1" y="connsiteY1"/>
                      </a:cxn>
                    </a:cxnLst>
                    <a:rect l="l" t="t" r="r" b="b"/>
                    <a:pathLst>
                      <a:path w="72510" h="91592">
                        <a:moveTo>
                          <a:pt x="73694" y="0"/>
                        </a:moveTo>
                        <a:cubicBezTo>
                          <a:pt x="73694" y="0"/>
                          <a:pt x="27325" y="41331"/>
                          <a:pt x="0" y="93195"/>
                        </a:cubicBezTo>
                      </a:path>
                    </a:pathLst>
                  </a:custGeom>
                  <a:noFill/>
                  <a:ln w="11448" cap="rnd">
                    <a:solidFill>
                      <a:srgbClr val="344154"/>
                    </a:solidFill>
                    <a:prstDash val="solid"/>
                    <a:miter/>
                  </a:ln>
                </p:spPr>
                <p:txBody>
                  <a:bodyPr rtlCol="0" anchor="ctr"/>
                  <a:lstStyle/>
                  <a:p>
                    <a:pPr algn="ctr"/>
                    <a:endParaRPr lang="en-CA" sz="1350"/>
                  </a:p>
                </p:txBody>
              </p:sp>
              <p:sp>
                <p:nvSpPr>
                  <p:cNvPr id="53" name="Freeform: Shape 52">
                    <a:extLst>
                      <a:ext uri="{FF2B5EF4-FFF2-40B4-BE49-F238E27FC236}">
                        <a16:creationId xmlns:a16="http://schemas.microsoft.com/office/drawing/2014/main" id="{35C4FC21-27AD-3FC2-233A-7FE440561BB7}"/>
                      </a:ext>
                    </a:extLst>
                  </p:cNvPr>
                  <p:cNvSpPr/>
                  <p:nvPr/>
                </p:nvSpPr>
                <p:spPr>
                  <a:xfrm>
                    <a:off x="950312" y="1659516"/>
                    <a:ext cx="34347" cy="42934"/>
                  </a:xfrm>
                  <a:custGeom>
                    <a:avLst/>
                    <a:gdLst>
                      <a:gd name="connsiteX0" fmla="*/ 45949 w 45796"/>
                      <a:gd name="connsiteY0" fmla="*/ 0 h 57245"/>
                      <a:gd name="connsiteX1" fmla="*/ 0 w 45796"/>
                      <a:gd name="connsiteY1" fmla="*/ 58085 h 57245"/>
                    </a:gdLst>
                    <a:ahLst/>
                    <a:cxnLst>
                      <a:cxn ang="0">
                        <a:pos x="connsiteX0" y="connsiteY0"/>
                      </a:cxn>
                      <a:cxn ang="0">
                        <a:pos x="connsiteX1" y="connsiteY1"/>
                      </a:cxn>
                    </a:cxnLst>
                    <a:rect l="l" t="t" r="r" b="b"/>
                    <a:pathLst>
                      <a:path w="45796" h="57245">
                        <a:moveTo>
                          <a:pt x="45949" y="0"/>
                        </a:moveTo>
                        <a:cubicBezTo>
                          <a:pt x="45949" y="0"/>
                          <a:pt x="17021" y="25760"/>
                          <a:pt x="0" y="58085"/>
                        </a:cubicBezTo>
                      </a:path>
                    </a:pathLst>
                  </a:custGeom>
                  <a:noFill/>
                  <a:ln w="11448" cap="rnd">
                    <a:solidFill>
                      <a:srgbClr val="344154"/>
                    </a:solidFill>
                    <a:prstDash val="solid"/>
                    <a:miter/>
                  </a:ln>
                </p:spPr>
                <p:txBody>
                  <a:bodyPr rtlCol="0" anchor="ctr"/>
                  <a:lstStyle/>
                  <a:p>
                    <a:pPr algn="ctr"/>
                    <a:endParaRPr lang="en-CA" sz="1350"/>
                  </a:p>
                </p:txBody>
              </p:sp>
            </p:grpSp>
          </p:grpSp>
          <p:grpSp>
            <p:nvGrpSpPr>
              <p:cNvPr id="81" name="Group 80">
                <a:extLst>
                  <a:ext uri="{FF2B5EF4-FFF2-40B4-BE49-F238E27FC236}">
                    <a16:creationId xmlns:a16="http://schemas.microsoft.com/office/drawing/2014/main" id="{38AD77C6-BFF4-C2A5-9FB1-86D696B33D68}"/>
                  </a:ext>
                </a:extLst>
              </p:cNvPr>
              <p:cNvGrpSpPr/>
              <p:nvPr/>
            </p:nvGrpSpPr>
            <p:grpSpPr>
              <a:xfrm>
                <a:off x="5685573" y="4391444"/>
                <a:ext cx="359415" cy="214393"/>
                <a:chOff x="5644143" y="4192057"/>
                <a:chExt cx="359415" cy="214393"/>
              </a:xfrm>
            </p:grpSpPr>
            <p:grpSp>
              <p:nvGrpSpPr>
                <p:cNvPr id="80" name="Group 79">
                  <a:extLst>
                    <a:ext uri="{FF2B5EF4-FFF2-40B4-BE49-F238E27FC236}">
                      <a16:creationId xmlns:a16="http://schemas.microsoft.com/office/drawing/2014/main" id="{FE674276-5BEE-38F0-3928-B989BF5949FF}"/>
                    </a:ext>
                  </a:extLst>
                </p:cNvPr>
                <p:cNvGrpSpPr/>
                <p:nvPr/>
              </p:nvGrpSpPr>
              <p:grpSpPr>
                <a:xfrm>
                  <a:off x="5947013" y="4323652"/>
                  <a:ext cx="56545" cy="82798"/>
                  <a:chOff x="5927564" y="4415571"/>
                  <a:chExt cx="80144" cy="117353"/>
                </a:xfrm>
              </p:grpSpPr>
              <p:sp>
                <p:nvSpPr>
                  <p:cNvPr id="55" name="Freeform: Shape 54">
                    <a:extLst>
                      <a:ext uri="{FF2B5EF4-FFF2-40B4-BE49-F238E27FC236}">
                        <a16:creationId xmlns:a16="http://schemas.microsoft.com/office/drawing/2014/main" id="{38A08919-E771-4F3F-0CED-A0591923935C}"/>
                      </a:ext>
                    </a:extLst>
                  </p:cNvPr>
                  <p:cNvSpPr/>
                  <p:nvPr/>
                </p:nvSpPr>
                <p:spPr>
                  <a:xfrm>
                    <a:off x="5927564" y="4415571"/>
                    <a:ext cx="80144" cy="117353"/>
                  </a:xfrm>
                  <a:custGeom>
                    <a:avLst/>
                    <a:gdLst>
                      <a:gd name="connsiteX0" fmla="*/ 108690 w 106858"/>
                      <a:gd name="connsiteY0" fmla="*/ 104377 h 156470"/>
                      <a:gd name="connsiteX1" fmla="*/ 54345 w 106858"/>
                      <a:gd name="connsiteY1" fmla="*/ 0 h 156470"/>
                      <a:gd name="connsiteX2" fmla="*/ 0 w 106858"/>
                      <a:gd name="connsiteY2" fmla="*/ 104377 h 156470"/>
                      <a:gd name="connsiteX3" fmla="*/ 54345 w 106858"/>
                      <a:gd name="connsiteY3" fmla="*/ 158722 h 156470"/>
                      <a:gd name="connsiteX4" fmla="*/ 108690 w 106858"/>
                      <a:gd name="connsiteY4" fmla="*/ 104377 h 156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58" h="156470">
                        <a:moveTo>
                          <a:pt x="108690" y="104377"/>
                        </a:moveTo>
                        <a:cubicBezTo>
                          <a:pt x="108690" y="74343"/>
                          <a:pt x="54345" y="0"/>
                          <a:pt x="54345" y="0"/>
                        </a:cubicBezTo>
                        <a:cubicBezTo>
                          <a:pt x="54345" y="0"/>
                          <a:pt x="0" y="74381"/>
                          <a:pt x="0" y="104377"/>
                        </a:cubicBezTo>
                        <a:cubicBezTo>
                          <a:pt x="0" y="134412"/>
                          <a:pt x="24348" y="158722"/>
                          <a:pt x="54345" y="158722"/>
                        </a:cubicBezTo>
                        <a:cubicBezTo>
                          <a:pt x="84341" y="158722"/>
                          <a:pt x="108690" y="134374"/>
                          <a:pt x="108690" y="104377"/>
                        </a:cubicBezTo>
                        <a:close/>
                      </a:path>
                    </a:pathLst>
                  </a:custGeom>
                  <a:noFill/>
                  <a:ln w="11448" cap="flat">
                    <a:solidFill>
                      <a:srgbClr val="344154"/>
                    </a:solidFill>
                    <a:prstDash val="solid"/>
                    <a:miter/>
                  </a:ln>
                </p:spPr>
                <p:txBody>
                  <a:bodyPr rtlCol="0" anchor="ctr"/>
                  <a:lstStyle/>
                  <a:p>
                    <a:pPr algn="ctr"/>
                    <a:endParaRPr lang="en-CA" sz="1350"/>
                  </a:p>
                </p:txBody>
              </p:sp>
              <p:sp>
                <p:nvSpPr>
                  <p:cNvPr id="56" name="Freeform: Shape 55">
                    <a:extLst>
                      <a:ext uri="{FF2B5EF4-FFF2-40B4-BE49-F238E27FC236}">
                        <a16:creationId xmlns:a16="http://schemas.microsoft.com/office/drawing/2014/main" id="{E96B618A-8349-58EC-BD27-BEF591780182}"/>
                      </a:ext>
                    </a:extLst>
                  </p:cNvPr>
                  <p:cNvSpPr/>
                  <p:nvPr/>
                </p:nvSpPr>
                <p:spPr>
                  <a:xfrm>
                    <a:off x="5952294" y="4462828"/>
                    <a:ext cx="37210" cy="54383"/>
                  </a:xfrm>
                  <a:custGeom>
                    <a:avLst/>
                    <a:gdLst>
                      <a:gd name="connsiteX0" fmla="*/ 34767 w 49612"/>
                      <a:gd name="connsiteY0" fmla="*/ 0 h 72510"/>
                      <a:gd name="connsiteX1" fmla="*/ 36980 w 49612"/>
                      <a:gd name="connsiteY1" fmla="*/ 12708 h 72510"/>
                      <a:gd name="connsiteX2" fmla="*/ 0 w 49612"/>
                      <a:gd name="connsiteY2" fmla="*/ 64153 h 72510"/>
                      <a:gd name="connsiteX3" fmla="*/ 21333 w 49612"/>
                      <a:gd name="connsiteY3" fmla="*/ 72625 h 72510"/>
                      <a:gd name="connsiteX4" fmla="*/ 52628 w 49612"/>
                      <a:gd name="connsiteY4" fmla="*/ 41331 h 72510"/>
                      <a:gd name="connsiteX5" fmla="*/ 34767 w 49612"/>
                      <a:gd name="connsiteY5" fmla="*/ 0 h 7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12" h="72510">
                        <a:moveTo>
                          <a:pt x="34767" y="0"/>
                        </a:moveTo>
                        <a:cubicBezTo>
                          <a:pt x="36179" y="4732"/>
                          <a:pt x="36980" y="9045"/>
                          <a:pt x="36980" y="12708"/>
                        </a:cubicBezTo>
                        <a:cubicBezTo>
                          <a:pt x="36980" y="36637"/>
                          <a:pt x="21486" y="56902"/>
                          <a:pt x="0" y="64153"/>
                        </a:cubicBezTo>
                        <a:cubicBezTo>
                          <a:pt x="5610" y="69381"/>
                          <a:pt x="13090" y="72625"/>
                          <a:pt x="21333" y="72625"/>
                        </a:cubicBezTo>
                        <a:cubicBezTo>
                          <a:pt x="38583" y="72625"/>
                          <a:pt x="52628" y="58581"/>
                          <a:pt x="52628" y="41331"/>
                        </a:cubicBezTo>
                        <a:cubicBezTo>
                          <a:pt x="52628" y="34347"/>
                          <a:pt x="45224" y="18318"/>
                          <a:pt x="34767" y="0"/>
                        </a:cubicBezTo>
                        <a:close/>
                      </a:path>
                    </a:pathLst>
                  </a:custGeom>
                  <a:solidFill>
                    <a:schemeClr val="accent2">
                      <a:lumMod val="75000"/>
                    </a:schemeClr>
                  </a:solidFill>
                  <a:ln w="3816" cap="flat">
                    <a:noFill/>
                    <a:prstDash val="solid"/>
                    <a:miter/>
                  </a:ln>
                </p:spPr>
                <p:txBody>
                  <a:bodyPr rtlCol="0" anchor="ctr"/>
                  <a:lstStyle/>
                  <a:p>
                    <a:pPr algn="ctr"/>
                    <a:endParaRPr lang="en-CA" sz="1350"/>
                  </a:p>
                </p:txBody>
              </p:sp>
            </p:grpSp>
            <p:sp>
              <p:nvSpPr>
                <p:cNvPr id="58" name="Freeform: Shape 57">
                  <a:extLst>
                    <a:ext uri="{FF2B5EF4-FFF2-40B4-BE49-F238E27FC236}">
                      <a16:creationId xmlns:a16="http://schemas.microsoft.com/office/drawing/2014/main" id="{FD2016FD-95C9-3B82-20E4-FE77D236F6DC}"/>
                    </a:ext>
                  </a:extLst>
                </p:cNvPr>
                <p:cNvSpPr/>
                <p:nvPr/>
              </p:nvSpPr>
              <p:spPr>
                <a:xfrm>
                  <a:off x="5883028" y="4283162"/>
                  <a:ext cx="45797" cy="34347"/>
                </a:xfrm>
                <a:custGeom>
                  <a:avLst/>
                  <a:gdLst>
                    <a:gd name="connsiteX0" fmla="*/ 0 w 61061"/>
                    <a:gd name="connsiteY0" fmla="*/ 0 h 45796"/>
                    <a:gd name="connsiteX1" fmla="*/ 62283 w 61061"/>
                    <a:gd name="connsiteY1" fmla="*/ 0 h 45796"/>
                    <a:gd name="connsiteX2" fmla="*/ 62283 w 61061"/>
                    <a:gd name="connsiteY2" fmla="*/ 24386 h 45796"/>
                    <a:gd name="connsiteX3" fmla="*/ 37896 w 61061"/>
                    <a:gd name="connsiteY3" fmla="*/ 48773 h 45796"/>
                  </a:gdLst>
                  <a:ahLst/>
                  <a:cxnLst>
                    <a:cxn ang="0">
                      <a:pos x="connsiteX0" y="connsiteY0"/>
                    </a:cxn>
                    <a:cxn ang="0">
                      <a:pos x="connsiteX1" y="connsiteY1"/>
                    </a:cxn>
                    <a:cxn ang="0">
                      <a:pos x="connsiteX2" y="connsiteY2"/>
                    </a:cxn>
                    <a:cxn ang="0">
                      <a:pos x="connsiteX3" y="connsiteY3"/>
                    </a:cxn>
                  </a:cxnLst>
                  <a:rect l="l" t="t" r="r" b="b"/>
                  <a:pathLst>
                    <a:path w="61061" h="45796">
                      <a:moveTo>
                        <a:pt x="0" y="0"/>
                      </a:moveTo>
                      <a:lnTo>
                        <a:pt x="62283" y="0"/>
                      </a:lnTo>
                      <a:lnTo>
                        <a:pt x="62283" y="24386"/>
                      </a:lnTo>
                      <a:cubicBezTo>
                        <a:pt x="62283" y="37858"/>
                        <a:pt x="51368" y="48773"/>
                        <a:pt x="37896" y="48773"/>
                      </a:cubicBezTo>
                    </a:path>
                  </a:pathLst>
                </a:custGeom>
                <a:noFill/>
                <a:ln w="11448" cap="rnd">
                  <a:solidFill>
                    <a:srgbClr val="344154"/>
                  </a:solidFill>
                  <a:prstDash val="solid"/>
                  <a:round/>
                </a:ln>
              </p:spPr>
              <p:txBody>
                <a:bodyPr rtlCol="0" anchor="ctr"/>
                <a:lstStyle/>
                <a:p>
                  <a:pPr algn="ctr"/>
                  <a:endParaRPr lang="en-CA" sz="1350"/>
                </a:p>
              </p:txBody>
            </p:sp>
            <p:sp>
              <p:nvSpPr>
                <p:cNvPr id="59" name="Freeform: Shape 58">
                  <a:extLst>
                    <a:ext uri="{FF2B5EF4-FFF2-40B4-BE49-F238E27FC236}">
                      <a16:creationId xmlns:a16="http://schemas.microsoft.com/office/drawing/2014/main" id="{D73119FA-BF3C-8B56-2EFA-F987C8974691}"/>
                    </a:ext>
                  </a:extLst>
                </p:cNvPr>
                <p:cNvSpPr/>
                <p:nvPr/>
              </p:nvSpPr>
              <p:spPr>
                <a:xfrm>
                  <a:off x="5724973" y="4291863"/>
                  <a:ext cx="120215" cy="100180"/>
                </a:xfrm>
                <a:custGeom>
                  <a:avLst/>
                  <a:gdLst>
                    <a:gd name="connsiteX0" fmla="*/ 161394 w 160287"/>
                    <a:gd name="connsiteY0" fmla="*/ 134489 h 133572"/>
                    <a:gd name="connsiteX1" fmla="*/ 25417 w 160287"/>
                    <a:gd name="connsiteY1" fmla="*/ 111476 h 133572"/>
                    <a:gd name="connsiteX2" fmla="*/ 0 w 160287"/>
                    <a:gd name="connsiteY2" fmla="*/ 104721 h 133572"/>
                    <a:gd name="connsiteX3" fmla="*/ 0 w 160287"/>
                    <a:gd name="connsiteY3" fmla="*/ 0 h 133572"/>
                  </a:gdLst>
                  <a:ahLst/>
                  <a:cxnLst>
                    <a:cxn ang="0">
                      <a:pos x="connsiteX0" y="connsiteY0"/>
                    </a:cxn>
                    <a:cxn ang="0">
                      <a:pos x="connsiteX1" y="connsiteY1"/>
                    </a:cxn>
                    <a:cxn ang="0">
                      <a:pos x="connsiteX2" y="connsiteY2"/>
                    </a:cxn>
                    <a:cxn ang="0">
                      <a:pos x="connsiteX3" y="connsiteY3"/>
                    </a:cxn>
                  </a:cxnLst>
                  <a:rect l="l" t="t" r="r" b="b"/>
                  <a:pathLst>
                    <a:path w="160287" h="133572">
                      <a:moveTo>
                        <a:pt x="161394" y="134489"/>
                      </a:moveTo>
                      <a:cubicBezTo>
                        <a:pt x="115216" y="133306"/>
                        <a:pt x="69420" y="125635"/>
                        <a:pt x="25417" y="111476"/>
                      </a:cubicBezTo>
                      <a:cubicBezTo>
                        <a:pt x="11182" y="106896"/>
                        <a:pt x="0" y="104721"/>
                        <a:pt x="0" y="104721"/>
                      </a:cubicBezTo>
                      <a:lnTo>
                        <a:pt x="0" y="0"/>
                      </a:lnTo>
                    </a:path>
                  </a:pathLst>
                </a:custGeom>
                <a:noFill/>
                <a:ln w="11448" cap="rnd">
                  <a:solidFill>
                    <a:srgbClr val="344154"/>
                  </a:solidFill>
                  <a:prstDash val="solid"/>
                  <a:round/>
                </a:ln>
              </p:spPr>
              <p:txBody>
                <a:bodyPr rtlCol="0" anchor="ctr"/>
                <a:lstStyle/>
                <a:p>
                  <a:pPr algn="ctr"/>
                  <a:endParaRPr lang="en-CA" sz="1350"/>
                </a:p>
              </p:txBody>
            </p:sp>
            <p:sp>
              <p:nvSpPr>
                <p:cNvPr id="60" name="Freeform: Shape 59">
                  <a:extLst>
                    <a:ext uri="{FF2B5EF4-FFF2-40B4-BE49-F238E27FC236}">
                      <a16:creationId xmlns:a16="http://schemas.microsoft.com/office/drawing/2014/main" id="{73480CC2-FBF6-BBF4-159C-9E60EE172C3E}"/>
                    </a:ext>
                  </a:extLst>
                </p:cNvPr>
                <p:cNvSpPr/>
                <p:nvPr/>
              </p:nvSpPr>
              <p:spPr>
                <a:xfrm>
                  <a:off x="5725030" y="4192057"/>
                  <a:ext cx="269054" cy="88730"/>
                </a:xfrm>
                <a:custGeom>
                  <a:avLst/>
                  <a:gdLst>
                    <a:gd name="connsiteX0" fmla="*/ 272946 w 358737"/>
                    <a:gd name="connsiteY0" fmla="*/ 121475 h 118307"/>
                    <a:gd name="connsiteX1" fmla="*/ 337710 w 358737"/>
                    <a:gd name="connsiteY1" fmla="*/ 121475 h 118307"/>
                    <a:gd name="connsiteX2" fmla="*/ 362096 w 358737"/>
                    <a:gd name="connsiteY2" fmla="*/ 97088 h 118307"/>
                    <a:gd name="connsiteX3" fmla="*/ 362096 w 358737"/>
                    <a:gd name="connsiteY3" fmla="*/ 97088 h 118307"/>
                    <a:gd name="connsiteX4" fmla="*/ 337710 w 358737"/>
                    <a:gd name="connsiteY4" fmla="*/ 72702 h 118307"/>
                    <a:gd name="connsiteX5" fmla="*/ 157234 w 358737"/>
                    <a:gd name="connsiteY5" fmla="*/ 72702 h 118307"/>
                    <a:gd name="connsiteX6" fmla="*/ 200970 w 358737"/>
                    <a:gd name="connsiteY6" fmla="*/ 55872 h 118307"/>
                    <a:gd name="connsiteX7" fmla="*/ 219517 w 358737"/>
                    <a:gd name="connsiteY7" fmla="*/ 28890 h 118307"/>
                    <a:gd name="connsiteX8" fmla="*/ 219517 w 358737"/>
                    <a:gd name="connsiteY8" fmla="*/ 28890 h 118307"/>
                    <a:gd name="connsiteX9" fmla="*/ 190628 w 358737"/>
                    <a:gd name="connsiteY9" fmla="*/ 0 h 118307"/>
                    <a:gd name="connsiteX10" fmla="*/ 190628 w 358737"/>
                    <a:gd name="connsiteY10" fmla="*/ 0 h 118307"/>
                    <a:gd name="connsiteX11" fmla="*/ 107431 w 358737"/>
                    <a:gd name="connsiteY11" fmla="*/ 22707 h 118307"/>
                    <a:gd name="connsiteX12" fmla="*/ 78846 w 358737"/>
                    <a:gd name="connsiteY12" fmla="*/ 43468 h 118307"/>
                    <a:gd name="connsiteX13" fmla="*/ 0 w 358737"/>
                    <a:gd name="connsiteY13" fmla="*/ 81365 h 11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737" h="118307">
                      <a:moveTo>
                        <a:pt x="272946" y="121475"/>
                      </a:moveTo>
                      <a:lnTo>
                        <a:pt x="337710" y="121475"/>
                      </a:lnTo>
                      <a:cubicBezTo>
                        <a:pt x="351182" y="121475"/>
                        <a:pt x="362096" y="110560"/>
                        <a:pt x="362096" y="97088"/>
                      </a:cubicBezTo>
                      <a:lnTo>
                        <a:pt x="362096" y="97088"/>
                      </a:lnTo>
                      <a:cubicBezTo>
                        <a:pt x="362096" y="83616"/>
                        <a:pt x="351182" y="72702"/>
                        <a:pt x="337710" y="72702"/>
                      </a:cubicBezTo>
                      <a:lnTo>
                        <a:pt x="157234" y="72702"/>
                      </a:lnTo>
                      <a:lnTo>
                        <a:pt x="200970" y="55872"/>
                      </a:lnTo>
                      <a:cubicBezTo>
                        <a:pt x="212113" y="51597"/>
                        <a:pt x="219517" y="40873"/>
                        <a:pt x="219517" y="28890"/>
                      </a:cubicBezTo>
                      <a:lnTo>
                        <a:pt x="219517" y="28890"/>
                      </a:lnTo>
                      <a:cubicBezTo>
                        <a:pt x="219517" y="12938"/>
                        <a:pt x="206580" y="0"/>
                        <a:pt x="190628" y="0"/>
                      </a:cubicBezTo>
                      <a:lnTo>
                        <a:pt x="190628" y="0"/>
                      </a:lnTo>
                      <a:cubicBezTo>
                        <a:pt x="161356" y="0"/>
                        <a:pt x="132542" y="7671"/>
                        <a:pt x="107431" y="22707"/>
                      </a:cubicBezTo>
                      <a:cubicBezTo>
                        <a:pt x="97813" y="28470"/>
                        <a:pt x="87891" y="35378"/>
                        <a:pt x="78846" y="43468"/>
                      </a:cubicBezTo>
                      <a:cubicBezTo>
                        <a:pt x="45377" y="73427"/>
                        <a:pt x="0" y="81365"/>
                        <a:pt x="0" y="81365"/>
                      </a:cubicBezTo>
                    </a:path>
                  </a:pathLst>
                </a:custGeom>
                <a:noFill/>
                <a:ln w="11448" cap="rnd">
                  <a:solidFill>
                    <a:srgbClr val="344154"/>
                  </a:solidFill>
                  <a:prstDash val="solid"/>
                  <a:round/>
                </a:ln>
              </p:spPr>
              <p:txBody>
                <a:bodyPr rtlCol="0" anchor="ctr"/>
                <a:lstStyle/>
                <a:p>
                  <a:pPr algn="ctr"/>
                  <a:endParaRPr lang="en-CA" sz="1350"/>
                </a:p>
              </p:txBody>
            </p:sp>
            <p:sp>
              <p:nvSpPr>
                <p:cNvPr id="61" name="Freeform: Shape 60">
                  <a:extLst>
                    <a:ext uri="{FF2B5EF4-FFF2-40B4-BE49-F238E27FC236}">
                      <a16:creationId xmlns:a16="http://schemas.microsoft.com/office/drawing/2014/main" id="{F3419DDF-160E-4E44-FAFD-74DC9BA67435}"/>
                    </a:ext>
                  </a:extLst>
                </p:cNvPr>
                <p:cNvSpPr/>
                <p:nvPr/>
              </p:nvSpPr>
              <p:spPr>
                <a:xfrm>
                  <a:off x="5853518" y="4319713"/>
                  <a:ext cx="60108" cy="34347"/>
                </a:xfrm>
                <a:custGeom>
                  <a:avLst/>
                  <a:gdLst>
                    <a:gd name="connsiteX0" fmla="*/ 21143 w 80143"/>
                    <a:gd name="connsiteY0" fmla="*/ 0 h 45796"/>
                    <a:gd name="connsiteX1" fmla="*/ 83426 w 80143"/>
                    <a:gd name="connsiteY1" fmla="*/ 0 h 45796"/>
                    <a:gd name="connsiteX2" fmla="*/ 83426 w 80143"/>
                    <a:gd name="connsiteY2" fmla="*/ 24386 h 45796"/>
                    <a:gd name="connsiteX3" fmla="*/ 59039 w 80143"/>
                    <a:gd name="connsiteY3" fmla="*/ 48773 h 45796"/>
                    <a:gd name="connsiteX4" fmla="*/ 0 w 80143"/>
                    <a:gd name="connsiteY4" fmla="*/ 48773 h 45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43" h="45796">
                      <a:moveTo>
                        <a:pt x="21143" y="0"/>
                      </a:moveTo>
                      <a:lnTo>
                        <a:pt x="83426" y="0"/>
                      </a:lnTo>
                      <a:lnTo>
                        <a:pt x="83426" y="24386"/>
                      </a:lnTo>
                      <a:cubicBezTo>
                        <a:pt x="83426" y="37858"/>
                        <a:pt x="72511" y="48773"/>
                        <a:pt x="59039" y="48773"/>
                      </a:cubicBezTo>
                      <a:lnTo>
                        <a:pt x="0" y="48773"/>
                      </a:lnTo>
                    </a:path>
                  </a:pathLst>
                </a:custGeom>
                <a:noFill/>
                <a:ln w="11448" cap="rnd">
                  <a:solidFill>
                    <a:srgbClr val="344154"/>
                  </a:solidFill>
                  <a:prstDash val="solid"/>
                  <a:round/>
                </a:ln>
              </p:spPr>
              <p:txBody>
                <a:bodyPr rtlCol="0" anchor="ctr"/>
                <a:lstStyle/>
                <a:p>
                  <a:pPr algn="ctr"/>
                  <a:endParaRPr lang="en-CA" sz="1350"/>
                </a:p>
              </p:txBody>
            </p:sp>
            <p:sp>
              <p:nvSpPr>
                <p:cNvPr id="62" name="Freeform: Shape 61">
                  <a:extLst>
                    <a:ext uri="{FF2B5EF4-FFF2-40B4-BE49-F238E27FC236}">
                      <a16:creationId xmlns:a16="http://schemas.microsoft.com/office/drawing/2014/main" id="{FC7A7BFB-14E2-7F28-E4AF-EAF6D7CB8CBB}"/>
                    </a:ext>
                  </a:extLst>
                </p:cNvPr>
                <p:cNvSpPr/>
                <p:nvPr/>
              </p:nvSpPr>
              <p:spPr>
                <a:xfrm>
                  <a:off x="5846018" y="4356293"/>
                  <a:ext cx="45797" cy="34347"/>
                </a:xfrm>
                <a:custGeom>
                  <a:avLst/>
                  <a:gdLst>
                    <a:gd name="connsiteX0" fmla="*/ 62283 w 61061"/>
                    <a:gd name="connsiteY0" fmla="*/ 0 h 45796"/>
                    <a:gd name="connsiteX1" fmla="*/ 62283 w 61061"/>
                    <a:gd name="connsiteY1" fmla="*/ 24386 h 45796"/>
                    <a:gd name="connsiteX2" fmla="*/ 37897 w 61061"/>
                    <a:gd name="connsiteY2" fmla="*/ 48773 h 45796"/>
                    <a:gd name="connsiteX3" fmla="*/ 0 w 61061"/>
                    <a:gd name="connsiteY3" fmla="*/ 48773 h 45796"/>
                  </a:gdLst>
                  <a:ahLst/>
                  <a:cxnLst>
                    <a:cxn ang="0">
                      <a:pos x="connsiteX0" y="connsiteY0"/>
                    </a:cxn>
                    <a:cxn ang="0">
                      <a:pos x="connsiteX1" y="connsiteY1"/>
                    </a:cxn>
                    <a:cxn ang="0">
                      <a:pos x="connsiteX2" y="connsiteY2"/>
                    </a:cxn>
                    <a:cxn ang="0">
                      <a:pos x="connsiteX3" y="connsiteY3"/>
                    </a:cxn>
                  </a:cxnLst>
                  <a:rect l="l" t="t" r="r" b="b"/>
                  <a:pathLst>
                    <a:path w="61061" h="45796">
                      <a:moveTo>
                        <a:pt x="62283" y="0"/>
                      </a:moveTo>
                      <a:lnTo>
                        <a:pt x="62283" y="24386"/>
                      </a:lnTo>
                      <a:cubicBezTo>
                        <a:pt x="62283" y="37858"/>
                        <a:pt x="51368" y="48773"/>
                        <a:pt x="37897" y="48773"/>
                      </a:cubicBezTo>
                      <a:lnTo>
                        <a:pt x="0" y="48773"/>
                      </a:lnTo>
                    </a:path>
                  </a:pathLst>
                </a:custGeom>
                <a:noFill/>
                <a:ln w="11448" cap="rnd">
                  <a:solidFill>
                    <a:srgbClr val="344154"/>
                  </a:solidFill>
                  <a:prstDash val="solid"/>
                  <a:round/>
                </a:ln>
              </p:spPr>
              <p:txBody>
                <a:bodyPr rtlCol="0" anchor="ctr"/>
                <a:lstStyle/>
                <a:p>
                  <a:pPr algn="ctr"/>
                  <a:endParaRPr lang="en-CA" sz="1350"/>
                </a:p>
              </p:txBody>
            </p:sp>
            <p:sp>
              <p:nvSpPr>
                <p:cNvPr id="63" name="Freeform: Shape 62">
                  <a:extLst>
                    <a:ext uri="{FF2B5EF4-FFF2-40B4-BE49-F238E27FC236}">
                      <a16:creationId xmlns:a16="http://schemas.microsoft.com/office/drawing/2014/main" id="{A93E9E65-36B8-6E8A-34D4-F2B1A7862266}"/>
                    </a:ext>
                  </a:extLst>
                </p:cNvPr>
                <p:cNvSpPr/>
                <p:nvPr/>
              </p:nvSpPr>
              <p:spPr>
                <a:xfrm>
                  <a:off x="5644143" y="4238710"/>
                  <a:ext cx="54383" cy="140252"/>
                </a:xfrm>
                <a:custGeom>
                  <a:avLst/>
                  <a:gdLst>
                    <a:gd name="connsiteX0" fmla="*/ 75030 w 72510"/>
                    <a:gd name="connsiteY0" fmla="*/ 0 h 187001"/>
                    <a:gd name="connsiteX1" fmla="*/ 75030 w 72510"/>
                    <a:gd name="connsiteY1" fmla="*/ 189025 h 187001"/>
                    <a:gd name="connsiteX2" fmla="*/ 0 w 72510"/>
                    <a:gd name="connsiteY2" fmla="*/ 189025 h 187001"/>
                    <a:gd name="connsiteX3" fmla="*/ 0 w 72510"/>
                    <a:gd name="connsiteY3" fmla="*/ 0 h 187001"/>
                  </a:gdLst>
                  <a:ahLst/>
                  <a:cxnLst>
                    <a:cxn ang="0">
                      <a:pos x="connsiteX0" y="connsiteY0"/>
                    </a:cxn>
                    <a:cxn ang="0">
                      <a:pos x="connsiteX1" y="connsiteY1"/>
                    </a:cxn>
                    <a:cxn ang="0">
                      <a:pos x="connsiteX2" y="connsiteY2"/>
                    </a:cxn>
                    <a:cxn ang="0">
                      <a:pos x="connsiteX3" y="connsiteY3"/>
                    </a:cxn>
                  </a:cxnLst>
                  <a:rect l="l" t="t" r="r" b="b"/>
                  <a:pathLst>
                    <a:path w="72510" h="187001">
                      <a:moveTo>
                        <a:pt x="75030" y="0"/>
                      </a:moveTo>
                      <a:lnTo>
                        <a:pt x="75030" y="189025"/>
                      </a:lnTo>
                      <a:lnTo>
                        <a:pt x="0" y="189025"/>
                      </a:lnTo>
                      <a:lnTo>
                        <a:pt x="0" y="0"/>
                      </a:lnTo>
                      <a:close/>
                    </a:path>
                  </a:pathLst>
                </a:custGeom>
                <a:noFill/>
                <a:ln w="11448" cap="rnd">
                  <a:solidFill>
                    <a:srgbClr val="344154"/>
                  </a:solidFill>
                  <a:prstDash val="solid"/>
                  <a:round/>
                </a:ln>
              </p:spPr>
              <p:txBody>
                <a:bodyPr rtlCol="0" anchor="ctr"/>
                <a:lstStyle/>
                <a:p>
                  <a:pPr algn="ctr"/>
                  <a:endParaRPr lang="en-CA" sz="1350"/>
                </a:p>
              </p:txBody>
            </p:sp>
            <p:sp>
              <p:nvSpPr>
                <p:cNvPr id="64" name="Freeform: Shape 63">
                  <a:extLst>
                    <a:ext uri="{FF2B5EF4-FFF2-40B4-BE49-F238E27FC236}">
                      <a16:creationId xmlns:a16="http://schemas.microsoft.com/office/drawing/2014/main" id="{FC212579-7ACC-1C3B-4654-42CC201075AD}"/>
                    </a:ext>
                  </a:extLst>
                </p:cNvPr>
                <p:cNvSpPr/>
                <p:nvPr/>
              </p:nvSpPr>
              <p:spPr>
                <a:xfrm>
                  <a:off x="5669044" y="4345760"/>
                  <a:ext cx="5725" cy="5725"/>
                </a:xfrm>
                <a:custGeom>
                  <a:avLst/>
                  <a:gdLst>
                    <a:gd name="connsiteX0" fmla="*/ 4313 w 7632"/>
                    <a:gd name="connsiteY0" fmla="*/ 8625 h 7632"/>
                    <a:gd name="connsiteX1" fmla="*/ 8625 w 7632"/>
                    <a:gd name="connsiteY1" fmla="*/ 4313 h 7632"/>
                    <a:gd name="connsiteX2" fmla="*/ 4313 w 7632"/>
                    <a:gd name="connsiteY2" fmla="*/ 0 h 7632"/>
                    <a:gd name="connsiteX3" fmla="*/ 0 w 7632"/>
                    <a:gd name="connsiteY3" fmla="*/ 4313 h 7632"/>
                    <a:gd name="connsiteX4" fmla="*/ 4313 w 7632"/>
                    <a:gd name="connsiteY4" fmla="*/ 8625 h 7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2" h="7632">
                      <a:moveTo>
                        <a:pt x="4313" y="8625"/>
                      </a:moveTo>
                      <a:cubicBezTo>
                        <a:pt x="6717" y="8625"/>
                        <a:pt x="8625" y="6679"/>
                        <a:pt x="8625" y="4313"/>
                      </a:cubicBezTo>
                      <a:cubicBezTo>
                        <a:pt x="8625" y="1908"/>
                        <a:pt x="6679" y="0"/>
                        <a:pt x="4313" y="0"/>
                      </a:cubicBezTo>
                      <a:cubicBezTo>
                        <a:pt x="1908" y="0"/>
                        <a:pt x="0" y="1946"/>
                        <a:pt x="0" y="4313"/>
                      </a:cubicBezTo>
                      <a:cubicBezTo>
                        <a:pt x="0" y="6679"/>
                        <a:pt x="1908" y="8625"/>
                        <a:pt x="4313" y="8625"/>
                      </a:cubicBezTo>
                      <a:close/>
                    </a:path>
                  </a:pathLst>
                </a:custGeom>
                <a:noFill/>
                <a:ln w="11448" cap="rnd">
                  <a:solidFill>
                    <a:srgbClr val="344154"/>
                  </a:solidFill>
                  <a:prstDash val="solid"/>
                  <a:round/>
                </a:ln>
              </p:spPr>
              <p:txBody>
                <a:bodyPr rtlCol="0" anchor="ctr"/>
                <a:lstStyle/>
                <a:p>
                  <a:pPr algn="ctr"/>
                  <a:endParaRPr lang="en-CA" sz="1350"/>
                </a:p>
              </p:txBody>
            </p:sp>
            <p:sp>
              <p:nvSpPr>
                <p:cNvPr id="65" name="Freeform: Shape 64">
                  <a:extLst>
                    <a:ext uri="{FF2B5EF4-FFF2-40B4-BE49-F238E27FC236}">
                      <a16:creationId xmlns:a16="http://schemas.microsoft.com/office/drawing/2014/main" id="{0CFDE063-7B8C-286C-B69E-238272A2E0AB}"/>
                    </a:ext>
                  </a:extLst>
                </p:cNvPr>
                <p:cNvSpPr/>
                <p:nvPr/>
              </p:nvSpPr>
              <p:spPr>
                <a:xfrm>
                  <a:off x="5959508" y="4265616"/>
                  <a:ext cx="8587" cy="17174"/>
                </a:xfrm>
                <a:custGeom>
                  <a:avLst/>
                  <a:gdLst>
                    <a:gd name="connsiteX0" fmla="*/ 0 w 11449"/>
                    <a:gd name="connsiteY0" fmla="*/ 23394 h 22898"/>
                    <a:gd name="connsiteX1" fmla="*/ 13701 w 11449"/>
                    <a:gd name="connsiteY1" fmla="*/ 0 h 22898"/>
                  </a:gdLst>
                  <a:ahLst/>
                  <a:cxnLst>
                    <a:cxn ang="0">
                      <a:pos x="connsiteX0" y="connsiteY0"/>
                    </a:cxn>
                    <a:cxn ang="0">
                      <a:pos x="connsiteX1" y="connsiteY1"/>
                    </a:cxn>
                  </a:cxnLst>
                  <a:rect l="l" t="t" r="r" b="b"/>
                  <a:pathLst>
                    <a:path w="11449" h="22898">
                      <a:moveTo>
                        <a:pt x="0" y="23394"/>
                      </a:moveTo>
                      <a:cubicBezTo>
                        <a:pt x="0" y="23394"/>
                        <a:pt x="13701" y="19082"/>
                        <a:pt x="13701" y="0"/>
                      </a:cubicBezTo>
                    </a:path>
                  </a:pathLst>
                </a:custGeom>
                <a:noFill/>
                <a:ln w="11448" cap="rnd">
                  <a:solidFill>
                    <a:srgbClr val="344154"/>
                  </a:solidFill>
                  <a:prstDash val="solid"/>
                  <a:miter/>
                </a:ln>
              </p:spPr>
              <p:txBody>
                <a:bodyPr rtlCol="0" anchor="ctr"/>
                <a:lstStyle/>
                <a:p>
                  <a:pPr algn="ctr"/>
                  <a:endParaRPr lang="en-CA" sz="1350"/>
                </a:p>
              </p:txBody>
            </p:sp>
          </p:grpSp>
          <p:grpSp>
            <p:nvGrpSpPr>
              <p:cNvPr id="35" name="Group 34">
                <a:extLst>
                  <a:ext uri="{FF2B5EF4-FFF2-40B4-BE49-F238E27FC236}">
                    <a16:creationId xmlns:a16="http://schemas.microsoft.com/office/drawing/2014/main" id="{7EA56C79-E320-8BC9-0A9B-2698CF311605}"/>
                  </a:ext>
                </a:extLst>
              </p:cNvPr>
              <p:cNvGrpSpPr/>
              <p:nvPr/>
            </p:nvGrpSpPr>
            <p:grpSpPr>
              <a:xfrm>
                <a:off x="5128024" y="4291607"/>
                <a:ext cx="614247" cy="1117568"/>
                <a:chOff x="-2116458" y="3653464"/>
                <a:chExt cx="430211" cy="782730"/>
              </a:xfrm>
              <a:solidFill>
                <a:schemeClr val="tx1"/>
              </a:solidFill>
            </p:grpSpPr>
            <p:sp>
              <p:nvSpPr>
                <p:cNvPr id="36" name="Freeform 110">
                  <a:extLst>
                    <a:ext uri="{FF2B5EF4-FFF2-40B4-BE49-F238E27FC236}">
                      <a16:creationId xmlns:a16="http://schemas.microsoft.com/office/drawing/2014/main" id="{29455BBD-33C4-D521-3BCC-89566DAD63E0}"/>
                    </a:ext>
                  </a:extLst>
                </p:cNvPr>
                <p:cNvSpPr>
                  <a:spLocks noEditPoints="1"/>
                </p:cNvSpPr>
                <p:nvPr/>
              </p:nvSpPr>
              <p:spPr bwMode="auto">
                <a:xfrm>
                  <a:off x="-2116458" y="3818287"/>
                  <a:ext cx="430211" cy="617907"/>
                </a:xfrm>
                <a:custGeom>
                  <a:avLst/>
                  <a:gdLst>
                    <a:gd name="T0" fmla="*/ 406 w 787"/>
                    <a:gd name="T1" fmla="*/ 659 h 1134"/>
                    <a:gd name="T2" fmla="*/ 381 w 787"/>
                    <a:gd name="T3" fmla="*/ 659 h 1134"/>
                    <a:gd name="T4" fmla="*/ 381 w 787"/>
                    <a:gd name="T5" fmla="*/ 677 h 1134"/>
                    <a:gd name="T6" fmla="*/ 381 w 787"/>
                    <a:gd name="T7" fmla="*/ 1049 h 1134"/>
                    <a:gd name="T8" fmla="*/ 292 w 787"/>
                    <a:gd name="T9" fmla="*/ 1124 h 1134"/>
                    <a:gd name="T10" fmla="*/ 230 w 787"/>
                    <a:gd name="T11" fmla="*/ 1061 h 1134"/>
                    <a:gd name="T12" fmla="*/ 169 w 787"/>
                    <a:gd name="T13" fmla="*/ 734 h 1134"/>
                    <a:gd name="T14" fmla="*/ 130 w 787"/>
                    <a:gd name="T15" fmla="*/ 526 h 1134"/>
                    <a:gd name="T16" fmla="*/ 125 w 787"/>
                    <a:gd name="T17" fmla="*/ 519 h 1134"/>
                    <a:gd name="T18" fmla="*/ 125 w 787"/>
                    <a:gd name="T19" fmla="*/ 558 h 1134"/>
                    <a:gd name="T20" fmla="*/ 86 w 787"/>
                    <a:gd name="T21" fmla="*/ 614 h 1134"/>
                    <a:gd name="T22" fmla="*/ 1 w 787"/>
                    <a:gd name="T23" fmla="*/ 563 h 1134"/>
                    <a:gd name="T24" fmla="*/ 58 w 787"/>
                    <a:gd name="T25" fmla="*/ 196 h 1134"/>
                    <a:gd name="T26" fmla="*/ 158 w 787"/>
                    <a:gd name="T27" fmla="*/ 52 h 1134"/>
                    <a:gd name="T28" fmla="*/ 296 w 787"/>
                    <a:gd name="T29" fmla="*/ 5 h 1134"/>
                    <a:gd name="T30" fmla="*/ 313 w 787"/>
                    <a:gd name="T31" fmla="*/ 11 h 1134"/>
                    <a:gd name="T32" fmla="*/ 463 w 787"/>
                    <a:gd name="T33" fmla="*/ 15 h 1134"/>
                    <a:gd name="T34" fmla="*/ 559 w 787"/>
                    <a:gd name="T35" fmla="*/ 13 h 1134"/>
                    <a:gd name="T36" fmla="*/ 695 w 787"/>
                    <a:gd name="T37" fmla="*/ 128 h 1134"/>
                    <a:gd name="T38" fmla="*/ 769 w 787"/>
                    <a:gd name="T39" fmla="*/ 338 h 1134"/>
                    <a:gd name="T40" fmla="*/ 787 w 787"/>
                    <a:gd name="T41" fmla="*/ 556 h 1134"/>
                    <a:gd name="T42" fmla="*/ 734 w 787"/>
                    <a:gd name="T43" fmla="*/ 618 h 1134"/>
                    <a:gd name="T44" fmla="*/ 665 w 787"/>
                    <a:gd name="T45" fmla="*/ 574 h 1134"/>
                    <a:gd name="T46" fmla="*/ 662 w 787"/>
                    <a:gd name="T47" fmla="*/ 529 h 1134"/>
                    <a:gd name="T48" fmla="*/ 659 w 787"/>
                    <a:gd name="T49" fmla="*/ 516 h 1134"/>
                    <a:gd name="T50" fmla="*/ 646 w 787"/>
                    <a:gd name="T51" fmla="*/ 588 h 1134"/>
                    <a:gd name="T52" fmla="*/ 592 w 787"/>
                    <a:gd name="T53" fmla="*/ 875 h 1134"/>
                    <a:gd name="T54" fmla="*/ 556 w 787"/>
                    <a:gd name="T55" fmla="*/ 1072 h 1134"/>
                    <a:gd name="T56" fmla="*/ 539 w 787"/>
                    <a:gd name="T57" fmla="*/ 1103 h 1134"/>
                    <a:gd name="T58" fmla="*/ 422 w 787"/>
                    <a:gd name="T59" fmla="*/ 1101 h 1134"/>
                    <a:gd name="T60" fmla="*/ 406 w 787"/>
                    <a:gd name="T61" fmla="*/ 1060 h 1134"/>
                    <a:gd name="T62" fmla="*/ 406 w 787"/>
                    <a:gd name="T63" fmla="*/ 677 h 1134"/>
                    <a:gd name="T64" fmla="*/ 406 w 787"/>
                    <a:gd name="T65" fmla="*/ 659 h 1134"/>
                    <a:gd name="T66" fmla="*/ 616 w 787"/>
                    <a:gd name="T67" fmla="*/ 557 h 1134"/>
                    <a:gd name="T68" fmla="*/ 637 w 787"/>
                    <a:gd name="T69" fmla="*/ 311 h 1134"/>
                    <a:gd name="T70" fmla="*/ 616 w 787"/>
                    <a:gd name="T71" fmla="*/ 557 h 1134"/>
                    <a:gd name="T72" fmla="*/ 167 w 787"/>
                    <a:gd name="T73" fmla="*/ 554 h 1134"/>
                    <a:gd name="T74" fmla="*/ 124 w 787"/>
                    <a:gd name="T75" fmla="*/ 441 h 1134"/>
                    <a:gd name="T76" fmla="*/ 144 w 787"/>
                    <a:gd name="T77" fmla="*/ 321 h 1134"/>
                    <a:gd name="T78" fmla="*/ 167 w 787"/>
                    <a:gd name="T79" fmla="*/ 554 h 1134"/>
                    <a:gd name="T80" fmla="*/ 627 w 787"/>
                    <a:gd name="T81" fmla="*/ 300 h 1134"/>
                    <a:gd name="T82" fmla="*/ 633 w 787"/>
                    <a:gd name="T83" fmla="*/ 298 h 1134"/>
                    <a:gd name="T84" fmla="*/ 603 w 787"/>
                    <a:gd name="T85" fmla="*/ 218 h 1134"/>
                    <a:gd name="T86" fmla="*/ 600 w 787"/>
                    <a:gd name="T87" fmla="*/ 219 h 1134"/>
                    <a:gd name="T88" fmla="*/ 611 w 787"/>
                    <a:gd name="T89" fmla="*/ 260 h 1134"/>
                    <a:gd name="T90" fmla="*/ 627 w 787"/>
                    <a:gd name="T91" fmla="*/ 300 h 1134"/>
                    <a:gd name="T92" fmla="*/ 186 w 787"/>
                    <a:gd name="T93" fmla="*/ 226 h 1134"/>
                    <a:gd name="T94" fmla="*/ 182 w 787"/>
                    <a:gd name="T95" fmla="*/ 224 h 1134"/>
                    <a:gd name="T96" fmla="*/ 154 w 787"/>
                    <a:gd name="T97" fmla="*/ 298 h 1134"/>
                    <a:gd name="T98" fmla="*/ 186 w 787"/>
                    <a:gd name="T99" fmla="*/ 226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7" h="1134">
                      <a:moveTo>
                        <a:pt x="406" y="659"/>
                      </a:moveTo>
                      <a:cubicBezTo>
                        <a:pt x="397" y="659"/>
                        <a:pt x="390" y="659"/>
                        <a:pt x="381" y="659"/>
                      </a:cubicBezTo>
                      <a:cubicBezTo>
                        <a:pt x="381" y="665"/>
                        <a:pt x="381" y="671"/>
                        <a:pt x="381" y="677"/>
                      </a:cubicBezTo>
                      <a:cubicBezTo>
                        <a:pt x="381" y="801"/>
                        <a:pt x="381" y="925"/>
                        <a:pt x="381" y="1049"/>
                      </a:cubicBezTo>
                      <a:cubicBezTo>
                        <a:pt x="381" y="1102"/>
                        <a:pt x="343" y="1133"/>
                        <a:pt x="292" y="1124"/>
                      </a:cubicBezTo>
                      <a:cubicBezTo>
                        <a:pt x="255" y="1118"/>
                        <a:pt x="238" y="1099"/>
                        <a:pt x="230" y="1061"/>
                      </a:cubicBezTo>
                      <a:cubicBezTo>
                        <a:pt x="210" y="952"/>
                        <a:pt x="189" y="843"/>
                        <a:pt x="169" y="734"/>
                      </a:cubicBezTo>
                      <a:cubicBezTo>
                        <a:pt x="156" y="664"/>
                        <a:pt x="143" y="595"/>
                        <a:pt x="130" y="526"/>
                      </a:cubicBezTo>
                      <a:cubicBezTo>
                        <a:pt x="130" y="524"/>
                        <a:pt x="129" y="522"/>
                        <a:pt x="125" y="519"/>
                      </a:cubicBezTo>
                      <a:cubicBezTo>
                        <a:pt x="125" y="532"/>
                        <a:pt x="125" y="545"/>
                        <a:pt x="125" y="558"/>
                      </a:cubicBezTo>
                      <a:cubicBezTo>
                        <a:pt x="124" y="585"/>
                        <a:pt x="110" y="604"/>
                        <a:pt x="86" y="614"/>
                      </a:cubicBezTo>
                      <a:cubicBezTo>
                        <a:pt x="48" y="630"/>
                        <a:pt x="1" y="603"/>
                        <a:pt x="1" y="563"/>
                      </a:cubicBezTo>
                      <a:cubicBezTo>
                        <a:pt x="0" y="437"/>
                        <a:pt x="12" y="314"/>
                        <a:pt x="58" y="196"/>
                      </a:cubicBezTo>
                      <a:cubicBezTo>
                        <a:pt x="81" y="141"/>
                        <a:pt x="111" y="91"/>
                        <a:pt x="158" y="52"/>
                      </a:cubicBezTo>
                      <a:cubicBezTo>
                        <a:pt x="198" y="19"/>
                        <a:pt x="243" y="1"/>
                        <a:pt x="296" y="5"/>
                      </a:cubicBezTo>
                      <a:cubicBezTo>
                        <a:pt x="302" y="6"/>
                        <a:pt x="308" y="8"/>
                        <a:pt x="313" y="11"/>
                      </a:cubicBezTo>
                      <a:cubicBezTo>
                        <a:pt x="362" y="35"/>
                        <a:pt x="413" y="39"/>
                        <a:pt x="463" y="15"/>
                      </a:cubicBezTo>
                      <a:cubicBezTo>
                        <a:pt x="495" y="0"/>
                        <a:pt x="527" y="2"/>
                        <a:pt x="559" y="13"/>
                      </a:cubicBezTo>
                      <a:cubicBezTo>
                        <a:pt x="619" y="33"/>
                        <a:pt x="662" y="76"/>
                        <a:pt x="695" y="128"/>
                      </a:cubicBezTo>
                      <a:cubicBezTo>
                        <a:pt x="735" y="193"/>
                        <a:pt x="756" y="264"/>
                        <a:pt x="769" y="338"/>
                      </a:cubicBezTo>
                      <a:cubicBezTo>
                        <a:pt x="782" y="410"/>
                        <a:pt x="787" y="483"/>
                        <a:pt x="787" y="556"/>
                      </a:cubicBezTo>
                      <a:cubicBezTo>
                        <a:pt x="787" y="587"/>
                        <a:pt x="764" y="614"/>
                        <a:pt x="734" y="618"/>
                      </a:cubicBezTo>
                      <a:cubicBezTo>
                        <a:pt x="703" y="622"/>
                        <a:pt x="673" y="605"/>
                        <a:pt x="665" y="574"/>
                      </a:cubicBezTo>
                      <a:cubicBezTo>
                        <a:pt x="661" y="560"/>
                        <a:pt x="663" y="544"/>
                        <a:pt x="662" y="529"/>
                      </a:cubicBezTo>
                      <a:cubicBezTo>
                        <a:pt x="661" y="524"/>
                        <a:pt x="662" y="520"/>
                        <a:pt x="659" y="516"/>
                      </a:cubicBezTo>
                      <a:cubicBezTo>
                        <a:pt x="655" y="540"/>
                        <a:pt x="650" y="564"/>
                        <a:pt x="646" y="588"/>
                      </a:cubicBezTo>
                      <a:cubicBezTo>
                        <a:pt x="628" y="684"/>
                        <a:pt x="610" y="779"/>
                        <a:pt x="592" y="875"/>
                      </a:cubicBezTo>
                      <a:cubicBezTo>
                        <a:pt x="580" y="940"/>
                        <a:pt x="569" y="1006"/>
                        <a:pt x="556" y="1072"/>
                      </a:cubicBezTo>
                      <a:cubicBezTo>
                        <a:pt x="553" y="1083"/>
                        <a:pt x="547" y="1095"/>
                        <a:pt x="539" y="1103"/>
                      </a:cubicBezTo>
                      <a:cubicBezTo>
                        <a:pt x="508" y="1134"/>
                        <a:pt x="452" y="1132"/>
                        <a:pt x="422" y="1101"/>
                      </a:cubicBezTo>
                      <a:cubicBezTo>
                        <a:pt x="410" y="1090"/>
                        <a:pt x="406" y="1076"/>
                        <a:pt x="406" y="1060"/>
                      </a:cubicBezTo>
                      <a:cubicBezTo>
                        <a:pt x="406" y="932"/>
                        <a:pt x="406" y="804"/>
                        <a:pt x="406" y="677"/>
                      </a:cubicBezTo>
                      <a:cubicBezTo>
                        <a:pt x="406" y="671"/>
                        <a:pt x="406" y="665"/>
                        <a:pt x="406" y="659"/>
                      </a:cubicBezTo>
                      <a:close/>
                      <a:moveTo>
                        <a:pt x="616" y="557"/>
                      </a:moveTo>
                      <a:cubicBezTo>
                        <a:pt x="689" y="506"/>
                        <a:pt x="689" y="379"/>
                        <a:pt x="637" y="311"/>
                      </a:cubicBezTo>
                      <a:cubicBezTo>
                        <a:pt x="680" y="398"/>
                        <a:pt x="673" y="479"/>
                        <a:pt x="616" y="557"/>
                      </a:cubicBezTo>
                      <a:close/>
                      <a:moveTo>
                        <a:pt x="167" y="554"/>
                      </a:moveTo>
                      <a:cubicBezTo>
                        <a:pt x="144" y="519"/>
                        <a:pt x="128" y="483"/>
                        <a:pt x="124" y="441"/>
                      </a:cubicBezTo>
                      <a:cubicBezTo>
                        <a:pt x="120" y="399"/>
                        <a:pt x="128" y="360"/>
                        <a:pt x="144" y="321"/>
                      </a:cubicBezTo>
                      <a:cubicBezTo>
                        <a:pt x="102" y="381"/>
                        <a:pt x="98" y="501"/>
                        <a:pt x="167" y="554"/>
                      </a:cubicBezTo>
                      <a:close/>
                      <a:moveTo>
                        <a:pt x="627" y="300"/>
                      </a:moveTo>
                      <a:cubicBezTo>
                        <a:pt x="629" y="300"/>
                        <a:pt x="631" y="299"/>
                        <a:pt x="633" y="298"/>
                      </a:cubicBezTo>
                      <a:cubicBezTo>
                        <a:pt x="623" y="272"/>
                        <a:pt x="613" y="245"/>
                        <a:pt x="603" y="218"/>
                      </a:cubicBezTo>
                      <a:cubicBezTo>
                        <a:pt x="602" y="219"/>
                        <a:pt x="601" y="219"/>
                        <a:pt x="600" y="219"/>
                      </a:cubicBezTo>
                      <a:cubicBezTo>
                        <a:pt x="603" y="233"/>
                        <a:pt x="607" y="247"/>
                        <a:pt x="611" y="260"/>
                      </a:cubicBezTo>
                      <a:cubicBezTo>
                        <a:pt x="616" y="274"/>
                        <a:pt x="621" y="287"/>
                        <a:pt x="627" y="300"/>
                      </a:cubicBezTo>
                      <a:close/>
                      <a:moveTo>
                        <a:pt x="186" y="226"/>
                      </a:moveTo>
                      <a:cubicBezTo>
                        <a:pt x="185" y="225"/>
                        <a:pt x="183" y="224"/>
                        <a:pt x="182" y="224"/>
                      </a:cubicBezTo>
                      <a:cubicBezTo>
                        <a:pt x="172" y="249"/>
                        <a:pt x="163" y="273"/>
                        <a:pt x="154" y="298"/>
                      </a:cubicBezTo>
                      <a:cubicBezTo>
                        <a:pt x="177" y="278"/>
                        <a:pt x="177" y="250"/>
                        <a:pt x="186" y="2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7" name="Freeform 111">
                  <a:extLst>
                    <a:ext uri="{FF2B5EF4-FFF2-40B4-BE49-F238E27FC236}">
                      <a16:creationId xmlns:a16="http://schemas.microsoft.com/office/drawing/2014/main" id="{3E5D8B5E-9700-E5EA-346B-CD56DDDA593A}"/>
                    </a:ext>
                  </a:extLst>
                </p:cNvPr>
                <p:cNvSpPr>
                  <a:spLocks/>
                </p:cNvSpPr>
                <p:nvPr/>
              </p:nvSpPr>
              <p:spPr bwMode="auto">
                <a:xfrm>
                  <a:off x="-1988302" y="3653464"/>
                  <a:ext cx="173537" cy="173537"/>
                </a:xfrm>
                <a:custGeom>
                  <a:avLst/>
                  <a:gdLst>
                    <a:gd name="T0" fmla="*/ 317 w 317"/>
                    <a:gd name="T1" fmla="*/ 159 h 318"/>
                    <a:gd name="T2" fmla="*/ 159 w 317"/>
                    <a:gd name="T3" fmla="*/ 318 h 318"/>
                    <a:gd name="T4" fmla="*/ 0 w 317"/>
                    <a:gd name="T5" fmla="*/ 159 h 318"/>
                    <a:gd name="T6" fmla="*/ 159 w 317"/>
                    <a:gd name="T7" fmla="*/ 0 h 318"/>
                    <a:gd name="T8" fmla="*/ 317 w 317"/>
                    <a:gd name="T9" fmla="*/ 159 h 318"/>
                  </a:gdLst>
                  <a:ahLst/>
                  <a:cxnLst>
                    <a:cxn ang="0">
                      <a:pos x="T0" y="T1"/>
                    </a:cxn>
                    <a:cxn ang="0">
                      <a:pos x="T2" y="T3"/>
                    </a:cxn>
                    <a:cxn ang="0">
                      <a:pos x="T4" y="T5"/>
                    </a:cxn>
                    <a:cxn ang="0">
                      <a:pos x="T6" y="T7"/>
                    </a:cxn>
                    <a:cxn ang="0">
                      <a:pos x="T8" y="T9"/>
                    </a:cxn>
                  </a:cxnLst>
                  <a:rect l="0" t="0" r="r" b="b"/>
                  <a:pathLst>
                    <a:path w="317" h="318">
                      <a:moveTo>
                        <a:pt x="317" y="159"/>
                      </a:moveTo>
                      <a:cubicBezTo>
                        <a:pt x="317" y="246"/>
                        <a:pt x="246" y="318"/>
                        <a:pt x="159" y="318"/>
                      </a:cubicBezTo>
                      <a:cubicBezTo>
                        <a:pt x="71" y="317"/>
                        <a:pt x="0" y="250"/>
                        <a:pt x="0" y="159"/>
                      </a:cubicBezTo>
                      <a:cubicBezTo>
                        <a:pt x="0" y="66"/>
                        <a:pt x="74" y="0"/>
                        <a:pt x="159" y="0"/>
                      </a:cubicBezTo>
                      <a:cubicBezTo>
                        <a:pt x="247" y="0"/>
                        <a:pt x="317" y="72"/>
                        <a:pt x="317" y="1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grpSp>
        </p:grpSp>
      </p:grpSp>
      <p:sp>
        <p:nvSpPr>
          <p:cNvPr id="91" name="Rectangle 90">
            <a:extLst>
              <a:ext uri="{FF2B5EF4-FFF2-40B4-BE49-F238E27FC236}">
                <a16:creationId xmlns:a16="http://schemas.microsoft.com/office/drawing/2014/main" id="{CA5124C4-5247-AA90-CB6C-6AF45CF5DA69}"/>
              </a:ext>
            </a:extLst>
          </p:cNvPr>
          <p:cNvSpPr/>
          <p:nvPr/>
        </p:nvSpPr>
        <p:spPr>
          <a:xfrm>
            <a:off x="0" y="5093432"/>
            <a:ext cx="12192000" cy="829738"/>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t>Goal: long-term weight reduction and reduction in obesity-related complications</a:t>
            </a:r>
            <a:r>
              <a:rPr lang="en-US" b="1" baseline="30000"/>
              <a:t>3</a:t>
            </a:r>
          </a:p>
        </p:txBody>
      </p:sp>
      <p:grpSp>
        <p:nvGrpSpPr>
          <p:cNvPr id="5" name="Group 4">
            <a:extLst>
              <a:ext uri="{FF2B5EF4-FFF2-40B4-BE49-F238E27FC236}">
                <a16:creationId xmlns:a16="http://schemas.microsoft.com/office/drawing/2014/main" id="{191C7DBF-A12E-7EC8-0D80-65F5548A53A1}"/>
              </a:ext>
            </a:extLst>
          </p:cNvPr>
          <p:cNvGrpSpPr/>
          <p:nvPr/>
        </p:nvGrpSpPr>
        <p:grpSpPr>
          <a:xfrm>
            <a:off x="1006931" y="5206218"/>
            <a:ext cx="10178139" cy="604167"/>
            <a:chOff x="1045432" y="5186839"/>
            <a:chExt cx="10178139" cy="604167"/>
          </a:xfrm>
        </p:grpSpPr>
        <p:sp>
          <p:nvSpPr>
            <p:cNvPr id="90" name="Freeform 8">
              <a:extLst>
                <a:ext uri="{FF2B5EF4-FFF2-40B4-BE49-F238E27FC236}">
                  <a16:creationId xmlns:a16="http://schemas.microsoft.com/office/drawing/2014/main" id="{5559F7AD-B373-45A3-2528-3E3B82664B4F}"/>
                </a:ext>
              </a:extLst>
            </p:cNvPr>
            <p:cNvSpPr>
              <a:spLocks noEditPoints="1"/>
            </p:cNvSpPr>
            <p:nvPr/>
          </p:nvSpPr>
          <p:spPr bwMode="auto">
            <a:xfrm>
              <a:off x="1045432" y="5186839"/>
              <a:ext cx="606014" cy="604167"/>
            </a:xfrm>
            <a:custGeom>
              <a:avLst/>
              <a:gdLst>
                <a:gd name="T0" fmla="*/ 1070 w 1394"/>
                <a:gd name="T1" fmla="*/ 442 h 1388"/>
                <a:gd name="T2" fmla="*/ 1013 w 1394"/>
                <a:gd name="T3" fmla="*/ 1169 h 1388"/>
                <a:gd name="T4" fmla="*/ 219 w 1394"/>
                <a:gd name="T5" fmla="*/ 1169 h 1388"/>
                <a:gd name="T6" fmla="*/ 219 w 1394"/>
                <a:gd name="T7" fmla="*/ 376 h 1388"/>
                <a:gd name="T8" fmla="*/ 946 w 1394"/>
                <a:gd name="T9" fmla="*/ 319 h 1388"/>
                <a:gd name="T10" fmla="*/ 959 w 1394"/>
                <a:gd name="T11" fmla="*/ 553 h 1388"/>
                <a:gd name="T12" fmla="*/ 904 w 1394"/>
                <a:gd name="T13" fmla="*/ 1060 h 1388"/>
                <a:gd name="T14" fmla="*/ 328 w 1394"/>
                <a:gd name="T15" fmla="*/ 1060 h 1388"/>
                <a:gd name="T16" fmla="*/ 328 w 1394"/>
                <a:gd name="T17" fmla="*/ 485 h 1388"/>
                <a:gd name="T18" fmla="*/ 836 w 1394"/>
                <a:gd name="T19" fmla="*/ 430 h 1388"/>
                <a:gd name="T20" fmla="*/ 846 w 1394"/>
                <a:gd name="T21" fmla="*/ 666 h 1388"/>
                <a:gd name="T22" fmla="*/ 795 w 1394"/>
                <a:gd name="T23" fmla="*/ 951 h 1388"/>
                <a:gd name="T24" fmla="*/ 437 w 1394"/>
                <a:gd name="T25" fmla="*/ 951 h 1388"/>
                <a:gd name="T26" fmla="*/ 437 w 1394"/>
                <a:gd name="T27" fmla="*/ 594 h 1388"/>
                <a:gd name="T28" fmla="*/ 722 w 1394"/>
                <a:gd name="T29" fmla="*/ 543 h 1388"/>
                <a:gd name="T30" fmla="*/ 710 w 1394"/>
                <a:gd name="T31" fmla="*/ 801 h 1388"/>
                <a:gd name="T32" fmla="*/ 686 w 1394"/>
                <a:gd name="T33" fmla="*/ 842 h 1388"/>
                <a:gd name="T34" fmla="*/ 546 w 1394"/>
                <a:gd name="T35" fmla="*/ 842 h 1388"/>
                <a:gd name="T36" fmla="*/ 546 w 1394"/>
                <a:gd name="T37" fmla="*/ 703 h 1388"/>
                <a:gd name="T38" fmla="*/ 587 w 1394"/>
                <a:gd name="T39" fmla="*/ 678 h 1388"/>
                <a:gd name="T40" fmla="*/ 624 w 1394"/>
                <a:gd name="T41" fmla="*/ 767 h 1388"/>
                <a:gd name="T42" fmla="*/ 1324 w 1394"/>
                <a:gd name="T43" fmla="*/ 66 h 1388"/>
                <a:gd name="T44" fmla="*/ 1087 w 1394"/>
                <a:gd name="T45" fmla="*/ 332 h 1388"/>
                <a:gd name="T46" fmla="*/ 1228 w 1394"/>
                <a:gd name="T47" fmla="*/ 377 h 1388"/>
                <a:gd name="T48" fmla="*/ 1394 w 1394"/>
                <a:gd name="T49" fmla="*/ 212 h 1388"/>
                <a:gd name="T50" fmla="*/ 1252 w 1394"/>
                <a:gd name="T51" fmla="*/ 167 h 1388"/>
                <a:gd name="T52" fmla="*/ 1061 w 1394"/>
                <a:gd name="T53" fmla="*/ 307 h 1388"/>
                <a:gd name="T54" fmla="*/ 1016 w 1394"/>
                <a:gd name="T55" fmla="*/ 165 h 1388"/>
                <a:gd name="T56" fmla="*/ 1182 w 1394"/>
                <a:gd name="T57" fmla="*/ 0 h 1388"/>
                <a:gd name="T58" fmla="*/ 1226 w 1394"/>
                <a:gd name="T59" fmla="*/ 141 h 1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94" h="1388">
                  <a:moveTo>
                    <a:pt x="1070" y="442"/>
                  </a:moveTo>
                  <a:cubicBezTo>
                    <a:pt x="1230" y="661"/>
                    <a:pt x="1211" y="971"/>
                    <a:pt x="1013" y="1169"/>
                  </a:cubicBezTo>
                  <a:cubicBezTo>
                    <a:pt x="794" y="1388"/>
                    <a:pt x="439" y="1388"/>
                    <a:pt x="219" y="1169"/>
                  </a:cubicBezTo>
                  <a:cubicBezTo>
                    <a:pt x="0" y="950"/>
                    <a:pt x="0" y="595"/>
                    <a:pt x="219" y="376"/>
                  </a:cubicBezTo>
                  <a:cubicBezTo>
                    <a:pt x="418" y="177"/>
                    <a:pt x="727" y="159"/>
                    <a:pt x="946" y="319"/>
                  </a:cubicBezTo>
                  <a:moveTo>
                    <a:pt x="959" y="553"/>
                  </a:moveTo>
                  <a:cubicBezTo>
                    <a:pt x="1060" y="710"/>
                    <a:pt x="1042" y="922"/>
                    <a:pt x="904" y="1060"/>
                  </a:cubicBezTo>
                  <a:cubicBezTo>
                    <a:pt x="745" y="1219"/>
                    <a:pt x="487" y="1219"/>
                    <a:pt x="328" y="1060"/>
                  </a:cubicBezTo>
                  <a:cubicBezTo>
                    <a:pt x="170" y="901"/>
                    <a:pt x="170" y="643"/>
                    <a:pt x="328" y="485"/>
                  </a:cubicBezTo>
                  <a:cubicBezTo>
                    <a:pt x="466" y="347"/>
                    <a:pt x="678" y="329"/>
                    <a:pt x="836" y="430"/>
                  </a:cubicBezTo>
                  <a:moveTo>
                    <a:pt x="846" y="666"/>
                  </a:moveTo>
                  <a:cubicBezTo>
                    <a:pt x="889" y="760"/>
                    <a:pt x="872" y="874"/>
                    <a:pt x="795" y="951"/>
                  </a:cubicBezTo>
                  <a:cubicBezTo>
                    <a:pt x="696" y="1050"/>
                    <a:pt x="536" y="1050"/>
                    <a:pt x="437" y="951"/>
                  </a:cubicBezTo>
                  <a:cubicBezTo>
                    <a:pt x="339" y="852"/>
                    <a:pt x="339" y="692"/>
                    <a:pt x="437" y="594"/>
                  </a:cubicBezTo>
                  <a:cubicBezTo>
                    <a:pt x="514" y="517"/>
                    <a:pt x="629" y="500"/>
                    <a:pt x="722" y="543"/>
                  </a:cubicBezTo>
                  <a:moveTo>
                    <a:pt x="710" y="801"/>
                  </a:moveTo>
                  <a:cubicBezTo>
                    <a:pt x="706" y="816"/>
                    <a:pt x="698" y="830"/>
                    <a:pt x="686" y="842"/>
                  </a:cubicBezTo>
                  <a:cubicBezTo>
                    <a:pt x="647" y="881"/>
                    <a:pt x="585" y="881"/>
                    <a:pt x="546" y="842"/>
                  </a:cubicBezTo>
                  <a:cubicBezTo>
                    <a:pt x="508" y="803"/>
                    <a:pt x="508" y="741"/>
                    <a:pt x="546" y="703"/>
                  </a:cubicBezTo>
                  <a:cubicBezTo>
                    <a:pt x="558" y="691"/>
                    <a:pt x="572" y="683"/>
                    <a:pt x="587" y="678"/>
                  </a:cubicBezTo>
                  <a:moveTo>
                    <a:pt x="624" y="767"/>
                  </a:moveTo>
                  <a:cubicBezTo>
                    <a:pt x="1324" y="66"/>
                    <a:pt x="1324" y="66"/>
                    <a:pt x="1324" y="66"/>
                  </a:cubicBezTo>
                  <a:moveTo>
                    <a:pt x="1087" y="332"/>
                  </a:moveTo>
                  <a:cubicBezTo>
                    <a:pt x="1228" y="377"/>
                    <a:pt x="1228" y="377"/>
                    <a:pt x="1228" y="377"/>
                  </a:cubicBezTo>
                  <a:cubicBezTo>
                    <a:pt x="1394" y="212"/>
                    <a:pt x="1394" y="212"/>
                    <a:pt x="1394" y="212"/>
                  </a:cubicBezTo>
                  <a:cubicBezTo>
                    <a:pt x="1252" y="167"/>
                    <a:pt x="1252" y="167"/>
                    <a:pt x="1252" y="167"/>
                  </a:cubicBezTo>
                  <a:moveTo>
                    <a:pt x="1061" y="307"/>
                  </a:moveTo>
                  <a:cubicBezTo>
                    <a:pt x="1016" y="165"/>
                    <a:pt x="1016" y="165"/>
                    <a:pt x="1016" y="165"/>
                  </a:cubicBezTo>
                  <a:cubicBezTo>
                    <a:pt x="1182" y="0"/>
                    <a:pt x="1182" y="0"/>
                    <a:pt x="1182" y="0"/>
                  </a:cubicBezTo>
                  <a:cubicBezTo>
                    <a:pt x="1226" y="141"/>
                    <a:pt x="1226" y="141"/>
                    <a:pt x="1226" y="141"/>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8">
              <a:extLst>
                <a:ext uri="{FF2B5EF4-FFF2-40B4-BE49-F238E27FC236}">
                  <a16:creationId xmlns:a16="http://schemas.microsoft.com/office/drawing/2014/main" id="{3C2CFDB1-B43E-F593-0B77-1E77872BC147}"/>
                </a:ext>
              </a:extLst>
            </p:cNvPr>
            <p:cNvSpPr>
              <a:spLocks noEditPoints="1"/>
            </p:cNvSpPr>
            <p:nvPr/>
          </p:nvSpPr>
          <p:spPr bwMode="auto">
            <a:xfrm>
              <a:off x="10617557" y="5186839"/>
              <a:ext cx="606014" cy="604167"/>
            </a:xfrm>
            <a:custGeom>
              <a:avLst/>
              <a:gdLst>
                <a:gd name="T0" fmla="*/ 1070 w 1394"/>
                <a:gd name="T1" fmla="*/ 442 h 1388"/>
                <a:gd name="T2" fmla="*/ 1013 w 1394"/>
                <a:gd name="T3" fmla="*/ 1169 h 1388"/>
                <a:gd name="T4" fmla="*/ 219 w 1394"/>
                <a:gd name="T5" fmla="*/ 1169 h 1388"/>
                <a:gd name="T6" fmla="*/ 219 w 1394"/>
                <a:gd name="T7" fmla="*/ 376 h 1388"/>
                <a:gd name="T8" fmla="*/ 946 w 1394"/>
                <a:gd name="T9" fmla="*/ 319 h 1388"/>
                <a:gd name="T10" fmla="*/ 959 w 1394"/>
                <a:gd name="T11" fmla="*/ 553 h 1388"/>
                <a:gd name="T12" fmla="*/ 904 w 1394"/>
                <a:gd name="T13" fmla="*/ 1060 h 1388"/>
                <a:gd name="T14" fmla="*/ 328 w 1394"/>
                <a:gd name="T15" fmla="*/ 1060 h 1388"/>
                <a:gd name="T16" fmla="*/ 328 w 1394"/>
                <a:gd name="T17" fmla="*/ 485 h 1388"/>
                <a:gd name="T18" fmla="*/ 836 w 1394"/>
                <a:gd name="T19" fmla="*/ 430 h 1388"/>
                <a:gd name="T20" fmla="*/ 846 w 1394"/>
                <a:gd name="T21" fmla="*/ 666 h 1388"/>
                <a:gd name="T22" fmla="*/ 795 w 1394"/>
                <a:gd name="T23" fmla="*/ 951 h 1388"/>
                <a:gd name="T24" fmla="*/ 437 w 1394"/>
                <a:gd name="T25" fmla="*/ 951 h 1388"/>
                <a:gd name="T26" fmla="*/ 437 w 1394"/>
                <a:gd name="T27" fmla="*/ 594 h 1388"/>
                <a:gd name="T28" fmla="*/ 722 w 1394"/>
                <a:gd name="T29" fmla="*/ 543 h 1388"/>
                <a:gd name="T30" fmla="*/ 710 w 1394"/>
                <a:gd name="T31" fmla="*/ 801 h 1388"/>
                <a:gd name="T32" fmla="*/ 686 w 1394"/>
                <a:gd name="T33" fmla="*/ 842 h 1388"/>
                <a:gd name="T34" fmla="*/ 546 w 1394"/>
                <a:gd name="T35" fmla="*/ 842 h 1388"/>
                <a:gd name="T36" fmla="*/ 546 w 1394"/>
                <a:gd name="T37" fmla="*/ 703 h 1388"/>
                <a:gd name="T38" fmla="*/ 587 w 1394"/>
                <a:gd name="T39" fmla="*/ 678 h 1388"/>
                <a:gd name="T40" fmla="*/ 624 w 1394"/>
                <a:gd name="T41" fmla="*/ 767 h 1388"/>
                <a:gd name="T42" fmla="*/ 1324 w 1394"/>
                <a:gd name="T43" fmla="*/ 66 h 1388"/>
                <a:gd name="T44" fmla="*/ 1087 w 1394"/>
                <a:gd name="T45" fmla="*/ 332 h 1388"/>
                <a:gd name="T46" fmla="*/ 1228 w 1394"/>
                <a:gd name="T47" fmla="*/ 377 h 1388"/>
                <a:gd name="T48" fmla="*/ 1394 w 1394"/>
                <a:gd name="T49" fmla="*/ 212 h 1388"/>
                <a:gd name="T50" fmla="*/ 1252 w 1394"/>
                <a:gd name="T51" fmla="*/ 167 h 1388"/>
                <a:gd name="T52" fmla="*/ 1061 w 1394"/>
                <a:gd name="T53" fmla="*/ 307 h 1388"/>
                <a:gd name="T54" fmla="*/ 1016 w 1394"/>
                <a:gd name="T55" fmla="*/ 165 h 1388"/>
                <a:gd name="T56" fmla="*/ 1182 w 1394"/>
                <a:gd name="T57" fmla="*/ 0 h 1388"/>
                <a:gd name="T58" fmla="*/ 1226 w 1394"/>
                <a:gd name="T59" fmla="*/ 141 h 1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94" h="1388">
                  <a:moveTo>
                    <a:pt x="1070" y="442"/>
                  </a:moveTo>
                  <a:cubicBezTo>
                    <a:pt x="1230" y="661"/>
                    <a:pt x="1211" y="971"/>
                    <a:pt x="1013" y="1169"/>
                  </a:cubicBezTo>
                  <a:cubicBezTo>
                    <a:pt x="794" y="1388"/>
                    <a:pt x="439" y="1388"/>
                    <a:pt x="219" y="1169"/>
                  </a:cubicBezTo>
                  <a:cubicBezTo>
                    <a:pt x="0" y="950"/>
                    <a:pt x="0" y="595"/>
                    <a:pt x="219" y="376"/>
                  </a:cubicBezTo>
                  <a:cubicBezTo>
                    <a:pt x="418" y="177"/>
                    <a:pt x="727" y="159"/>
                    <a:pt x="946" y="319"/>
                  </a:cubicBezTo>
                  <a:moveTo>
                    <a:pt x="959" y="553"/>
                  </a:moveTo>
                  <a:cubicBezTo>
                    <a:pt x="1060" y="710"/>
                    <a:pt x="1042" y="922"/>
                    <a:pt x="904" y="1060"/>
                  </a:cubicBezTo>
                  <a:cubicBezTo>
                    <a:pt x="745" y="1219"/>
                    <a:pt x="487" y="1219"/>
                    <a:pt x="328" y="1060"/>
                  </a:cubicBezTo>
                  <a:cubicBezTo>
                    <a:pt x="170" y="901"/>
                    <a:pt x="170" y="643"/>
                    <a:pt x="328" y="485"/>
                  </a:cubicBezTo>
                  <a:cubicBezTo>
                    <a:pt x="466" y="347"/>
                    <a:pt x="678" y="329"/>
                    <a:pt x="836" y="430"/>
                  </a:cubicBezTo>
                  <a:moveTo>
                    <a:pt x="846" y="666"/>
                  </a:moveTo>
                  <a:cubicBezTo>
                    <a:pt x="889" y="760"/>
                    <a:pt x="872" y="874"/>
                    <a:pt x="795" y="951"/>
                  </a:cubicBezTo>
                  <a:cubicBezTo>
                    <a:pt x="696" y="1050"/>
                    <a:pt x="536" y="1050"/>
                    <a:pt x="437" y="951"/>
                  </a:cubicBezTo>
                  <a:cubicBezTo>
                    <a:pt x="339" y="852"/>
                    <a:pt x="339" y="692"/>
                    <a:pt x="437" y="594"/>
                  </a:cubicBezTo>
                  <a:cubicBezTo>
                    <a:pt x="514" y="517"/>
                    <a:pt x="629" y="500"/>
                    <a:pt x="722" y="543"/>
                  </a:cubicBezTo>
                  <a:moveTo>
                    <a:pt x="710" y="801"/>
                  </a:moveTo>
                  <a:cubicBezTo>
                    <a:pt x="706" y="816"/>
                    <a:pt x="698" y="830"/>
                    <a:pt x="686" y="842"/>
                  </a:cubicBezTo>
                  <a:cubicBezTo>
                    <a:pt x="647" y="881"/>
                    <a:pt x="585" y="881"/>
                    <a:pt x="546" y="842"/>
                  </a:cubicBezTo>
                  <a:cubicBezTo>
                    <a:pt x="508" y="803"/>
                    <a:pt x="508" y="741"/>
                    <a:pt x="546" y="703"/>
                  </a:cubicBezTo>
                  <a:cubicBezTo>
                    <a:pt x="558" y="691"/>
                    <a:pt x="572" y="683"/>
                    <a:pt x="587" y="678"/>
                  </a:cubicBezTo>
                  <a:moveTo>
                    <a:pt x="624" y="767"/>
                  </a:moveTo>
                  <a:cubicBezTo>
                    <a:pt x="1324" y="66"/>
                    <a:pt x="1324" y="66"/>
                    <a:pt x="1324" y="66"/>
                  </a:cubicBezTo>
                  <a:moveTo>
                    <a:pt x="1087" y="332"/>
                  </a:moveTo>
                  <a:cubicBezTo>
                    <a:pt x="1228" y="377"/>
                    <a:pt x="1228" y="377"/>
                    <a:pt x="1228" y="377"/>
                  </a:cubicBezTo>
                  <a:cubicBezTo>
                    <a:pt x="1394" y="212"/>
                    <a:pt x="1394" y="212"/>
                    <a:pt x="1394" y="212"/>
                  </a:cubicBezTo>
                  <a:cubicBezTo>
                    <a:pt x="1252" y="167"/>
                    <a:pt x="1252" y="167"/>
                    <a:pt x="1252" y="167"/>
                  </a:cubicBezTo>
                  <a:moveTo>
                    <a:pt x="1061" y="307"/>
                  </a:moveTo>
                  <a:cubicBezTo>
                    <a:pt x="1016" y="165"/>
                    <a:pt x="1016" y="165"/>
                    <a:pt x="1016" y="165"/>
                  </a:cubicBezTo>
                  <a:cubicBezTo>
                    <a:pt x="1182" y="0"/>
                    <a:pt x="1182" y="0"/>
                    <a:pt x="1182" y="0"/>
                  </a:cubicBezTo>
                  <a:cubicBezTo>
                    <a:pt x="1226" y="141"/>
                    <a:pt x="1226" y="141"/>
                    <a:pt x="1226" y="141"/>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7" name="TextBox 56">
            <a:extLst>
              <a:ext uri="{FF2B5EF4-FFF2-40B4-BE49-F238E27FC236}">
                <a16:creationId xmlns:a16="http://schemas.microsoft.com/office/drawing/2014/main" id="{980B3234-7161-F7BB-311E-73791B0C2FA5}"/>
              </a:ext>
            </a:extLst>
          </p:cNvPr>
          <p:cNvSpPr txBox="1"/>
          <p:nvPr/>
        </p:nvSpPr>
        <p:spPr>
          <a:xfrm>
            <a:off x="357732" y="6102402"/>
            <a:ext cx="8141375" cy="553998"/>
          </a:xfrm>
          <a:prstGeom prst="rect">
            <a:avLst/>
          </a:prstGeom>
          <a:noFill/>
        </p:spPr>
        <p:txBody>
          <a:bodyPr wrap="square" anchor="b">
            <a:spAutoFit/>
          </a:bodyPr>
          <a:lstStyle/>
          <a:p>
            <a:pPr marL="0" indent="0">
              <a:buNone/>
            </a:pPr>
            <a:r>
              <a:rPr lang="en-GB" sz="1000"/>
              <a:t>AOMs, anti-obesity medications; FDA, United States Food and Drug Administration..</a:t>
            </a:r>
            <a:br>
              <a:rPr lang="en-GB" sz="1000"/>
            </a:br>
            <a:r>
              <a:rPr lang="en-GB" sz="1000"/>
              <a:t>1. Jensen MD et al. Circulation 2014;129:102–138; 2. </a:t>
            </a:r>
            <a:r>
              <a:rPr lang="en-GB" sz="1000" err="1"/>
              <a:t>Grunvald</a:t>
            </a:r>
            <a:r>
              <a:rPr lang="en-GB" sz="1000"/>
              <a:t> E et al. Gastroenterology. 2022;163:1198–1225; </a:t>
            </a:r>
            <a:br>
              <a:rPr lang="en-GB" sz="1000"/>
            </a:br>
            <a:r>
              <a:rPr lang="en-GB" sz="1000"/>
              <a:t>3. </a:t>
            </a:r>
            <a:r>
              <a:rPr lang="en-GB" sz="1000" err="1"/>
              <a:t>Chakhtoura</a:t>
            </a:r>
            <a:r>
              <a:rPr lang="en-GB" sz="1000"/>
              <a:t> M et al. </a:t>
            </a:r>
            <a:r>
              <a:rPr lang="en-GB" sz="1000" err="1"/>
              <a:t>eClinicalMedicine</a:t>
            </a:r>
            <a:r>
              <a:rPr lang="en-GB" sz="1000"/>
              <a:t>. 2023;58:101882.</a:t>
            </a:r>
          </a:p>
        </p:txBody>
      </p:sp>
      <p:sp>
        <p:nvSpPr>
          <p:cNvPr id="76" name="Rectangle: Rounded Corners 75">
            <a:extLst>
              <a:ext uri="{FF2B5EF4-FFF2-40B4-BE49-F238E27FC236}">
                <a16:creationId xmlns:a16="http://schemas.microsoft.com/office/drawing/2014/main" id="{B023EA98-615A-9A86-E60D-A15B05BE9505}"/>
              </a:ext>
            </a:extLst>
          </p:cNvPr>
          <p:cNvSpPr/>
          <p:nvPr/>
        </p:nvSpPr>
        <p:spPr>
          <a:xfrm>
            <a:off x="9527620" y="6255084"/>
            <a:ext cx="2306648" cy="348395"/>
          </a:xfrm>
          <a:prstGeom prst="roundRect">
            <a:avLst>
              <a:gd name="adj" fmla="val 20610"/>
            </a:avLst>
          </a:prstGeom>
          <a:solidFill>
            <a:schemeClr val="accent3">
              <a:lumMod val="20000"/>
              <a:lumOff val="80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a:r>
              <a:rPr lang="en-US" sz="1000" dirty="0">
                <a:solidFill>
                  <a:schemeClr val="tx1"/>
                </a:solidFill>
              </a:rPr>
              <a:t>Access modules 6 for more </a:t>
            </a:r>
            <a:br>
              <a:rPr lang="en-US" sz="1000" dirty="0">
                <a:solidFill>
                  <a:schemeClr val="tx1"/>
                </a:solidFill>
              </a:rPr>
            </a:br>
            <a:r>
              <a:rPr lang="en-US" sz="1000" dirty="0">
                <a:solidFill>
                  <a:schemeClr val="tx1"/>
                </a:solidFill>
              </a:rPr>
              <a:t>disease state information</a:t>
            </a:r>
          </a:p>
        </p:txBody>
      </p:sp>
      <p:grpSp>
        <p:nvGrpSpPr>
          <p:cNvPr id="77" name="Group 76">
            <a:extLst>
              <a:ext uri="{FF2B5EF4-FFF2-40B4-BE49-F238E27FC236}">
                <a16:creationId xmlns:a16="http://schemas.microsoft.com/office/drawing/2014/main" id="{2ACA43E5-C9E1-5873-A98C-B8DAD9FCCD27}"/>
              </a:ext>
            </a:extLst>
          </p:cNvPr>
          <p:cNvGrpSpPr/>
          <p:nvPr/>
        </p:nvGrpSpPr>
        <p:grpSpPr>
          <a:xfrm>
            <a:off x="9644288" y="6290032"/>
            <a:ext cx="225714" cy="278500"/>
            <a:chOff x="-5907786" y="1844679"/>
            <a:chExt cx="493644" cy="609089"/>
          </a:xfrm>
        </p:grpSpPr>
        <p:sp>
          <p:nvSpPr>
            <p:cNvPr id="78" name="Freeform 256">
              <a:extLst>
                <a:ext uri="{FF2B5EF4-FFF2-40B4-BE49-F238E27FC236}">
                  <a16:creationId xmlns:a16="http://schemas.microsoft.com/office/drawing/2014/main" id="{D4F9B7CD-75D6-3FE7-0080-3C8CA8B1EAAB}"/>
                </a:ext>
              </a:extLst>
            </p:cNvPr>
            <p:cNvSpPr>
              <a:spLocks/>
            </p:cNvSpPr>
            <p:nvPr/>
          </p:nvSpPr>
          <p:spPr bwMode="auto">
            <a:xfrm>
              <a:off x="-5783758" y="1844679"/>
              <a:ext cx="29472" cy="100696"/>
            </a:xfrm>
            <a:custGeom>
              <a:avLst/>
              <a:gdLst>
                <a:gd name="T0" fmla="*/ 12 w 24"/>
                <a:gd name="T1" fmla="*/ 0 h 82"/>
                <a:gd name="T2" fmla="*/ 24 w 24"/>
                <a:gd name="T3" fmla="*/ 0 h 82"/>
                <a:gd name="T4" fmla="*/ 18 w 24"/>
                <a:gd name="T5" fmla="*/ 41 h 82"/>
                <a:gd name="T6" fmla="*/ 12 w 24"/>
                <a:gd name="T7" fmla="*/ 82 h 82"/>
                <a:gd name="T8" fmla="*/ 6 w 24"/>
                <a:gd name="T9" fmla="*/ 41 h 82"/>
                <a:gd name="T10" fmla="*/ 0 w 24"/>
                <a:gd name="T11" fmla="*/ 0 h 82"/>
                <a:gd name="T12" fmla="*/ 12 w 24"/>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24" h="82">
                  <a:moveTo>
                    <a:pt x="12" y="0"/>
                  </a:moveTo>
                  <a:lnTo>
                    <a:pt x="24" y="0"/>
                  </a:lnTo>
                  <a:lnTo>
                    <a:pt x="18" y="41"/>
                  </a:lnTo>
                  <a:lnTo>
                    <a:pt x="12" y="82"/>
                  </a:lnTo>
                  <a:lnTo>
                    <a:pt x="6" y="41"/>
                  </a:lnTo>
                  <a:lnTo>
                    <a:pt x="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257">
              <a:extLst>
                <a:ext uri="{FF2B5EF4-FFF2-40B4-BE49-F238E27FC236}">
                  <a16:creationId xmlns:a16="http://schemas.microsoft.com/office/drawing/2014/main" id="{57AC0158-0756-2B29-0F1C-641B679F7C14}"/>
                </a:ext>
              </a:extLst>
            </p:cNvPr>
            <p:cNvSpPr>
              <a:spLocks/>
            </p:cNvSpPr>
            <p:nvPr/>
          </p:nvSpPr>
          <p:spPr bwMode="auto">
            <a:xfrm>
              <a:off x="-5875858" y="1874151"/>
              <a:ext cx="81048" cy="82276"/>
            </a:xfrm>
            <a:custGeom>
              <a:avLst/>
              <a:gdLst>
                <a:gd name="T0" fmla="*/ 7 w 66"/>
                <a:gd name="T1" fmla="*/ 10 h 67"/>
                <a:gd name="T2" fmla="*/ 17 w 66"/>
                <a:gd name="T3" fmla="*/ 0 h 67"/>
                <a:gd name="T4" fmla="*/ 41 w 66"/>
                <a:gd name="T5" fmla="*/ 34 h 67"/>
                <a:gd name="T6" fmla="*/ 66 w 66"/>
                <a:gd name="T7" fmla="*/ 67 h 67"/>
                <a:gd name="T8" fmla="*/ 33 w 66"/>
                <a:gd name="T9" fmla="*/ 43 h 67"/>
                <a:gd name="T10" fmla="*/ 0 w 66"/>
                <a:gd name="T11" fmla="*/ 17 h 67"/>
                <a:gd name="T12" fmla="*/ 7 w 66"/>
                <a:gd name="T13" fmla="*/ 10 h 67"/>
              </a:gdLst>
              <a:ahLst/>
              <a:cxnLst>
                <a:cxn ang="0">
                  <a:pos x="T0" y="T1"/>
                </a:cxn>
                <a:cxn ang="0">
                  <a:pos x="T2" y="T3"/>
                </a:cxn>
                <a:cxn ang="0">
                  <a:pos x="T4" y="T5"/>
                </a:cxn>
                <a:cxn ang="0">
                  <a:pos x="T6" y="T7"/>
                </a:cxn>
                <a:cxn ang="0">
                  <a:pos x="T8" y="T9"/>
                </a:cxn>
                <a:cxn ang="0">
                  <a:pos x="T10" y="T11"/>
                </a:cxn>
                <a:cxn ang="0">
                  <a:pos x="T12" y="T13"/>
                </a:cxn>
              </a:cxnLst>
              <a:rect l="0" t="0" r="r" b="b"/>
              <a:pathLst>
                <a:path w="66" h="67">
                  <a:moveTo>
                    <a:pt x="7" y="10"/>
                  </a:moveTo>
                  <a:lnTo>
                    <a:pt x="17" y="0"/>
                  </a:lnTo>
                  <a:lnTo>
                    <a:pt x="41" y="34"/>
                  </a:lnTo>
                  <a:lnTo>
                    <a:pt x="66" y="67"/>
                  </a:lnTo>
                  <a:lnTo>
                    <a:pt x="33" y="43"/>
                  </a:lnTo>
                  <a:lnTo>
                    <a:pt x="0" y="17"/>
                  </a:lnTo>
                  <a:lnTo>
                    <a:pt x="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258">
              <a:extLst>
                <a:ext uri="{FF2B5EF4-FFF2-40B4-BE49-F238E27FC236}">
                  <a16:creationId xmlns:a16="http://schemas.microsoft.com/office/drawing/2014/main" id="{27C0F21E-26B6-5167-EA92-7AC2E10EFB20}"/>
                </a:ext>
              </a:extLst>
            </p:cNvPr>
            <p:cNvSpPr>
              <a:spLocks/>
            </p:cNvSpPr>
            <p:nvPr/>
          </p:nvSpPr>
          <p:spPr bwMode="auto">
            <a:xfrm>
              <a:off x="-5907786" y="1968706"/>
              <a:ext cx="101924" cy="29472"/>
            </a:xfrm>
            <a:custGeom>
              <a:avLst/>
              <a:gdLst>
                <a:gd name="T0" fmla="*/ 0 w 83"/>
                <a:gd name="T1" fmla="*/ 12 h 24"/>
                <a:gd name="T2" fmla="*/ 0 w 83"/>
                <a:gd name="T3" fmla="*/ 0 h 24"/>
                <a:gd name="T4" fmla="*/ 43 w 83"/>
                <a:gd name="T5" fmla="*/ 6 h 24"/>
                <a:gd name="T6" fmla="*/ 83 w 83"/>
                <a:gd name="T7" fmla="*/ 12 h 24"/>
                <a:gd name="T8" fmla="*/ 43 w 83"/>
                <a:gd name="T9" fmla="*/ 18 h 24"/>
                <a:gd name="T10" fmla="*/ 0 w 83"/>
                <a:gd name="T11" fmla="*/ 24 h 24"/>
                <a:gd name="T12" fmla="*/ 0 w 83"/>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83" h="24">
                  <a:moveTo>
                    <a:pt x="0" y="12"/>
                  </a:moveTo>
                  <a:lnTo>
                    <a:pt x="0" y="0"/>
                  </a:lnTo>
                  <a:lnTo>
                    <a:pt x="43" y="6"/>
                  </a:lnTo>
                  <a:lnTo>
                    <a:pt x="83" y="12"/>
                  </a:lnTo>
                  <a:lnTo>
                    <a:pt x="43" y="18"/>
                  </a:lnTo>
                  <a:lnTo>
                    <a:pt x="0" y="24"/>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259">
              <a:extLst>
                <a:ext uri="{FF2B5EF4-FFF2-40B4-BE49-F238E27FC236}">
                  <a16:creationId xmlns:a16="http://schemas.microsoft.com/office/drawing/2014/main" id="{8C8CAD3B-87CD-79D0-FD0C-E403165F77A7}"/>
                </a:ext>
              </a:extLst>
            </p:cNvPr>
            <p:cNvSpPr>
              <a:spLocks/>
            </p:cNvSpPr>
            <p:nvPr/>
          </p:nvSpPr>
          <p:spPr bwMode="auto">
            <a:xfrm>
              <a:off x="-5875858" y="2010458"/>
              <a:ext cx="81048" cy="81048"/>
            </a:xfrm>
            <a:custGeom>
              <a:avLst/>
              <a:gdLst>
                <a:gd name="T0" fmla="*/ 7 w 66"/>
                <a:gd name="T1" fmla="*/ 58 h 66"/>
                <a:gd name="T2" fmla="*/ 0 w 66"/>
                <a:gd name="T3" fmla="*/ 49 h 66"/>
                <a:gd name="T4" fmla="*/ 33 w 66"/>
                <a:gd name="T5" fmla="*/ 25 h 66"/>
                <a:gd name="T6" fmla="*/ 66 w 66"/>
                <a:gd name="T7" fmla="*/ 0 h 66"/>
                <a:gd name="T8" fmla="*/ 41 w 66"/>
                <a:gd name="T9" fmla="*/ 33 h 66"/>
                <a:gd name="T10" fmla="*/ 17 w 66"/>
                <a:gd name="T11" fmla="*/ 66 h 66"/>
                <a:gd name="T12" fmla="*/ 7 w 66"/>
                <a:gd name="T13" fmla="*/ 58 h 66"/>
              </a:gdLst>
              <a:ahLst/>
              <a:cxnLst>
                <a:cxn ang="0">
                  <a:pos x="T0" y="T1"/>
                </a:cxn>
                <a:cxn ang="0">
                  <a:pos x="T2" y="T3"/>
                </a:cxn>
                <a:cxn ang="0">
                  <a:pos x="T4" y="T5"/>
                </a:cxn>
                <a:cxn ang="0">
                  <a:pos x="T6" y="T7"/>
                </a:cxn>
                <a:cxn ang="0">
                  <a:pos x="T8" y="T9"/>
                </a:cxn>
                <a:cxn ang="0">
                  <a:pos x="T10" y="T11"/>
                </a:cxn>
                <a:cxn ang="0">
                  <a:pos x="T12" y="T13"/>
                </a:cxn>
              </a:cxnLst>
              <a:rect l="0" t="0" r="r" b="b"/>
              <a:pathLst>
                <a:path w="66" h="66">
                  <a:moveTo>
                    <a:pt x="7" y="58"/>
                  </a:moveTo>
                  <a:lnTo>
                    <a:pt x="0" y="49"/>
                  </a:lnTo>
                  <a:lnTo>
                    <a:pt x="33" y="25"/>
                  </a:lnTo>
                  <a:lnTo>
                    <a:pt x="66" y="0"/>
                  </a:lnTo>
                  <a:lnTo>
                    <a:pt x="41" y="33"/>
                  </a:lnTo>
                  <a:lnTo>
                    <a:pt x="17" y="66"/>
                  </a:lnTo>
                  <a:lnTo>
                    <a:pt x="7"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60">
              <a:extLst>
                <a:ext uri="{FF2B5EF4-FFF2-40B4-BE49-F238E27FC236}">
                  <a16:creationId xmlns:a16="http://schemas.microsoft.com/office/drawing/2014/main" id="{4301BA7C-679A-A045-0E79-F78B6154AEA9}"/>
                </a:ext>
              </a:extLst>
            </p:cNvPr>
            <p:cNvSpPr>
              <a:spLocks/>
            </p:cNvSpPr>
            <p:nvPr/>
          </p:nvSpPr>
          <p:spPr bwMode="auto">
            <a:xfrm>
              <a:off x="-5729727" y="1968706"/>
              <a:ext cx="99468" cy="29472"/>
            </a:xfrm>
            <a:custGeom>
              <a:avLst/>
              <a:gdLst>
                <a:gd name="T0" fmla="*/ 81 w 81"/>
                <a:gd name="T1" fmla="*/ 12 h 24"/>
                <a:gd name="T2" fmla="*/ 81 w 81"/>
                <a:gd name="T3" fmla="*/ 24 h 24"/>
                <a:gd name="T4" fmla="*/ 41 w 81"/>
                <a:gd name="T5" fmla="*/ 18 h 24"/>
                <a:gd name="T6" fmla="*/ 0 w 81"/>
                <a:gd name="T7" fmla="*/ 12 h 24"/>
                <a:gd name="T8" fmla="*/ 41 w 81"/>
                <a:gd name="T9" fmla="*/ 6 h 24"/>
                <a:gd name="T10" fmla="*/ 81 w 81"/>
                <a:gd name="T11" fmla="*/ 0 h 24"/>
                <a:gd name="T12" fmla="*/ 81 w 81"/>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81" h="24">
                  <a:moveTo>
                    <a:pt x="81" y="12"/>
                  </a:moveTo>
                  <a:lnTo>
                    <a:pt x="81" y="24"/>
                  </a:lnTo>
                  <a:lnTo>
                    <a:pt x="41" y="18"/>
                  </a:lnTo>
                  <a:lnTo>
                    <a:pt x="0" y="12"/>
                  </a:lnTo>
                  <a:lnTo>
                    <a:pt x="41" y="6"/>
                  </a:lnTo>
                  <a:lnTo>
                    <a:pt x="81" y="0"/>
                  </a:lnTo>
                  <a:lnTo>
                    <a:pt x="8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261">
              <a:extLst>
                <a:ext uri="{FF2B5EF4-FFF2-40B4-BE49-F238E27FC236}">
                  <a16:creationId xmlns:a16="http://schemas.microsoft.com/office/drawing/2014/main" id="{06C81CEB-99D7-77D7-AECD-6A0854BC9813}"/>
                </a:ext>
              </a:extLst>
            </p:cNvPr>
            <p:cNvSpPr>
              <a:spLocks/>
            </p:cNvSpPr>
            <p:nvPr/>
          </p:nvSpPr>
          <p:spPr bwMode="auto">
            <a:xfrm>
              <a:off x="-5740779" y="1874151"/>
              <a:ext cx="81048" cy="82276"/>
            </a:xfrm>
            <a:custGeom>
              <a:avLst/>
              <a:gdLst>
                <a:gd name="T0" fmla="*/ 57 w 66"/>
                <a:gd name="T1" fmla="*/ 10 h 67"/>
                <a:gd name="T2" fmla="*/ 66 w 66"/>
                <a:gd name="T3" fmla="*/ 17 h 67"/>
                <a:gd name="T4" fmla="*/ 33 w 66"/>
                <a:gd name="T5" fmla="*/ 43 h 67"/>
                <a:gd name="T6" fmla="*/ 0 w 66"/>
                <a:gd name="T7" fmla="*/ 67 h 67"/>
                <a:gd name="T8" fmla="*/ 24 w 66"/>
                <a:gd name="T9" fmla="*/ 34 h 67"/>
                <a:gd name="T10" fmla="*/ 50 w 66"/>
                <a:gd name="T11" fmla="*/ 0 h 67"/>
                <a:gd name="T12" fmla="*/ 57 w 66"/>
                <a:gd name="T13" fmla="*/ 10 h 67"/>
              </a:gdLst>
              <a:ahLst/>
              <a:cxnLst>
                <a:cxn ang="0">
                  <a:pos x="T0" y="T1"/>
                </a:cxn>
                <a:cxn ang="0">
                  <a:pos x="T2" y="T3"/>
                </a:cxn>
                <a:cxn ang="0">
                  <a:pos x="T4" y="T5"/>
                </a:cxn>
                <a:cxn ang="0">
                  <a:pos x="T6" y="T7"/>
                </a:cxn>
                <a:cxn ang="0">
                  <a:pos x="T8" y="T9"/>
                </a:cxn>
                <a:cxn ang="0">
                  <a:pos x="T10" y="T11"/>
                </a:cxn>
                <a:cxn ang="0">
                  <a:pos x="T12" y="T13"/>
                </a:cxn>
              </a:cxnLst>
              <a:rect l="0" t="0" r="r" b="b"/>
              <a:pathLst>
                <a:path w="66" h="67">
                  <a:moveTo>
                    <a:pt x="57" y="10"/>
                  </a:moveTo>
                  <a:lnTo>
                    <a:pt x="66" y="17"/>
                  </a:lnTo>
                  <a:lnTo>
                    <a:pt x="33" y="43"/>
                  </a:lnTo>
                  <a:lnTo>
                    <a:pt x="0" y="67"/>
                  </a:lnTo>
                  <a:lnTo>
                    <a:pt x="24" y="34"/>
                  </a:lnTo>
                  <a:lnTo>
                    <a:pt x="50" y="0"/>
                  </a:lnTo>
                  <a:lnTo>
                    <a:pt x="5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262">
              <a:extLst>
                <a:ext uri="{FF2B5EF4-FFF2-40B4-BE49-F238E27FC236}">
                  <a16:creationId xmlns:a16="http://schemas.microsoft.com/office/drawing/2014/main" id="{4AAF2441-A2B8-2BA6-4E23-70169BEA9334}"/>
                </a:ext>
              </a:extLst>
            </p:cNvPr>
            <p:cNvSpPr>
              <a:spLocks/>
            </p:cNvSpPr>
            <p:nvPr/>
          </p:nvSpPr>
          <p:spPr bwMode="auto">
            <a:xfrm>
              <a:off x="-5748147" y="2026422"/>
              <a:ext cx="267703" cy="394187"/>
            </a:xfrm>
            <a:custGeom>
              <a:avLst/>
              <a:gdLst>
                <a:gd name="T0" fmla="*/ 72 w 218"/>
                <a:gd name="T1" fmla="*/ 196 h 321"/>
                <a:gd name="T2" fmla="*/ 131 w 218"/>
                <a:gd name="T3" fmla="*/ 321 h 321"/>
                <a:gd name="T4" fmla="*/ 158 w 218"/>
                <a:gd name="T5" fmla="*/ 309 h 321"/>
                <a:gd name="T6" fmla="*/ 101 w 218"/>
                <a:gd name="T7" fmla="*/ 184 h 321"/>
                <a:gd name="T8" fmla="*/ 218 w 218"/>
                <a:gd name="T9" fmla="*/ 184 h 321"/>
                <a:gd name="T10" fmla="*/ 0 w 218"/>
                <a:gd name="T11" fmla="*/ 0 h 321"/>
                <a:gd name="T12" fmla="*/ 0 w 218"/>
                <a:gd name="T13" fmla="*/ 288 h 321"/>
                <a:gd name="T14" fmla="*/ 72 w 218"/>
                <a:gd name="T15" fmla="*/ 196 h 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8" h="321">
                  <a:moveTo>
                    <a:pt x="72" y="196"/>
                  </a:moveTo>
                  <a:lnTo>
                    <a:pt x="131" y="321"/>
                  </a:lnTo>
                  <a:lnTo>
                    <a:pt x="158" y="309"/>
                  </a:lnTo>
                  <a:lnTo>
                    <a:pt x="101" y="184"/>
                  </a:lnTo>
                  <a:lnTo>
                    <a:pt x="218" y="184"/>
                  </a:lnTo>
                  <a:lnTo>
                    <a:pt x="0" y="0"/>
                  </a:lnTo>
                  <a:lnTo>
                    <a:pt x="0" y="288"/>
                  </a:lnTo>
                  <a:lnTo>
                    <a:pt x="72"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263">
              <a:extLst>
                <a:ext uri="{FF2B5EF4-FFF2-40B4-BE49-F238E27FC236}">
                  <a16:creationId xmlns:a16="http://schemas.microsoft.com/office/drawing/2014/main" id="{D1BA3B8A-0BCB-FFC7-285A-A9DB991C23AA}"/>
                </a:ext>
              </a:extLst>
            </p:cNvPr>
            <p:cNvSpPr>
              <a:spLocks/>
            </p:cNvSpPr>
            <p:nvPr/>
          </p:nvSpPr>
          <p:spPr bwMode="auto">
            <a:xfrm>
              <a:off x="-5773946" y="1972395"/>
              <a:ext cx="359804" cy="481373"/>
            </a:xfrm>
            <a:custGeom>
              <a:avLst/>
              <a:gdLst>
                <a:gd name="T0" fmla="*/ 153 w 293"/>
                <a:gd name="T1" fmla="*/ 248 h 392"/>
                <a:gd name="T2" fmla="*/ 206 w 293"/>
                <a:gd name="T3" fmla="*/ 362 h 392"/>
                <a:gd name="T4" fmla="*/ 141 w 293"/>
                <a:gd name="T5" fmla="*/ 392 h 392"/>
                <a:gd name="T6" fmla="*/ 89 w 293"/>
                <a:gd name="T7" fmla="*/ 278 h 392"/>
                <a:gd name="T8" fmla="*/ 1 w 293"/>
                <a:gd name="T9" fmla="*/ 389 h 392"/>
                <a:gd name="T10" fmla="*/ 0 w 293"/>
                <a:gd name="T11" fmla="*/ 0 h 392"/>
                <a:gd name="T12" fmla="*/ 293 w 293"/>
                <a:gd name="T13" fmla="*/ 248 h 392"/>
                <a:gd name="T14" fmla="*/ 153 w 293"/>
                <a:gd name="T15" fmla="*/ 248 h 3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3" h="392">
                  <a:moveTo>
                    <a:pt x="153" y="248"/>
                  </a:moveTo>
                  <a:lnTo>
                    <a:pt x="206" y="362"/>
                  </a:lnTo>
                  <a:lnTo>
                    <a:pt x="141" y="392"/>
                  </a:lnTo>
                  <a:lnTo>
                    <a:pt x="89" y="278"/>
                  </a:lnTo>
                  <a:lnTo>
                    <a:pt x="1" y="389"/>
                  </a:lnTo>
                  <a:lnTo>
                    <a:pt x="0" y="0"/>
                  </a:lnTo>
                  <a:lnTo>
                    <a:pt x="293" y="248"/>
                  </a:lnTo>
                  <a:lnTo>
                    <a:pt x="153" y="2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9" name="TextBox 98">
            <a:extLst>
              <a:ext uri="{FF2B5EF4-FFF2-40B4-BE49-F238E27FC236}">
                <a16:creationId xmlns:a16="http://schemas.microsoft.com/office/drawing/2014/main" id="{5FA64E41-B75D-AC33-C6C7-F512AF0A8110}"/>
              </a:ext>
            </a:extLst>
          </p:cNvPr>
          <p:cNvSpPr txBox="1"/>
          <p:nvPr/>
        </p:nvSpPr>
        <p:spPr>
          <a:xfrm>
            <a:off x="1519238" y="1410087"/>
            <a:ext cx="9929254" cy="1012670"/>
          </a:xfrm>
          <a:prstGeom prst="rect">
            <a:avLst/>
          </a:prstGeom>
          <a:gradFill flip="none" rotWithShape="1">
            <a:gsLst>
              <a:gs pos="0">
                <a:schemeClr val="bg1">
                  <a:lumMod val="85000"/>
                </a:schemeClr>
              </a:gs>
              <a:gs pos="17000">
                <a:schemeClr val="bg1">
                  <a:lumMod val="95000"/>
                  <a:shade val="67500"/>
                  <a:satMod val="115000"/>
                </a:schemeClr>
              </a:gs>
              <a:gs pos="100000">
                <a:schemeClr val="bg1">
                  <a:lumMod val="95000"/>
                  <a:shade val="100000"/>
                  <a:satMod val="115000"/>
                </a:schemeClr>
              </a:gs>
            </a:gsLst>
            <a:lin ang="10800000" scaled="1"/>
            <a:tileRect/>
          </a:gradFill>
          <a:ln>
            <a:solidFill>
              <a:schemeClr val="bg1">
                <a:lumMod val="95000"/>
              </a:schemeClr>
            </a:solidFill>
          </a:ln>
          <a:effectLst/>
        </p:spPr>
        <p:txBody>
          <a:bodyPr wrap="square" lIns="396000" tIns="45720" rIns="91440" bIns="46800" anchor="ctr">
            <a:noAutofit/>
          </a:bodyPr>
          <a:lstStyle/>
          <a:p>
            <a:r>
              <a:rPr lang="en-US" sz="2000">
                <a:latin typeface="+mj-lt"/>
              </a:rPr>
              <a:t>Currently available AOMs are approved as an adjunct to a reduced calorie diet </a:t>
            </a:r>
            <a:br>
              <a:rPr lang="en-US" sz="2000">
                <a:latin typeface="+mj-lt"/>
              </a:rPr>
            </a:br>
            <a:r>
              <a:rPr lang="en-US" sz="2000">
                <a:latin typeface="+mj-lt"/>
              </a:rPr>
              <a:t>and increased physical activity for chronic weight management in the following:</a:t>
            </a:r>
            <a:r>
              <a:rPr lang="en-US" sz="2000" baseline="30000">
                <a:latin typeface="+mj-lt"/>
              </a:rPr>
              <a:t>1,2</a:t>
            </a:r>
          </a:p>
        </p:txBody>
      </p:sp>
      <p:sp>
        <p:nvSpPr>
          <p:cNvPr id="100" name="Rectangle: Rounded Corners 99">
            <a:extLst>
              <a:ext uri="{FF2B5EF4-FFF2-40B4-BE49-F238E27FC236}">
                <a16:creationId xmlns:a16="http://schemas.microsoft.com/office/drawing/2014/main" id="{1F55B9A3-C01D-23C3-D7E2-D7AA0B06F075}"/>
              </a:ext>
            </a:extLst>
          </p:cNvPr>
          <p:cNvSpPr/>
          <p:nvPr/>
        </p:nvSpPr>
        <p:spPr>
          <a:xfrm>
            <a:off x="570997" y="1410086"/>
            <a:ext cx="1140171" cy="101566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A2E590C1-A581-C6F3-92EA-A8D5F5E5809D}"/>
              </a:ext>
            </a:extLst>
          </p:cNvPr>
          <p:cNvGrpSpPr/>
          <p:nvPr/>
        </p:nvGrpSpPr>
        <p:grpSpPr>
          <a:xfrm>
            <a:off x="717517" y="1619626"/>
            <a:ext cx="908992" cy="643282"/>
            <a:chOff x="1039371" y="4079240"/>
            <a:chExt cx="1468190" cy="1039020"/>
          </a:xfrm>
        </p:grpSpPr>
        <p:sp>
          <p:nvSpPr>
            <p:cNvPr id="4" name="TextBox 3">
              <a:extLst>
                <a:ext uri="{FF2B5EF4-FFF2-40B4-BE49-F238E27FC236}">
                  <a16:creationId xmlns:a16="http://schemas.microsoft.com/office/drawing/2014/main" id="{A6660A0A-D7A9-4172-9E49-5AFEBE21B9CD}"/>
                </a:ext>
              </a:extLst>
            </p:cNvPr>
            <p:cNvSpPr txBox="1"/>
            <p:nvPr/>
          </p:nvSpPr>
          <p:spPr>
            <a:xfrm>
              <a:off x="1117600" y="4165600"/>
              <a:ext cx="914400" cy="914400"/>
            </a:xfrm>
            <a:prstGeom prst="rect">
              <a:avLst/>
            </a:prstGeom>
            <a:noFill/>
          </p:spPr>
          <p:txBody>
            <a:bodyPr wrap="none" lIns="0" tIns="0" rIns="0" bIns="0" rtlCol="0">
              <a:noAutofit/>
            </a:bodyPr>
            <a:lstStyle/>
            <a:p>
              <a:pPr>
                <a:lnSpc>
                  <a:spcPct val="90000"/>
                </a:lnSpc>
                <a:spcBef>
                  <a:spcPts val="600"/>
                </a:spcBef>
              </a:pPr>
              <a:endParaRPr lang="en-US" sz="2400" spc="-50">
                <a:solidFill>
                  <a:schemeClr val="accent1"/>
                </a:solidFill>
              </a:endParaRPr>
            </a:p>
          </p:txBody>
        </p:sp>
        <p:grpSp>
          <p:nvGrpSpPr>
            <p:cNvPr id="3" name="Group 12">
              <a:extLst>
                <a:ext uri="{FF2B5EF4-FFF2-40B4-BE49-F238E27FC236}">
                  <a16:creationId xmlns:a16="http://schemas.microsoft.com/office/drawing/2014/main" id="{0A3C470B-207F-4E6D-8576-0BBE58FC778A}"/>
                </a:ext>
              </a:extLst>
            </p:cNvPr>
            <p:cNvGrpSpPr>
              <a:grpSpLocks noChangeAspect="1"/>
            </p:cNvGrpSpPr>
            <p:nvPr/>
          </p:nvGrpSpPr>
          <p:grpSpPr bwMode="auto">
            <a:xfrm>
              <a:off x="1039371" y="4203860"/>
              <a:ext cx="1468190" cy="914400"/>
              <a:chOff x="-3237" y="2212"/>
              <a:chExt cx="1938" cy="1207"/>
            </a:xfrm>
          </p:grpSpPr>
          <p:sp>
            <p:nvSpPr>
              <p:cNvPr id="6" name="Freeform 13">
                <a:extLst>
                  <a:ext uri="{FF2B5EF4-FFF2-40B4-BE49-F238E27FC236}">
                    <a16:creationId xmlns:a16="http://schemas.microsoft.com/office/drawing/2014/main" id="{975F974E-98D7-0E5D-22D7-433EC54BE0C3}"/>
                  </a:ext>
                </a:extLst>
              </p:cNvPr>
              <p:cNvSpPr>
                <a:spLocks/>
              </p:cNvSpPr>
              <p:nvPr/>
            </p:nvSpPr>
            <p:spPr bwMode="auto">
              <a:xfrm>
                <a:off x="-3234" y="3156"/>
                <a:ext cx="1930" cy="263"/>
              </a:xfrm>
              <a:custGeom>
                <a:avLst/>
                <a:gdLst>
                  <a:gd name="T0" fmla="*/ 1280 w 1280"/>
                  <a:gd name="T1" fmla="*/ 0 h 174"/>
                  <a:gd name="T2" fmla="*/ 1280 w 1280"/>
                  <a:gd name="T3" fmla="*/ 144 h 174"/>
                  <a:gd name="T4" fmla="*/ 1237 w 1280"/>
                  <a:gd name="T5" fmla="*/ 174 h 174"/>
                  <a:gd name="T6" fmla="*/ 44 w 1280"/>
                  <a:gd name="T7" fmla="*/ 174 h 174"/>
                  <a:gd name="T8" fmla="*/ 0 w 1280"/>
                  <a:gd name="T9" fmla="*/ 144 h 174"/>
                  <a:gd name="T10" fmla="*/ 0 w 1280"/>
                  <a:gd name="T11" fmla="*/ 0 h 174"/>
                  <a:gd name="T12" fmla="*/ 44 w 1280"/>
                  <a:gd name="T13" fmla="*/ 32 h 174"/>
                  <a:gd name="T14" fmla="*/ 1237 w 1280"/>
                  <a:gd name="T15" fmla="*/ 32 h 174"/>
                  <a:gd name="T16" fmla="*/ 1280 w 1280"/>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0" h="174">
                    <a:moveTo>
                      <a:pt x="1280" y="0"/>
                    </a:moveTo>
                    <a:cubicBezTo>
                      <a:pt x="1280" y="144"/>
                      <a:pt x="1280" y="144"/>
                      <a:pt x="1280" y="144"/>
                    </a:cubicBezTo>
                    <a:cubicBezTo>
                      <a:pt x="1276" y="163"/>
                      <a:pt x="1257" y="174"/>
                      <a:pt x="1237" y="174"/>
                    </a:cubicBezTo>
                    <a:cubicBezTo>
                      <a:pt x="44" y="174"/>
                      <a:pt x="44" y="174"/>
                      <a:pt x="44" y="174"/>
                    </a:cubicBezTo>
                    <a:cubicBezTo>
                      <a:pt x="24" y="174"/>
                      <a:pt x="4" y="163"/>
                      <a:pt x="0" y="144"/>
                    </a:cubicBezTo>
                    <a:cubicBezTo>
                      <a:pt x="0" y="0"/>
                      <a:pt x="0" y="0"/>
                      <a:pt x="0" y="0"/>
                    </a:cubicBezTo>
                    <a:cubicBezTo>
                      <a:pt x="4" y="20"/>
                      <a:pt x="23" y="31"/>
                      <a:pt x="44" y="32"/>
                    </a:cubicBezTo>
                    <a:cubicBezTo>
                      <a:pt x="1237" y="32"/>
                      <a:pt x="1237" y="32"/>
                      <a:pt x="1237" y="32"/>
                    </a:cubicBezTo>
                    <a:cubicBezTo>
                      <a:pt x="1257" y="31"/>
                      <a:pt x="1277" y="20"/>
                      <a:pt x="128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14">
                <a:extLst>
                  <a:ext uri="{FF2B5EF4-FFF2-40B4-BE49-F238E27FC236}">
                    <a16:creationId xmlns:a16="http://schemas.microsoft.com/office/drawing/2014/main" id="{ED12D01F-1356-46B8-84FD-D9B2ED4060A0}"/>
                  </a:ext>
                </a:extLst>
              </p:cNvPr>
              <p:cNvSpPr>
                <a:spLocks/>
              </p:cNvSpPr>
              <p:nvPr/>
            </p:nvSpPr>
            <p:spPr bwMode="auto">
              <a:xfrm>
                <a:off x="-3237" y="2212"/>
                <a:ext cx="1938" cy="992"/>
              </a:xfrm>
              <a:custGeom>
                <a:avLst/>
                <a:gdLst>
                  <a:gd name="T0" fmla="*/ 257 w 1285"/>
                  <a:gd name="T1" fmla="*/ 0 h 656"/>
                  <a:gd name="T2" fmla="*/ 1027 w 1285"/>
                  <a:gd name="T3" fmla="*/ 0 h 656"/>
                  <a:gd name="T4" fmla="*/ 1069 w 1285"/>
                  <a:gd name="T5" fmla="*/ 26 h 656"/>
                  <a:gd name="T6" fmla="*/ 1179 w 1285"/>
                  <a:gd name="T7" fmla="*/ 328 h 656"/>
                  <a:gd name="T8" fmla="*/ 1281 w 1285"/>
                  <a:gd name="T9" fmla="*/ 608 h 656"/>
                  <a:gd name="T10" fmla="*/ 1274 w 1285"/>
                  <a:gd name="T11" fmla="*/ 641 h 656"/>
                  <a:gd name="T12" fmla="*/ 1239 w 1285"/>
                  <a:gd name="T13" fmla="*/ 656 h 656"/>
                  <a:gd name="T14" fmla="*/ 46 w 1285"/>
                  <a:gd name="T15" fmla="*/ 656 h 656"/>
                  <a:gd name="T16" fmla="*/ 10 w 1285"/>
                  <a:gd name="T17" fmla="*/ 641 h 656"/>
                  <a:gd name="T18" fmla="*/ 4 w 1285"/>
                  <a:gd name="T19" fmla="*/ 608 h 656"/>
                  <a:gd name="T20" fmla="*/ 215 w 1285"/>
                  <a:gd name="T21" fmla="*/ 26 h 656"/>
                  <a:gd name="T22" fmla="*/ 257 w 1285"/>
                  <a:gd name="T23"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5" h="656">
                    <a:moveTo>
                      <a:pt x="257" y="0"/>
                    </a:moveTo>
                    <a:cubicBezTo>
                      <a:pt x="1027" y="0"/>
                      <a:pt x="1027" y="0"/>
                      <a:pt x="1027" y="0"/>
                    </a:cubicBezTo>
                    <a:cubicBezTo>
                      <a:pt x="1047" y="0"/>
                      <a:pt x="1063" y="10"/>
                      <a:pt x="1069" y="26"/>
                    </a:cubicBezTo>
                    <a:cubicBezTo>
                      <a:pt x="1179" y="328"/>
                      <a:pt x="1179" y="328"/>
                      <a:pt x="1179" y="328"/>
                    </a:cubicBezTo>
                    <a:cubicBezTo>
                      <a:pt x="1281" y="608"/>
                      <a:pt x="1281" y="608"/>
                      <a:pt x="1281" y="608"/>
                    </a:cubicBezTo>
                    <a:cubicBezTo>
                      <a:pt x="1285" y="619"/>
                      <a:pt x="1282" y="631"/>
                      <a:pt x="1274" y="641"/>
                    </a:cubicBezTo>
                    <a:cubicBezTo>
                      <a:pt x="1265" y="650"/>
                      <a:pt x="1253" y="656"/>
                      <a:pt x="1239" y="656"/>
                    </a:cubicBezTo>
                    <a:cubicBezTo>
                      <a:pt x="46" y="656"/>
                      <a:pt x="46" y="656"/>
                      <a:pt x="46" y="656"/>
                    </a:cubicBezTo>
                    <a:cubicBezTo>
                      <a:pt x="31" y="656"/>
                      <a:pt x="19" y="650"/>
                      <a:pt x="10" y="641"/>
                    </a:cubicBezTo>
                    <a:cubicBezTo>
                      <a:pt x="2" y="631"/>
                      <a:pt x="0" y="619"/>
                      <a:pt x="4" y="608"/>
                    </a:cubicBezTo>
                    <a:cubicBezTo>
                      <a:pt x="215" y="26"/>
                      <a:pt x="215" y="26"/>
                      <a:pt x="215" y="26"/>
                    </a:cubicBezTo>
                    <a:cubicBezTo>
                      <a:pt x="221" y="10"/>
                      <a:pt x="238" y="0"/>
                      <a:pt x="257" y="0"/>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5">
                <a:extLst>
                  <a:ext uri="{FF2B5EF4-FFF2-40B4-BE49-F238E27FC236}">
                    <a16:creationId xmlns:a16="http://schemas.microsoft.com/office/drawing/2014/main" id="{80C43862-FE2A-E3CF-FD21-40FC944B7D1A}"/>
                  </a:ext>
                </a:extLst>
              </p:cNvPr>
              <p:cNvSpPr>
                <a:spLocks/>
              </p:cNvSpPr>
              <p:nvPr/>
            </p:nvSpPr>
            <p:spPr bwMode="auto">
              <a:xfrm>
                <a:off x="-3062" y="2793"/>
                <a:ext cx="1588" cy="320"/>
              </a:xfrm>
              <a:custGeom>
                <a:avLst/>
                <a:gdLst>
                  <a:gd name="T0" fmla="*/ 997 w 1053"/>
                  <a:gd name="T1" fmla="*/ 29 h 212"/>
                  <a:gd name="T2" fmla="*/ 1049 w 1053"/>
                  <a:gd name="T3" fmla="*/ 173 h 212"/>
                  <a:gd name="T4" fmla="*/ 1044 w 1053"/>
                  <a:gd name="T5" fmla="*/ 200 h 212"/>
                  <a:gd name="T6" fmla="*/ 1015 w 1053"/>
                  <a:gd name="T7" fmla="*/ 212 h 212"/>
                  <a:gd name="T8" fmla="*/ 37 w 1053"/>
                  <a:gd name="T9" fmla="*/ 212 h 212"/>
                  <a:gd name="T10" fmla="*/ 9 w 1053"/>
                  <a:gd name="T11" fmla="*/ 200 h 212"/>
                  <a:gd name="T12" fmla="*/ 3 w 1053"/>
                  <a:gd name="T13" fmla="*/ 173 h 212"/>
                  <a:gd name="T14" fmla="*/ 56 w 1053"/>
                  <a:gd name="T15" fmla="*/ 29 h 212"/>
                  <a:gd name="T16" fmla="*/ 97 w 1053"/>
                  <a:gd name="T17" fmla="*/ 0 h 212"/>
                  <a:gd name="T18" fmla="*/ 956 w 1053"/>
                  <a:gd name="T19" fmla="*/ 0 h 212"/>
                  <a:gd name="T20" fmla="*/ 997 w 1053"/>
                  <a:gd name="T21" fmla="*/ 2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3" h="212">
                    <a:moveTo>
                      <a:pt x="997" y="29"/>
                    </a:moveTo>
                    <a:cubicBezTo>
                      <a:pt x="1049" y="173"/>
                      <a:pt x="1049" y="173"/>
                      <a:pt x="1049" y="173"/>
                    </a:cubicBezTo>
                    <a:cubicBezTo>
                      <a:pt x="1053" y="183"/>
                      <a:pt x="1051" y="192"/>
                      <a:pt x="1044" y="200"/>
                    </a:cubicBezTo>
                    <a:cubicBezTo>
                      <a:pt x="1037" y="208"/>
                      <a:pt x="1027" y="212"/>
                      <a:pt x="1015" y="212"/>
                    </a:cubicBezTo>
                    <a:cubicBezTo>
                      <a:pt x="37" y="212"/>
                      <a:pt x="37" y="212"/>
                      <a:pt x="37" y="212"/>
                    </a:cubicBezTo>
                    <a:cubicBezTo>
                      <a:pt x="26" y="212"/>
                      <a:pt x="16" y="208"/>
                      <a:pt x="9" y="200"/>
                    </a:cubicBezTo>
                    <a:cubicBezTo>
                      <a:pt x="2" y="192"/>
                      <a:pt x="0" y="183"/>
                      <a:pt x="3" y="173"/>
                    </a:cubicBezTo>
                    <a:cubicBezTo>
                      <a:pt x="56" y="29"/>
                      <a:pt x="56" y="29"/>
                      <a:pt x="56" y="29"/>
                    </a:cubicBezTo>
                    <a:cubicBezTo>
                      <a:pt x="62" y="11"/>
                      <a:pt x="78" y="0"/>
                      <a:pt x="97" y="0"/>
                    </a:cubicBezTo>
                    <a:cubicBezTo>
                      <a:pt x="956" y="0"/>
                      <a:pt x="956" y="0"/>
                      <a:pt x="956" y="0"/>
                    </a:cubicBezTo>
                    <a:cubicBezTo>
                      <a:pt x="974" y="0"/>
                      <a:pt x="990" y="11"/>
                      <a:pt x="997"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6">
                <a:extLst>
                  <a:ext uri="{FF2B5EF4-FFF2-40B4-BE49-F238E27FC236}">
                    <a16:creationId xmlns:a16="http://schemas.microsoft.com/office/drawing/2014/main" id="{D034667E-EF57-DFC4-D995-6D9E028DA451}"/>
                  </a:ext>
                </a:extLst>
              </p:cNvPr>
              <p:cNvSpPr>
                <a:spLocks/>
              </p:cNvSpPr>
              <p:nvPr/>
            </p:nvSpPr>
            <p:spPr bwMode="auto">
              <a:xfrm>
                <a:off x="-2959" y="2805"/>
                <a:ext cx="496" cy="236"/>
              </a:xfrm>
              <a:custGeom>
                <a:avLst/>
                <a:gdLst>
                  <a:gd name="T0" fmla="*/ 470 w 496"/>
                  <a:gd name="T1" fmla="*/ 0 h 236"/>
                  <a:gd name="T2" fmla="*/ 0 w 496"/>
                  <a:gd name="T3" fmla="*/ 236 h 236"/>
                  <a:gd name="T4" fmla="*/ 496 w 496"/>
                  <a:gd name="T5" fmla="*/ 29 h 236"/>
                  <a:gd name="T6" fmla="*/ 470 w 496"/>
                  <a:gd name="T7" fmla="*/ 0 h 236"/>
                </a:gdLst>
                <a:ahLst/>
                <a:cxnLst>
                  <a:cxn ang="0">
                    <a:pos x="T0" y="T1"/>
                  </a:cxn>
                  <a:cxn ang="0">
                    <a:pos x="T2" y="T3"/>
                  </a:cxn>
                  <a:cxn ang="0">
                    <a:pos x="T4" y="T5"/>
                  </a:cxn>
                  <a:cxn ang="0">
                    <a:pos x="T6" y="T7"/>
                  </a:cxn>
                </a:cxnLst>
                <a:rect l="0" t="0" r="r" b="b"/>
                <a:pathLst>
                  <a:path w="496" h="236">
                    <a:moveTo>
                      <a:pt x="470" y="0"/>
                    </a:moveTo>
                    <a:lnTo>
                      <a:pt x="0" y="236"/>
                    </a:lnTo>
                    <a:lnTo>
                      <a:pt x="496" y="29"/>
                    </a:lnTo>
                    <a:lnTo>
                      <a:pt x="47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Oval 17">
                <a:extLst>
                  <a:ext uri="{FF2B5EF4-FFF2-40B4-BE49-F238E27FC236}">
                    <a16:creationId xmlns:a16="http://schemas.microsoft.com/office/drawing/2014/main" id="{4EA44E55-D5C6-7CC2-AE0C-B691711BA248}"/>
                  </a:ext>
                </a:extLst>
              </p:cNvPr>
              <p:cNvSpPr>
                <a:spLocks noChangeArrowheads="1"/>
              </p:cNvSpPr>
              <p:nvPr/>
            </p:nvSpPr>
            <p:spPr bwMode="auto">
              <a:xfrm>
                <a:off x="-2570" y="2627"/>
                <a:ext cx="603" cy="29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108">
              <a:extLst>
                <a:ext uri="{FF2B5EF4-FFF2-40B4-BE49-F238E27FC236}">
                  <a16:creationId xmlns:a16="http://schemas.microsoft.com/office/drawing/2014/main" id="{0C2A2E34-AB79-199E-9CC4-79C5A7DD5790}"/>
                </a:ext>
              </a:extLst>
            </p:cNvPr>
            <p:cNvGrpSpPr>
              <a:grpSpLocks noChangeAspect="1"/>
            </p:cNvGrpSpPr>
            <p:nvPr/>
          </p:nvGrpSpPr>
          <p:grpSpPr bwMode="auto">
            <a:xfrm>
              <a:off x="1769752" y="4079240"/>
              <a:ext cx="433740" cy="381159"/>
              <a:chOff x="1948" y="810"/>
              <a:chExt cx="1856" cy="1631"/>
            </a:xfrm>
          </p:grpSpPr>
          <p:sp>
            <p:nvSpPr>
              <p:cNvPr id="13" name="Freeform 109">
                <a:extLst>
                  <a:ext uri="{FF2B5EF4-FFF2-40B4-BE49-F238E27FC236}">
                    <a16:creationId xmlns:a16="http://schemas.microsoft.com/office/drawing/2014/main" id="{3B683D69-D224-C2D1-D326-461D791A9E4D}"/>
                  </a:ext>
                </a:extLst>
              </p:cNvPr>
              <p:cNvSpPr>
                <a:spLocks noEditPoints="1"/>
              </p:cNvSpPr>
              <p:nvPr/>
            </p:nvSpPr>
            <p:spPr bwMode="auto">
              <a:xfrm>
                <a:off x="1948" y="810"/>
                <a:ext cx="1045" cy="968"/>
              </a:xfrm>
              <a:custGeom>
                <a:avLst/>
                <a:gdLst>
                  <a:gd name="T0" fmla="*/ 247 w 695"/>
                  <a:gd name="T1" fmla="*/ 644 h 645"/>
                  <a:gd name="T2" fmla="*/ 108 w 695"/>
                  <a:gd name="T3" fmla="*/ 583 h 645"/>
                  <a:gd name="T4" fmla="*/ 70 w 695"/>
                  <a:gd name="T5" fmla="*/ 542 h 645"/>
                  <a:gd name="T6" fmla="*/ 31 w 695"/>
                  <a:gd name="T7" fmla="*/ 327 h 645"/>
                  <a:gd name="T8" fmla="*/ 273 w 695"/>
                  <a:gd name="T9" fmla="*/ 60 h 645"/>
                  <a:gd name="T10" fmla="*/ 474 w 695"/>
                  <a:gd name="T11" fmla="*/ 4 h 645"/>
                  <a:gd name="T12" fmla="*/ 582 w 695"/>
                  <a:gd name="T13" fmla="*/ 52 h 645"/>
                  <a:gd name="T14" fmla="*/ 654 w 695"/>
                  <a:gd name="T15" fmla="*/ 130 h 645"/>
                  <a:gd name="T16" fmla="*/ 680 w 695"/>
                  <a:gd name="T17" fmla="*/ 291 h 645"/>
                  <a:gd name="T18" fmla="*/ 561 w 695"/>
                  <a:gd name="T19" fmla="*/ 486 h 645"/>
                  <a:gd name="T20" fmla="*/ 290 w 695"/>
                  <a:gd name="T21" fmla="*/ 640 h 645"/>
                  <a:gd name="T22" fmla="*/ 279 w 695"/>
                  <a:gd name="T23" fmla="*/ 642 h 645"/>
                  <a:gd name="T24" fmla="*/ 247 w 695"/>
                  <a:gd name="T25" fmla="*/ 644 h 645"/>
                  <a:gd name="T26" fmla="*/ 180 w 695"/>
                  <a:gd name="T27" fmla="*/ 488 h 645"/>
                  <a:gd name="T28" fmla="*/ 183 w 695"/>
                  <a:gd name="T29" fmla="*/ 492 h 645"/>
                  <a:gd name="T30" fmla="*/ 208 w 695"/>
                  <a:gd name="T31" fmla="*/ 489 h 645"/>
                  <a:gd name="T32" fmla="*/ 458 w 695"/>
                  <a:gd name="T33" fmla="*/ 332 h 645"/>
                  <a:gd name="T34" fmla="*/ 547 w 695"/>
                  <a:gd name="T35" fmla="*/ 157 h 645"/>
                  <a:gd name="T36" fmla="*/ 502 w 695"/>
                  <a:gd name="T37" fmla="*/ 68 h 645"/>
                  <a:gd name="T38" fmla="*/ 465 w 695"/>
                  <a:gd name="T39" fmla="*/ 78 h 645"/>
                  <a:gd name="T40" fmla="*/ 209 w 695"/>
                  <a:gd name="T41" fmla="*/ 446 h 645"/>
                  <a:gd name="T42" fmla="*/ 180 w 695"/>
                  <a:gd name="T43" fmla="*/ 488 h 645"/>
                  <a:gd name="T44" fmla="*/ 431 w 695"/>
                  <a:gd name="T45" fmla="*/ 64 h 645"/>
                  <a:gd name="T46" fmla="*/ 419 w 695"/>
                  <a:gd name="T47" fmla="*/ 62 h 645"/>
                  <a:gd name="T48" fmla="*/ 408 w 695"/>
                  <a:gd name="T49" fmla="*/ 64 h 645"/>
                  <a:gd name="T50" fmla="*/ 94 w 695"/>
                  <a:gd name="T51" fmla="*/ 317 h 645"/>
                  <a:gd name="T52" fmla="*/ 70 w 695"/>
                  <a:gd name="T53" fmla="*/ 421 h 645"/>
                  <a:gd name="T54" fmla="*/ 105 w 695"/>
                  <a:gd name="T55" fmla="*/ 480 h 645"/>
                  <a:gd name="T56" fmla="*/ 146 w 695"/>
                  <a:gd name="T57" fmla="*/ 471 h 645"/>
                  <a:gd name="T58" fmla="*/ 393 w 695"/>
                  <a:gd name="T59" fmla="*/ 119 h 645"/>
                  <a:gd name="T60" fmla="*/ 431 w 695"/>
                  <a:gd name="T61" fmla="*/ 64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95" h="645">
                    <a:moveTo>
                      <a:pt x="247" y="644"/>
                    </a:moveTo>
                    <a:cubicBezTo>
                      <a:pt x="191" y="645"/>
                      <a:pt x="144" y="628"/>
                      <a:pt x="108" y="583"/>
                    </a:cubicBezTo>
                    <a:cubicBezTo>
                      <a:pt x="96" y="568"/>
                      <a:pt x="84" y="554"/>
                      <a:pt x="70" y="542"/>
                    </a:cubicBezTo>
                    <a:cubicBezTo>
                      <a:pt x="3" y="480"/>
                      <a:pt x="0" y="406"/>
                      <a:pt x="31" y="327"/>
                    </a:cubicBezTo>
                    <a:cubicBezTo>
                      <a:pt x="78" y="208"/>
                      <a:pt x="164" y="123"/>
                      <a:pt x="273" y="60"/>
                    </a:cubicBezTo>
                    <a:cubicBezTo>
                      <a:pt x="335" y="24"/>
                      <a:pt x="401" y="0"/>
                      <a:pt x="474" y="4"/>
                    </a:cubicBezTo>
                    <a:cubicBezTo>
                      <a:pt x="516" y="6"/>
                      <a:pt x="553" y="20"/>
                      <a:pt x="582" y="52"/>
                    </a:cubicBezTo>
                    <a:cubicBezTo>
                      <a:pt x="606" y="78"/>
                      <a:pt x="630" y="104"/>
                      <a:pt x="654" y="130"/>
                    </a:cubicBezTo>
                    <a:cubicBezTo>
                      <a:pt x="695" y="178"/>
                      <a:pt x="695" y="234"/>
                      <a:pt x="680" y="291"/>
                    </a:cubicBezTo>
                    <a:cubicBezTo>
                      <a:pt x="660" y="368"/>
                      <a:pt x="616" y="431"/>
                      <a:pt x="561" y="486"/>
                    </a:cubicBezTo>
                    <a:cubicBezTo>
                      <a:pt x="485" y="562"/>
                      <a:pt x="398" y="619"/>
                      <a:pt x="290" y="640"/>
                    </a:cubicBezTo>
                    <a:cubicBezTo>
                      <a:pt x="287" y="641"/>
                      <a:pt x="283" y="641"/>
                      <a:pt x="279" y="642"/>
                    </a:cubicBezTo>
                    <a:cubicBezTo>
                      <a:pt x="268" y="643"/>
                      <a:pt x="257" y="643"/>
                      <a:pt x="247" y="644"/>
                    </a:cubicBezTo>
                    <a:close/>
                    <a:moveTo>
                      <a:pt x="180" y="488"/>
                    </a:moveTo>
                    <a:cubicBezTo>
                      <a:pt x="181" y="490"/>
                      <a:pt x="182" y="491"/>
                      <a:pt x="183" y="492"/>
                    </a:cubicBezTo>
                    <a:cubicBezTo>
                      <a:pt x="191" y="491"/>
                      <a:pt x="200" y="491"/>
                      <a:pt x="208" y="489"/>
                    </a:cubicBezTo>
                    <a:cubicBezTo>
                      <a:pt x="310" y="466"/>
                      <a:pt x="390" y="409"/>
                      <a:pt x="458" y="332"/>
                    </a:cubicBezTo>
                    <a:cubicBezTo>
                      <a:pt x="503" y="282"/>
                      <a:pt x="537" y="226"/>
                      <a:pt x="547" y="157"/>
                    </a:cubicBezTo>
                    <a:cubicBezTo>
                      <a:pt x="553" y="116"/>
                      <a:pt x="535" y="82"/>
                      <a:pt x="502" y="68"/>
                    </a:cubicBezTo>
                    <a:cubicBezTo>
                      <a:pt x="486" y="60"/>
                      <a:pt x="476" y="62"/>
                      <a:pt x="465" y="78"/>
                    </a:cubicBezTo>
                    <a:cubicBezTo>
                      <a:pt x="380" y="201"/>
                      <a:pt x="294" y="323"/>
                      <a:pt x="209" y="446"/>
                    </a:cubicBezTo>
                    <a:cubicBezTo>
                      <a:pt x="199" y="460"/>
                      <a:pt x="189" y="474"/>
                      <a:pt x="180" y="488"/>
                    </a:cubicBezTo>
                    <a:close/>
                    <a:moveTo>
                      <a:pt x="431" y="64"/>
                    </a:moveTo>
                    <a:cubicBezTo>
                      <a:pt x="424" y="63"/>
                      <a:pt x="422" y="62"/>
                      <a:pt x="419" y="62"/>
                    </a:cubicBezTo>
                    <a:cubicBezTo>
                      <a:pt x="415" y="62"/>
                      <a:pt x="411" y="63"/>
                      <a:pt x="408" y="64"/>
                    </a:cubicBezTo>
                    <a:cubicBezTo>
                      <a:pt x="265" y="101"/>
                      <a:pt x="163" y="189"/>
                      <a:pt x="94" y="317"/>
                    </a:cubicBezTo>
                    <a:cubicBezTo>
                      <a:pt x="76" y="349"/>
                      <a:pt x="67" y="384"/>
                      <a:pt x="70" y="421"/>
                    </a:cubicBezTo>
                    <a:cubicBezTo>
                      <a:pt x="72" y="447"/>
                      <a:pt x="82" y="467"/>
                      <a:pt x="105" y="480"/>
                    </a:cubicBezTo>
                    <a:cubicBezTo>
                      <a:pt x="128" y="494"/>
                      <a:pt x="131" y="493"/>
                      <a:pt x="146" y="471"/>
                    </a:cubicBezTo>
                    <a:cubicBezTo>
                      <a:pt x="228" y="354"/>
                      <a:pt x="311" y="236"/>
                      <a:pt x="393" y="119"/>
                    </a:cubicBezTo>
                    <a:cubicBezTo>
                      <a:pt x="405" y="101"/>
                      <a:pt x="417" y="84"/>
                      <a:pt x="431" y="6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0">
                <a:extLst>
                  <a:ext uri="{FF2B5EF4-FFF2-40B4-BE49-F238E27FC236}">
                    <a16:creationId xmlns:a16="http://schemas.microsoft.com/office/drawing/2014/main" id="{6B197300-33D6-579B-71F5-8591EA89D0DB}"/>
                  </a:ext>
                </a:extLst>
              </p:cNvPr>
              <p:cNvSpPr>
                <a:spLocks noEditPoints="1"/>
              </p:cNvSpPr>
              <p:nvPr/>
            </p:nvSpPr>
            <p:spPr bwMode="auto">
              <a:xfrm>
                <a:off x="2943" y="1208"/>
                <a:ext cx="861" cy="722"/>
              </a:xfrm>
              <a:custGeom>
                <a:avLst/>
                <a:gdLst>
                  <a:gd name="T0" fmla="*/ 188 w 572"/>
                  <a:gd name="T1" fmla="*/ 1 h 481"/>
                  <a:gd name="T2" fmla="*/ 544 w 572"/>
                  <a:gd name="T3" fmla="*/ 218 h 481"/>
                  <a:gd name="T4" fmla="*/ 544 w 572"/>
                  <a:gd name="T5" fmla="*/ 368 h 481"/>
                  <a:gd name="T6" fmla="*/ 329 w 572"/>
                  <a:gd name="T7" fmla="*/ 463 h 481"/>
                  <a:gd name="T8" fmla="*/ 50 w 572"/>
                  <a:gd name="T9" fmla="*/ 291 h 481"/>
                  <a:gd name="T10" fmla="*/ 10 w 572"/>
                  <a:gd name="T11" fmla="*/ 204 h 481"/>
                  <a:gd name="T12" fmla="*/ 22 w 572"/>
                  <a:gd name="T13" fmla="*/ 115 h 481"/>
                  <a:gd name="T14" fmla="*/ 35 w 572"/>
                  <a:gd name="T15" fmla="*/ 92 h 481"/>
                  <a:gd name="T16" fmla="*/ 188 w 572"/>
                  <a:gd name="T17" fmla="*/ 1 h 481"/>
                  <a:gd name="T18" fmla="*/ 101 w 572"/>
                  <a:gd name="T19" fmla="*/ 160 h 481"/>
                  <a:gd name="T20" fmla="*/ 122 w 572"/>
                  <a:gd name="T21" fmla="*/ 195 h 481"/>
                  <a:gd name="T22" fmla="*/ 350 w 572"/>
                  <a:gd name="T23" fmla="*/ 347 h 481"/>
                  <a:gd name="T24" fmla="*/ 468 w 572"/>
                  <a:gd name="T25" fmla="*/ 350 h 481"/>
                  <a:gd name="T26" fmla="*/ 516 w 572"/>
                  <a:gd name="T27" fmla="*/ 309 h 481"/>
                  <a:gd name="T28" fmla="*/ 493 w 572"/>
                  <a:gd name="T29" fmla="*/ 265 h 481"/>
                  <a:gd name="T30" fmla="*/ 130 w 572"/>
                  <a:gd name="T31" fmla="*/ 166 h 481"/>
                  <a:gd name="T32" fmla="*/ 101 w 572"/>
                  <a:gd name="T33" fmla="*/ 160 h 481"/>
                  <a:gd name="T34" fmla="*/ 502 w 572"/>
                  <a:gd name="T35" fmla="*/ 237 h 481"/>
                  <a:gd name="T36" fmla="*/ 498 w 572"/>
                  <a:gd name="T37" fmla="*/ 225 h 481"/>
                  <a:gd name="T38" fmla="*/ 479 w 572"/>
                  <a:gd name="T39" fmla="*/ 196 h 481"/>
                  <a:gd name="T40" fmla="*/ 237 w 572"/>
                  <a:gd name="T41" fmla="*/ 50 h 481"/>
                  <a:gd name="T42" fmla="*/ 128 w 572"/>
                  <a:gd name="T43" fmla="*/ 58 h 481"/>
                  <a:gd name="T44" fmla="*/ 92 w 572"/>
                  <a:gd name="T45" fmla="*/ 104 h 481"/>
                  <a:gd name="T46" fmla="*/ 110 w 572"/>
                  <a:gd name="T47" fmla="*/ 131 h 481"/>
                  <a:gd name="T48" fmla="*/ 454 w 572"/>
                  <a:gd name="T49" fmla="*/ 225 h 481"/>
                  <a:gd name="T50" fmla="*/ 502 w 572"/>
                  <a:gd name="T51" fmla="*/ 237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2" h="481">
                    <a:moveTo>
                      <a:pt x="188" y="1"/>
                    </a:moveTo>
                    <a:cubicBezTo>
                      <a:pt x="340" y="18"/>
                      <a:pt x="465" y="81"/>
                      <a:pt x="544" y="218"/>
                    </a:cubicBezTo>
                    <a:cubicBezTo>
                      <a:pt x="572" y="266"/>
                      <a:pt x="569" y="315"/>
                      <a:pt x="544" y="368"/>
                    </a:cubicBezTo>
                    <a:cubicBezTo>
                      <a:pt x="497" y="466"/>
                      <a:pt x="425" y="481"/>
                      <a:pt x="329" y="463"/>
                    </a:cubicBezTo>
                    <a:cubicBezTo>
                      <a:pt x="215" y="442"/>
                      <a:pt x="120" y="385"/>
                      <a:pt x="50" y="291"/>
                    </a:cubicBezTo>
                    <a:cubicBezTo>
                      <a:pt x="32" y="266"/>
                      <a:pt x="20" y="234"/>
                      <a:pt x="10" y="204"/>
                    </a:cubicBezTo>
                    <a:cubicBezTo>
                      <a:pt x="0" y="174"/>
                      <a:pt x="5" y="143"/>
                      <a:pt x="22" y="115"/>
                    </a:cubicBezTo>
                    <a:cubicBezTo>
                      <a:pt x="27" y="108"/>
                      <a:pt x="31" y="100"/>
                      <a:pt x="35" y="92"/>
                    </a:cubicBezTo>
                    <a:cubicBezTo>
                      <a:pt x="64" y="26"/>
                      <a:pt x="117" y="0"/>
                      <a:pt x="188" y="1"/>
                    </a:cubicBezTo>
                    <a:close/>
                    <a:moveTo>
                      <a:pt x="101" y="160"/>
                    </a:moveTo>
                    <a:cubicBezTo>
                      <a:pt x="110" y="175"/>
                      <a:pt x="116" y="186"/>
                      <a:pt x="122" y="195"/>
                    </a:cubicBezTo>
                    <a:cubicBezTo>
                      <a:pt x="179" y="274"/>
                      <a:pt x="257" y="322"/>
                      <a:pt x="350" y="347"/>
                    </a:cubicBezTo>
                    <a:cubicBezTo>
                      <a:pt x="389" y="358"/>
                      <a:pt x="429" y="362"/>
                      <a:pt x="468" y="350"/>
                    </a:cubicBezTo>
                    <a:cubicBezTo>
                      <a:pt x="490" y="344"/>
                      <a:pt x="508" y="332"/>
                      <a:pt x="516" y="309"/>
                    </a:cubicBezTo>
                    <a:cubicBezTo>
                      <a:pt x="525" y="281"/>
                      <a:pt x="521" y="273"/>
                      <a:pt x="493" y="265"/>
                    </a:cubicBezTo>
                    <a:cubicBezTo>
                      <a:pt x="372" y="232"/>
                      <a:pt x="251" y="199"/>
                      <a:pt x="130" y="166"/>
                    </a:cubicBezTo>
                    <a:cubicBezTo>
                      <a:pt x="123" y="164"/>
                      <a:pt x="115" y="163"/>
                      <a:pt x="101" y="160"/>
                    </a:cubicBezTo>
                    <a:close/>
                    <a:moveTo>
                      <a:pt x="502" y="237"/>
                    </a:moveTo>
                    <a:cubicBezTo>
                      <a:pt x="500" y="231"/>
                      <a:pt x="499" y="227"/>
                      <a:pt x="498" y="225"/>
                    </a:cubicBezTo>
                    <a:cubicBezTo>
                      <a:pt x="492" y="215"/>
                      <a:pt x="486" y="205"/>
                      <a:pt x="479" y="196"/>
                    </a:cubicBezTo>
                    <a:cubicBezTo>
                      <a:pt x="417" y="118"/>
                      <a:pt x="335" y="70"/>
                      <a:pt x="237" y="50"/>
                    </a:cubicBezTo>
                    <a:cubicBezTo>
                      <a:pt x="200" y="42"/>
                      <a:pt x="163" y="41"/>
                      <a:pt x="128" y="58"/>
                    </a:cubicBezTo>
                    <a:cubicBezTo>
                      <a:pt x="108" y="67"/>
                      <a:pt x="95" y="81"/>
                      <a:pt x="92" y="104"/>
                    </a:cubicBezTo>
                    <a:cubicBezTo>
                      <a:pt x="89" y="120"/>
                      <a:pt x="94" y="127"/>
                      <a:pt x="110" y="131"/>
                    </a:cubicBezTo>
                    <a:cubicBezTo>
                      <a:pt x="224" y="162"/>
                      <a:pt x="339" y="194"/>
                      <a:pt x="454" y="225"/>
                    </a:cubicBezTo>
                    <a:cubicBezTo>
                      <a:pt x="469" y="229"/>
                      <a:pt x="484" y="233"/>
                      <a:pt x="502" y="23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11">
                <a:extLst>
                  <a:ext uri="{FF2B5EF4-FFF2-40B4-BE49-F238E27FC236}">
                    <a16:creationId xmlns:a16="http://schemas.microsoft.com/office/drawing/2014/main" id="{13A8888A-334D-4965-E811-0407BD0D8E9E}"/>
                  </a:ext>
                </a:extLst>
              </p:cNvPr>
              <p:cNvSpPr>
                <a:spLocks noEditPoints="1"/>
              </p:cNvSpPr>
              <p:nvPr/>
            </p:nvSpPr>
            <p:spPr bwMode="auto">
              <a:xfrm>
                <a:off x="2547" y="1678"/>
                <a:ext cx="574" cy="763"/>
              </a:xfrm>
              <a:custGeom>
                <a:avLst/>
                <a:gdLst>
                  <a:gd name="T0" fmla="*/ 0 w 382"/>
                  <a:gd name="T1" fmla="*/ 315 h 508"/>
                  <a:gd name="T2" fmla="*/ 119 w 382"/>
                  <a:gd name="T3" fmla="*/ 49 h 508"/>
                  <a:gd name="T4" fmla="*/ 263 w 382"/>
                  <a:gd name="T5" fmla="*/ 26 h 508"/>
                  <a:gd name="T6" fmla="*/ 309 w 382"/>
                  <a:gd name="T7" fmla="*/ 45 h 508"/>
                  <a:gd name="T8" fmla="*/ 363 w 382"/>
                  <a:gd name="T9" fmla="*/ 130 h 508"/>
                  <a:gd name="T10" fmla="*/ 247 w 382"/>
                  <a:gd name="T11" fmla="*/ 462 h 508"/>
                  <a:gd name="T12" fmla="*/ 114 w 382"/>
                  <a:gd name="T13" fmla="*/ 484 h 508"/>
                  <a:gd name="T14" fmla="*/ 71 w 382"/>
                  <a:gd name="T15" fmla="*/ 468 h 508"/>
                  <a:gd name="T16" fmla="*/ 4 w 382"/>
                  <a:gd name="T17" fmla="*/ 359 h 508"/>
                  <a:gd name="T18" fmla="*/ 0 w 382"/>
                  <a:gd name="T19" fmla="*/ 315 h 508"/>
                  <a:gd name="T20" fmla="*/ 148 w 382"/>
                  <a:gd name="T21" fmla="*/ 410 h 508"/>
                  <a:gd name="T22" fmla="*/ 158 w 382"/>
                  <a:gd name="T23" fmla="*/ 406 h 508"/>
                  <a:gd name="T24" fmla="*/ 172 w 382"/>
                  <a:gd name="T25" fmla="*/ 394 h 508"/>
                  <a:gd name="T26" fmla="*/ 262 w 382"/>
                  <a:gd name="T27" fmla="*/ 129 h 508"/>
                  <a:gd name="T28" fmla="*/ 223 w 382"/>
                  <a:gd name="T29" fmla="*/ 56 h 508"/>
                  <a:gd name="T30" fmla="*/ 173 w 382"/>
                  <a:gd name="T31" fmla="*/ 82 h 508"/>
                  <a:gd name="T32" fmla="*/ 155 w 382"/>
                  <a:gd name="T33" fmla="*/ 307 h 508"/>
                  <a:gd name="T34" fmla="*/ 148 w 382"/>
                  <a:gd name="T35" fmla="*/ 410 h 508"/>
                  <a:gd name="T36" fmla="*/ 151 w 382"/>
                  <a:gd name="T37" fmla="*/ 72 h 508"/>
                  <a:gd name="T38" fmla="*/ 132 w 382"/>
                  <a:gd name="T39" fmla="*/ 87 h 508"/>
                  <a:gd name="T40" fmla="*/ 39 w 382"/>
                  <a:gd name="T41" fmla="*/ 349 h 508"/>
                  <a:gd name="T42" fmla="*/ 62 w 382"/>
                  <a:gd name="T43" fmla="*/ 411 h 508"/>
                  <a:gd name="T44" fmla="*/ 107 w 382"/>
                  <a:gd name="T45" fmla="*/ 430 h 508"/>
                  <a:gd name="T46" fmla="*/ 122 w 382"/>
                  <a:gd name="T47" fmla="*/ 414 h 508"/>
                  <a:gd name="T48" fmla="*/ 147 w 382"/>
                  <a:gd name="T49" fmla="*/ 124 h 508"/>
                  <a:gd name="T50" fmla="*/ 151 w 382"/>
                  <a:gd name="T51" fmla="*/ 7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2" h="508">
                    <a:moveTo>
                      <a:pt x="0" y="315"/>
                    </a:moveTo>
                    <a:cubicBezTo>
                      <a:pt x="8" y="213"/>
                      <a:pt x="40" y="121"/>
                      <a:pt x="119" y="49"/>
                    </a:cubicBezTo>
                    <a:cubicBezTo>
                      <a:pt x="162" y="11"/>
                      <a:pt x="210" y="0"/>
                      <a:pt x="263" y="26"/>
                    </a:cubicBezTo>
                    <a:cubicBezTo>
                      <a:pt x="278" y="33"/>
                      <a:pt x="295" y="37"/>
                      <a:pt x="309" y="45"/>
                    </a:cubicBezTo>
                    <a:cubicBezTo>
                      <a:pt x="341" y="64"/>
                      <a:pt x="358" y="95"/>
                      <a:pt x="363" y="130"/>
                    </a:cubicBezTo>
                    <a:cubicBezTo>
                      <a:pt x="382" y="260"/>
                      <a:pt x="344" y="372"/>
                      <a:pt x="247" y="462"/>
                    </a:cubicBezTo>
                    <a:cubicBezTo>
                      <a:pt x="209" y="497"/>
                      <a:pt x="164" y="508"/>
                      <a:pt x="114" y="484"/>
                    </a:cubicBezTo>
                    <a:cubicBezTo>
                      <a:pt x="100" y="478"/>
                      <a:pt x="85" y="474"/>
                      <a:pt x="71" y="468"/>
                    </a:cubicBezTo>
                    <a:cubicBezTo>
                      <a:pt x="25" y="446"/>
                      <a:pt x="11" y="404"/>
                      <a:pt x="4" y="359"/>
                    </a:cubicBezTo>
                    <a:cubicBezTo>
                      <a:pt x="1" y="345"/>
                      <a:pt x="1" y="331"/>
                      <a:pt x="0" y="315"/>
                    </a:cubicBezTo>
                    <a:close/>
                    <a:moveTo>
                      <a:pt x="148" y="410"/>
                    </a:moveTo>
                    <a:cubicBezTo>
                      <a:pt x="154" y="408"/>
                      <a:pt x="156" y="407"/>
                      <a:pt x="158" y="406"/>
                    </a:cubicBezTo>
                    <a:cubicBezTo>
                      <a:pt x="163" y="402"/>
                      <a:pt x="168" y="398"/>
                      <a:pt x="172" y="394"/>
                    </a:cubicBezTo>
                    <a:cubicBezTo>
                      <a:pt x="241" y="319"/>
                      <a:pt x="272" y="231"/>
                      <a:pt x="262" y="129"/>
                    </a:cubicBezTo>
                    <a:cubicBezTo>
                      <a:pt x="260" y="101"/>
                      <a:pt x="251" y="72"/>
                      <a:pt x="223" y="56"/>
                    </a:cubicBezTo>
                    <a:cubicBezTo>
                      <a:pt x="196" y="41"/>
                      <a:pt x="175" y="52"/>
                      <a:pt x="173" y="82"/>
                    </a:cubicBezTo>
                    <a:cubicBezTo>
                      <a:pt x="168" y="157"/>
                      <a:pt x="161" y="232"/>
                      <a:pt x="155" y="307"/>
                    </a:cubicBezTo>
                    <a:cubicBezTo>
                      <a:pt x="152" y="340"/>
                      <a:pt x="150" y="374"/>
                      <a:pt x="148" y="410"/>
                    </a:cubicBezTo>
                    <a:close/>
                    <a:moveTo>
                      <a:pt x="151" y="72"/>
                    </a:moveTo>
                    <a:cubicBezTo>
                      <a:pt x="141" y="79"/>
                      <a:pt x="136" y="82"/>
                      <a:pt x="132" y="87"/>
                    </a:cubicBezTo>
                    <a:cubicBezTo>
                      <a:pt x="61" y="160"/>
                      <a:pt x="31" y="248"/>
                      <a:pt x="39" y="349"/>
                    </a:cubicBezTo>
                    <a:cubicBezTo>
                      <a:pt x="40" y="370"/>
                      <a:pt x="52" y="392"/>
                      <a:pt x="62" y="411"/>
                    </a:cubicBezTo>
                    <a:cubicBezTo>
                      <a:pt x="71" y="428"/>
                      <a:pt x="89" y="434"/>
                      <a:pt x="107" y="430"/>
                    </a:cubicBezTo>
                    <a:cubicBezTo>
                      <a:pt x="113" y="428"/>
                      <a:pt x="122" y="420"/>
                      <a:pt x="122" y="414"/>
                    </a:cubicBezTo>
                    <a:cubicBezTo>
                      <a:pt x="131" y="317"/>
                      <a:pt x="139" y="220"/>
                      <a:pt x="147" y="124"/>
                    </a:cubicBezTo>
                    <a:cubicBezTo>
                      <a:pt x="148" y="108"/>
                      <a:pt x="149" y="93"/>
                      <a:pt x="151" y="7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12">
                <a:extLst>
                  <a:ext uri="{FF2B5EF4-FFF2-40B4-BE49-F238E27FC236}">
                    <a16:creationId xmlns:a16="http://schemas.microsoft.com/office/drawing/2014/main" id="{B207C8CD-894C-B56A-D01D-30B446EB5A08}"/>
                  </a:ext>
                </a:extLst>
              </p:cNvPr>
              <p:cNvSpPr>
                <a:spLocks/>
              </p:cNvSpPr>
              <p:nvPr/>
            </p:nvSpPr>
            <p:spPr bwMode="auto">
              <a:xfrm>
                <a:off x="2219" y="900"/>
                <a:ext cx="561" cy="649"/>
              </a:xfrm>
              <a:custGeom>
                <a:avLst/>
                <a:gdLst>
                  <a:gd name="T0" fmla="*/ 0 w 373"/>
                  <a:gd name="T1" fmla="*/ 428 h 432"/>
                  <a:gd name="T2" fmla="*/ 29 w 373"/>
                  <a:gd name="T3" fmla="*/ 386 h 432"/>
                  <a:gd name="T4" fmla="*/ 285 w 373"/>
                  <a:gd name="T5" fmla="*/ 18 h 432"/>
                  <a:gd name="T6" fmla="*/ 322 w 373"/>
                  <a:gd name="T7" fmla="*/ 8 h 432"/>
                  <a:gd name="T8" fmla="*/ 367 w 373"/>
                  <a:gd name="T9" fmla="*/ 97 h 432"/>
                  <a:gd name="T10" fmla="*/ 278 w 373"/>
                  <a:gd name="T11" fmla="*/ 272 h 432"/>
                  <a:gd name="T12" fmla="*/ 28 w 373"/>
                  <a:gd name="T13" fmla="*/ 429 h 432"/>
                  <a:gd name="T14" fmla="*/ 3 w 373"/>
                  <a:gd name="T15" fmla="*/ 432 h 432"/>
                  <a:gd name="T16" fmla="*/ 0 w 373"/>
                  <a:gd name="T17" fmla="*/ 428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3" h="432">
                    <a:moveTo>
                      <a:pt x="0" y="428"/>
                    </a:moveTo>
                    <a:cubicBezTo>
                      <a:pt x="9" y="414"/>
                      <a:pt x="19" y="400"/>
                      <a:pt x="29" y="386"/>
                    </a:cubicBezTo>
                    <a:cubicBezTo>
                      <a:pt x="114" y="263"/>
                      <a:pt x="200" y="141"/>
                      <a:pt x="285" y="18"/>
                    </a:cubicBezTo>
                    <a:cubicBezTo>
                      <a:pt x="296" y="2"/>
                      <a:pt x="306" y="0"/>
                      <a:pt x="322" y="8"/>
                    </a:cubicBezTo>
                    <a:cubicBezTo>
                      <a:pt x="355" y="22"/>
                      <a:pt x="373" y="56"/>
                      <a:pt x="367" y="97"/>
                    </a:cubicBezTo>
                    <a:cubicBezTo>
                      <a:pt x="357" y="166"/>
                      <a:pt x="323" y="222"/>
                      <a:pt x="278" y="272"/>
                    </a:cubicBezTo>
                    <a:cubicBezTo>
                      <a:pt x="210" y="349"/>
                      <a:pt x="130" y="406"/>
                      <a:pt x="28" y="429"/>
                    </a:cubicBezTo>
                    <a:cubicBezTo>
                      <a:pt x="20" y="431"/>
                      <a:pt x="11" y="431"/>
                      <a:pt x="3" y="432"/>
                    </a:cubicBezTo>
                    <a:cubicBezTo>
                      <a:pt x="2" y="431"/>
                      <a:pt x="1" y="430"/>
                      <a:pt x="0" y="4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13">
                <a:extLst>
                  <a:ext uri="{FF2B5EF4-FFF2-40B4-BE49-F238E27FC236}">
                    <a16:creationId xmlns:a16="http://schemas.microsoft.com/office/drawing/2014/main" id="{D5570B52-8AE4-5066-C32B-290CB320FB8F}"/>
                  </a:ext>
                </a:extLst>
              </p:cNvPr>
              <p:cNvSpPr>
                <a:spLocks/>
              </p:cNvSpPr>
              <p:nvPr/>
            </p:nvSpPr>
            <p:spPr bwMode="auto">
              <a:xfrm>
                <a:off x="2049" y="903"/>
                <a:ext cx="547" cy="649"/>
              </a:xfrm>
              <a:custGeom>
                <a:avLst/>
                <a:gdLst>
                  <a:gd name="T0" fmla="*/ 364 w 364"/>
                  <a:gd name="T1" fmla="*/ 2 h 432"/>
                  <a:gd name="T2" fmla="*/ 326 w 364"/>
                  <a:gd name="T3" fmla="*/ 57 h 432"/>
                  <a:gd name="T4" fmla="*/ 79 w 364"/>
                  <a:gd name="T5" fmla="*/ 409 h 432"/>
                  <a:gd name="T6" fmla="*/ 38 w 364"/>
                  <a:gd name="T7" fmla="*/ 418 h 432"/>
                  <a:gd name="T8" fmla="*/ 3 w 364"/>
                  <a:gd name="T9" fmla="*/ 359 h 432"/>
                  <a:gd name="T10" fmla="*/ 27 w 364"/>
                  <a:gd name="T11" fmla="*/ 255 h 432"/>
                  <a:gd name="T12" fmla="*/ 341 w 364"/>
                  <a:gd name="T13" fmla="*/ 2 h 432"/>
                  <a:gd name="T14" fmla="*/ 352 w 364"/>
                  <a:gd name="T15" fmla="*/ 0 h 432"/>
                  <a:gd name="T16" fmla="*/ 364 w 364"/>
                  <a:gd name="T17" fmla="*/ 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4" h="432">
                    <a:moveTo>
                      <a:pt x="364" y="2"/>
                    </a:moveTo>
                    <a:cubicBezTo>
                      <a:pt x="350" y="22"/>
                      <a:pt x="338" y="39"/>
                      <a:pt x="326" y="57"/>
                    </a:cubicBezTo>
                    <a:cubicBezTo>
                      <a:pt x="244" y="174"/>
                      <a:pt x="161" y="292"/>
                      <a:pt x="79" y="409"/>
                    </a:cubicBezTo>
                    <a:cubicBezTo>
                      <a:pt x="64" y="431"/>
                      <a:pt x="61" y="432"/>
                      <a:pt x="38" y="418"/>
                    </a:cubicBezTo>
                    <a:cubicBezTo>
                      <a:pt x="15" y="405"/>
                      <a:pt x="5" y="385"/>
                      <a:pt x="3" y="359"/>
                    </a:cubicBezTo>
                    <a:cubicBezTo>
                      <a:pt x="0" y="322"/>
                      <a:pt x="9" y="287"/>
                      <a:pt x="27" y="255"/>
                    </a:cubicBezTo>
                    <a:cubicBezTo>
                      <a:pt x="96" y="127"/>
                      <a:pt x="198" y="39"/>
                      <a:pt x="341" y="2"/>
                    </a:cubicBezTo>
                    <a:cubicBezTo>
                      <a:pt x="344" y="1"/>
                      <a:pt x="348" y="0"/>
                      <a:pt x="352" y="0"/>
                    </a:cubicBezTo>
                    <a:cubicBezTo>
                      <a:pt x="355" y="0"/>
                      <a:pt x="357" y="1"/>
                      <a:pt x="36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4">
                <a:extLst>
                  <a:ext uri="{FF2B5EF4-FFF2-40B4-BE49-F238E27FC236}">
                    <a16:creationId xmlns:a16="http://schemas.microsoft.com/office/drawing/2014/main" id="{7BF4A3B1-5406-4554-B535-93C7E027EAFD}"/>
                  </a:ext>
                </a:extLst>
              </p:cNvPr>
              <p:cNvSpPr>
                <a:spLocks/>
              </p:cNvSpPr>
              <p:nvPr/>
            </p:nvSpPr>
            <p:spPr bwMode="auto">
              <a:xfrm>
                <a:off x="3095" y="1448"/>
                <a:ext cx="638" cy="303"/>
              </a:xfrm>
              <a:custGeom>
                <a:avLst/>
                <a:gdLst>
                  <a:gd name="T0" fmla="*/ 0 w 424"/>
                  <a:gd name="T1" fmla="*/ 0 h 202"/>
                  <a:gd name="T2" fmla="*/ 29 w 424"/>
                  <a:gd name="T3" fmla="*/ 6 h 202"/>
                  <a:gd name="T4" fmla="*/ 392 w 424"/>
                  <a:gd name="T5" fmla="*/ 105 h 202"/>
                  <a:gd name="T6" fmla="*/ 415 w 424"/>
                  <a:gd name="T7" fmla="*/ 149 h 202"/>
                  <a:gd name="T8" fmla="*/ 367 w 424"/>
                  <a:gd name="T9" fmla="*/ 190 h 202"/>
                  <a:gd name="T10" fmla="*/ 249 w 424"/>
                  <a:gd name="T11" fmla="*/ 187 h 202"/>
                  <a:gd name="T12" fmla="*/ 21 w 424"/>
                  <a:gd name="T13" fmla="*/ 35 h 202"/>
                  <a:gd name="T14" fmla="*/ 0 w 424"/>
                  <a:gd name="T15" fmla="*/ 0 h 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4" h="202">
                    <a:moveTo>
                      <a:pt x="0" y="0"/>
                    </a:moveTo>
                    <a:cubicBezTo>
                      <a:pt x="14" y="3"/>
                      <a:pt x="22" y="4"/>
                      <a:pt x="29" y="6"/>
                    </a:cubicBezTo>
                    <a:cubicBezTo>
                      <a:pt x="150" y="39"/>
                      <a:pt x="271" y="72"/>
                      <a:pt x="392" y="105"/>
                    </a:cubicBezTo>
                    <a:cubicBezTo>
                      <a:pt x="420" y="113"/>
                      <a:pt x="424" y="121"/>
                      <a:pt x="415" y="149"/>
                    </a:cubicBezTo>
                    <a:cubicBezTo>
                      <a:pt x="407" y="172"/>
                      <a:pt x="389" y="184"/>
                      <a:pt x="367" y="190"/>
                    </a:cubicBezTo>
                    <a:cubicBezTo>
                      <a:pt x="328" y="202"/>
                      <a:pt x="288" y="198"/>
                      <a:pt x="249" y="187"/>
                    </a:cubicBezTo>
                    <a:cubicBezTo>
                      <a:pt x="156" y="162"/>
                      <a:pt x="78" y="114"/>
                      <a:pt x="21" y="35"/>
                    </a:cubicBezTo>
                    <a:cubicBezTo>
                      <a:pt x="15" y="26"/>
                      <a:pt x="9" y="15"/>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15">
                <a:extLst>
                  <a:ext uri="{FF2B5EF4-FFF2-40B4-BE49-F238E27FC236}">
                    <a16:creationId xmlns:a16="http://schemas.microsoft.com/office/drawing/2014/main" id="{B0394B3B-6E32-F580-69C2-456D17ECB05D}"/>
                  </a:ext>
                </a:extLst>
              </p:cNvPr>
              <p:cNvSpPr>
                <a:spLocks/>
              </p:cNvSpPr>
              <p:nvPr/>
            </p:nvSpPr>
            <p:spPr bwMode="auto">
              <a:xfrm>
                <a:off x="3077" y="1269"/>
                <a:ext cx="621" cy="295"/>
              </a:xfrm>
              <a:custGeom>
                <a:avLst/>
                <a:gdLst>
                  <a:gd name="T0" fmla="*/ 413 w 413"/>
                  <a:gd name="T1" fmla="*/ 196 h 196"/>
                  <a:gd name="T2" fmla="*/ 365 w 413"/>
                  <a:gd name="T3" fmla="*/ 184 h 196"/>
                  <a:gd name="T4" fmla="*/ 21 w 413"/>
                  <a:gd name="T5" fmla="*/ 90 h 196"/>
                  <a:gd name="T6" fmla="*/ 3 w 413"/>
                  <a:gd name="T7" fmla="*/ 63 h 196"/>
                  <a:gd name="T8" fmla="*/ 39 w 413"/>
                  <a:gd name="T9" fmla="*/ 17 h 196"/>
                  <a:gd name="T10" fmla="*/ 148 w 413"/>
                  <a:gd name="T11" fmla="*/ 9 h 196"/>
                  <a:gd name="T12" fmla="*/ 390 w 413"/>
                  <a:gd name="T13" fmla="*/ 155 h 196"/>
                  <a:gd name="T14" fmla="*/ 409 w 413"/>
                  <a:gd name="T15" fmla="*/ 184 h 196"/>
                  <a:gd name="T16" fmla="*/ 413 w 413"/>
                  <a:gd name="T1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3" h="196">
                    <a:moveTo>
                      <a:pt x="413" y="196"/>
                    </a:moveTo>
                    <a:cubicBezTo>
                      <a:pt x="395" y="192"/>
                      <a:pt x="380" y="188"/>
                      <a:pt x="365" y="184"/>
                    </a:cubicBezTo>
                    <a:cubicBezTo>
                      <a:pt x="250" y="153"/>
                      <a:pt x="135" y="121"/>
                      <a:pt x="21" y="90"/>
                    </a:cubicBezTo>
                    <a:cubicBezTo>
                      <a:pt x="5" y="86"/>
                      <a:pt x="0" y="79"/>
                      <a:pt x="3" y="63"/>
                    </a:cubicBezTo>
                    <a:cubicBezTo>
                      <a:pt x="6" y="40"/>
                      <a:pt x="19" y="26"/>
                      <a:pt x="39" y="17"/>
                    </a:cubicBezTo>
                    <a:cubicBezTo>
                      <a:pt x="74" y="0"/>
                      <a:pt x="111" y="1"/>
                      <a:pt x="148" y="9"/>
                    </a:cubicBezTo>
                    <a:cubicBezTo>
                      <a:pt x="246" y="29"/>
                      <a:pt x="328" y="77"/>
                      <a:pt x="390" y="155"/>
                    </a:cubicBezTo>
                    <a:cubicBezTo>
                      <a:pt x="397" y="164"/>
                      <a:pt x="403" y="174"/>
                      <a:pt x="409" y="184"/>
                    </a:cubicBezTo>
                    <a:cubicBezTo>
                      <a:pt x="410" y="186"/>
                      <a:pt x="411" y="190"/>
                      <a:pt x="413" y="1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6">
                <a:extLst>
                  <a:ext uri="{FF2B5EF4-FFF2-40B4-BE49-F238E27FC236}">
                    <a16:creationId xmlns:a16="http://schemas.microsoft.com/office/drawing/2014/main" id="{BACC933B-B2AB-FA73-0425-A18CC31AEC9E}"/>
                  </a:ext>
                </a:extLst>
              </p:cNvPr>
              <p:cNvSpPr>
                <a:spLocks/>
              </p:cNvSpPr>
              <p:nvPr/>
            </p:nvSpPr>
            <p:spPr bwMode="auto">
              <a:xfrm>
                <a:off x="2769" y="1739"/>
                <a:ext cx="187" cy="554"/>
              </a:xfrm>
              <a:custGeom>
                <a:avLst/>
                <a:gdLst>
                  <a:gd name="T0" fmla="*/ 0 w 124"/>
                  <a:gd name="T1" fmla="*/ 369 h 369"/>
                  <a:gd name="T2" fmla="*/ 7 w 124"/>
                  <a:gd name="T3" fmla="*/ 266 h 369"/>
                  <a:gd name="T4" fmla="*/ 25 w 124"/>
                  <a:gd name="T5" fmla="*/ 41 h 369"/>
                  <a:gd name="T6" fmla="*/ 75 w 124"/>
                  <a:gd name="T7" fmla="*/ 15 h 369"/>
                  <a:gd name="T8" fmla="*/ 114 w 124"/>
                  <a:gd name="T9" fmla="*/ 88 h 369"/>
                  <a:gd name="T10" fmla="*/ 24 w 124"/>
                  <a:gd name="T11" fmla="*/ 353 h 369"/>
                  <a:gd name="T12" fmla="*/ 10 w 124"/>
                  <a:gd name="T13" fmla="*/ 365 h 369"/>
                  <a:gd name="T14" fmla="*/ 0 w 124"/>
                  <a:gd name="T15" fmla="*/ 369 h 3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369">
                    <a:moveTo>
                      <a:pt x="0" y="369"/>
                    </a:moveTo>
                    <a:cubicBezTo>
                      <a:pt x="2" y="333"/>
                      <a:pt x="4" y="299"/>
                      <a:pt x="7" y="266"/>
                    </a:cubicBezTo>
                    <a:cubicBezTo>
                      <a:pt x="13" y="191"/>
                      <a:pt x="20" y="116"/>
                      <a:pt x="25" y="41"/>
                    </a:cubicBezTo>
                    <a:cubicBezTo>
                      <a:pt x="27" y="11"/>
                      <a:pt x="48" y="0"/>
                      <a:pt x="75" y="15"/>
                    </a:cubicBezTo>
                    <a:cubicBezTo>
                      <a:pt x="103" y="31"/>
                      <a:pt x="112" y="60"/>
                      <a:pt x="114" y="88"/>
                    </a:cubicBezTo>
                    <a:cubicBezTo>
                      <a:pt x="124" y="190"/>
                      <a:pt x="93" y="278"/>
                      <a:pt x="24" y="353"/>
                    </a:cubicBezTo>
                    <a:cubicBezTo>
                      <a:pt x="20" y="357"/>
                      <a:pt x="15" y="361"/>
                      <a:pt x="10" y="365"/>
                    </a:cubicBezTo>
                    <a:cubicBezTo>
                      <a:pt x="8" y="366"/>
                      <a:pt x="6" y="367"/>
                      <a:pt x="0" y="3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7">
                <a:extLst>
                  <a:ext uri="{FF2B5EF4-FFF2-40B4-BE49-F238E27FC236}">
                    <a16:creationId xmlns:a16="http://schemas.microsoft.com/office/drawing/2014/main" id="{896AA3DB-2321-70DE-36A3-AA733EA49BC9}"/>
                  </a:ext>
                </a:extLst>
              </p:cNvPr>
              <p:cNvSpPr>
                <a:spLocks/>
              </p:cNvSpPr>
              <p:nvPr/>
            </p:nvSpPr>
            <p:spPr bwMode="auto">
              <a:xfrm>
                <a:off x="2593" y="1786"/>
                <a:ext cx="181" cy="543"/>
              </a:xfrm>
              <a:custGeom>
                <a:avLst/>
                <a:gdLst>
                  <a:gd name="T0" fmla="*/ 120 w 120"/>
                  <a:gd name="T1" fmla="*/ 0 h 362"/>
                  <a:gd name="T2" fmla="*/ 116 w 120"/>
                  <a:gd name="T3" fmla="*/ 52 h 362"/>
                  <a:gd name="T4" fmla="*/ 91 w 120"/>
                  <a:gd name="T5" fmla="*/ 342 h 362"/>
                  <a:gd name="T6" fmla="*/ 76 w 120"/>
                  <a:gd name="T7" fmla="*/ 358 h 362"/>
                  <a:gd name="T8" fmla="*/ 31 w 120"/>
                  <a:gd name="T9" fmla="*/ 339 h 362"/>
                  <a:gd name="T10" fmla="*/ 8 w 120"/>
                  <a:gd name="T11" fmla="*/ 277 h 362"/>
                  <a:gd name="T12" fmla="*/ 101 w 120"/>
                  <a:gd name="T13" fmla="*/ 15 h 362"/>
                  <a:gd name="T14" fmla="*/ 120 w 120"/>
                  <a:gd name="T15" fmla="*/ 0 h 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362">
                    <a:moveTo>
                      <a:pt x="120" y="0"/>
                    </a:moveTo>
                    <a:cubicBezTo>
                      <a:pt x="118" y="21"/>
                      <a:pt x="117" y="36"/>
                      <a:pt x="116" y="52"/>
                    </a:cubicBezTo>
                    <a:cubicBezTo>
                      <a:pt x="108" y="148"/>
                      <a:pt x="100" y="245"/>
                      <a:pt x="91" y="342"/>
                    </a:cubicBezTo>
                    <a:cubicBezTo>
                      <a:pt x="91" y="348"/>
                      <a:pt x="82" y="356"/>
                      <a:pt x="76" y="358"/>
                    </a:cubicBezTo>
                    <a:cubicBezTo>
                      <a:pt x="58" y="362"/>
                      <a:pt x="40" y="356"/>
                      <a:pt x="31" y="339"/>
                    </a:cubicBezTo>
                    <a:cubicBezTo>
                      <a:pt x="21" y="320"/>
                      <a:pt x="9" y="298"/>
                      <a:pt x="8" y="277"/>
                    </a:cubicBezTo>
                    <a:cubicBezTo>
                      <a:pt x="0" y="176"/>
                      <a:pt x="30" y="88"/>
                      <a:pt x="101" y="15"/>
                    </a:cubicBezTo>
                    <a:cubicBezTo>
                      <a:pt x="105" y="10"/>
                      <a:pt x="110" y="7"/>
                      <a:pt x="1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4" name="Rectangle 23">
            <a:hlinkClick r:id="rId3"/>
            <a:extLst>
              <a:ext uri="{FF2B5EF4-FFF2-40B4-BE49-F238E27FC236}">
                <a16:creationId xmlns:a16="http://schemas.microsoft.com/office/drawing/2014/main" id="{D5147794-6046-D29C-46BD-D0CF7A7BB738}"/>
              </a:ext>
            </a:extLst>
          </p:cNvPr>
          <p:cNvSpPr/>
          <p:nvPr/>
        </p:nvSpPr>
        <p:spPr>
          <a:xfrm>
            <a:off x="9527620" y="6255083"/>
            <a:ext cx="2306648" cy="3483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4278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C9B29-3D17-6DA9-8B70-CF60E2B9D7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BB9537-555D-D569-FED0-E8943F731FF1}"/>
              </a:ext>
            </a:extLst>
          </p:cNvPr>
          <p:cNvSpPr>
            <a:spLocks noGrp="1"/>
          </p:cNvSpPr>
          <p:nvPr>
            <p:ph type="title"/>
          </p:nvPr>
        </p:nvSpPr>
        <p:spPr/>
        <p:txBody>
          <a:bodyPr/>
          <a:lstStyle/>
          <a:p>
            <a:r>
              <a:rPr lang="en-CA" dirty="0"/>
              <a:t>Obesity staging systems</a:t>
            </a:r>
            <a:r>
              <a:rPr lang="en-CA" baseline="30000" dirty="0"/>
              <a:t>1,2</a:t>
            </a:r>
            <a:r>
              <a:rPr lang="en-CA" dirty="0"/>
              <a:t> </a:t>
            </a:r>
          </a:p>
        </p:txBody>
      </p:sp>
      <p:sp>
        <p:nvSpPr>
          <p:cNvPr id="3" name="Text Placeholder 2">
            <a:extLst>
              <a:ext uri="{FF2B5EF4-FFF2-40B4-BE49-F238E27FC236}">
                <a16:creationId xmlns:a16="http://schemas.microsoft.com/office/drawing/2014/main" id="{147F6143-3862-370D-BB81-CB28CF3D9040}"/>
              </a:ext>
            </a:extLst>
          </p:cNvPr>
          <p:cNvSpPr>
            <a:spLocks noGrp="1"/>
          </p:cNvSpPr>
          <p:nvPr>
            <p:ph type="body" sz="quarter" idx="13"/>
          </p:nvPr>
        </p:nvSpPr>
        <p:spPr/>
        <p:txBody>
          <a:bodyPr/>
          <a:lstStyle/>
          <a:p>
            <a:r>
              <a:rPr lang="en-US" sz="1000" dirty="0"/>
              <a:t>BMI, body mass index; </a:t>
            </a:r>
            <a:r>
              <a:rPr lang="en-CA" sz="1000" dirty="0"/>
              <a:t>BP, blood pressure; FPG, fasting plasma glucose; HDL-C, high-density lipoprotein cholesterol; LDL-C, low-density lipoprotein cholesterol; OA, osteoarthritis; </a:t>
            </a:r>
            <a:br>
              <a:rPr lang="en-CA" sz="1000" dirty="0"/>
            </a:br>
            <a:r>
              <a:rPr lang="en-CA" sz="1000" dirty="0"/>
              <a:t>OSA, obstructive sleep apnea; T2D, type 2 diabetes.</a:t>
            </a:r>
            <a:r>
              <a:rPr lang="en-US" sz="1000" dirty="0"/>
              <a:t> </a:t>
            </a:r>
            <a:br>
              <a:rPr lang="en-US" sz="1000" dirty="0"/>
            </a:br>
            <a:r>
              <a:rPr lang="en-US" sz="1000" dirty="0"/>
              <a:t>1. </a:t>
            </a:r>
            <a:r>
              <a:rPr lang="en-US" sz="1000" dirty="0" err="1"/>
              <a:t>Kodsi</a:t>
            </a:r>
            <a:r>
              <a:rPr lang="en-US" sz="1000" dirty="0"/>
              <a:t> R et al. Nutrients. 2022;14:967; 2. Sharma AM &amp; Kushner RF. Int J </a:t>
            </a:r>
            <a:r>
              <a:rPr lang="en-US" sz="1000" dirty="0" err="1"/>
              <a:t>Obes</a:t>
            </a:r>
            <a:r>
              <a:rPr lang="en-US" sz="1000" dirty="0"/>
              <a:t> (Lond). 2009;33:289–295.</a:t>
            </a:r>
          </a:p>
        </p:txBody>
      </p:sp>
      <p:grpSp>
        <p:nvGrpSpPr>
          <p:cNvPr id="5" name="Group 4">
            <a:extLst>
              <a:ext uri="{FF2B5EF4-FFF2-40B4-BE49-F238E27FC236}">
                <a16:creationId xmlns:a16="http://schemas.microsoft.com/office/drawing/2014/main" id="{4857F2F3-98DF-31C2-A930-4D7D63AA33D6}"/>
              </a:ext>
            </a:extLst>
          </p:cNvPr>
          <p:cNvGrpSpPr/>
          <p:nvPr/>
        </p:nvGrpSpPr>
        <p:grpSpPr>
          <a:xfrm>
            <a:off x="1443038" y="2854031"/>
            <a:ext cx="9305924" cy="2543138"/>
            <a:chOff x="2047875" y="2819399"/>
            <a:chExt cx="9305924" cy="2543138"/>
          </a:xfrm>
        </p:grpSpPr>
        <p:grpSp>
          <p:nvGrpSpPr>
            <p:cNvPr id="9" name="Group 8">
              <a:extLst>
                <a:ext uri="{FF2B5EF4-FFF2-40B4-BE49-F238E27FC236}">
                  <a16:creationId xmlns:a16="http://schemas.microsoft.com/office/drawing/2014/main" id="{4D4380EC-D348-5381-C25A-EFE51FB682D9}"/>
                </a:ext>
              </a:extLst>
            </p:cNvPr>
            <p:cNvGrpSpPr/>
            <p:nvPr/>
          </p:nvGrpSpPr>
          <p:grpSpPr>
            <a:xfrm>
              <a:off x="2047875" y="2819399"/>
              <a:ext cx="9305924" cy="338061"/>
              <a:chOff x="2047875" y="2228849"/>
              <a:chExt cx="9305924" cy="338061"/>
            </a:xfrm>
          </p:grpSpPr>
          <p:sp>
            <p:nvSpPr>
              <p:cNvPr id="24" name="Rectangle 23">
                <a:extLst>
                  <a:ext uri="{FF2B5EF4-FFF2-40B4-BE49-F238E27FC236}">
                    <a16:creationId xmlns:a16="http://schemas.microsoft.com/office/drawing/2014/main" id="{839CAD13-BEC0-0107-F9B5-42DF2879C894}"/>
                  </a:ext>
                </a:extLst>
              </p:cNvPr>
              <p:cNvSpPr/>
              <p:nvPr/>
            </p:nvSpPr>
            <p:spPr>
              <a:xfrm>
                <a:off x="2047875" y="2228849"/>
                <a:ext cx="1844040" cy="338061"/>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Stage 0</a:t>
                </a:r>
              </a:p>
            </p:txBody>
          </p:sp>
          <p:sp>
            <p:nvSpPr>
              <p:cNvPr id="25" name="Rectangle 24">
                <a:extLst>
                  <a:ext uri="{FF2B5EF4-FFF2-40B4-BE49-F238E27FC236}">
                    <a16:creationId xmlns:a16="http://schemas.microsoft.com/office/drawing/2014/main" id="{D087EB91-9CF0-7D22-91F1-C0419FE80A22}"/>
                  </a:ext>
                </a:extLst>
              </p:cNvPr>
              <p:cNvSpPr/>
              <p:nvPr/>
            </p:nvSpPr>
            <p:spPr>
              <a:xfrm>
                <a:off x="3913346" y="2228849"/>
                <a:ext cx="1844040" cy="338061"/>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Stage 1</a:t>
                </a:r>
              </a:p>
            </p:txBody>
          </p:sp>
          <p:sp>
            <p:nvSpPr>
              <p:cNvPr id="26" name="Rectangle 25">
                <a:extLst>
                  <a:ext uri="{FF2B5EF4-FFF2-40B4-BE49-F238E27FC236}">
                    <a16:creationId xmlns:a16="http://schemas.microsoft.com/office/drawing/2014/main" id="{A31F82C0-2E5B-3732-19A8-3A06D99FE74D}"/>
                  </a:ext>
                </a:extLst>
              </p:cNvPr>
              <p:cNvSpPr/>
              <p:nvPr/>
            </p:nvSpPr>
            <p:spPr>
              <a:xfrm>
                <a:off x="5778817" y="2228849"/>
                <a:ext cx="1844040" cy="338061"/>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Stage 2</a:t>
                </a:r>
              </a:p>
            </p:txBody>
          </p:sp>
          <p:sp>
            <p:nvSpPr>
              <p:cNvPr id="27" name="Rectangle 26">
                <a:extLst>
                  <a:ext uri="{FF2B5EF4-FFF2-40B4-BE49-F238E27FC236}">
                    <a16:creationId xmlns:a16="http://schemas.microsoft.com/office/drawing/2014/main" id="{58F7DBCB-A62F-2012-40BD-A863225E6CDD}"/>
                  </a:ext>
                </a:extLst>
              </p:cNvPr>
              <p:cNvSpPr/>
              <p:nvPr/>
            </p:nvSpPr>
            <p:spPr>
              <a:xfrm>
                <a:off x="7644288" y="2228849"/>
                <a:ext cx="1844040" cy="338061"/>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Stage 3</a:t>
                </a:r>
              </a:p>
            </p:txBody>
          </p:sp>
          <p:sp>
            <p:nvSpPr>
              <p:cNvPr id="28" name="Rectangle 27">
                <a:extLst>
                  <a:ext uri="{FF2B5EF4-FFF2-40B4-BE49-F238E27FC236}">
                    <a16:creationId xmlns:a16="http://schemas.microsoft.com/office/drawing/2014/main" id="{FCDBD7D2-59B9-2605-F124-77B1B2FF2FF7}"/>
                  </a:ext>
                </a:extLst>
              </p:cNvPr>
              <p:cNvSpPr/>
              <p:nvPr/>
            </p:nvSpPr>
            <p:spPr>
              <a:xfrm>
                <a:off x="9509759" y="2228849"/>
                <a:ext cx="1844040" cy="33806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Stage 4</a:t>
                </a:r>
              </a:p>
            </p:txBody>
          </p:sp>
        </p:grpSp>
        <p:grpSp>
          <p:nvGrpSpPr>
            <p:cNvPr id="12" name="Group 11">
              <a:extLst>
                <a:ext uri="{FF2B5EF4-FFF2-40B4-BE49-F238E27FC236}">
                  <a16:creationId xmlns:a16="http://schemas.microsoft.com/office/drawing/2014/main" id="{61EF5204-E4C2-4283-1AC2-FE7559A2D3A4}"/>
                </a:ext>
              </a:extLst>
            </p:cNvPr>
            <p:cNvGrpSpPr/>
            <p:nvPr/>
          </p:nvGrpSpPr>
          <p:grpSpPr>
            <a:xfrm>
              <a:off x="2047875" y="3424199"/>
              <a:ext cx="9305924" cy="1938338"/>
              <a:chOff x="2047875" y="2928899"/>
              <a:chExt cx="9305924" cy="1938338"/>
            </a:xfrm>
          </p:grpSpPr>
          <p:sp>
            <p:nvSpPr>
              <p:cNvPr id="19" name="Rectangle 18">
                <a:extLst>
                  <a:ext uri="{FF2B5EF4-FFF2-40B4-BE49-F238E27FC236}">
                    <a16:creationId xmlns:a16="http://schemas.microsoft.com/office/drawing/2014/main" id="{C7E4C2CD-8B4E-D017-7C94-D935854A421F}"/>
                  </a:ext>
                </a:extLst>
              </p:cNvPr>
              <p:cNvSpPr/>
              <p:nvPr/>
            </p:nvSpPr>
            <p:spPr>
              <a:xfrm>
                <a:off x="2047875" y="2928899"/>
                <a:ext cx="1844040" cy="193833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100" dirty="0">
                    <a:solidFill>
                      <a:schemeClr val="tx1"/>
                    </a:solidFill>
                  </a:rPr>
                  <a:t>Case example:</a:t>
                </a:r>
              </a:p>
              <a:p>
                <a:pPr marL="171450" indent="-171450">
                  <a:buFont typeface="Arial" panose="020B0604020202020204" pitchFamily="34" charset="0"/>
                  <a:buChar char="•"/>
                </a:pPr>
                <a:r>
                  <a:rPr lang="en-US" sz="1100" dirty="0">
                    <a:solidFill>
                      <a:schemeClr val="tx1"/>
                    </a:solidFill>
                  </a:rPr>
                  <a:t>28 years old</a:t>
                </a:r>
              </a:p>
              <a:p>
                <a:pPr marL="171450" indent="-171450">
                  <a:buFont typeface="Arial" panose="020B0604020202020204" pitchFamily="34" charset="0"/>
                  <a:buChar char="•"/>
                </a:pPr>
                <a:r>
                  <a:rPr lang="en-US" sz="1100" dirty="0">
                    <a:solidFill>
                      <a:schemeClr val="tx1"/>
                    </a:solidFill>
                  </a:rPr>
                  <a:t>BMI = 23 kg/m</a:t>
                </a:r>
                <a:r>
                  <a:rPr lang="en-US" sz="1100" baseline="30000" dirty="0">
                    <a:solidFill>
                      <a:schemeClr val="tx1"/>
                    </a:solidFill>
                  </a:rPr>
                  <a:t>2</a:t>
                </a:r>
              </a:p>
              <a:p>
                <a:pPr marL="171450" indent="-171450">
                  <a:buFont typeface="Arial" panose="020B0604020202020204" pitchFamily="34" charset="0"/>
                  <a:buChar char="•"/>
                </a:pPr>
                <a:r>
                  <a:rPr lang="en-US" sz="1100" dirty="0">
                    <a:solidFill>
                      <a:schemeClr val="tx1"/>
                    </a:solidFill>
                  </a:rPr>
                  <a:t>Physically active</a:t>
                </a:r>
              </a:p>
              <a:p>
                <a:pPr marL="171450" indent="-171450">
                  <a:buFont typeface="Arial" panose="020B0604020202020204" pitchFamily="34" charset="0"/>
                  <a:buChar char="•"/>
                </a:pPr>
                <a:r>
                  <a:rPr lang="en-US" sz="1100" dirty="0">
                    <a:solidFill>
                      <a:schemeClr val="tx1"/>
                    </a:solidFill>
                  </a:rPr>
                  <a:t>Blood chemistries within normal limits</a:t>
                </a:r>
              </a:p>
              <a:p>
                <a:pPr marL="171450" indent="-171450">
                  <a:buFont typeface="Arial" panose="020B0604020202020204" pitchFamily="34" charset="0"/>
                  <a:buChar char="•"/>
                </a:pPr>
                <a:r>
                  <a:rPr lang="en-US" sz="1100" dirty="0">
                    <a:solidFill>
                      <a:schemeClr val="tx1"/>
                    </a:solidFill>
                  </a:rPr>
                  <a:t>No obesity-related risk factors, no physical symptoms, no functional limitations</a:t>
                </a:r>
              </a:p>
            </p:txBody>
          </p:sp>
          <p:sp>
            <p:nvSpPr>
              <p:cNvPr id="20" name="Rectangle 19">
                <a:extLst>
                  <a:ext uri="{FF2B5EF4-FFF2-40B4-BE49-F238E27FC236}">
                    <a16:creationId xmlns:a16="http://schemas.microsoft.com/office/drawing/2014/main" id="{9B115257-F338-768C-45AD-E09371610BCB}"/>
                  </a:ext>
                </a:extLst>
              </p:cNvPr>
              <p:cNvSpPr/>
              <p:nvPr/>
            </p:nvSpPr>
            <p:spPr>
              <a:xfrm>
                <a:off x="3913346" y="2928899"/>
                <a:ext cx="1844040" cy="193833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100" dirty="0">
                    <a:solidFill>
                      <a:schemeClr val="tx1"/>
                    </a:solidFill>
                  </a:rPr>
                  <a:t>Case example:</a:t>
                </a:r>
              </a:p>
              <a:p>
                <a:pPr marL="171450" indent="-171450">
                  <a:buFont typeface="Arial" panose="020B0604020202020204" pitchFamily="34" charset="0"/>
                  <a:buChar char="•"/>
                </a:pPr>
                <a:r>
                  <a:rPr lang="en-US" sz="1100" dirty="0">
                    <a:solidFill>
                      <a:schemeClr val="tx1"/>
                    </a:solidFill>
                  </a:rPr>
                  <a:t>20 years old</a:t>
                </a:r>
              </a:p>
              <a:p>
                <a:pPr marL="171450" indent="-171450">
                  <a:buFont typeface="Arial" panose="020B0604020202020204" pitchFamily="34" charset="0"/>
                  <a:buChar char="•"/>
                </a:pPr>
                <a:r>
                  <a:rPr lang="en-US" sz="1100" dirty="0">
                    <a:solidFill>
                      <a:schemeClr val="tx1"/>
                    </a:solidFill>
                  </a:rPr>
                  <a:t>BMI = 40 kg/m</a:t>
                </a:r>
                <a:r>
                  <a:rPr lang="en-US" sz="1100" baseline="30000" dirty="0">
                    <a:solidFill>
                      <a:schemeClr val="tx1"/>
                    </a:solidFill>
                  </a:rPr>
                  <a:t>2</a:t>
                </a:r>
              </a:p>
              <a:p>
                <a:pPr marL="171450" indent="-171450">
                  <a:buFont typeface="Arial" panose="020B0604020202020204" pitchFamily="34" charset="0"/>
                  <a:buChar char="•"/>
                </a:pPr>
                <a:r>
                  <a:rPr lang="en-US" sz="1100" dirty="0">
                    <a:solidFill>
                      <a:schemeClr val="tx1"/>
                    </a:solidFill>
                  </a:rPr>
                  <a:t>Borderline hypertension</a:t>
                </a:r>
              </a:p>
              <a:p>
                <a:pPr marL="171450" indent="-171450">
                  <a:buFont typeface="Arial" panose="020B0604020202020204" pitchFamily="34" charset="0"/>
                  <a:buChar char="•"/>
                </a:pPr>
                <a:r>
                  <a:rPr lang="en-US" sz="1100" dirty="0">
                    <a:solidFill>
                      <a:schemeClr val="tx1"/>
                    </a:solidFill>
                  </a:rPr>
                  <a:t>Impaired FPG</a:t>
                </a:r>
              </a:p>
              <a:p>
                <a:pPr marL="171450" indent="-171450">
                  <a:buFont typeface="Arial" panose="020B0604020202020204" pitchFamily="34" charset="0"/>
                  <a:buChar char="•"/>
                </a:pPr>
                <a:r>
                  <a:rPr lang="en-US" sz="1100" dirty="0">
                    <a:solidFill>
                      <a:schemeClr val="tx1"/>
                    </a:solidFill>
                  </a:rPr>
                  <a:t>Mild lower back and knee pain</a:t>
                </a:r>
              </a:p>
              <a:p>
                <a:pPr marL="171450" indent="-171450">
                  <a:buFont typeface="Arial" panose="020B0604020202020204" pitchFamily="34" charset="0"/>
                  <a:buChar char="•"/>
                </a:pPr>
                <a:r>
                  <a:rPr lang="en-US" sz="1100" dirty="0">
                    <a:solidFill>
                      <a:schemeClr val="tx1"/>
                    </a:solidFill>
                  </a:rPr>
                  <a:t>Does not require medical intervention</a:t>
                </a:r>
              </a:p>
            </p:txBody>
          </p:sp>
          <p:sp>
            <p:nvSpPr>
              <p:cNvPr id="21" name="Rectangle 20">
                <a:extLst>
                  <a:ext uri="{FF2B5EF4-FFF2-40B4-BE49-F238E27FC236}">
                    <a16:creationId xmlns:a16="http://schemas.microsoft.com/office/drawing/2014/main" id="{C7F32558-F388-AC39-2D95-2377F6D8053B}"/>
                  </a:ext>
                </a:extLst>
              </p:cNvPr>
              <p:cNvSpPr/>
              <p:nvPr/>
            </p:nvSpPr>
            <p:spPr>
              <a:xfrm>
                <a:off x="5778817" y="2928899"/>
                <a:ext cx="1844040" cy="193833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100" dirty="0">
                    <a:solidFill>
                      <a:schemeClr val="tx1"/>
                    </a:solidFill>
                  </a:rPr>
                  <a:t>Case example:</a:t>
                </a:r>
              </a:p>
              <a:p>
                <a:pPr marL="171450" indent="-171450">
                  <a:buFont typeface="Arial" panose="020B0604020202020204" pitchFamily="34" charset="0"/>
                  <a:buChar char="•"/>
                </a:pPr>
                <a:r>
                  <a:rPr lang="en-US" sz="1100" dirty="0">
                    <a:solidFill>
                      <a:schemeClr val="tx1"/>
                    </a:solidFill>
                  </a:rPr>
                  <a:t>49 years old</a:t>
                </a:r>
              </a:p>
              <a:p>
                <a:pPr marL="171450" indent="-171450">
                  <a:buFont typeface="Arial" panose="020B0604020202020204" pitchFamily="34" charset="0"/>
                  <a:buChar char="•"/>
                </a:pPr>
                <a:r>
                  <a:rPr lang="en-US" sz="1100" dirty="0">
                    <a:solidFill>
                      <a:schemeClr val="tx1"/>
                    </a:solidFill>
                  </a:rPr>
                  <a:t>BMI = 36 kg/m</a:t>
                </a:r>
                <a:r>
                  <a:rPr lang="en-US" sz="1100" baseline="30000" dirty="0">
                    <a:solidFill>
                      <a:schemeClr val="tx1"/>
                    </a:solidFill>
                  </a:rPr>
                  <a:t>2</a:t>
                </a:r>
              </a:p>
              <a:p>
                <a:pPr marL="171450" indent="-171450">
                  <a:buFont typeface="Arial" panose="020B0604020202020204" pitchFamily="34" charset="0"/>
                  <a:buChar char="•"/>
                </a:pPr>
                <a:r>
                  <a:rPr lang="en-US" sz="1100" dirty="0">
                    <a:solidFill>
                      <a:schemeClr val="tx1"/>
                    </a:solidFill>
                  </a:rPr>
                  <a:t>Primary hypertension</a:t>
                </a:r>
              </a:p>
              <a:p>
                <a:pPr marL="171450" indent="-171450">
                  <a:buFont typeface="Arial" panose="020B0604020202020204" pitchFamily="34" charset="0"/>
                  <a:buChar char="•"/>
                </a:pPr>
                <a:r>
                  <a:rPr lang="en-US" sz="1100" dirty="0">
                    <a:solidFill>
                      <a:schemeClr val="tx1"/>
                    </a:solidFill>
                  </a:rPr>
                  <a:t>T2D</a:t>
                </a:r>
              </a:p>
              <a:p>
                <a:pPr marL="171450" indent="-171450">
                  <a:buFont typeface="Arial" panose="020B0604020202020204" pitchFamily="34" charset="0"/>
                  <a:buChar char="•"/>
                </a:pPr>
                <a:r>
                  <a:rPr lang="en-US" sz="1100" dirty="0">
                    <a:solidFill>
                      <a:schemeClr val="tx1"/>
                    </a:solidFill>
                  </a:rPr>
                  <a:t>OSA</a:t>
                </a:r>
              </a:p>
              <a:p>
                <a:pPr marL="171450" indent="-171450">
                  <a:buFont typeface="Arial" panose="020B0604020202020204" pitchFamily="34" charset="0"/>
                  <a:buChar char="•"/>
                </a:pPr>
                <a:r>
                  <a:rPr lang="en-US" sz="1100" dirty="0">
                    <a:solidFill>
                      <a:schemeClr val="tx1"/>
                    </a:solidFill>
                  </a:rPr>
                  <a:t>Fatty liver</a:t>
                </a:r>
              </a:p>
              <a:p>
                <a:pPr marL="171450" indent="-171450">
                  <a:buFont typeface="Arial" panose="020B0604020202020204" pitchFamily="34" charset="0"/>
                  <a:buChar char="•"/>
                </a:pPr>
                <a:r>
                  <a:rPr lang="en-US" sz="1100" dirty="0">
                    <a:solidFill>
                      <a:schemeClr val="tx1"/>
                    </a:solidFill>
                  </a:rPr>
                  <a:t>Depression</a:t>
                </a:r>
              </a:p>
              <a:p>
                <a:pPr marL="171450" indent="-171450">
                  <a:buFont typeface="Arial" panose="020B0604020202020204" pitchFamily="34" charset="0"/>
                  <a:buChar char="•"/>
                </a:pPr>
                <a:r>
                  <a:rPr lang="en-US" sz="1100" dirty="0">
                    <a:solidFill>
                      <a:schemeClr val="tx1"/>
                    </a:solidFill>
                  </a:rPr>
                  <a:t>Medications for hypertension, T2D and depression</a:t>
                </a:r>
              </a:p>
            </p:txBody>
          </p:sp>
          <p:sp>
            <p:nvSpPr>
              <p:cNvPr id="22" name="Rectangle 21">
                <a:extLst>
                  <a:ext uri="{FF2B5EF4-FFF2-40B4-BE49-F238E27FC236}">
                    <a16:creationId xmlns:a16="http://schemas.microsoft.com/office/drawing/2014/main" id="{E4A1EB23-30D2-08B9-6B14-FF2E2CCEEED8}"/>
                  </a:ext>
                </a:extLst>
              </p:cNvPr>
              <p:cNvSpPr/>
              <p:nvPr/>
            </p:nvSpPr>
            <p:spPr>
              <a:xfrm>
                <a:off x="7644288" y="2928899"/>
                <a:ext cx="1844040" cy="193833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100" dirty="0">
                    <a:solidFill>
                      <a:schemeClr val="tx1"/>
                    </a:solidFill>
                  </a:rPr>
                  <a:t>Case example:</a:t>
                </a:r>
              </a:p>
              <a:p>
                <a:pPr marL="171450" indent="-171450">
                  <a:buFont typeface="Arial" panose="020B0604020202020204" pitchFamily="34" charset="0"/>
                  <a:buChar char="•"/>
                </a:pPr>
                <a:r>
                  <a:rPr lang="en-US" sz="1100" dirty="0">
                    <a:solidFill>
                      <a:schemeClr val="tx1"/>
                    </a:solidFill>
                  </a:rPr>
                  <a:t>45 years old</a:t>
                </a:r>
              </a:p>
              <a:p>
                <a:pPr marL="171450" indent="-171450">
                  <a:buFont typeface="Arial" panose="020B0604020202020204" pitchFamily="34" charset="0"/>
                  <a:buChar char="•"/>
                </a:pPr>
                <a:r>
                  <a:rPr lang="en-US" sz="1100" dirty="0">
                    <a:solidFill>
                      <a:schemeClr val="tx1"/>
                    </a:solidFill>
                  </a:rPr>
                  <a:t>BMI = 67 kg/m</a:t>
                </a:r>
                <a:r>
                  <a:rPr lang="en-US" sz="1100" baseline="30000" dirty="0">
                    <a:solidFill>
                      <a:schemeClr val="tx1"/>
                    </a:solidFill>
                  </a:rPr>
                  <a:t>2</a:t>
                </a:r>
              </a:p>
              <a:p>
                <a:pPr marL="171450" indent="-171450">
                  <a:buFont typeface="Arial" panose="020B0604020202020204" pitchFamily="34" charset="0"/>
                  <a:buChar char="•"/>
                </a:pPr>
                <a:r>
                  <a:rPr lang="en-US" sz="1100" dirty="0">
                    <a:solidFill>
                      <a:schemeClr val="tx1"/>
                    </a:solidFill>
                  </a:rPr>
                  <a:t>Angina</a:t>
                </a:r>
              </a:p>
              <a:p>
                <a:pPr marL="171450" indent="-171450">
                  <a:buFont typeface="Arial" panose="020B0604020202020204" pitchFamily="34" charset="0"/>
                  <a:buChar char="•"/>
                </a:pPr>
                <a:r>
                  <a:rPr lang="en-US" sz="1100" dirty="0">
                    <a:solidFill>
                      <a:schemeClr val="tx1"/>
                    </a:solidFill>
                  </a:rPr>
                  <a:t>Cardiovascular disease</a:t>
                </a:r>
              </a:p>
              <a:p>
                <a:pPr marL="171450" indent="-171450">
                  <a:buFont typeface="Arial" panose="020B0604020202020204" pitchFamily="34" charset="0"/>
                  <a:buChar char="•"/>
                </a:pPr>
                <a:r>
                  <a:rPr lang="en-US" sz="1100" dirty="0">
                    <a:solidFill>
                      <a:schemeClr val="tx1"/>
                    </a:solidFill>
                  </a:rPr>
                  <a:t>Dyspnea</a:t>
                </a:r>
              </a:p>
              <a:p>
                <a:pPr marL="171450" indent="-171450">
                  <a:buFont typeface="Arial" panose="020B0604020202020204" pitchFamily="34" charset="0"/>
                  <a:buChar char="•"/>
                </a:pPr>
                <a:r>
                  <a:rPr lang="en-US" sz="1100" dirty="0">
                    <a:solidFill>
                      <a:schemeClr val="tx1"/>
                    </a:solidFill>
                  </a:rPr>
                  <a:t>Coronary bypass surgery</a:t>
                </a:r>
              </a:p>
              <a:p>
                <a:pPr marL="171450" indent="-171450">
                  <a:buFont typeface="Arial" panose="020B0604020202020204" pitchFamily="34" charset="0"/>
                  <a:buChar char="•"/>
                </a:pPr>
                <a:r>
                  <a:rPr lang="en-US" sz="1100" dirty="0">
                    <a:solidFill>
                      <a:schemeClr val="tx1"/>
                    </a:solidFill>
                  </a:rPr>
                  <a:t>Major depression</a:t>
                </a:r>
              </a:p>
              <a:p>
                <a:pPr marL="171450" indent="-171450">
                  <a:buFont typeface="Arial" panose="020B0604020202020204" pitchFamily="34" charset="0"/>
                  <a:buChar char="•"/>
                </a:pPr>
                <a:r>
                  <a:rPr lang="en-US" sz="1100" dirty="0">
                    <a:solidFill>
                      <a:schemeClr val="tx1"/>
                    </a:solidFill>
                  </a:rPr>
                  <a:t>Reduced mobility due to OA and gout</a:t>
                </a:r>
              </a:p>
            </p:txBody>
          </p:sp>
          <p:sp>
            <p:nvSpPr>
              <p:cNvPr id="23" name="Rectangle 22">
                <a:extLst>
                  <a:ext uri="{FF2B5EF4-FFF2-40B4-BE49-F238E27FC236}">
                    <a16:creationId xmlns:a16="http://schemas.microsoft.com/office/drawing/2014/main" id="{F98C3B5B-72AE-5F43-37F3-A3DDB0188ADD}"/>
                  </a:ext>
                </a:extLst>
              </p:cNvPr>
              <p:cNvSpPr/>
              <p:nvPr/>
            </p:nvSpPr>
            <p:spPr>
              <a:xfrm>
                <a:off x="9509759" y="2928899"/>
                <a:ext cx="1844040" cy="193833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100" dirty="0">
                    <a:solidFill>
                      <a:schemeClr val="tx1"/>
                    </a:solidFill>
                  </a:rPr>
                  <a:t>Case example:</a:t>
                </a:r>
              </a:p>
              <a:p>
                <a:pPr marL="171450" indent="-171450">
                  <a:buFont typeface="Arial" panose="020B0604020202020204" pitchFamily="34" charset="0"/>
                  <a:buChar char="•"/>
                </a:pPr>
                <a:r>
                  <a:rPr lang="en-US" sz="1100" dirty="0">
                    <a:solidFill>
                      <a:schemeClr val="tx1"/>
                    </a:solidFill>
                  </a:rPr>
                  <a:t>38 years old</a:t>
                </a:r>
              </a:p>
              <a:p>
                <a:pPr marL="171450" indent="-171450">
                  <a:buFont typeface="Arial" panose="020B0604020202020204" pitchFamily="34" charset="0"/>
                  <a:buChar char="•"/>
                </a:pPr>
                <a:r>
                  <a:rPr lang="en-US" sz="1100" dirty="0">
                    <a:solidFill>
                      <a:schemeClr val="tx1"/>
                    </a:solidFill>
                  </a:rPr>
                  <a:t>BMI = 56 kg/m</a:t>
                </a:r>
                <a:r>
                  <a:rPr lang="en-US" sz="1100" baseline="30000" dirty="0">
                    <a:solidFill>
                      <a:schemeClr val="tx1"/>
                    </a:solidFill>
                  </a:rPr>
                  <a:t>2</a:t>
                </a:r>
              </a:p>
              <a:p>
                <a:pPr marL="171450" indent="-171450">
                  <a:buFont typeface="Arial" panose="020B0604020202020204" pitchFamily="34" charset="0"/>
                  <a:buChar char="•"/>
                </a:pPr>
                <a:r>
                  <a:rPr lang="en-US" sz="1100" dirty="0">
                    <a:solidFill>
                      <a:schemeClr val="tx1"/>
                    </a:solidFill>
                  </a:rPr>
                  <a:t>Hyperpnea</a:t>
                </a:r>
              </a:p>
              <a:p>
                <a:pPr marL="171450" indent="-171450">
                  <a:buFont typeface="Arial" panose="020B0604020202020204" pitchFamily="34" charset="0"/>
                  <a:buChar char="•"/>
                </a:pPr>
                <a:r>
                  <a:rPr lang="en-US" sz="1100" dirty="0">
                    <a:solidFill>
                      <a:schemeClr val="tx1"/>
                    </a:solidFill>
                  </a:rPr>
                  <a:t>Anxiety disorder</a:t>
                </a:r>
              </a:p>
              <a:p>
                <a:pPr marL="171450" indent="-171450">
                  <a:buFont typeface="Arial" panose="020B0604020202020204" pitchFamily="34" charset="0"/>
                  <a:buChar char="•"/>
                </a:pPr>
                <a:r>
                  <a:rPr lang="en-US" sz="1100" dirty="0">
                    <a:solidFill>
                      <a:schemeClr val="tx1"/>
                    </a:solidFill>
                  </a:rPr>
                  <a:t>Disabling arthritis</a:t>
                </a:r>
              </a:p>
              <a:p>
                <a:pPr marL="171450" indent="-171450">
                  <a:buFont typeface="Arial" panose="020B0604020202020204" pitchFamily="34" charset="0"/>
                  <a:buChar char="•"/>
                </a:pPr>
                <a:r>
                  <a:rPr lang="en-US" sz="1100" dirty="0">
                    <a:solidFill>
                      <a:schemeClr val="tx1"/>
                    </a:solidFill>
                  </a:rPr>
                  <a:t>Non-ambulatory, uses wheelchair</a:t>
                </a:r>
              </a:p>
            </p:txBody>
          </p:sp>
        </p:grpSp>
        <p:grpSp>
          <p:nvGrpSpPr>
            <p:cNvPr id="13" name="Group 12">
              <a:extLst>
                <a:ext uri="{FF2B5EF4-FFF2-40B4-BE49-F238E27FC236}">
                  <a16:creationId xmlns:a16="http://schemas.microsoft.com/office/drawing/2014/main" id="{AD5657DD-C30F-DE7E-935E-9DC3B22202B6}"/>
                </a:ext>
              </a:extLst>
            </p:cNvPr>
            <p:cNvGrpSpPr/>
            <p:nvPr/>
          </p:nvGrpSpPr>
          <p:grpSpPr>
            <a:xfrm>
              <a:off x="2047875" y="3182757"/>
              <a:ext cx="9305924" cy="216146"/>
              <a:chOff x="2047875" y="2638425"/>
              <a:chExt cx="9305924" cy="216146"/>
            </a:xfrm>
          </p:grpSpPr>
          <p:sp>
            <p:nvSpPr>
              <p:cNvPr id="14" name="Rectangle 13">
                <a:extLst>
                  <a:ext uri="{FF2B5EF4-FFF2-40B4-BE49-F238E27FC236}">
                    <a16:creationId xmlns:a16="http://schemas.microsoft.com/office/drawing/2014/main" id="{B64FCAF2-979E-3147-EDC3-F0F2C836F9AA}"/>
                  </a:ext>
                </a:extLst>
              </p:cNvPr>
              <p:cNvSpPr/>
              <p:nvPr/>
            </p:nvSpPr>
            <p:spPr>
              <a:xfrm>
                <a:off x="2047875" y="2638425"/>
                <a:ext cx="1844040" cy="216146"/>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No clinical risk factors</a:t>
                </a:r>
              </a:p>
            </p:txBody>
          </p:sp>
          <p:sp>
            <p:nvSpPr>
              <p:cNvPr id="15" name="Rectangle 14">
                <a:extLst>
                  <a:ext uri="{FF2B5EF4-FFF2-40B4-BE49-F238E27FC236}">
                    <a16:creationId xmlns:a16="http://schemas.microsoft.com/office/drawing/2014/main" id="{71DB6F42-7167-9298-12D1-4243CEF591C8}"/>
                  </a:ext>
                </a:extLst>
              </p:cNvPr>
              <p:cNvSpPr/>
              <p:nvPr/>
            </p:nvSpPr>
            <p:spPr>
              <a:xfrm>
                <a:off x="3913346" y="2638425"/>
                <a:ext cx="1844040" cy="216146"/>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Subclinical risk factors</a:t>
                </a:r>
              </a:p>
            </p:txBody>
          </p:sp>
          <p:sp>
            <p:nvSpPr>
              <p:cNvPr id="16" name="Rectangle 15">
                <a:extLst>
                  <a:ext uri="{FF2B5EF4-FFF2-40B4-BE49-F238E27FC236}">
                    <a16:creationId xmlns:a16="http://schemas.microsoft.com/office/drawing/2014/main" id="{0613986C-A471-E663-76A9-41F9568050AC}"/>
                  </a:ext>
                </a:extLst>
              </p:cNvPr>
              <p:cNvSpPr/>
              <p:nvPr/>
            </p:nvSpPr>
            <p:spPr>
              <a:xfrm>
                <a:off x="5778817" y="2638425"/>
                <a:ext cx="1844040" cy="216146"/>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Established disease</a:t>
                </a:r>
              </a:p>
            </p:txBody>
          </p:sp>
          <p:sp>
            <p:nvSpPr>
              <p:cNvPr id="17" name="Rectangle 16">
                <a:extLst>
                  <a:ext uri="{FF2B5EF4-FFF2-40B4-BE49-F238E27FC236}">
                    <a16:creationId xmlns:a16="http://schemas.microsoft.com/office/drawing/2014/main" id="{48B6F71E-350B-BC8A-26D9-09281E98FAB0}"/>
                  </a:ext>
                </a:extLst>
              </p:cNvPr>
              <p:cNvSpPr/>
              <p:nvPr/>
            </p:nvSpPr>
            <p:spPr>
              <a:xfrm>
                <a:off x="7644288" y="2638425"/>
                <a:ext cx="1844040" cy="216146"/>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Severe</a:t>
                </a:r>
              </a:p>
            </p:txBody>
          </p:sp>
          <p:sp>
            <p:nvSpPr>
              <p:cNvPr id="18" name="Rectangle 17">
                <a:extLst>
                  <a:ext uri="{FF2B5EF4-FFF2-40B4-BE49-F238E27FC236}">
                    <a16:creationId xmlns:a16="http://schemas.microsoft.com/office/drawing/2014/main" id="{8843CB33-1461-59EF-760A-870210494889}"/>
                  </a:ext>
                </a:extLst>
              </p:cNvPr>
              <p:cNvSpPr/>
              <p:nvPr/>
            </p:nvSpPr>
            <p:spPr>
              <a:xfrm>
                <a:off x="9509759" y="2638425"/>
                <a:ext cx="1844040" cy="21614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End-stage, disabling</a:t>
                </a:r>
              </a:p>
            </p:txBody>
          </p:sp>
        </p:grpSp>
      </p:grpSp>
      <p:sp>
        <p:nvSpPr>
          <p:cNvPr id="29" name="Content Placeholder 6">
            <a:extLst>
              <a:ext uri="{FF2B5EF4-FFF2-40B4-BE49-F238E27FC236}">
                <a16:creationId xmlns:a16="http://schemas.microsoft.com/office/drawing/2014/main" id="{FDE8CB20-1716-8C0C-00E9-53114FB0EBA3}"/>
              </a:ext>
            </a:extLst>
          </p:cNvPr>
          <p:cNvSpPr txBox="1">
            <a:spLocks/>
          </p:cNvSpPr>
          <p:nvPr/>
        </p:nvSpPr>
        <p:spPr>
          <a:xfrm>
            <a:off x="647700" y="1385888"/>
            <a:ext cx="10896600" cy="690562"/>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Several obesity staging systems have been developed to assist clinicians in characterizing obesity severity and aid in clinical decision-making</a:t>
            </a:r>
          </a:p>
        </p:txBody>
      </p:sp>
      <p:sp>
        <p:nvSpPr>
          <p:cNvPr id="30" name="TextBox 29">
            <a:extLst>
              <a:ext uri="{FF2B5EF4-FFF2-40B4-BE49-F238E27FC236}">
                <a16:creationId xmlns:a16="http://schemas.microsoft.com/office/drawing/2014/main" id="{3842F116-B5F3-D89B-C5F2-A7AC0C4198FA}"/>
              </a:ext>
            </a:extLst>
          </p:cNvPr>
          <p:cNvSpPr txBox="1"/>
          <p:nvPr/>
        </p:nvSpPr>
        <p:spPr>
          <a:xfrm>
            <a:off x="0" y="5524500"/>
            <a:ext cx="12192000" cy="430837"/>
          </a:xfrm>
          <a:prstGeom prst="rect">
            <a:avLst/>
          </a:prstGeom>
          <a:solidFill>
            <a:schemeClr val="tx1"/>
          </a:solidFill>
          <a:effectLst/>
        </p:spPr>
        <p:txBody>
          <a:bodyPr wrap="square" lIns="182880" tIns="91440" rIns="182880" bIns="91440" rtlCol="0" anchor="ctr" anchorCtr="0">
            <a:noAutofit/>
          </a:bodyPr>
          <a:lstStyle/>
          <a:p>
            <a:pPr algn="ctr" defTabSz="1219139" fontAlgn="auto">
              <a:spcBef>
                <a:spcPts val="0"/>
              </a:spcBef>
              <a:spcAft>
                <a:spcPts val="0"/>
              </a:spcAft>
              <a:defRPr/>
            </a:pPr>
            <a:r>
              <a:rPr lang="en-US" b="0" dirty="0">
                <a:solidFill>
                  <a:srgbClr val="FFFFFF"/>
                </a:solidFill>
                <a:latin typeface="+mn-lt"/>
              </a:rPr>
              <a:t>The EOSS combined with BMI enables improved functional and prognostic assessment for patients</a:t>
            </a:r>
          </a:p>
        </p:txBody>
      </p:sp>
      <p:sp>
        <p:nvSpPr>
          <p:cNvPr id="31" name="TextBox 30">
            <a:extLst>
              <a:ext uri="{FF2B5EF4-FFF2-40B4-BE49-F238E27FC236}">
                <a16:creationId xmlns:a16="http://schemas.microsoft.com/office/drawing/2014/main" id="{86F20432-2055-FEEA-4FD3-0C027664C52B}"/>
              </a:ext>
            </a:extLst>
          </p:cNvPr>
          <p:cNvSpPr txBox="1"/>
          <p:nvPr/>
        </p:nvSpPr>
        <p:spPr>
          <a:xfrm>
            <a:off x="647700" y="2434726"/>
            <a:ext cx="10896600" cy="338554"/>
          </a:xfrm>
          <a:prstGeom prst="rect">
            <a:avLst/>
          </a:prstGeom>
          <a:noFill/>
        </p:spPr>
        <p:txBody>
          <a:bodyPr wrap="square">
            <a:spAutoFit/>
          </a:bodyPr>
          <a:lstStyle/>
          <a:p>
            <a:pPr algn="ctr"/>
            <a:r>
              <a:rPr lang="en-US" sz="1600" dirty="0"/>
              <a:t>The EOSS allows assessment of the effect of obesity-related comorbidities on individuals, beyond weight</a:t>
            </a:r>
          </a:p>
        </p:txBody>
      </p:sp>
      <p:sp>
        <p:nvSpPr>
          <p:cNvPr id="32" name="TextBox 31">
            <a:extLst>
              <a:ext uri="{FF2B5EF4-FFF2-40B4-BE49-F238E27FC236}">
                <a16:creationId xmlns:a16="http://schemas.microsoft.com/office/drawing/2014/main" id="{B2E8BA90-85E0-D5C4-AAF3-8FE44C33AF90}"/>
              </a:ext>
            </a:extLst>
          </p:cNvPr>
          <p:cNvSpPr txBox="1"/>
          <p:nvPr/>
        </p:nvSpPr>
        <p:spPr>
          <a:xfrm>
            <a:off x="1452563" y="2086311"/>
            <a:ext cx="9286875" cy="338554"/>
          </a:xfrm>
          <a:prstGeom prst="rect">
            <a:avLst/>
          </a:prstGeom>
          <a:noFill/>
        </p:spPr>
        <p:txBody>
          <a:bodyPr wrap="square" rtlCol="0" anchor="ctr">
            <a:spAutoFit/>
          </a:bodyPr>
          <a:lstStyle/>
          <a:p>
            <a:pPr algn="ctr" defTabSz="1219139" fontAlgn="auto">
              <a:spcBef>
                <a:spcPts val="0"/>
              </a:spcBef>
              <a:spcAft>
                <a:spcPts val="0"/>
              </a:spcAft>
              <a:defRPr/>
            </a:pPr>
            <a:r>
              <a:rPr lang="en-US" sz="1600" b="0" dirty="0">
                <a:latin typeface="+mn-lt"/>
              </a:rPr>
              <a:t>One of these alternative staging systems is the </a:t>
            </a:r>
            <a:r>
              <a:rPr lang="en-US" sz="1600" dirty="0">
                <a:latin typeface="+mn-lt"/>
              </a:rPr>
              <a:t>Edmonton Obesity Staging System (EOSS)</a:t>
            </a:r>
            <a:endParaRPr lang="en-US" sz="1600" baseline="30000" dirty="0">
              <a:latin typeface="+mn-lt"/>
            </a:endParaRPr>
          </a:p>
        </p:txBody>
      </p:sp>
    </p:spTree>
    <p:extLst>
      <p:ext uri="{BB962C8B-B14F-4D97-AF65-F5344CB8AC3E}">
        <p14:creationId xmlns:p14="http://schemas.microsoft.com/office/powerpoint/2010/main" val="393922890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20624" y="266234"/>
            <a:ext cx="11679698" cy="687298"/>
          </a:xfrm>
        </p:spPr>
        <p:txBody>
          <a:bodyPr>
            <a:normAutofit fontScale="90000"/>
          </a:bodyPr>
          <a:lstStyle/>
          <a:p>
            <a:r>
              <a:rPr lang="en-US"/>
              <a:t>Current FDA-approved pharmacotherapy: overview</a:t>
            </a:r>
          </a:p>
        </p:txBody>
      </p:sp>
      <p:sp>
        <p:nvSpPr>
          <p:cNvPr id="18" name="TextBox 17">
            <a:extLst>
              <a:ext uri="{FF2B5EF4-FFF2-40B4-BE49-F238E27FC236}">
                <a16:creationId xmlns:a16="http://schemas.microsoft.com/office/drawing/2014/main" id="{1AAA97F3-2EF6-786F-057D-0FFDA48C765E}"/>
              </a:ext>
            </a:extLst>
          </p:cNvPr>
          <p:cNvSpPr txBox="1"/>
          <p:nvPr/>
        </p:nvSpPr>
        <p:spPr>
          <a:xfrm>
            <a:off x="687386" y="5780067"/>
            <a:ext cx="2992195" cy="246221"/>
          </a:xfrm>
          <a:prstGeom prst="rect">
            <a:avLst/>
          </a:prstGeom>
          <a:noFill/>
        </p:spPr>
        <p:txBody>
          <a:bodyPr wrap="square">
            <a:spAutoFit/>
          </a:bodyPr>
          <a:lstStyle/>
          <a:p>
            <a:r>
              <a:rPr lang="en-US" sz="1000"/>
              <a:t>Approved for pediatric/adolescent use</a:t>
            </a:r>
            <a:endParaRPr lang="en-US" sz="1000" baseline="30000"/>
          </a:p>
        </p:txBody>
      </p:sp>
      <p:grpSp>
        <p:nvGrpSpPr>
          <p:cNvPr id="79" name="Group 78">
            <a:extLst>
              <a:ext uri="{FF2B5EF4-FFF2-40B4-BE49-F238E27FC236}">
                <a16:creationId xmlns:a16="http://schemas.microsoft.com/office/drawing/2014/main" id="{0F2BB4A0-481F-03F4-6A3C-C5859B8E916E}"/>
              </a:ext>
            </a:extLst>
          </p:cNvPr>
          <p:cNvGrpSpPr/>
          <p:nvPr/>
        </p:nvGrpSpPr>
        <p:grpSpPr>
          <a:xfrm>
            <a:off x="592596" y="5780066"/>
            <a:ext cx="94789" cy="246222"/>
            <a:chOff x="886469" y="3328575"/>
            <a:chExt cx="207255" cy="538358"/>
          </a:xfrm>
          <a:solidFill>
            <a:schemeClr val="tx1"/>
          </a:solidFill>
        </p:grpSpPr>
        <p:sp>
          <p:nvSpPr>
            <p:cNvPr id="80" name="Freeform 47">
              <a:extLst>
                <a:ext uri="{FF2B5EF4-FFF2-40B4-BE49-F238E27FC236}">
                  <a16:creationId xmlns:a16="http://schemas.microsoft.com/office/drawing/2014/main" id="{A0784EE7-68FC-8D80-F172-F0B9691A814E}"/>
                </a:ext>
              </a:extLst>
            </p:cNvPr>
            <p:cNvSpPr>
              <a:spLocks/>
            </p:cNvSpPr>
            <p:nvPr/>
          </p:nvSpPr>
          <p:spPr bwMode="auto">
            <a:xfrm>
              <a:off x="886469" y="3497918"/>
              <a:ext cx="207255" cy="369015"/>
            </a:xfrm>
            <a:custGeom>
              <a:avLst/>
              <a:gdLst>
                <a:gd name="T0" fmla="*/ 57 w 109"/>
                <a:gd name="T1" fmla="*/ 109 h 194"/>
                <a:gd name="T2" fmla="*/ 51 w 109"/>
                <a:gd name="T3" fmla="*/ 109 h 194"/>
                <a:gd name="T4" fmla="*/ 51 w 109"/>
                <a:gd name="T5" fmla="*/ 115 h 194"/>
                <a:gd name="T6" fmla="*/ 51 w 109"/>
                <a:gd name="T7" fmla="*/ 176 h 194"/>
                <a:gd name="T8" fmla="*/ 45 w 109"/>
                <a:gd name="T9" fmla="*/ 188 h 194"/>
                <a:gd name="T10" fmla="*/ 26 w 109"/>
                <a:gd name="T11" fmla="*/ 176 h 194"/>
                <a:gd name="T12" fmla="*/ 26 w 109"/>
                <a:gd name="T13" fmla="*/ 117 h 194"/>
                <a:gd name="T14" fmla="*/ 26 w 109"/>
                <a:gd name="T15" fmla="*/ 109 h 194"/>
                <a:gd name="T16" fmla="*/ 17 w 109"/>
                <a:gd name="T17" fmla="*/ 109 h 194"/>
                <a:gd name="T18" fmla="*/ 25 w 109"/>
                <a:gd name="T19" fmla="*/ 71 h 194"/>
                <a:gd name="T20" fmla="*/ 27 w 109"/>
                <a:gd name="T21" fmla="*/ 35 h 194"/>
                <a:gd name="T22" fmla="*/ 19 w 109"/>
                <a:gd name="T23" fmla="*/ 78 h 194"/>
                <a:gd name="T24" fmla="*/ 18 w 109"/>
                <a:gd name="T25" fmla="*/ 85 h 194"/>
                <a:gd name="T26" fmla="*/ 8 w 109"/>
                <a:gd name="T27" fmla="*/ 91 h 194"/>
                <a:gd name="T28" fmla="*/ 0 w 109"/>
                <a:gd name="T29" fmla="*/ 82 h 194"/>
                <a:gd name="T30" fmla="*/ 2 w 109"/>
                <a:gd name="T31" fmla="*/ 69 h 194"/>
                <a:gd name="T32" fmla="*/ 11 w 109"/>
                <a:gd name="T33" fmla="*/ 20 h 194"/>
                <a:gd name="T34" fmla="*/ 35 w 109"/>
                <a:gd name="T35" fmla="*/ 0 h 194"/>
                <a:gd name="T36" fmla="*/ 75 w 109"/>
                <a:gd name="T37" fmla="*/ 0 h 194"/>
                <a:gd name="T38" fmla="*/ 97 w 109"/>
                <a:gd name="T39" fmla="*/ 18 h 194"/>
                <a:gd name="T40" fmla="*/ 108 w 109"/>
                <a:gd name="T41" fmla="*/ 79 h 194"/>
                <a:gd name="T42" fmla="*/ 102 w 109"/>
                <a:gd name="T43" fmla="*/ 90 h 194"/>
                <a:gd name="T44" fmla="*/ 90 w 109"/>
                <a:gd name="T45" fmla="*/ 83 h 194"/>
                <a:gd name="T46" fmla="*/ 84 w 109"/>
                <a:gd name="T47" fmla="*/ 49 h 194"/>
                <a:gd name="T48" fmla="*/ 80 w 109"/>
                <a:gd name="T49" fmla="*/ 32 h 194"/>
                <a:gd name="T50" fmla="*/ 91 w 109"/>
                <a:gd name="T51" fmla="*/ 108 h 194"/>
                <a:gd name="T52" fmla="*/ 82 w 109"/>
                <a:gd name="T53" fmla="*/ 109 h 194"/>
                <a:gd name="T54" fmla="*/ 82 w 109"/>
                <a:gd name="T55" fmla="*/ 114 h 194"/>
                <a:gd name="T56" fmla="*/ 82 w 109"/>
                <a:gd name="T57" fmla="*/ 174 h 194"/>
                <a:gd name="T58" fmla="*/ 80 w 109"/>
                <a:gd name="T59" fmla="*/ 185 h 194"/>
                <a:gd name="T60" fmla="*/ 68 w 109"/>
                <a:gd name="T61" fmla="*/ 190 h 194"/>
                <a:gd name="T62" fmla="*/ 58 w 109"/>
                <a:gd name="T63" fmla="*/ 180 h 194"/>
                <a:gd name="T64" fmla="*/ 57 w 109"/>
                <a:gd name="T65" fmla="*/ 173 h 194"/>
                <a:gd name="T66" fmla="*/ 57 w 109"/>
                <a:gd name="T67" fmla="*/ 115 h 194"/>
                <a:gd name="T68" fmla="*/ 57 w 109"/>
                <a:gd name="T69" fmla="*/ 10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9" h="194">
                  <a:moveTo>
                    <a:pt x="57" y="109"/>
                  </a:moveTo>
                  <a:cubicBezTo>
                    <a:pt x="55" y="109"/>
                    <a:pt x="53" y="109"/>
                    <a:pt x="51" y="109"/>
                  </a:cubicBezTo>
                  <a:cubicBezTo>
                    <a:pt x="51" y="111"/>
                    <a:pt x="51" y="113"/>
                    <a:pt x="51" y="115"/>
                  </a:cubicBezTo>
                  <a:cubicBezTo>
                    <a:pt x="51" y="135"/>
                    <a:pt x="51" y="156"/>
                    <a:pt x="51" y="176"/>
                  </a:cubicBezTo>
                  <a:cubicBezTo>
                    <a:pt x="51" y="181"/>
                    <a:pt x="50" y="185"/>
                    <a:pt x="45" y="188"/>
                  </a:cubicBezTo>
                  <a:cubicBezTo>
                    <a:pt x="36" y="194"/>
                    <a:pt x="26" y="187"/>
                    <a:pt x="26" y="176"/>
                  </a:cubicBezTo>
                  <a:cubicBezTo>
                    <a:pt x="26" y="156"/>
                    <a:pt x="26" y="137"/>
                    <a:pt x="26" y="117"/>
                  </a:cubicBezTo>
                  <a:cubicBezTo>
                    <a:pt x="26" y="115"/>
                    <a:pt x="26" y="112"/>
                    <a:pt x="26" y="109"/>
                  </a:cubicBezTo>
                  <a:cubicBezTo>
                    <a:pt x="23" y="109"/>
                    <a:pt x="20" y="109"/>
                    <a:pt x="17" y="109"/>
                  </a:cubicBezTo>
                  <a:cubicBezTo>
                    <a:pt x="20" y="96"/>
                    <a:pt x="22" y="83"/>
                    <a:pt x="25" y="71"/>
                  </a:cubicBezTo>
                  <a:cubicBezTo>
                    <a:pt x="27" y="59"/>
                    <a:pt x="28" y="47"/>
                    <a:pt x="27" y="35"/>
                  </a:cubicBezTo>
                  <a:cubicBezTo>
                    <a:pt x="25" y="49"/>
                    <a:pt x="22" y="64"/>
                    <a:pt x="19" y="78"/>
                  </a:cubicBezTo>
                  <a:cubicBezTo>
                    <a:pt x="19" y="80"/>
                    <a:pt x="19" y="83"/>
                    <a:pt x="18" y="85"/>
                  </a:cubicBezTo>
                  <a:cubicBezTo>
                    <a:pt x="16" y="89"/>
                    <a:pt x="12" y="92"/>
                    <a:pt x="8" y="91"/>
                  </a:cubicBezTo>
                  <a:cubicBezTo>
                    <a:pt x="3" y="90"/>
                    <a:pt x="0" y="87"/>
                    <a:pt x="0" y="82"/>
                  </a:cubicBezTo>
                  <a:cubicBezTo>
                    <a:pt x="0" y="77"/>
                    <a:pt x="1" y="73"/>
                    <a:pt x="2" y="69"/>
                  </a:cubicBezTo>
                  <a:cubicBezTo>
                    <a:pt x="5" y="53"/>
                    <a:pt x="8" y="36"/>
                    <a:pt x="11" y="20"/>
                  </a:cubicBezTo>
                  <a:cubicBezTo>
                    <a:pt x="13" y="7"/>
                    <a:pt x="22" y="0"/>
                    <a:pt x="35" y="0"/>
                  </a:cubicBezTo>
                  <a:cubicBezTo>
                    <a:pt x="48" y="0"/>
                    <a:pt x="61" y="0"/>
                    <a:pt x="75" y="0"/>
                  </a:cubicBezTo>
                  <a:cubicBezTo>
                    <a:pt x="86" y="0"/>
                    <a:pt x="95" y="7"/>
                    <a:pt x="97" y="18"/>
                  </a:cubicBezTo>
                  <a:cubicBezTo>
                    <a:pt x="101" y="38"/>
                    <a:pt x="104" y="59"/>
                    <a:pt x="108" y="79"/>
                  </a:cubicBezTo>
                  <a:cubicBezTo>
                    <a:pt x="109" y="85"/>
                    <a:pt x="107" y="89"/>
                    <a:pt x="102" y="90"/>
                  </a:cubicBezTo>
                  <a:cubicBezTo>
                    <a:pt x="96" y="92"/>
                    <a:pt x="92" y="90"/>
                    <a:pt x="90" y="83"/>
                  </a:cubicBezTo>
                  <a:cubicBezTo>
                    <a:pt x="88" y="72"/>
                    <a:pt x="86" y="61"/>
                    <a:pt x="84" y="49"/>
                  </a:cubicBezTo>
                  <a:cubicBezTo>
                    <a:pt x="83" y="44"/>
                    <a:pt x="82" y="38"/>
                    <a:pt x="80" y="32"/>
                  </a:cubicBezTo>
                  <a:cubicBezTo>
                    <a:pt x="79" y="59"/>
                    <a:pt x="87" y="83"/>
                    <a:pt x="91" y="108"/>
                  </a:cubicBezTo>
                  <a:cubicBezTo>
                    <a:pt x="88" y="109"/>
                    <a:pt x="85" y="109"/>
                    <a:pt x="82" y="109"/>
                  </a:cubicBezTo>
                  <a:cubicBezTo>
                    <a:pt x="82" y="111"/>
                    <a:pt x="82" y="113"/>
                    <a:pt x="82" y="114"/>
                  </a:cubicBezTo>
                  <a:cubicBezTo>
                    <a:pt x="82" y="134"/>
                    <a:pt x="82" y="154"/>
                    <a:pt x="82" y="174"/>
                  </a:cubicBezTo>
                  <a:cubicBezTo>
                    <a:pt x="82" y="178"/>
                    <a:pt x="81" y="182"/>
                    <a:pt x="80" y="185"/>
                  </a:cubicBezTo>
                  <a:cubicBezTo>
                    <a:pt x="77" y="189"/>
                    <a:pt x="73" y="191"/>
                    <a:pt x="68" y="190"/>
                  </a:cubicBezTo>
                  <a:cubicBezTo>
                    <a:pt x="63" y="189"/>
                    <a:pt x="59" y="185"/>
                    <a:pt x="58" y="180"/>
                  </a:cubicBezTo>
                  <a:cubicBezTo>
                    <a:pt x="57" y="178"/>
                    <a:pt x="57" y="175"/>
                    <a:pt x="57" y="173"/>
                  </a:cubicBezTo>
                  <a:cubicBezTo>
                    <a:pt x="57" y="153"/>
                    <a:pt x="57" y="134"/>
                    <a:pt x="57" y="115"/>
                  </a:cubicBezTo>
                  <a:cubicBezTo>
                    <a:pt x="57" y="113"/>
                    <a:pt x="57" y="111"/>
                    <a:pt x="57" y="10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81" name="Freeform 59">
              <a:extLst>
                <a:ext uri="{FF2B5EF4-FFF2-40B4-BE49-F238E27FC236}">
                  <a16:creationId xmlns:a16="http://schemas.microsoft.com/office/drawing/2014/main" id="{8D59CF20-9FA4-8A41-46AD-BD86F51B108B}"/>
                </a:ext>
              </a:extLst>
            </p:cNvPr>
            <p:cNvSpPr>
              <a:spLocks/>
            </p:cNvSpPr>
            <p:nvPr/>
          </p:nvSpPr>
          <p:spPr bwMode="auto">
            <a:xfrm>
              <a:off x="929437" y="3384180"/>
              <a:ext cx="115002" cy="107419"/>
            </a:xfrm>
            <a:custGeom>
              <a:avLst/>
              <a:gdLst>
                <a:gd name="T0" fmla="*/ 35 w 60"/>
                <a:gd name="T1" fmla="*/ 1 h 57"/>
                <a:gd name="T2" fmla="*/ 60 w 60"/>
                <a:gd name="T3" fmla="*/ 28 h 57"/>
                <a:gd name="T4" fmla="*/ 36 w 60"/>
                <a:gd name="T5" fmla="*/ 55 h 57"/>
                <a:gd name="T6" fmla="*/ 3 w 60"/>
                <a:gd name="T7" fmla="*/ 34 h 57"/>
                <a:gd name="T8" fmla="*/ 18 w 60"/>
                <a:gd name="T9" fmla="*/ 2 h 57"/>
                <a:gd name="T10" fmla="*/ 23 w 60"/>
                <a:gd name="T11" fmla="*/ 1 h 57"/>
                <a:gd name="T12" fmla="*/ 34 w 60"/>
                <a:gd name="T13" fmla="*/ 1 h 57"/>
                <a:gd name="T14" fmla="*/ 35 w 60"/>
                <a:gd name="T15" fmla="*/ 1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7">
                  <a:moveTo>
                    <a:pt x="35" y="1"/>
                  </a:moveTo>
                  <a:cubicBezTo>
                    <a:pt x="48" y="0"/>
                    <a:pt x="60" y="13"/>
                    <a:pt x="60" y="28"/>
                  </a:cubicBezTo>
                  <a:cubicBezTo>
                    <a:pt x="60" y="41"/>
                    <a:pt x="49" y="54"/>
                    <a:pt x="36" y="55"/>
                  </a:cubicBezTo>
                  <a:cubicBezTo>
                    <a:pt x="20" y="57"/>
                    <a:pt x="7" y="49"/>
                    <a:pt x="3" y="34"/>
                  </a:cubicBezTo>
                  <a:cubicBezTo>
                    <a:pt x="0" y="21"/>
                    <a:pt x="6" y="8"/>
                    <a:pt x="18" y="2"/>
                  </a:cubicBezTo>
                  <a:cubicBezTo>
                    <a:pt x="20" y="2"/>
                    <a:pt x="21" y="2"/>
                    <a:pt x="23" y="1"/>
                  </a:cubicBezTo>
                  <a:cubicBezTo>
                    <a:pt x="29" y="7"/>
                    <a:pt x="29" y="7"/>
                    <a:pt x="34" y="1"/>
                  </a:cubicBezTo>
                  <a:cubicBezTo>
                    <a:pt x="34" y="1"/>
                    <a:pt x="35" y="1"/>
                    <a:pt x="35"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82" name="Freeform 66">
              <a:extLst>
                <a:ext uri="{FF2B5EF4-FFF2-40B4-BE49-F238E27FC236}">
                  <a16:creationId xmlns:a16="http://schemas.microsoft.com/office/drawing/2014/main" id="{65000166-38FE-2F6D-4A38-C3D518E0A799}"/>
                </a:ext>
              </a:extLst>
            </p:cNvPr>
            <p:cNvSpPr>
              <a:spLocks/>
            </p:cNvSpPr>
            <p:nvPr/>
          </p:nvSpPr>
          <p:spPr bwMode="auto">
            <a:xfrm>
              <a:off x="1006525" y="3328575"/>
              <a:ext cx="34122" cy="70770"/>
            </a:xfrm>
            <a:custGeom>
              <a:avLst/>
              <a:gdLst>
                <a:gd name="T0" fmla="*/ 18 w 18"/>
                <a:gd name="T1" fmla="*/ 37 h 37"/>
                <a:gd name="T2" fmla="*/ 0 w 18"/>
                <a:gd name="T3" fmla="*/ 18 h 37"/>
                <a:gd name="T4" fmla="*/ 18 w 18"/>
                <a:gd name="T5" fmla="*/ 0 h 37"/>
                <a:gd name="T6" fmla="*/ 18 w 18"/>
                <a:gd name="T7" fmla="*/ 37 h 37"/>
              </a:gdLst>
              <a:ahLst/>
              <a:cxnLst>
                <a:cxn ang="0">
                  <a:pos x="T0" y="T1"/>
                </a:cxn>
                <a:cxn ang="0">
                  <a:pos x="T2" y="T3"/>
                </a:cxn>
                <a:cxn ang="0">
                  <a:pos x="T4" y="T5"/>
                </a:cxn>
                <a:cxn ang="0">
                  <a:pos x="T6" y="T7"/>
                </a:cxn>
              </a:cxnLst>
              <a:rect l="0" t="0" r="r" b="b"/>
              <a:pathLst>
                <a:path w="18" h="37">
                  <a:moveTo>
                    <a:pt x="18" y="37"/>
                  </a:moveTo>
                  <a:cubicBezTo>
                    <a:pt x="12" y="30"/>
                    <a:pt x="6" y="24"/>
                    <a:pt x="0" y="18"/>
                  </a:cubicBezTo>
                  <a:cubicBezTo>
                    <a:pt x="6" y="13"/>
                    <a:pt x="12" y="6"/>
                    <a:pt x="18" y="0"/>
                  </a:cubicBezTo>
                  <a:cubicBezTo>
                    <a:pt x="18" y="12"/>
                    <a:pt x="18" y="24"/>
                    <a:pt x="18"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83" name="Freeform 71">
              <a:extLst>
                <a:ext uri="{FF2B5EF4-FFF2-40B4-BE49-F238E27FC236}">
                  <a16:creationId xmlns:a16="http://schemas.microsoft.com/office/drawing/2014/main" id="{9E478A0C-57AA-F14F-6F55-66739C67B850}"/>
                </a:ext>
              </a:extLst>
            </p:cNvPr>
            <p:cNvSpPr>
              <a:spLocks/>
            </p:cNvSpPr>
            <p:nvPr/>
          </p:nvSpPr>
          <p:spPr bwMode="auto">
            <a:xfrm>
              <a:off x="937019" y="3328575"/>
              <a:ext cx="36649" cy="45495"/>
            </a:xfrm>
            <a:custGeom>
              <a:avLst/>
              <a:gdLst>
                <a:gd name="T0" fmla="*/ 1 w 19"/>
                <a:gd name="T1" fmla="*/ 12 h 24"/>
                <a:gd name="T2" fmla="*/ 0 w 19"/>
                <a:gd name="T3" fmla="*/ 10 h 24"/>
                <a:gd name="T4" fmla="*/ 0 w 19"/>
                <a:gd name="T5" fmla="*/ 0 h 24"/>
                <a:gd name="T6" fmla="*/ 10 w 19"/>
                <a:gd name="T7" fmla="*/ 9 h 24"/>
                <a:gd name="T8" fmla="*/ 19 w 19"/>
                <a:gd name="T9" fmla="*/ 19 h 24"/>
                <a:gd name="T10" fmla="*/ 13 w 19"/>
                <a:gd name="T11" fmla="*/ 24 h 24"/>
                <a:gd name="T12" fmla="*/ 1 w 19"/>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9" h="24">
                  <a:moveTo>
                    <a:pt x="1" y="12"/>
                  </a:moveTo>
                  <a:cubicBezTo>
                    <a:pt x="0" y="11"/>
                    <a:pt x="0" y="11"/>
                    <a:pt x="0" y="10"/>
                  </a:cubicBezTo>
                  <a:cubicBezTo>
                    <a:pt x="0" y="7"/>
                    <a:pt x="0" y="4"/>
                    <a:pt x="0" y="0"/>
                  </a:cubicBezTo>
                  <a:cubicBezTo>
                    <a:pt x="4" y="3"/>
                    <a:pt x="7" y="6"/>
                    <a:pt x="10" y="9"/>
                  </a:cubicBezTo>
                  <a:cubicBezTo>
                    <a:pt x="13" y="12"/>
                    <a:pt x="15" y="15"/>
                    <a:pt x="19" y="19"/>
                  </a:cubicBezTo>
                  <a:cubicBezTo>
                    <a:pt x="17" y="21"/>
                    <a:pt x="15" y="22"/>
                    <a:pt x="13" y="24"/>
                  </a:cubicBezTo>
                  <a:cubicBezTo>
                    <a:pt x="9" y="20"/>
                    <a:pt x="5" y="16"/>
                    <a:pt x="1" y="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84" name="Freeform 72">
              <a:extLst>
                <a:ext uri="{FF2B5EF4-FFF2-40B4-BE49-F238E27FC236}">
                  <a16:creationId xmlns:a16="http://schemas.microsoft.com/office/drawing/2014/main" id="{6FE87C23-3686-6024-87B0-04B17272F354}"/>
                </a:ext>
              </a:extLst>
            </p:cNvPr>
            <p:cNvSpPr>
              <a:spLocks/>
            </p:cNvSpPr>
            <p:nvPr/>
          </p:nvSpPr>
          <p:spPr bwMode="auto">
            <a:xfrm>
              <a:off x="939547" y="3351323"/>
              <a:ext cx="22748" cy="48023"/>
            </a:xfrm>
            <a:custGeom>
              <a:avLst/>
              <a:gdLst>
                <a:gd name="T0" fmla="*/ 0 w 12"/>
                <a:gd name="T1" fmla="*/ 0 h 25"/>
                <a:gd name="T2" fmla="*/ 12 w 12"/>
                <a:gd name="T3" fmla="*/ 12 h 25"/>
                <a:gd name="T4" fmla="*/ 0 w 12"/>
                <a:gd name="T5" fmla="*/ 25 h 25"/>
                <a:gd name="T6" fmla="*/ 0 w 12"/>
                <a:gd name="T7" fmla="*/ 0 h 25"/>
              </a:gdLst>
              <a:ahLst/>
              <a:cxnLst>
                <a:cxn ang="0">
                  <a:pos x="T0" y="T1"/>
                </a:cxn>
                <a:cxn ang="0">
                  <a:pos x="T2" y="T3"/>
                </a:cxn>
                <a:cxn ang="0">
                  <a:pos x="T4" y="T5"/>
                </a:cxn>
                <a:cxn ang="0">
                  <a:pos x="T6" y="T7"/>
                </a:cxn>
              </a:cxnLst>
              <a:rect l="0" t="0" r="r" b="b"/>
              <a:pathLst>
                <a:path w="12" h="25">
                  <a:moveTo>
                    <a:pt x="0" y="0"/>
                  </a:moveTo>
                  <a:cubicBezTo>
                    <a:pt x="4" y="4"/>
                    <a:pt x="8" y="8"/>
                    <a:pt x="12" y="12"/>
                  </a:cubicBezTo>
                  <a:cubicBezTo>
                    <a:pt x="8" y="16"/>
                    <a:pt x="4" y="20"/>
                    <a:pt x="0" y="25"/>
                  </a:cubicBezTo>
                  <a:cubicBezTo>
                    <a:pt x="0" y="16"/>
                    <a:pt x="0" y="8"/>
                    <a:pt x="0"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85" name="Freeform 73">
              <a:extLst>
                <a:ext uri="{FF2B5EF4-FFF2-40B4-BE49-F238E27FC236}">
                  <a16:creationId xmlns:a16="http://schemas.microsoft.com/office/drawing/2014/main" id="{3F09C40B-9686-AC3A-C546-97E75A04FC6D}"/>
                </a:ext>
              </a:extLst>
            </p:cNvPr>
            <p:cNvSpPr>
              <a:spLocks/>
            </p:cNvSpPr>
            <p:nvPr/>
          </p:nvSpPr>
          <p:spPr bwMode="auto">
            <a:xfrm>
              <a:off x="976195" y="3348795"/>
              <a:ext cx="26539" cy="29067"/>
            </a:xfrm>
            <a:custGeom>
              <a:avLst/>
              <a:gdLst>
                <a:gd name="T0" fmla="*/ 14 w 14"/>
                <a:gd name="T1" fmla="*/ 7 h 15"/>
                <a:gd name="T2" fmla="*/ 7 w 14"/>
                <a:gd name="T3" fmla="*/ 15 h 15"/>
                <a:gd name="T4" fmla="*/ 0 w 14"/>
                <a:gd name="T5" fmla="*/ 8 h 15"/>
                <a:gd name="T6" fmla="*/ 7 w 14"/>
                <a:gd name="T7" fmla="*/ 0 h 15"/>
                <a:gd name="T8" fmla="*/ 14 w 14"/>
                <a:gd name="T9" fmla="*/ 7 h 15"/>
              </a:gdLst>
              <a:ahLst/>
              <a:cxnLst>
                <a:cxn ang="0">
                  <a:pos x="T0" y="T1"/>
                </a:cxn>
                <a:cxn ang="0">
                  <a:pos x="T2" y="T3"/>
                </a:cxn>
                <a:cxn ang="0">
                  <a:pos x="T4" y="T5"/>
                </a:cxn>
                <a:cxn ang="0">
                  <a:pos x="T6" y="T7"/>
                </a:cxn>
                <a:cxn ang="0">
                  <a:pos x="T8" y="T9"/>
                </a:cxn>
              </a:cxnLst>
              <a:rect l="0" t="0" r="r" b="b"/>
              <a:pathLst>
                <a:path w="14" h="15">
                  <a:moveTo>
                    <a:pt x="14" y="7"/>
                  </a:moveTo>
                  <a:cubicBezTo>
                    <a:pt x="14" y="11"/>
                    <a:pt x="11" y="15"/>
                    <a:pt x="7" y="15"/>
                  </a:cubicBezTo>
                  <a:cubicBezTo>
                    <a:pt x="3" y="15"/>
                    <a:pt x="0" y="11"/>
                    <a:pt x="0" y="8"/>
                  </a:cubicBezTo>
                  <a:cubicBezTo>
                    <a:pt x="0" y="3"/>
                    <a:pt x="3" y="0"/>
                    <a:pt x="7" y="0"/>
                  </a:cubicBezTo>
                  <a:cubicBezTo>
                    <a:pt x="11" y="0"/>
                    <a:pt x="14" y="3"/>
                    <a:pt x="14"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86" name="Freeform 75">
              <a:extLst>
                <a:ext uri="{FF2B5EF4-FFF2-40B4-BE49-F238E27FC236}">
                  <a16:creationId xmlns:a16="http://schemas.microsoft.com/office/drawing/2014/main" id="{AD8DA740-C7DC-30D1-FEF7-B5984AF5D11F}"/>
                </a:ext>
              </a:extLst>
            </p:cNvPr>
            <p:cNvSpPr>
              <a:spLocks/>
            </p:cNvSpPr>
            <p:nvPr/>
          </p:nvSpPr>
          <p:spPr bwMode="auto">
            <a:xfrm>
              <a:off x="973668" y="3385444"/>
              <a:ext cx="22748" cy="11374"/>
            </a:xfrm>
            <a:custGeom>
              <a:avLst/>
              <a:gdLst>
                <a:gd name="T0" fmla="*/ 12 w 12"/>
                <a:gd name="T1" fmla="*/ 0 h 6"/>
                <a:gd name="T2" fmla="*/ 11 w 12"/>
                <a:gd name="T3" fmla="*/ 0 h 6"/>
                <a:gd name="T4" fmla="*/ 0 w 12"/>
                <a:gd name="T5" fmla="*/ 0 h 6"/>
                <a:gd name="T6" fmla="*/ 12 w 12"/>
                <a:gd name="T7" fmla="*/ 0 h 6"/>
              </a:gdLst>
              <a:ahLst/>
              <a:cxnLst>
                <a:cxn ang="0">
                  <a:pos x="T0" y="T1"/>
                </a:cxn>
                <a:cxn ang="0">
                  <a:pos x="T2" y="T3"/>
                </a:cxn>
                <a:cxn ang="0">
                  <a:pos x="T4" y="T5"/>
                </a:cxn>
                <a:cxn ang="0">
                  <a:pos x="T6" y="T7"/>
                </a:cxn>
              </a:cxnLst>
              <a:rect l="0" t="0" r="r" b="b"/>
              <a:pathLst>
                <a:path w="12" h="6">
                  <a:moveTo>
                    <a:pt x="12" y="0"/>
                  </a:moveTo>
                  <a:cubicBezTo>
                    <a:pt x="12" y="0"/>
                    <a:pt x="11" y="0"/>
                    <a:pt x="11" y="0"/>
                  </a:cubicBezTo>
                  <a:cubicBezTo>
                    <a:pt x="6" y="6"/>
                    <a:pt x="6" y="6"/>
                    <a:pt x="0" y="0"/>
                  </a:cubicBezTo>
                  <a:cubicBezTo>
                    <a:pt x="4" y="0"/>
                    <a:pt x="8" y="0"/>
                    <a:pt x="1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grpSp>
      <p:sp>
        <p:nvSpPr>
          <p:cNvPr id="8" name="TextBox 7">
            <a:extLst>
              <a:ext uri="{FF2B5EF4-FFF2-40B4-BE49-F238E27FC236}">
                <a16:creationId xmlns:a16="http://schemas.microsoft.com/office/drawing/2014/main" id="{DCA7BA9F-C22C-4710-E697-C9C050185C63}"/>
              </a:ext>
            </a:extLst>
          </p:cNvPr>
          <p:cNvSpPr txBox="1"/>
          <p:nvPr/>
        </p:nvSpPr>
        <p:spPr>
          <a:xfrm>
            <a:off x="357732" y="6040847"/>
            <a:ext cx="10964130" cy="615553"/>
          </a:xfrm>
          <a:prstGeom prst="rect">
            <a:avLst/>
          </a:prstGeom>
          <a:noFill/>
        </p:spPr>
        <p:txBody>
          <a:bodyPr wrap="square" anchor="b">
            <a:spAutoFit/>
          </a:bodyPr>
          <a:lstStyle/>
          <a:p>
            <a:r>
              <a:rPr lang="en-US" sz="850" dirty="0"/>
              <a:t>*Available over-the-counter in the 60 mg PO dosage form; †Not approved for long-term use.</a:t>
            </a:r>
            <a:br>
              <a:rPr lang="en-US" sz="850" dirty="0"/>
            </a:br>
            <a:r>
              <a:rPr lang="en-US" sz="850" dirty="0"/>
              <a:t>The data supporting these tables are derived from the Prescribing Information labelling approved by the US Food and Drug Administration. </a:t>
            </a:r>
            <a:br>
              <a:rPr lang="en-US" sz="850" dirty="0"/>
            </a:br>
            <a:r>
              <a:rPr lang="en-US" sz="850" dirty="0"/>
              <a:t>FDA, United Stated Food and Drug Administration; GABA, gamma-aminobutyric acid; GIP, glucose-dependent insulinotropic polypeptide; GLP-1, glucagon-like peptide-1; PO, per </a:t>
            </a:r>
            <a:r>
              <a:rPr lang="en-US" sz="850" dirty="0" err="1"/>
              <a:t>os</a:t>
            </a:r>
            <a:r>
              <a:rPr lang="en-US" sz="850" dirty="0"/>
              <a:t> (oral); SC, subcutaneous.</a:t>
            </a:r>
            <a:br>
              <a:rPr lang="en-US" sz="850" dirty="0"/>
            </a:br>
            <a:r>
              <a:rPr lang="en-US" sz="850" dirty="0"/>
              <a:t>1. Bray GA et al. Lancet 2016;387:1947–1956; 2. </a:t>
            </a:r>
            <a:r>
              <a:rPr lang="en-US" sz="850" dirty="0" err="1"/>
              <a:t>Grunvald</a:t>
            </a:r>
            <a:r>
              <a:rPr lang="en-US" sz="850" dirty="0"/>
              <a:t> E et al. Gastroenterology. 2022;163:1198–1225; Additional references in slide notes.</a:t>
            </a:r>
          </a:p>
        </p:txBody>
      </p:sp>
      <p:graphicFrame>
        <p:nvGraphicFramePr>
          <p:cNvPr id="5" name="Table 4">
            <a:extLst>
              <a:ext uri="{FF2B5EF4-FFF2-40B4-BE49-F238E27FC236}">
                <a16:creationId xmlns:a16="http://schemas.microsoft.com/office/drawing/2014/main" id="{CB292CBF-825C-192E-2613-43B3CD2F246F}"/>
              </a:ext>
            </a:extLst>
          </p:cNvPr>
          <p:cNvGraphicFramePr>
            <a:graphicFrameLocks noGrp="1"/>
          </p:cNvGraphicFramePr>
          <p:nvPr/>
        </p:nvGraphicFramePr>
        <p:xfrm>
          <a:off x="442069" y="1064760"/>
          <a:ext cx="11461603" cy="4595585"/>
        </p:xfrm>
        <a:graphic>
          <a:graphicData uri="http://schemas.openxmlformats.org/drawingml/2006/table">
            <a:tbl>
              <a:tblPr firstRow="1" bandRow="1">
                <a:tableStyleId>{69012ECD-51FC-41F1-AA8D-1B2483CD663E}</a:tableStyleId>
              </a:tblPr>
              <a:tblGrid>
                <a:gridCol w="2177306">
                  <a:extLst>
                    <a:ext uri="{9D8B030D-6E8A-4147-A177-3AD203B41FA5}">
                      <a16:colId xmlns:a16="http://schemas.microsoft.com/office/drawing/2014/main" val="20000"/>
                    </a:ext>
                  </a:extLst>
                </a:gridCol>
                <a:gridCol w="1666875">
                  <a:extLst>
                    <a:ext uri="{9D8B030D-6E8A-4147-A177-3AD203B41FA5}">
                      <a16:colId xmlns:a16="http://schemas.microsoft.com/office/drawing/2014/main" val="20001"/>
                    </a:ext>
                  </a:extLst>
                </a:gridCol>
                <a:gridCol w="7617422">
                  <a:extLst>
                    <a:ext uri="{9D8B030D-6E8A-4147-A177-3AD203B41FA5}">
                      <a16:colId xmlns:a16="http://schemas.microsoft.com/office/drawing/2014/main" val="3013434595"/>
                    </a:ext>
                  </a:extLst>
                </a:gridCol>
              </a:tblGrid>
              <a:tr h="296549">
                <a:tc>
                  <a:txBody>
                    <a:bodyPr/>
                    <a:lstStyle/>
                    <a:p>
                      <a:pPr algn="ctr"/>
                      <a:r>
                        <a:rPr lang="en-US" sz="1000" dirty="0">
                          <a:latin typeface="+mn-lt"/>
                          <a:ea typeface="Apis For Office" panose="020B0504010101010104" pitchFamily="34" charset="0"/>
                          <a:cs typeface="Apis For Office" panose="020B0504010101010104" pitchFamily="34" charset="0"/>
                        </a:rPr>
                        <a:t>Name</a:t>
                      </a:r>
                    </a:p>
                  </a:txBody>
                  <a:tcPr marL="121920" marR="121920" marT="48000" marB="48000" anchor="ctr">
                    <a:lnL w="12700"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en-US" sz="1000">
                          <a:latin typeface="+mn-lt"/>
                          <a:ea typeface="Apis For Office" panose="020B0504010101010104" pitchFamily="34" charset="0"/>
                          <a:cs typeface="Apis For Office" panose="020B0504010101010104" pitchFamily="34" charset="0"/>
                        </a:rPr>
                        <a:t>Class</a:t>
                      </a:r>
                    </a:p>
                  </a:txBody>
                  <a:tcPr marL="121920" marR="121920" marT="48000" marB="4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en-US" sz="1000" dirty="0">
                          <a:latin typeface="+mn-lt"/>
                          <a:ea typeface="Apis For Office" panose="020B0504010101010104" pitchFamily="34" charset="0"/>
                          <a:cs typeface="Apis For Office" panose="020B0504010101010104" pitchFamily="34" charset="0"/>
                        </a:rPr>
                        <a:t>Dosing instructions</a:t>
                      </a:r>
                    </a:p>
                  </a:txBody>
                  <a:tcPr marL="121920" marR="121920" marT="48000" marB="4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518463">
                <a:tc>
                  <a:txBody>
                    <a:bodyPr/>
                    <a:lstStyle/>
                    <a:p>
                      <a:r>
                        <a:rPr lang="en-US" sz="1000" b="1" dirty="0" err="1">
                          <a:solidFill>
                            <a:schemeClr val="tx1"/>
                          </a:solidFill>
                          <a:latin typeface="+mn-lt"/>
                          <a:ea typeface="Apis For Office" panose="020B0504010101010104" pitchFamily="34" charset="0"/>
                          <a:cs typeface="Apis For Office" panose="020B0504010101010104" pitchFamily="34" charset="0"/>
                        </a:rPr>
                        <a:t>Tirzepatide</a:t>
                      </a:r>
                      <a:r>
                        <a:rPr lang="en-US" sz="1000" b="1" dirty="0">
                          <a:solidFill>
                            <a:schemeClr val="tx1"/>
                          </a:solidFill>
                          <a:latin typeface="+mn-lt"/>
                          <a:ea typeface="Apis For Office" panose="020B0504010101010104" pitchFamily="34" charset="0"/>
                          <a:cs typeface="Apis For Office" panose="020B0504010101010104" pitchFamily="34" charset="0"/>
                        </a:rPr>
                        <a:t>, SC</a:t>
                      </a:r>
                      <a:endParaRPr lang="en-US" sz="1000" b="1" baseline="30000" dirty="0">
                        <a:solidFill>
                          <a:schemeClr val="tx1"/>
                        </a:solidFill>
                        <a:latin typeface="+mn-lt"/>
                        <a:ea typeface="Apis For Office" panose="020B0504010101010104" pitchFamily="34" charset="0"/>
                        <a:cs typeface="Apis For Office" panose="020B0504010101010104" pitchFamily="34" charset="0"/>
                      </a:endParaRPr>
                    </a:p>
                  </a:txBody>
                  <a:tcPr marL="144000" marR="144000" marT="72000" marB="720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n-lt"/>
                          <a:ea typeface="Apis For Office" panose="020B0504010101010104" pitchFamily="34" charset="0"/>
                          <a:cs typeface="Apis For Office" panose="020B0504010101010104" pitchFamily="34" charset="0"/>
                        </a:rPr>
                        <a:t>Dual GIP/GLP-1 receptor co-agonist</a:t>
                      </a:r>
                    </a:p>
                  </a:txBody>
                  <a:tcPr marL="144000" marR="144000" marT="72000" marB="72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US" sz="1000" kern="1200" dirty="0">
                          <a:solidFill>
                            <a:schemeClr val="tx1"/>
                          </a:solidFill>
                          <a:latin typeface="+mn-lt"/>
                          <a:ea typeface="Apis For Office" panose="020B0504010101010104" pitchFamily="34" charset="0"/>
                          <a:cs typeface="Apis For Office" panose="020B0504010101010104" pitchFamily="34" charset="0"/>
                        </a:rPr>
                        <a:t>5 mg, 10 mg or 15 mg once weekly</a:t>
                      </a:r>
                    </a:p>
                    <a:p>
                      <a:pPr marL="171450" marR="0" lvl="0" indent="-171450" algn="l">
                        <a:lnSpc>
                          <a:spcPct val="100000"/>
                        </a:lnSpc>
                        <a:spcBef>
                          <a:spcPts val="0"/>
                        </a:spcBef>
                        <a:spcAft>
                          <a:spcPts val="0"/>
                        </a:spcAft>
                        <a:buFont typeface="Arial" panose="020B0604020202020204" pitchFamily="34" charset="0"/>
                        <a:buChar char="•"/>
                      </a:pPr>
                      <a:r>
                        <a:rPr lang="en-US" sz="1000" b="1" kern="1200" dirty="0">
                          <a:solidFill>
                            <a:schemeClr val="tx1"/>
                          </a:solidFill>
                          <a:latin typeface="+mn-lt"/>
                          <a:ea typeface="Apis For Office" panose="020B0504010101010104" pitchFamily="34" charset="0"/>
                          <a:cs typeface="Apis For Office" panose="020B0504010101010104" pitchFamily="34" charset="0"/>
                        </a:rPr>
                        <a:t>Dose escalation: </a:t>
                      </a:r>
                      <a:r>
                        <a:rPr lang="en-US" sz="1000" kern="1200" dirty="0">
                          <a:solidFill>
                            <a:schemeClr val="tx1"/>
                          </a:solidFill>
                          <a:latin typeface="+mn-lt"/>
                          <a:ea typeface="Apis For Office" panose="020B0504010101010104" pitchFamily="34" charset="0"/>
                          <a:cs typeface="Apis For Office" panose="020B0504010101010104" pitchFamily="34" charset="0"/>
                        </a:rPr>
                        <a:t>The recommended starting dosage is 2.5 mg injected SC once weekly. After 4 weeks, increase to 5 mg injected SC once weekly. Increase the dosage in 2.5 mg increments after at least 4 weeks on the current dose</a:t>
                      </a:r>
                    </a:p>
                  </a:txBody>
                  <a:tcPr marL="144000" marR="144000" marT="72000" marB="72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61282654"/>
                  </a:ext>
                </a:extLst>
              </a:tr>
              <a:tr h="518463">
                <a:tc>
                  <a:txBody>
                    <a:bodyPr/>
                    <a:lstStyle/>
                    <a:p>
                      <a:r>
                        <a:rPr lang="en-US" sz="1000" b="1" dirty="0">
                          <a:solidFill>
                            <a:schemeClr val="tx1"/>
                          </a:solidFill>
                          <a:latin typeface="+mn-lt"/>
                          <a:ea typeface="Apis For Office" panose="020B0504010101010104" pitchFamily="34" charset="0"/>
                          <a:cs typeface="Apis For Office" panose="020B0504010101010104" pitchFamily="34" charset="0"/>
                        </a:rPr>
                        <a:t>Semaglutide, SC</a:t>
                      </a:r>
                      <a:endParaRPr lang="en-US" sz="1000" b="1" baseline="30000" dirty="0">
                        <a:solidFill>
                          <a:schemeClr val="tx1"/>
                        </a:solidFill>
                        <a:latin typeface="+mn-lt"/>
                        <a:ea typeface="Apis For Office" panose="020B0504010101010104" pitchFamily="34" charset="0"/>
                        <a:cs typeface="Apis For Office" panose="020B0504010101010104" pitchFamily="34" charset="0"/>
                      </a:endParaRPr>
                    </a:p>
                  </a:txBody>
                  <a:tcPr marL="144000" marR="144000" marT="72000" marB="720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n-lt"/>
                          <a:ea typeface="Apis For Office" panose="020B0504010101010104" pitchFamily="34" charset="0"/>
                          <a:cs typeface="Apis For Office" panose="020B0504010101010104" pitchFamily="34" charset="0"/>
                        </a:rPr>
                        <a:t>GLP-1 receptor agonist</a:t>
                      </a:r>
                    </a:p>
                  </a:txBody>
                  <a:tcPr marL="144000" marR="144000" marT="72000" marB="72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US" sz="1000" b="0" i="0" u="none" strike="noStrike" kern="1200" noProof="0" dirty="0">
                          <a:solidFill>
                            <a:schemeClr val="tx1"/>
                          </a:solidFill>
                          <a:latin typeface="+mn-lt"/>
                        </a:rPr>
                        <a:t>1.7 or 2.4 mg once weekly</a:t>
                      </a:r>
                    </a:p>
                    <a:p>
                      <a:pPr marL="171450" marR="0" lvl="0" indent="-171450" algn="l">
                        <a:lnSpc>
                          <a:spcPct val="100000"/>
                        </a:lnSpc>
                        <a:spcBef>
                          <a:spcPts val="0"/>
                        </a:spcBef>
                        <a:spcAft>
                          <a:spcPts val="0"/>
                        </a:spcAft>
                        <a:buFont typeface="Arial" panose="020B0604020202020204" pitchFamily="34" charset="0"/>
                        <a:buChar char="•"/>
                      </a:pPr>
                      <a:r>
                        <a:rPr lang="en-US" sz="1000" b="1" kern="1200" dirty="0">
                          <a:solidFill>
                            <a:schemeClr val="tx1"/>
                          </a:solidFill>
                          <a:latin typeface="+mn-lt"/>
                          <a:ea typeface="Apis For Office" panose="020B0504010101010104" pitchFamily="34" charset="0"/>
                          <a:cs typeface="Apis For Office" panose="020B0504010101010104" pitchFamily="34" charset="0"/>
                        </a:rPr>
                        <a:t>Dose escalation: </a:t>
                      </a:r>
                      <a:r>
                        <a:rPr lang="en-US" sz="1000" kern="1200" dirty="0">
                          <a:solidFill>
                            <a:schemeClr val="tx1"/>
                          </a:solidFill>
                          <a:latin typeface="+mn-lt"/>
                          <a:ea typeface="Apis For Office" panose="020B0504010101010104" pitchFamily="34" charset="0"/>
                          <a:cs typeface="Apis For Office" panose="020B0504010101010104" pitchFamily="34" charset="0"/>
                        </a:rPr>
                        <a:t>Initiate at 0.25 mg once weekly for 4 weeks. Then follow the dosage escalation schedule, titrating every 4 weeks to achieve the maintenance dosage</a:t>
                      </a:r>
                    </a:p>
                  </a:txBody>
                  <a:tcPr marL="144000" marR="144000" marT="72000" marB="72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5416330"/>
                  </a:ext>
                </a:extLst>
              </a:tr>
              <a:tr h="387036">
                <a:tc>
                  <a:txBody>
                    <a:bodyPr/>
                    <a:lstStyle/>
                    <a:p>
                      <a:r>
                        <a:rPr lang="en-US" sz="1000" b="1" dirty="0">
                          <a:solidFill>
                            <a:schemeClr val="tx1"/>
                          </a:solidFill>
                          <a:latin typeface="+mn-lt"/>
                          <a:ea typeface="Apis For Office" panose="020B0504010101010104" pitchFamily="34" charset="0"/>
                          <a:cs typeface="Apis For Office" panose="020B0504010101010104" pitchFamily="34" charset="0"/>
                        </a:rPr>
                        <a:t>Liraglutide, SC</a:t>
                      </a:r>
                      <a:endParaRPr lang="en-US" sz="1000" b="1" baseline="30000" dirty="0">
                        <a:solidFill>
                          <a:schemeClr val="tx1"/>
                        </a:solidFill>
                        <a:latin typeface="+mn-lt"/>
                        <a:ea typeface="Apis For Office" panose="020B0504010101010104" pitchFamily="34" charset="0"/>
                        <a:cs typeface="Apis For Office" panose="020B0504010101010104" pitchFamily="34" charset="0"/>
                      </a:endParaRPr>
                    </a:p>
                  </a:txBody>
                  <a:tcPr marL="144000" marR="144000" marT="72000" marB="720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000">
                          <a:solidFill>
                            <a:schemeClr val="tx1"/>
                          </a:solidFill>
                          <a:latin typeface="+mn-lt"/>
                          <a:ea typeface="Apis For Office" panose="020B0504010101010104" pitchFamily="34" charset="0"/>
                          <a:cs typeface="Apis For Office" panose="020B0504010101010104" pitchFamily="34" charset="0"/>
                        </a:rPr>
                        <a:t>GLP-1 receptor agonist</a:t>
                      </a:r>
                    </a:p>
                  </a:txBody>
                  <a:tcPr marL="144000" marR="144000" marT="72000" marB="72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US" sz="1000" b="0" i="0" u="none" strike="noStrike" kern="1200" noProof="0" dirty="0">
                          <a:solidFill>
                            <a:schemeClr val="tx1"/>
                          </a:solidFill>
                          <a:latin typeface="+mn-lt"/>
                        </a:rPr>
                        <a:t>3.0 mg once daily</a:t>
                      </a:r>
                    </a:p>
                    <a:p>
                      <a:pPr marL="171450" marR="0" lvl="0" indent="-171450" algn="l">
                        <a:lnSpc>
                          <a:spcPct val="100000"/>
                        </a:lnSpc>
                        <a:spcBef>
                          <a:spcPts val="0"/>
                        </a:spcBef>
                        <a:spcAft>
                          <a:spcPts val="0"/>
                        </a:spcAft>
                        <a:buFont typeface="Arial" panose="020B0604020202020204" pitchFamily="34" charset="0"/>
                        <a:buChar char="•"/>
                      </a:pPr>
                      <a:r>
                        <a:rPr lang="en-US" sz="1000" b="1" kern="1200" dirty="0">
                          <a:solidFill>
                            <a:schemeClr val="tx1"/>
                          </a:solidFill>
                          <a:latin typeface="+mn-lt"/>
                          <a:ea typeface="Apis For Office" panose="020B0504010101010104" pitchFamily="34" charset="0"/>
                          <a:cs typeface="Apis For Office" panose="020B0504010101010104" pitchFamily="34" charset="0"/>
                        </a:rPr>
                        <a:t>Dose escalation: </a:t>
                      </a:r>
                      <a:r>
                        <a:rPr lang="en-US" sz="1000" kern="1200" dirty="0">
                          <a:solidFill>
                            <a:schemeClr val="tx1"/>
                          </a:solidFill>
                          <a:latin typeface="+mn-lt"/>
                          <a:ea typeface="Apis For Office" panose="020B0504010101010104" pitchFamily="34" charset="0"/>
                          <a:cs typeface="Apis For Office" panose="020B0504010101010104" pitchFamily="34" charset="0"/>
                        </a:rPr>
                        <a:t>Initiate at 0.6 mg per day for one week. In weekly intervals, increase the dose until a dose of 3 mg is reached</a:t>
                      </a:r>
                    </a:p>
                  </a:txBody>
                  <a:tcPr marL="144000" marR="144000" marT="72000" marB="72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13365350"/>
                  </a:ext>
                </a:extLst>
              </a:tr>
              <a:tr h="649890">
                <a:tc>
                  <a:txBody>
                    <a:bodyPr/>
                    <a:lstStyle/>
                    <a:p>
                      <a:r>
                        <a:rPr lang="en-US" sz="1000" b="1" dirty="0">
                          <a:solidFill>
                            <a:schemeClr val="tx1"/>
                          </a:solidFill>
                          <a:latin typeface="+mn-lt"/>
                          <a:ea typeface="Apis For Office" panose="020B0504010101010104" pitchFamily="34" charset="0"/>
                          <a:cs typeface="Apis For Office" panose="020B0504010101010104" pitchFamily="34" charset="0"/>
                        </a:rPr>
                        <a:t>Naltrexone/bupropion, PO</a:t>
                      </a:r>
                    </a:p>
                  </a:txBody>
                  <a:tcPr marL="144000" marR="144000" marT="72000" marB="720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342884" rtl="0" eaLnBrk="1" fontAlgn="auto" latinLnBrk="0" hangingPunct="1">
                        <a:lnSpc>
                          <a:spcPct val="100000"/>
                        </a:lnSpc>
                        <a:spcBef>
                          <a:spcPts val="0"/>
                        </a:spcBef>
                        <a:spcAft>
                          <a:spcPts val="0"/>
                        </a:spcAft>
                        <a:buClrTx/>
                        <a:buSzTx/>
                        <a:buFontTx/>
                        <a:buNone/>
                        <a:tabLst/>
                        <a:defRPr/>
                      </a:pPr>
                      <a:r>
                        <a:rPr lang="en-US" sz="1000">
                          <a:solidFill>
                            <a:schemeClr val="tx1"/>
                          </a:solidFill>
                          <a:latin typeface="+mn-lt"/>
                          <a:ea typeface="Apis For Office" panose="020B0504010101010104" pitchFamily="34" charset="0"/>
                          <a:cs typeface="Apis For Office" panose="020B0504010101010104" pitchFamily="34" charset="0"/>
                        </a:rPr>
                        <a:t>Opioid receptor antagonist;</a:t>
                      </a:r>
                      <a:r>
                        <a:rPr lang="en-US" sz="1000" baseline="0">
                          <a:solidFill>
                            <a:schemeClr val="tx1"/>
                          </a:solidFill>
                          <a:latin typeface="+mn-lt"/>
                          <a:ea typeface="Apis For Office" panose="020B0504010101010104" pitchFamily="34" charset="0"/>
                          <a:cs typeface="Apis For Office" panose="020B0504010101010104" pitchFamily="34" charset="0"/>
                        </a:rPr>
                        <a:t> dopamine and norepinephrine reuptake inhibitor</a:t>
                      </a:r>
                      <a:endParaRPr lang="en-US" sz="1000">
                        <a:solidFill>
                          <a:schemeClr val="tx1"/>
                        </a:solidFill>
                        <a:latin typeface="+mn-lt"/>
                        <a:ea typeface="Apis For Office" panose="020B0504010101010104" pitchFamily="34" charset="0"/>
                        <a:cs typeface="Apis For Office" panose="020B0504010101010104" pitchFamily="34" charset="0"/>
                      </a:endParaRPr>
                    </a:p>
                  </a:txBody>
                  <a:tcPr marL="144000" marR="144000" marT="72000" marB="72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US" sz="1000" b="0" i="0" u="none" strike="noStrike" noProof="0" dirty="0">
                          <a:solidFill>
                            <a:schemeClr val="tx1"/>
                          </a:solidFill>
                          <a:latin typeface="+mn-lt"/>
                        </a:rPr>
                        <a:t>32 mg/360 mg daily</a:t>
                      </a:r>
                    </a:p>
                    <a:p>
                      <a:pPr marL="171450" marR="0" lvl="0" indent="-171450" algn="l">
                        <a:lnSpc>
                          <a:spcPct val="100000"/>
                        </a:lnSpc>
                        <a:spcBef>
                          <a:spcPts val="0"/>
                        </a:spcBef>
                        <a:spcAft>
                          <a:spcPts val="0"/>
                        </a:spcAft>
                        <a:buFont typeface="Arial" panose="020B0604020202020204" pitchFamily="34" charset="0"/>
                        <a:buChar char="•"/>
                      </a:pPr>
                      <a:r>
                        <a:rPr lang="en-US" sz="1000" b="1" i="0" u="none" strike="noStrike" noProof="0" dirty="0">
                          <a:solidFill>
                            <a:schemeClr val="tx1"/>
                          </a:solidFill>
                          <a:latin typeface="+mn-lt"/>
                          <a:ea typeface="Apis For Office" panose="020B0504010101010104" pitchFamily="34" charset="0"/>
                          <a:cs typeface="Apis For Office" panose="020B0504010101010104" pitchFamily="34" charset="0"/>
                        </a:rPr>
                        <a:t>Dose escalation: </a:t>
                      </a:r>
                      <a:r>
                        <a:rPr lang="en-US" sz="1000" b="0" i="0" u="none" strike="noStrike" noProof="0" dirty="0">
                          <a:solidFill>
                            <a:schemeClr val="tx1"/>
                          </a:solidFill>
                          <a:latin typeface="+mn-lt"/>
                          <a:ea typeface="Apis For Office" panose="020B0504010101010104" pitchFamily="34" charset="0"/>
                          <a:cs typeface="Apis For Office" panose="020B0504010101010104" pitchFamily="34" charset="0"/>
                        </a:rPr>
                        <a:t>Initiate with 1 tablet in the morning for one week. Week 2: 1 tablet in the morning and 1 tablet in the evening. Week 3: 2 tablets in the morning, 1 tablet in the evening. Week 4 onward: 2 tablets in the morning, 2 tablets in the evening</a:t>
                      </a:r>
                      <a:endParaRPr lang="en-US" sz="1000" dirty="0">
                        <a:solidFill>
                          <a:schemeClr val="tx1"/>
                        </a:solidFill>
                        <a:latin typeface="+mn-lt"/>
                        <a:ea typeface="Apis For Office" panose="020B0504010101010104" pitchFamily="34" charset="0"/>
                        <a:cs typeface="Apis For Office" panose="020B0504010101010104" pitchFamily="34" charset="0"/>
                      </a:endParaRPr>
                    </a:p>
                  </a:txBody>
                  <a:tcPr marL="144000" marR="144000" marT="72000" marB="72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6569101"/>
                  </a:ext>
                </a:extLst>
              </a:tr>
              <a:tr h="912743">
                <a:tc>
                  <a:txBody>
                    <a:bodyPr/>
                    <a:lstStyle/>
                    <a:p>
                      <a:r>
                        <a:rPr lang="en-US" sz="1000" b="1" dirty="0">
                          <a:solidFill>
                            <a:schemeClr val="tx1"/>
                          </a:solidFill>
                          <a:latin typeface="+mn-lt"/>
                          <a:ea typeface="Apis For Office" panose="020B0504010101010104" pitchFamily="34" charset="0"/>
                          <a:cs typeface="Apis For Office" panose="020B0504010101010104" pitchFamily="34" charset="0"/>
                        </a:rPr>
                        <a:t>Phentermine/topiramate, PO</a:t>
                      </a:r>
                    </a:p>
                  </a:txBody>
                  <a:tcPr marL="144000" marR="144000" marT="72000" marB="720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000" dirty="0">
                          <a:solidFill>
                            <a:schemeClr val="tx1"/>
                          </a:solidFill>
                          <a:latin typeface="+mn-lt"/>
                          <a:ea typeface="Apis For Office" panose="020B0504010101010104" pitchFamily="34" charset="0"/>
                          <a:cs typeface="Apis For Office" panose="020B0504010101010104" pitchFamily="34" charset="0"/>
                        </a:rPr>
                        <a:t>Sympathomimetic</a:t>
                      </a:r>
                      <a:r>
                        <a:rPr lang="en-US" sz="1000" baseline="0" dirty="0">
                          <a:solidFill>
                            <a:schemeClr val="tx1"/>
                          </a:solidFill>
                          <a:latin typeface="+mn-lt"/>
                          <a:ea typeface="Apis For Office" panose="020B0504010101010104" pitchFamily="34" charset="0"/>
                          <a:cs typeface="Apis For Office" panose="020B0504010101010104" pitchFamily="34" charset="0"/>
                        </a:rPr>
                        <a:t> + anticonvulsant (GABA receptor modulation, carbonic anhydrase inhibition, glutamine antagonism)</a:t>
                      </a:r>
                      <a:endParaRPr lang="en-US" sz="1000" strike="noStrike" baseline="30000" dirty="0">
                        <a:solidFill>
                          <a:schemeClr val="tx1"/>
                        </a:solidFill>
                        <a:latin typeface="+mn-lt"/>
                        <a:ea typeface="Apis For Office" panose="020B0504010101010104" pitchFamily="34" charset="0"/>
                        <a:cs typeface="Apis For Office" panose="020B0504010101010104" pitchFamily="34" charset="0"/>
                      </a:endParaRPr>
                    </a:p>
                  </a:txBody>
                  <a:tcPr marL="144000" marR="144000" marT="72000" marB="72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lvl="0" indent="-171450" algn="l">
                        <a:buFont typeface="Arial" panose="020B0604020202020204" pitchFamily="34" charset="0"/>
                        <a:buChar char="•"/>
                      </a:pPr>
                      <a:r>
                        <a:rPr lang="en-US" sz="1000" b="0" i="0" u="none" strike="noStrike" noProof="0" dirty="0">
                          <a:solidFill>
                            <a:schemeClr val="tx1"/>
                          </a:solidFill>
                          <a:latin typeface="+mn-lt"/>
                        </a:rPr>
                        <a:t>7.5–15 mg/46–92 mg daily</a:t>
                      </a:r>
                    </a:p>
                    <a:p>
                      <a:pPr marL="171450" lvl="0" indent="-171450" algn="l">
                        <a:buFont typeface="Arial" panose="020B0604020202020204" pitchFamily="34" charset="0"/>
                        <a:buChar char="•"/>
                      </a:pPr>
                      <a:r>
                        <a:rPr lang="en-US" sz="1000" b="1" dirty="0">
                          <a:solidFill>
                            <a:schemeClr val="tx1"/>
                          </a:solidFill>
                          <a:latin typeface="+mn-lt"/>
                          <a:ea typeface="Apis For Office" panose="020B0504010101010104" pitchFamily="34" charset="0"/>
                          <a:cs typeface="Apis For Office" panose="020B0504010101010104" pitchFamily="34" charset="0"/>
                        </a:rPr>
                        <a:t>Dose escalation: </a:t>
                      </a:r>
                      <a:r>
                        <a:rPr lang="en-US" sz="1000" dirty="0">
                          <a:solidFill>
                            <a:schemeClr val="tx1"/>
                          </a:solidFill>
                          <a:latin typeface="+mn-lt"/>
                          <a:ea typeface="Apis For Office" panose="020B0504010101010104" pitchFamily="34" charset="0"/>
                          <a:cs typeface="Apis For Office" panose="020B0504010101010104" pitchFamily="34" charset="0"/>
                        </a:rPr>
                        <a:t>Initiate 3.75 mg/23 mg daily for 14 days, then increase to 7.5 mg/46 mg daily. Discontinue or escalate dose (as described) if 3% weight loss is not achieved after 12 weeks on 7.5 mg/46 mg dose. Discontinue if 5% weight loss is not achieved after 12 weeks on maximum daily dose of 15 mg/92 mg</a:t>
                      </a:r>
                    </a:p>
                  </a:txBody>
                  <a:tcPr marL="144000" marR="144000" marT="72000" marB="72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87299339"/>
                  </a:ext>
                </a:extLst>
              </a:tr>
              <a:tr h="387036">
                <a:tc>
                  <a:txBody>
                    <a:bodyPr/>
                    <a:lstStyle/>
                    <a:p>
                      <a:r>
                        <a:rPr lang="en-US" sz="1000" b="1" dirty="0">
                          <a:solidFill>
                            <a:schemeClr val="tx1"/>
                          </a:solidFill>
                          <a:latin typeface="+mn-lt"/>
                          <a:ea typeface="Apis For Office" panose="020B0504010101010104" pitchFamily="34" charset="0"/>
                          <a:cs typeface="Apis For Office" panose="020B0504010101010104" pitchFamily="34" charset="0"/>
                        </a:rPr>
                        <a:t>Orlistat, PO</a:t>
                      </a:r>
                      <a:r>
                        <a:rPr lang="en-US" sz="1000" b="1" baseline="30000" dirty="0">
                          <a:solidFill>
                            <a:schemeClr val="tx1"/>
                          </a:solidFill>
                          <a:latin typeface="+mn-lt"/>
                          <a:ea typeface="Apis For Office" panose="020B0504010101010104" pitchFamily="34" charset="0"/>
                          <a:cs typeface="Apis For Office" panose="020B0504010101010104" pitchFamily="34" charset="0"/>
                        </a:rPr>
                        <a:t>*</a:t>
                      </a:r>
                    </a:p>
                  </a:txBody>
                  <a:tcPr marL="144000" marR="144000" marT="72000" marB="720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a:solidFill>
                            <a:schemeClr val="tx1"/>
                          </a:solidFill>
                          <a:latin typeface="+mn-lt"/>
                          <a:ea typeface="Apis For Office" panose="020B0504010101010104" pitchFamily="34" charset="0"/>
                          <a:cs typeface="Apis For Office" panose="020B0504010101010104" pitchFamily="34" charset="0"/>
                        </a:rPr>
                        <a:t>Pancreatic lipase inhibitor</a:t>
                      </a:r>
                    </a:p>
                  </a:txBody>
                  <a:tcPr marL="144000" marR="144000" marT="72000" marB="72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a:buFont typeface="Arial" panose="020B0604020202020204" pitchFamily="34" charset="0"/>
                        <a:buChar char="•"/>
                      </a:pPr>
                      <a:r>
                        <a:rPr lang="en-US" sz="1000" dirty="0">
                          <a:solidFill>
                            <a:schemeClr val="tx1"/>
                          </a:solidFill>
                          <a:latin typeface="+mn-lt"/>
                          <a:ea typeface="Apis For Office" panose="020B0504010101010104" pitchFamily="34" charset="0"/>
                          <a:cs typeface="Apis For Office" panose="020B0504010101010104" pitchFamily="34" charset="0"/>
                        </a:rPr>
                        <a:t>120 mg three times daily</a:t>
                      </a:r>
                    </a:p>
                  </a:txBody>
                  <a:tcPr marL="144000" marR="144000" marT="72000" marB="72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0023462"/>
                  </a:ext>
                </a:extLst>
              </a:tr>
              <a:tr h="387036">
                <a:tc>
                  <a:txBody>
                    <a:bodyPr/>
                    <a:lstStyle/>
                    <a:p>
                      <a:r>
                        <a:rPr lang="en-US" sz="1000" b="1" dirty="0">
                          <a:solidFill>
                            <a:schemeClr val="tx1"/>
                          </a:solidFill>
                          <a:latin typeface="+mn-lt"/>
                          <a:ea typeface="Apis For Office" panose="020B0504010101010104" pitchFamily="34" charset="0"/>
                          <a:cs typeface="Apis For Office" panose="020B0504010101010104" pitchFamily="34" charset="0"/>
                        </a:rPr>
                        <a:t>Phentermine, PO</a:t>
                      </a:r>
                      <a:r>
                        <a:rPr lang="en-US" sz="1000" b="1" baseline="30000" dirty="0">
                          <a:solidFill>
                            <a:schemeClr val="tx1"/>
                          </a:solidFill>
                          <a:latin typeface="+mn-lt"/>
                          <a:ea typeface="Apis For Office" panose="020B0504010101010104" pitchFamily="34" charset="0"/>
                          <a:cs typeface="Apis For Office" panose="020B0504010101010104" pitchFamily="34" charset="0"/>
                        </a:rPr>
                        <a:t>†</a:t>
                      </a:r>
                    </a:p>
                  </a:txBody>
                  <a:tcPr marL="144000" marR="144000" marT="72000" marB="720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000" dirty="0">
                          <a:solidFill>
                            <a:schemeClr val="tx1"/>
                          </a:solidFill>
                          <a:latin typeface="+mn-lt"/>
                          <a:ea typeface="Apis For Office" panose="020B0504010101010104" pitchFamily="34" charset="0"/>
                          <a:cs typeface="Apis For Office" panose="020B0504010101010104" pitchFamily="34" charset="0"/>
                        </a:rPr>
                        <a:t>Sympathomimetic</a:t>
                      </a:r>
                      <a:endParaRPr lang="en-US" sz="1000" baseline="30000" dirty="0">
                        <a:solidFill>
                          <a:schemeClr val="tx1"/>
                        </a:solidFill>
                        <a:latin typeface="+mn-lt"/>
                        <a:ea typeface="Apis For Office" panose="020B0504010101010104" pitchFamily="34" charset="0"/>
                        <a:cs typeface="Apis For Office" panose="020B0504010101010104" pitchFamily="34" charset="0"/>
                      </a:endParaRPr>
                    </a:p>
                  </a:txBody>
                  <a:tcPr marL="144000" marR="144000" marT="72000" marB="72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lgn="l">
                        <a:buFont typeface="Arial" panose="020B0604020202020204" pitchFamily="34" charset="0"/>
                        <a:buChar char="•"/>
                      </a:pPr>
                      <a:r>
                        <a:rPr lang="en-US" sz="1000" dirty="0">
                          <a:solidFill>
                            <a:schemeClr val="tx1"/>
                          </a:solidFill>
                          <a:latin typeface="+mn-lt"/>
                          <a:ea typeface="Apis For Office" panose="020B0504010101010104" pitchFamily="34" charset="0"/>
                          <a:cs typeface="Apis For Office" panose="020B0504010101010104" pitchFamily="34" charset="0"/>
                        </a:rPr>
                        <a:t>15–30 mg once daily</a:t>
                      </a:r>
                    </a:p>
                    <a:p>
                      <a:pPr marL="171450" indent="-171450" algn="l">
                        <a:buFont typeface="Arial" panose="020B0604020202020204" pitchFamily="34" charset="0"/>
                        <a:buChar char="•"/>
                      </a:pPr>
                      <a:r>
                        <a:rPr lang="en-US" sz="1000" b="1" strike="noStrike" dirty="0">
                          <a:solidFill>
                            <a:schemeClr val="tx1"/>
                          </a:solidFill>
                          <a:latin typeface="+mn-lt"/>
                          <a:ea typeface="Apis For Office" panose="020B0504010101010104" pitchFamily="34" charset="0"/>
                          <a:cs typeface="Apis For Office" panose="020B0504010101010104" pitchFamily="34" charset="0"/>
                        </a:rPr>
                        <a:t>Dose escalation: </a:t>
                      </a:r>
                      <a:r>
                        <a:rPr lang="en-US" sz="1000" strike="noStrike" dirty="0">
                          <a:solidFill>
                            <a:schemeClr val="tx1"/>
                          </a:solidFill>
                          <a:latin typeface="+mn-lt"/>
                          <a:ea typeface="Apis For Office" panose="020B0504010101010104" pitchFamily="34" charset="0"/>
                          <a:cs typeface="Apis For Office" panose="020B0504010101010104" pitchFamily="34" charset="0"/>
                        </a:rPr>
                        <a:t>Dosage should be individualized to obtain an adequate response with the lowest effective dose</a:t>
                      </a:r>
                    </a:p>
                  </a:txBody>
                  <a:tcPr marL="144000" marR="144000" marT="72000" marB="72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bl>
          </a:graphicData>
        </a:graphic>
      </p:graphicFrame>
      <p:grpSp>
        <p:nvGrpSpPr>
          <p:cNvPr id="6" name="Group 5">
            <a:extLst>
              <a:ext uri="{FF2B5EF4-FFF2-40B4-BE49-F238E27FC236}">
                <a16:creationId xmlns:a16="http://schemas.microsoft.com/office/drawing/2014/main" id="{33C7E953-96C3-8A83-09FB-EEA629E6A9F4}"/>
              </a:ext>
            </a:extLst>
          </p:cNvPr>
          <p:cNvGrpSpPr/>
          <p:nvPr/>
        </p:nvGrpSpPr>
        <p:grpSpPr>
          <a:xfrm>
            <a:off x="2404781" y="2112002"/>
            <a:ext cx="108900" cy="282875"/>
            <a:chOff x="886469" y="3328575"/>
            <a:chExt cx="207255" cy="538358"/>
          </a:xfrm>
          <a:solidFill>
            <a:schemeClr val="tx1"/>
          </a:solidFill>
        </p:grpSpPr>
        <p:sp>
          <p:nvSpPr>
            <p:cNvPr id="7" name="Freeform 47">
              <a:extLst>
                <a:ext uri="{FF2B5EF4-FFF2-40B4-BE49-F238E27FC236}">
                  <a16:creationId xmlns:a16="http://schemas.microsoft.com/office/drawing/2014/main" id="{67D3DDD1-05AF-8137-2842-47D19279B76D}"/>
                </a:ext>
              </a:extLst>
            </p:cNvPr>
            <p:cNvSpPr>
              <a:spLocks/>
            </p:cNvSpPr>
            <p:nvPr/>
          </p:nvSpPr>
          <p:spPr bwMode="auto">
            <a:xfrm>
              <a:off x="886469" y="3497918"/>
              <a:ext cx="207255" cy="369015"/>
            </a:xfrm>
            <a:custGeom>
              <a:avLst/>
              <a:gdLst>
                <a:gd name="T0" fmla="*/ 57 w 109"/>
                <a:gd name="T1" fmla="*/ 109 h 194"/>
                <a:gd name="T2" fmla="*/ 51 w 109"/>
                <a:gd name="T3" fmla="*/ 109 h 194"/>
                <a:gd name="T4" fmla="*/ 51 w 109"/>
                <a:gd name="T5" fmla="*/ 115 h 194"/>
                <a:gd name="T6" fmla="*/ 51 w 109"/>
                <a:gd name="T7" fmla="*/ 176 h 194"/>
                <a:gd name="T8" fmla="*/ 45 w 109"/>
                <a:gd name="T9" fmla="*/ 188 h 194"/>
                <a:gd name="T10" fmla="*/ 26 w 109"/>
                <a:gd name="T11" fmla="*/ 176 h 194"/>
                <a:gd name="T12" fmla="*/ 26 w 109"/>
                <a:gd name="T13" fmla="*/ 117 h 194"/>
                <a:gd name="T14" fmla="*/ 26 w 109"/>
                <a:gd name="T15" fmla="*/ 109 h 194"/>
                <a:gd name="T16" fmla="*/ 17 w 109"/>
                <a:gd name="T17" fmla="*/ 109 h 194"/>
                <a:gd name="T18" fmla="*/ 25 w 109"/>
                <a:gd name="T19" fmla="*/ 71 h 194"/>
                <a:gd name="T20" fmla="*/ 27 w 109"/>
                <a:gd name="T21" fmla="*/ 35 h 194"/>
                <a:gd name="T22" fmla="*/ 19 w 109"/>
                <a:gd name="T23" fmla="*/ 78 h 194"/>
                <a:gd name="T24" fmla="*/ 18 w 109"/>
                <a:gd name="T25" fmla="*/ 85 h 194"/>
                <a:gd name="T26" fmla="*/ 8 w 109"/>
                <a:gd name="T27" fmla="*/ 91 h 194"/>
                <a:gd name="T28" fmla="*/ 0 w 109"/>
                <a:gd name="T29" fmla="*/ 82 h 194"/>
                <a:gd name="T30" fmla="*/ 2 w 109"/>
                <a:gd name="T31" fmla="*/ 69 h 194"/>
                <a:gd name="T32" fmla="*/ 11 w 109"/>
                <a:gd name="T33" fmla="*/ 20 h 194"/>
                <a:gd name="T34" fmla="*/ 35 w 109"/>
                <a:gd name="T35" fmla="*/ 0 h 194"/>
                <a:gd name="T36" fmla="*/ 75 w 109"/>
                <a:gd name="T37" fmla="*/ 0 h 194"/>
                <a:gd name="T38" fmla="*/ 97 w 109"/>
                <a:gd name="T39" fmla="*/ 18 h 194"/>
                <a:gd name="T40" fmla="*/ 108 w 109"/>
                <a:gd name="T41" fmla="*/ 79 h 194"/>
                <a:gd name="T42" fmla="*/ 102 w 109"/>
                <a:gd name="T43" fmla="*/ 90 h 194"/>
                <a:gd name="T44" fmla="*/ 90 w 109"/>
                <a:gd name="T45" fmla="*/ 83 h 194"/>
                <a:gd name="T46" fmla="*/ 84 w 109"/>
                <a:gd name="T47" fmla="*/ 49 h 194"/>
                <a:gd name="T48" fmla="*/ 80 w 109"/>
                <a:gd name="T49" fmla="*/ 32 h 194"/>
                <a:gd name="T50" fmla="*/ 91 w 109"/>
                <a:gd name="T51" fmla="*/ 108 h 194"/>
                <a:gd name="T52" fmla="*/ 82 w 109"/>
                <a:gd name="T53" fmla="*/ 109 h 194"/>
                <a:gd name="T54" fmla="*/ 82 w 109"/>
                <a:gd name="T55" fmla="*/ 114 h 194"/>
                <a:gd name="T56" fmla="*/ 82 w 109"/>
                <a:gd name="T57" fmla="*/ 174 h 194"/>
                <a:gd name="T58" fmla="*/ 80 w 109"/>
                <a:gd name="T59" fmla="*/ 185 h 194"/>
                <a:gd name="T60" fmla="*/ 68 w 109"/>
                <a:gd name="T61" fmla="*/ 190 h 194"/>
                <a:gd name="T62" fmla="*/ 58 w 109"/>
                <a:gd name="T63" fmla="*/ 180 h 194"/>
                <a:gd name="T64" fmla="*/ 57 w 109"/>
                <a:gd name="T65" fmla="*/ 173 h 194"/>
                <a:gd name="T66" fmla="*/ 57 w 109"/>
                <a:gd name="T67" fmla="*/ 115 h 194"/>
                <a:gd name="T68" fmla="*/ 57 w 109"/>
                <a:gd name="T69" fmla="*/ 10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9" h="194">
                  <a:moveTo>
                    <a:pt x="57" y="109"/>
                  </a:moveTo>
                  <a:cubicBezTo>
                    <a:pt x="55" y="109"/>
                    <a:pt x="53" y="109"/>
                    <a:pt x="51" y="109"/>
                  </a:cubicBezTo>
                  <a:cubicBezTo>
                    <a:pt x="51" y="111"/>
                    <a:pt x="51" y="113"/>
                    <a:pt x="51" y="115"/>
                  </a:cubicBezTo>
                  <a:cubicBezTo>
                    <a:pt x="51" y="135"/>
                    <a:pt x="51" y="156"/>
                    <a:pt x="51" y="176"/>
                  </a:cubicBezTo>
                  <a:cubicBezTo>
                    <a:pt x="51" y="181"/>
                    <a:pt x="50" y="185"/>
                    <a:pt x="45" y="188"/>
                  </a:cubicBezTo>
                  <a:cubicBezTo>
                    <a:pt x="36" y="194"/>
                    <a:pt x="26" y="187"/>
                    <a:pt x="26" y="176"/>
                  </a:cubicBezTo>
                  <a:cubicBezTo>
                    <a:pt x="26" y="156"/>
                    <a:pt x="26" y="137"/>
                    <a:pt x="26" y="117"/>
                  </a:cubicBezTo>
                  <a:cubicBezTo>
                    <a:pt x="26" y="115"/>
                    <a:pt x="26" y="112"/>
                    <a:pt x="26" y="109"/>
                  </a:cubicBezTo>
                  <a:cubicBezTo>
                    <a:pt x="23" y="109"/>
                    <a:pt x="20" y="109"/>
                    <a:pt x="17" y="109"/>
                  </a:cubicBezTo>
                  <a:cubicBezTo>
                    <a:pt x="20" y="96"/>
                    <a:pt x="22" y="83"/>
                    <a:pt x="25" y="71"/>
                  </a:cubicBezTo>
                  <a:cubicBezTo>
                    <a:pt x="27" y="59"/>
                    <a:pt x="28" y="47"/>
                    <a:pt x="27" y="35"/>
                  </a:cubicBezTo>
                  <a:cubicBezTo>
                    <a:pt x="25" y="49"/>
                    <a:pt x="22" y="64"/>
                    <a:pt x="19" y="78"/>
                  </a:cubicBezTo>
                  <a:cubicBezTo>
                    <a:pt x="19" y="80"/>
                    <a:pt x="19" y="83"/>
                    <a:pt x="18" y="85"/>
                  </a:cubicBezTo>
                  <a:cubicBezTo>
                    <a:pt x="16" y="89"/>
                    <a:pt x="12" y="92"/>
                    <a:pt x="8" y="91"/>
                  </a:cubicBezTo>
                  <a:cubicBezTo>
                    <a:pt x="3" y="90"/>
                    <a:pt x="0" y="87"/>
                    <a:pt x="0" y="82"/>
                  </a:cubicBezTo>
                  <a:cubicBezTo>
                    <a:pt x="0" y="77"/>
                    <a:pt x="1" y="73"/>
                    <a:pt x="2" y="69"/>
                  </a:cubicBezTo>
                  <a:cubicBezTo>
                    <a:pt x="5" y="53"/>
                    <a:pt x="8" y="36"/>
                    <a:pt x="11" y="20"/>
                  </a:cubicBezTo>
                  <a:cubicBezTo>
                    <a:pt x="13" y="7"/>
                    <a:pt x="22" y="0"/>
                    <a:pt x="35" y="0"/>
                  </a:cubicBezTo>
                  <a:cubicBezTo>
                    <a:pt x="48" y="0"/>
                    <a:pt x="61" y="0"/>
                    <a:pt x="75" y="0"/>
                  </a:cubicBezTo>
                  <a:cubicBezTo>
                    <a:pt x="86" y="0"/>
                    <a:pt x="95" y="7"/>
                    <a:pt x="97" y="18"/>
                  </a:cubicBezTo>
                  <a:cubicBezTo>
                    <a:pt x="101" y="38"/>
                    <a:pt x="104" y="59"/>
                    <a:pt x="108" y="79"/>
                  </a:cubicBezTo>
                  <a:cubicBezTo>
                    <a:pt x="109" y="85"/>
                    <a:pt x="107" y="89"/>
                    <a:pt x="102" y="90"/>
                  </a:cubicBezTo>
                  <a:cubicBezTo>
                    <a:pt x="96" y="92"/>
                    <a:pt x="92" y="90"/>
                    <a:pt x="90" y="83"/>
                  </a:cubicBezTo>
                  <a:cubicBezTo>
                    <a:pt x="88" y="72"/>
                    <a:pt x="86" y="61"/>
                    <a:pt x="84" y="49"/>
                  </a:cubicBezTo>
                  <a:cubicBezTo>
                    <a:pt x="83" y="44"/>
                    <a:pt x="82" y="38"/>
                    <a:pt x="80" y="32"/>
                  </a:cubicBezTo>
                  <a:cubicBezTo>
                    <a:pt x="79" y="59"/>
                    <a:pt x="87" y="83"/>
                    <a:pt x="91" y="108"/>
                  </a:cubicBezTo>
                  <a:cubicBezTo>
                    <a:pt x="88" y="109"/>
                    <a:pt x="85" y="109"/>
                    <a:pt x="82" y="109"/>
                  </a:cubicBezTo>
                  <a:cubicBezTo>
                    <a:pt x="82" y="111"/>
                    <a:pt x="82" y="113"/>
                    <a:pt x="82" y="114"/>
                  </a:cubicBezTo>
                  <a:cubicBezTo>
                    <a:pt x="82" y="134"/>
                    <a:pt x="82" y="154"/>
                    <a:pt x="82" y="174"/>
                  </a:cubicBezTo>
                  <a:cubicBezTo>
                    <a:pt x="82" y="178"/>
                    <a:pt x="81" y="182"/>
                    <a:pt x="80" y="185"/>
                  </a:cubicBezTo>
                  <a:cubicBezTo>
                    <a:pt x="77" y="189"/>
                    <a:pt x="73" y="191"/>
                    <a:pt x="68" y="190"/>
                  </a:cubicBezTo>
                  <a:cubicBezTo>
                    <a:pt x="63" y="189"/>
                    <a:pt x="59" y="185"/>
                    <a:pt x="58" y="180"/>
                  </a:cubicBezTo>
                  <a:cubicBezTo>
                    <a:pt x="57" y="178"/>
                    <a:pt x="57" y="175"/>
                    <a:pt x="57" y="173"/>
                  </a:cubicBezTo>
                  <a:cubicBezTo>
                    <a:pt x="57" y="153"/>
                    <a:pt x="57" y="134"/>
                    <a:pt x="57" y="115"/>
                  </a:cubicBezTo>
                  <a:cubicBezTo>
                    <a:pt x="57" y="113"/>
                    <a:pt x="57" y="111"/>
                    <a:pt x="57" y="10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9" name="Freeform 59">
              <a:extLst>
                <a:ext uri="{FF2B5EF4-FFF2-40B4-BE49-F238E27FC236}">
                  <a16:creationId xmlns:a16="http://schemas.microsoft.com/office/drawing/2014/main" id="{7D46DE96-6529-49D0-C3ED-977A9E790E81}"/>
                </a:ext>
              </a:extLst>
            </p:cNvPr>
            <p:cNvSpPr>
              <a:spLocks/>
            </p:cNvSpPr>
            <p:nvPr/>
          </p:nvSpPr>
          <p:spPr bwMode="auto">
            <a:xfrm>
              <a:off x="929437" y="3384180"/>
              <a:ext cx="115002" cy="107419"/>
            </a:xfrm>
            <a:custGeom>
              <a:avLst/>
              <a:gdLst>
                <a:gd name="T0" fmla="*/ 35 w 60"/>
                <a:gd name="T1" fmla="*/ 1 h 57"/>
                <a:gd name="T2" fmla="*/ 60 w 60"/>
                <a:gd name="T3" fmla="*/ 28 h 57"/>
                <a:gd name="T4" fmla="*/ 36 w 60"/>
                <a:gd name="T5" fmla="*/ 55 h 57"/>
                <a:gd name="T6" fmla="*/ 3 w 60"/>
                <a:gd name="T7" fmla="*/ 34 h 57"/>
                <a:gd name="T8" fmla="*/ 18 w 60"/>
                <a:gd name="T9" fmla="*/ 2 h 57"/>
                <a:gd name="T10" fmla="*/ 23 w 60"/>
                <a:gd name="T11" fmla="*/ 1 h 57"/>
                <a:gd name="T12" fmla="*/ 34 w 60"/>
                <a:gd name="T13" fmla="*/ 1 h 57"/>
                <a:gd name="T14" fmla="*/ 35 w 60"/>
                <a:gd name="T15" fmla="*/ 1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7">
                  <a:moveTo>
                    <a:pt x="35" y="1"/>
                  </a:moveTo>
                  <a:cubicBezTo>
                    <a:pt x="48" y="0"/>
                    <a:pt x="60" y="13"/>
                    <a:pt x="60" y="28"/>
                  </a:cubicBezTo>
                  <a:cubicBezTo>
                    <a:pt x="60" y="41"/>
                    <a:pt x="49" y="54"/>
                    <a:pt x="36" y="55"/>
                  </a:cubicBezTo>
                  <a:cubicBezTo>
                    <a:pt x="20" y="57"/>
                    <a:pt x="7" y="49"/>
                    <a:pt x="3" y="34"/>
                  </a:cubicBezTo>
                  <a:cubicBezTo>
                    <a:pt x="0" y="21"/>
                    <a:pt x="6" y="8"/>
                    <a:pt x="18" y="2"/>
                  </a:cubicBezTo>
                  <a:cubicBezTo>
                    <a:pt x="20" y="2"/>
                    <a:pt x="21" y="2"/>
                    <a:pt x="23" y="1"/>
                  </a:cubicBezTo>
                  <a:cubicBezTo>
                    <a:pt x="29" y="7"/>
                    <a:pt x="29" y="7"/>
                    <a:pt x="34" y="1"/>
                  </a:cubicBezTo>
                  <a:cubicBezTo>
                    <a:pt x="34" y="1"/>
                    <a:pt x="35" y="1"/>
                    <a:pt x="35"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10" name="Freeform 66">
              <a:extLst>
                <a:ext uri="{FF2B5EF4-FFF2-40B4-BE49-F238E27FC236}">
                  <a16:creationId xmlns:a16="http://schemas.microsoft.com/office/drawing/2014/main" id="{BCA360F7-5C87-B262-628A-689D84ECC609}"/>
                </a:ext>
              </a:extLst>
            </p:cNvPr>
            <p:cNvSpPr>
              <a:spLocks/>
            </p:cNvSpPr>
            <p:nvPr/>
          </p:nvSpPr>
          <p:spPr bwMode="auto">
            <a:xfrm>
              <a:off x="1006525" y="3328575"/>
              <a:ext cx="34122" cy="70770"/>
            </a:xfrm>
            <a:custGeom>
              <a:avLst/>
              <a:gdLst>
                <a:gd name="T0" fmla="*/ 18 w 18"/>
                <a:gd name="T1" fmla="*/ 37 h 37"/>
                <a:gd name="T2" fmla="*/ 0 w 18"/>
                <a:gd name="T3" fmla="*/ 18 h 37"/>
                <a:gd name="T4" fmla="*/ 18 w 18"/>
                <a:gd name="T5" fmla="*/ 0 h 37"/>
                <a:gd name="T6" fmla="*/ 18 w 18"/>
                <a:gd name="T7" fmla="*/ 37 h 37"/>
              </a:gdLst>
              <a:ahLst/>
              <a:cxnLst>
                <a:cxn ang="0">
                  <a:pos x="T0" y="T1"/>
                </a:cxn>
                <a:cxn ang="0">
                  <a:pos x="T2" y="T3"/>
                </a:cxn>
                <a:cxn ang="0">
                  <a:pos x="T4" y="T5"/>
                </a:cxn>
                <a:cxn ang="0">
                  <a:pos x="T6" y="T7"/>
                </a:cxn>
              </a:cxnLst>
              <a:rect l="0" t="0" r="r" b="b"/>
              <a:pathLst>
                <a:path w="18" h="37">
                  <a:moveTo>
                    <a:pt x="18" y="37"/>
                  </a:moveTo>
                  <a:cubicBezTo>
                    <a:pt x="12" y="30"/>
                    <a:pt x="6" y="24"/>
                    <a:pt x="0" y="18"/>
                  </a:cubicBezTo>
                  <a:cubicBezTo>
                    <a:pt x="6" y="13"/>
                    <a:pt x="12" y="6"/>
                    <a:pt x="18" y="0"/>
                  </a:cubicBezTo>
                  <a:cubicBezTo>
                    <a:pt x="18" y="12"/>
                    <a:pt x="18" y="24"/>
                    <a:pt x="18"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11" name="Freeform 71">
              <a:extLst>
                <a:ext uri="{FF2B5EF4-FFF2-40B4-BE49-F238E27FC236}">
                  <a16:creationId xmlns:a16="http://schemas.microsoft.com/office/drawing/2014/main" id="{C288EBA2-00F7-8263-1F27-8CDCD5076A55}"/>
                </a:ext>
              </a:extLst>
            </p:cNvPr>
            <p:cNvSpPr>
              <a:spLocks/>
            </p:cNvSpPr>
            <p:nvPr/>
          </p:nvSpPr>
          <p:spPr bwMode="auto">
            <a:xfrm>
              <a:off x="937019" y="3328575"/>
              <a:ext cx="36649" cy="45495"/>
            </a:xfrm>
            <a:custGeom>
              <a:avLst/>
              <a:gdLst>
                <a:gd name="T0" fmla="*/ 1 w 19"/>
                <a:gd name="T1" fmla="*/ 12 h 24"/>
                <a:gd name="T2" fmla="*/ 0 w 19"/>
                <a:gd name="T3" fmla="*/ 10 h 24"/>
                <a:gd name="T4" fmla="*/ 0 w 19"/>
                <a:gd name="T5" fmla="*/ 0 h 24"/>
                <a:gd name="T6" fmla="*/ 10 w 19"/>
                <a:gd name="T7" fmla="*/ 9 h 24"/>
                <a:gd name="T8" fmla="*/ 19 w 19"/>
                <a:gd name="T9" fmla="*/ 19 h 24"/>
                <a:gd name="T10" fmla="*/ 13 w 19"/>
                <a:gd name="T11" fmla="*/ 24 h 24"/>
                <a:gd name="T12" fmla="*/ 1 w 19"/>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9" h="24">
                  <a:moveTo>
                    <a:pt x="1" y="12"/>
                  </a:moveTo>
                  <a:cubicBezTo>
                    <a:pt x="0" y="11"/>
                    <a:pt x="0" y="11"/>
                    <a:pt x="0" y="10"/>
                  </a:cubicBezTo>
                  <a:cubicBezTo>
                    <a:pt x="0" y="7"/>
                    <a:pt x="0" y="4"/>
                    <a:pt x="0" y="0"/>
                  </a:cubicBezTo>
                  <a:cubicBezTo>
                    <a:pt x="4" y="3"/>
                    <a:pt x="7" y="6"/>
                    <a:pt x="10" y="9"/>
                  </a:cubicBezTo>
                  <a:cubicBezTo>
                    <a:pt x="13" y="12"/>
                    <a:pt x="15" y="15"/>
                    <a:pt x="19" y="19"/>
                  </a:cubicBezTo>
                  <a:cubicBezTo>
                    <a:pt x="17" y="21"/>
                    <a:pt x="15" y="22"/>
                    <a:pt x="13" y="24"/>
                  </a:cubicBezTo>
                  <a:cubicBezTo>
                    <a:pt x="9" y="20"/>
                    <a:pt x="5" y="16"/>
                    <a:pt x="1" y="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12" name="Freeform 72">
              <a:extLst>
                <a:ext uri="{FF2B5EF4-FFF2-40B4-BE49-F238E27FC236}">
                  <a16:creationId xmlns:a16="http://schemas.microsoft.com/office/drawing/2014/main" id="{2A019966-8CBB-8805-944F-CEE6DEF89AE0}"/>
                </a:ext>
              </a:extLst>
            </p:cNvPr>
            <p:cNvSpPr>
              <a:spLocks/>
            </p:cNvSpPr>
            <p:nvPr/>
          </p:nvSpPr>
          <p:spPr bwMode="auto">
            <a:xfrm>
              <a:off x="939547" y="3351323"/>
              <a:ext cx="22748" cy="48023"/>
            </a:xfrm>
            <a:custGeom>
              <a:avLst/>
              <a:gdLst>
                <a:gd name="T0" fmla="*/ 0 w 12"/>
                <a:gd name="T1" fmla="*/ 0 h 25"/>
                <a:gd name="T2" fmla="*/ 12 w 12"/>
                <a:gd name="T3" fmla="*/ 12 h 25"/>
                <a:gd name="T4" fmla="*/ 0 w 12"/>
                <a:gd name="T5" fmla="*/ 25 h 25"/>
                <a:gd name="T6" fmla="*/ 0 w 12"/>
                <a:gd name="T7" fmla="*/ 0 h 25"/>
              </a:gdLst>
              <a:ahLst/>
              <a:cxnLst>
                <a:cxn ang="0">
                  <a:pos x="T0" y="T1"/>
                </a:cxn>
                <a:cxn ang="0">
                  <a:pos x="T2" y="T3"/>
                </a:cxn>
                <a:cxn ang="0">
                  <a:pos x="T4" y="T5"/>
                </a:cxn>
                <a:cxn ang="0">
                  <a:pos x="T6" y="T7"/>
                </a:cxn>
              </a:cxnLst>
              <a:rect l="0" t="0" r="r" b="b"/>
              <a:pathLst>
                <a:path w="12" h="25">
                  <a:moveTo>
                    <a:pt x="0" y="0"/>
                  </a:moveTo>
                  <a:cubicBezTo>
                    <a:pt x="4" y="4"/>
                    <a:pt x="8" y="8"/>
                    <a:pt x="12" y="12"/>
                  </a:cubicBezTo>
                  <a:cubicBezTo>
                    <a:pt x="8" y="16"/>
                    <a:pt x="4" y="20"/>
                    <a:pt x="0" y="25"/>
                  </a:cubicBezTo>
                  <a:cubicBezTo>
                    <a:pt x="0" y="16"/>
                    <a:pt x="0" y="8"/>
                    <a:pt x="0"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13" name="Freeform 73">
              <a:extLst>
                <a:ext uri="{FF2B5EF4-FFF2-40B4-BE49-F238E27FC236}">
                  <a16:creationId xmlns:a16="http://schemas.microsoft.com/office/drawing/2014/main" id="{25570304-D43A-FB6C-D60E-5C151A958566}"/>
                </a:ext>
              </a:extLst>
            </p:cNvPr>
            <p:cNvSpPr>
              <a:spLocks/>
            </p:cNvSpPr>
            <p:nvPr/>
          </p:nvSpPr>
          <p:spPr bwMode="auto">
            <a:xfrm>
              <a:off x="976195" y="3348795"/>
              <a:ext cx="26539" cy="29067"/>
            </a:xfrm>
            <a:custGeom>
              <a:avLst/>
              <a:gdLst>
                <a:gd name="T0" fmla="*/ 14 w 14"/>
                <a:gd name="T1" fmla="*/ 7 h 15"/>
                <a:gd name="T2" fmla="*/ 7 w 14"/>
                <a:gd name="T3" fmla="*/ 15 h 15"/>
                <a:gd name="T4" fmla="*/ 0 w 14"/>
                <a:gd name="T5" fmla="*/ 8 h 15"/>
                <a:gd name="T6" fmla="*/ 7 w 14"/>
                <a:gd name="T7" fmla="*/ 0 h 15"/>
                <a:gd name="T8" fmla="*/ 14 w 14"/>
                <a:gd name="T9" fmla="*/ 7 h 15"/>
              </a:gdLst>
              <a:ahLst/>
              <a:cxnLst>
                <a:cxn ang="0">
                  <a:pos x="T0" y="T1"/>
                </a:cxn>
                <a:cxn ang="0">
                  <a:pos x="T2" y="T3"/>
                </a:cxn>
                <a:cxn ang="0">
                  <a:pos x="T4" y="T5"/>
                </a:cxn>
                <a:cxn ang="0">
                  <a:pos x="T6" y="T7"/>
                </a:cxn>
                <a:cxn ang="0">
                  <a:pos x="T8" y="T9"/>
                </a:cxn>
              </a:cxnLst>
              <a:rect l="0" t="0" r="r" b="b"/>
              <a:pathLst>
                <a:path w="14" h="15">
                  <a:moveTo>
                    <a:pt x="14" y="7"/>
                  </a:moveTo>
                  <a:cubicBezTo>
                    <a:pt x="14" y="11"/>
                    <a:pt x="11" y="15"/>
                    <a:pt x="7" y="15"/>
                  </a:cubicBezTo>
                  <a:cubicBezTo>
                    <a:pt x="3" y="15"/>
                    <a:pt x="0" y="11"/>
                    <a:pt x="0" y="8"/>
                  </a:cubicBezTo>
                  <a:cubicBezTo>
                    <a:pt x="0" y="3"/>
                    <a:pt x="3" y="0"/>
                    <a:pt x="7" y="0"/>
                  </a:cubicBezTo>
                  <a:cubicBezTo>
                    <a:pt x="11" y="0"/>
                    <a:pt x="14" y="3"/>
                    <a:pt x="14"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14" name="Freeform 75">
              <a:extLst>
                <a:ext uri="{FF2B5EF4-FFF2-40B4-BE49-F238E27FC236}">
                  <a16:creationId xmlns:a16="http://schemas.microsoft.com/office/drawing/2014/main" id="{F9DE6CB0-C7C8-A557-8599-F834CBB0219E}"/>
                </a:ext>
              </a:extLst>
            </p:cNvPr>
            <p:cNvSpPr>
              <a:spLocks/>
            </p:cNvSpPr>
            <p:nvPr/>
          </p:nvSpPr>
          <p:spPr bwMode="auto">
            <a:xfrm>
              <a:off x="973668" y="3385444"/>
              <a:ext cx="22748" cy="11374"/>
            </a:xfrm>
            <a:custGeom>
              <a:avLst/>
              <a:gdLst>
                <a:gd name="T0" fmla="*/ 12 w 12"/>
                <a:gd name="T1" fmla="*/ 0 h 6"/>
                <a:gd name="T2" fmla="*/ 11 w 12"/>
                <a:gd name="T3" fmla="*/ 0 h 6"/>
                <a:gd name="T4" fmla="*/ 0 w 12"/>
                <a:gd name="T5" fmla="*/ 0 h 6"/>
                <a:gd name="T6" fmla="*/ 12 w 12"/>
                <a:gd name="T7" fmla="*/ 0 h 6"/>
              </a:gdLst>
              <a:ahLst/>
              <a:cxnLst>
                <a:cxn ang="0">
                  <a:pos x="T0" y="T1"/>
                </a:cxn>
                <a:cxn ang="0">
                  <a:pos x="T2" y="T3"/>
                </a:cxn>
                <a:cxn ang="0">
                  <a:pos x="T4" y="T5"/>
                </a:cxn>
                <a:cxn ang="0">
                  <a:pos x="T6" y="T7"/>
                </a:cxn>
              </a:cxnLst>
              <a:rect l="0" t="0" r="r" b="b"/>
              <a:pathLst>
                <a:path w="12" h="6">
                  <a:moveTo>
                    <a:pt x="12" y="0"/>
                  </a:moveTo>
                  <a:cubicBezTo>
                    <a:pt x="12" y="0"/>
                    <a:pt x="11" y="0"/>
                    <a:pt x="11" y="0"/>
                  </a:cubicBezTo>
                  <a:cubicBezTo>
                    <a:pt x="6" y="6"/>
                    <a:pt x="6" y="6"/>
                    <a:pt x="0" y="0"/>
                  </a:cubicBezTo>
                  <a:cubicBezTo>
                    <a:pt x="4" y="0"/>
                    <a:pt x="8" y="0"/>
                    <a:pt x="1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grpSp>
      <p:grpSp>
        <p:nvGrpSpPr>
          <p:cNvPr id="15" name="Group 14">
            <a:extLst>
              <a:ext uri="{FF2B5EF4-FFF2-40B4-BE49-F238E27FC236}">
                <a16:creationId xmlns:a16="http://schemas.microsoft.com/office/drawing/2014/main" id="{6684515C-5CDA-EE05-7161-0481E9803CF3}"/>
              </a:ext>
            </a:extLst>
          </p:cNvPr>
          <p:cNvGrpSpPr/>
          <p:nvPr/>
        </p:nvGrpSpPr>
        <p:grpSpPr>
          <a:xfrm>
            <a:off x="2404781" y="2648929"/>
            <a:ext cx="108900" cy="282875"/>
            <a:chOff x="886469" y="3328575"/>
            <a:chExt cx="207255" cy="538358"/>
          </a:xfrm>
          <a:solidFill>
            <a:schemeClr val="tx1"/>
          </a:solidFill>
        </p:grpSpPr>
        <p:sp>
          <p:nvSpPr>
            <p:cNvPr id="16" name="Freeform 47">
              <a:extLst>
                <a:ext uri="{FF2B5EF4-FFF2-40B4-BE49-F238E27FC236}">
                  <a16:creationId xmlns:a16="http://schemas.microsoft.com/office/drawing/2014/main" id="{741C1F20-C2E5-059B-1FBB-42B7186A133A}"/>
                </a:ext>
              </a:extLst>
            </p:cNvPr>
            <p:cNvSpPr>
              <a:spLocks/>
            </p:cNvSpPr>
            <p:nvPr/>
          </p:nvSpPr>
          <p:spPr bwMode="auto">
            <a:xfrm>
              <a:off x="886469" y="3497918"/>
              <a:ext cx="207255" cy="369015"/>
            </a:xfrm>
            <a:custGeom>
              <a:avLst/>
              <a:gdLst>
                <a:gd name="T0" fmla="*/ 57 w 109"/>
                <a:gd name="T1" fmla="*/ 109 h 194"/>
                <a:gd name="T2" fmla="*/ 51 w 109"/>
                <a:gd name="T3" fmla="*/ 109 h 194"/>
                <a:gd name="T4" fmla="*/ 51 w 109"/>
                <a:gd name="T5" fmla="*/ 115 h 194"/>
                <a:gd name="T6" fmla="*/ 51 w 109"/>
                <a:gd name="T7" fmla="*/ 176 h 194"/>
                <a:gd name="T8" fmla="*/ 45 w 109"/>
                <a:gd name="T9" fmla="*/ 188 h 194"/>
                <a:gd name="T10" fmla="*/ 26 w 109"/>
                <a:gd name="T11" fmla="*/ 176 h 194"/>
                <a:gd name="T12" fmla="*/ 26 w 109"/>
                <a:gd name="T13" fmla="*/ 117 h 194"/>
                <a:gd name="T14" fmla="*/ 26 w 109"/>
                <a:gd name="T15" fmla="*/ 109 h 194"/>
                <a:gd name="T16" fmla="*/ 17 w 109"/>
                <a:gd name="T17" fmla="*/ 109 h 194"/>
                <a:gd name="T18" fmla="*/ 25 w 109"/>
                <a:gd name="T19" fmla="*/ 71 h 194"/>
                <a:gd name="T20" fmla="*/ 27 w 109"/>
                <a:gd name="T21" fmla="*/ 35 h 194"/>
                <a:gd name="T22" fmla="*/ 19 w 109"/>
                <a:gd name="T23" fmla="*/ 78 h 194"/>
                <a:gd name="T24" fmla="*/ 18 w 109"/>
                <a:gd name="T25" fmla="*/ 85 h 194"/>
                <a:gd name="T26" fmla="*/ 8 w 109"/>
                <a:gd name="T27" fmla="*/ 91 h 194"/>
                <a:gd name="T28" fmla="*/ 0 w 109"/>
                <a:gd name="T29" fmla="*/ 82 h 194"/>
                <a:gd name="T30" fmla="*/ 2 w 109"/>
                <a:gd name="T31" fmla="*/ 69 h 194"/>
                <a:gd name="T32" fmla="*/ 11 w 109"/>
                <a:gd name="T33" fmla="*/ 20 h 194"/>
                <a:gd name="T34" fmla="*/ 35 w 109"/>
                <a:gd name="T35" fmla="*/ 0 h 194"/>
                <a:gd name="T36" fmla="*/ 75 w 109"/>
                <a:gd name="T37" fmla="*/ 0 h 194"/>
                <a:gd name="T38" fmla="*/ 97 w 109"/>
                <a:gd name="T39" fmla="*/ 18 h 194"/>
                <a:gd name="T40" fmla="*/ 108 w 109"/>
                <a:gd name="T41" fmla="*/ 79 h 194"/>
                <a:gd name="T42" fmla="*/ 102 w 109"/>
                <a:gd name="T43" fmla="*/ 90 h 194"/>
                <a:gd name="T44" fmla="*/ 90 w 109"/>
                <a:gd name="T45" fmla="*/ 83 h 194"/>
                <a:gd name="T46" fmla="*/ 84 w 109"/>
                <a:gd name="T47" fmla="*/ 49 h 194"/>
                <a:gd name="T48" fmla="*/ 80 w 109"/>
                <a:gd name="T49" fmla="*/ 32 h 194"/>
                <a:gd name="T50" fmla="*/ 91 w 109"/>
                <a:gd name="T51" fmla="*/ 108 h 194"/>
                <a:gd name="T52" fmla="*/ 82 w 109"/>
                <a:gd name="T53" fmla="*/ 109 h 194"/>
                <a:gd name="T54" fmla="*/ 82 w 109"/>
                <a:gd name="T55" fmla="*/ 114 h 194"/>
                <a:gd name="T56" fmla="*/ 82 w 109"/>
                <a:gd name="T57" fmla="*/ 174 h 194"/>
                <a:gd name="T58" fmla="*/ 80 w 109"/>
                <a:gd name="T59" fmla="*/ 185 h 194"/>
                <a:gd name="T60" fmla="*/ 68 w 109"/>
                <a:gd name="T61" fmla="*/ 190 h 194"/>
                <a:gd name="T62" fmla="*/ 58 w 109"/>
                <a:gd name="T63" fmla="*/ 180 h 194"/>
                <a:gd name="T64" fmla="*/ 57 w 109"/>
                <a:gd name="T65" fmla="*/ 173 h 194"/>
                <a:gd name="T66" fmla="*/ 57 w 109"/>
                <a:gd name="T67" fmla="*/ 115 h 194"/>
                <a:gd name="T68" fmla="*/ 57 w 109"/>
                <a:gd name="T69" fmla="*/ 10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9" h="194">
                  <a:moveTo>
                    <a:pt x="57" y="109"/>
                  </a:moveTo>
                  <a:cubicBezTo>
                    <a:pt x="55" y="109"/>
                    <a:pt x="53" y="109"/>
                    <a:pt x="51" y="109"/>
                  </a:cubicBezTo>
                  <a:cubicBezTo>
                    <a:pt x="51" y="111"/>
                    <a:pt x="51" y="113"/>
                    <a:pt x="51" y="115"/>
                  </a:cubicBezTo>
                  <a:cubicBezTo>
                    <a:pt x="51" y="135"/>
                    <a:pt x="51" y="156"/>
                    <a:pt x="51" y="176"/>
                  </a:cubicBezTo>
                  <a:cubicBezTo>
                    <a:pt x="51" y="181"/>
                    <a:pt x="50" y="185"/>
                    <a:pt x="45" y="188"/>
                  </a:cubicBezTo>
                  <a:cubicBezTo>
                    <a:pt x="36" y="194"/>
                    <a:pt x="26" y="187"/>
                    <a:pt x="26" y="176"/>
                  </a:cubicBezTo>
                  <a:cubicBezTo>
                    <a:pt x="26" y="156"/>
                    <a:pt x="26" y="137"/>
                    <a:pt x="26" y="117"/>
                  </a:cubicBezTo>
                  <a:cubicBezTo>
                    <a:pt x="26" y="115"/>
                    <a:pt x="26" y="112"/>
                    <a:pt x="26" y="109"/>
                  </a:cubicBezTo>
                  <a:cubicBezTo>
                    <a:pt x="23" y="109"/>
                    <a:pt x="20" y="109"/>
                    <a:pt x="17" y="109"/>
                  </a:cubicBezTo>
                  <a:cubicBezTo>
                    <a:pt x="20" y="96"/>
                    <a:pt x="22" y="83"/>
                    <a:pt x="25" y="71"/>
                  </a:cubicBezTo>
                  <a:cubicBezTo>
                    <a:pt x="27" y="59"/>
                    <a:pt x="28" y="47"/>
                    <a:pt x="27" y="35"/>
                  </a:cubicBezTo>
                  <a:cubicBezTo>
                    <a:pt x="25" y="49"/>
                    <a:pt x="22" y="64"/>
                    <a:pt x="19" y="78"/>
                  </a:cubicBezTo>
                  <a:cubicBezTo>
                    <a:pt x="19" y="80"/>
                    <a:pt x="19" y="83"/>
                    <a:pt x="18" y="85"/>
                  </a:cubicBezTo>
                  <a:cubicBezTo>
                    <a:pt x="16" y="89"/>
                    <a:pt x="12" y="92"/>
                    <a:pt x="8" y="91"/>
                  </a:cubicBezTo>
                  <a:cubicBezTo>
                    <a:pt x="3" y="90"/>
                    <a:pt x="0" y="87"/>
                    <a:pt x="0" y="82"/>
                  </a:cubicBezTo>
                  <a:cubicBezTo>
                    <a:pt x="0" y="77"/>
                    <a:pt x="1" y="73"/>
                    <a:pt x="2" y="69"/>
                  </a:cubicBezTo>
                  <a:cubicBezTo>
                    <a:pt x="5" y="53"/>
                    <a:pt x="8" y="36"/>
                    <a:pt x="11" y="20"/>
                  </a:cubicBezTo>
                  <a:cubicBezTo>
                    <a:pt x="13" y="7"/>
                    <a:pt x="22" y="0"/>
                    <a:pt x="35" y="0"/>
                  </a:cubicBezTo>
                  <a:cubicBezTo>
                    <a:pt x="48" y="0"/>
                    <a:pt x="61" y="0"/>
                    <a:pt x="75" y="0"/>
                  </a:cubicBezTo>
                  <a:cubicBezTo>
                    <a:pt x="86" y="0"/>
                    <a:pt x="95" y="7"/>
                    <a:pt x="97" y="18"/>
                  </a:cubicBezTo>
                  <a:cubicBezTo>
                    <a:pt x="101" y="38"/>
                    <a:pt x="104" y="59"/>
                    <a:pt x="108" y="79"/>
                  </a:cubicBezTo>
                  <a:cubicBezTo>
                    <a:pt x="109" y="85"/>
                    <a:pt x="107" y="89"/>
                    <a:pt x="102" y="90"/>
                  </a:cubicBezTo>
                  <a:cubicBezTo>
                    <a:pt x="96" y="92"/>
                    <a:pt x="92" y="90"/>
                    <a:pt x="90" y="83"/>
                  </a:cubicBezTo>
                  <a:cubicBezTo>
                    <a:pt x="88" y="72"/>
                    <a:pt x="86" y="61"/>
                    <a:pt x="84" y="49"/>
                  </a:cubicBezTo>
                  <a:cubicBezTo>
                    <a:pt x="83" y="44"/>
                    <a:pt x="82" y="38"/>
                    <a:pt x="80" y="32"/>
                  </a:cubicBezTo>
                  <a:cubicBezTo>
                    <a:pt x="79" y="59"/>
                    <a:pt x="87" y="83"/>
                    <a:pt x="91" y="108"/>
                  </a:cubicBezTo>
                  <a:cubicBezTo>
                    <a:pt x="88" y="109"/>
                    <a:pt x="85" y="109"/>
                    <a:pt x="82" y="109"/>
                  </a:cubicBezTo>
                  <a:cubicBezTo>
                    <a:pt x="82" y="111"/>
                    <a:pt x="82" y="113"/>
                    <a:pt x="82" y="114"/>
                  </a:cubicBezTo>
                  <a:cubicBezTo>
                    <a:pt x="82" y="134"/>
                    <a:pt x="82" y="154"/>
                    <a:pt x="82" y="174"/>
                  </a:cubicBezTo>
                  <a:cubicBezTo>
                    <a:pt x="82" y="178"/>
                    <a:pt x="81" y="182"/>
                    <a:pt x="80" y="185"/>
                  </a:cubicBezTo>
                  <a:cubicBezTo>
                    <a:pt x="77" y="189"/>
                    <a:pt x="73" y="191"/>
                    <a:pt x="68" y="190"/>
                  </a:cubicBezTo>
                  <a:cubicBezTo>
                    <a:pt x="63" y="189"/>
                    <a:pt x="59" y="185"/>
                    <a:pt x="58" y="180"/>
                  </a:cubicBezTo>
                  <a:cubicBezTo>
                    <a:pt x="57" y="178"/>
                    <a:pt x="57" y="175"/>
                    <a:pt x="57" y="173"/>
                  </a:cubicBezTo>
                  <a:cubicBezTo>
                    <a:pt x="57" y="153"/>
                    <a:pt x="57" y="134"/>
                    <a:pt x="57" y="115"/>
                  </a:cubicBezTo>
                  <a:cubicBezTo>
                    <a:pt x="57" y="113"/>
                    <a:pt x="57" y="111"/>
                    <a:pt x="57" y="10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17" name="Freeform 59">
              <a:extLst>
                <a:ext uri="{FF2B5EF4-FFF2-40B4-BE49-F238E27FC236}">
                  <a16:creationId xmlns:a16="http://schemas.microsoft.com/office/drawing/2014/main" id="{F7A479A8-5852-D48B-3CA1-AAA5790BFC5F}"/>
                </a:ext>
              </a:extLst>
            </p:cNvPr>
            <p:cNvSpPr>
              <a:spLocks/>
            </p:cNvSpPr>
            <p:nvPr/>
          </p:nvSpPr>
          <p:spPr bwMode="auto">
            <a:xfrm>
              <a:off x="929437" y="3384180"/>
              <a:ext cx="115002" cy="107419"/>
            </a:xfrm>
            <a:custGeom>
              <a:avLst/>
              <a:gdLst>
                <a:gd name="T0" fmla="*/ 35 w 60"/>
                <a:gd name="T1" fmla="*/ 1 h 57"/>
                <a:gd name="T2" fmla="*/ 60 w 60"/>
                <a:gd name="T3" fmla="*/ 28 h 57"/>
                <a:gd name="T4" fmla="*/ 36 w 60"/>
                <a:gd name="T5" fmla="*/ 55 h 57"/>
                <a:gd name="T6" fmla="*/ 3 w 60"/>
                <a:gd name="T7" fmla="*/ 34 h 57"/>
                <a:gd name="T8" fmla="*/ 18 w 60"/>
                <a:gd name="T9" fmla="*/ 2 h 57"/>
                <a:gd name="T10" fmla="*/ 23 w 60"/>
                <a:gd name="T11" fmla="*/ 1 h 57"/>
                <a:gd name="T12" fmla="*/ 34 w 60"/>
                <a:gd name="T13" fmla="*/ 1 h 57"/>
                <a:gd name="T14" fmla="*/ 35 w 60"/>
                <a:gd name="T15" fmla="*/ 1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7">
                  <a:moveTo>
                    <a:pt x="35" y="1"/>
                  </a:moveTo>
                  <a:cubicBezTo>
                    <a:pt x="48" y="0"/>
                    <a:pt x="60" y="13"/>
                    <a:pt x="60" y="28"/>
                  </a:cubicBezTo>
                  <a:cubicBezTo>
                    <a:pt x="60" y="41"/>
                    <a:pt x="49" y="54"/>
                    <a:pt x="36" y="55"/>
                  </a:cubicBezTo>
                  <a:cubicBezTo>
                    <a:pt x="20" y="57"/>
                    <a:pt x="7" y="49"/>
                    <a:pt x="3" y="34"/>
                  </a:cubicBezTo>
                  <a:cubicBezTo>
                    <a:pt x="0" y="21"/>
                    <a:pt x="6" y="8"/>
                    <a:pt x="18" y="2"/>
                  </a:cubicBezTo>
                  <a:cubicBezTo>
                    <a:pt x="20" y="2"/>
                    <a:pt x="21" y="2"/>
                    <a:pt x="23" y="1"/>
                  </a:cubicBezTo>
                  <a:cubicBezTo>
                    <a:pt x="29" y="7"/>
                    <a:pt x="29" y="7"/>
                    <a:pt x="34" y="1"/>
                  </a:cubicBezTo>
                  <a:cubicBezTo>
                    <a:pt x="34" y="1"/>
                    <a:pt x="35" y="1"/>
                    <a:pt x="35"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27" name="Freeform 66">
              <a:extLst>
                <a:ext uri="{FF2B5EF4-FFF2-40B4-BE49-F238E27FC236}">
                  <a16:creationId xmlns:a16="http://schemas.microsoft.com/office/drawing/2014/main" id="{D931F911-5B15-C425-B030-9124970328F7}"/>
                </a:ext>
              </a:extLst>
            </p:cNvPr>
            <p:cNvSpPr>
              <a:spLocks/>
            </p:cNvSpPr>
            <p:nvPr/>
          </p:nvSpPr>
          <p:spPr bwMode="auto">
            <a:xfrm>
              <a:off x="1006525" y="3328575"/>
              <a:ext cx="34122" cy="70770"/>
            </a:xfrm>
            <a:custGeom>
              <a:avLst/>
              <a:gdLst>
                <a:gd name="T0" fmla="*/ 18 w 18"/>
                <a:gd name="T1" fmla="*/ 37 h 37"/>
                <a:gd name="T2" fmla="*/ 0 w 18"/>
                <a:gd name="T3" fmla="*/ 18 h 37"/>
                <a:gd name="T4" fmla="*/ 18 w 18"/>
                <a:gd name="T5" fmla="*/ 0 h 37"/>
                <a:gd name="T6" fmla="*/ 18 w 18"/>
                <a:gd name="T7" fmla="*/ 37 h 37"/>
              </a:gdLst>
              <a:ahLst/>
              <a:cxnLst>
                <a:cxn ang="0">
                  <a:pos x="T0" y="T1"/>
                </a:cxn>
                <a:cxn ang="0">
                  <a:pos x="T2" y="T3"/>
                </a:cxn>
                <a:cxn ang="0">
                  <a:pos x="T4" y="T5"/>
                </a:cxn>
                <a:cxn ang="0">
                  <a:pos x="T6" y="T7"/>
                </a:cxn>
              </a:cxnLst>
              <a:rect l="0" t="0" r="r" b="b"/>
              <a:pathLst>
                <a:path w="18" h="37">
                  <a:moveTo>
                    <a:pt x="18" y="37"/>
                  </a:moveTo>
                  <a:cubicBezTo>
                    <a:pt x="12" y="30"/>
                    <a:pt x="6" y="24"/>
                    <a:pt x="0" y="18"/>
                  </a:cubicBezTo>
                  <a:cubicBezTo>
                    <a:pt x="6" y="13"/>
                    <a:pt x="12" y="6"/>
                    <a:pt x="18" y="0"/>
                  </a:cubicBezTo>
                  <a:cubicBezTo>
                    <a:pt x="18" y="12"/>
                    <a:pt x="18" y="24"/>
                    <a:pt x="18"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28" name="Freeform 71">
              <a:extLst>
                <a:ext uri="{FF2B5EF4-FFF2-40B4-BE49-F238E27FC236}">
                  <a16:creationId xmlns:a16="http://schemas.microsoft.com/office/drawing/2014/main" id="{8DE3D997-8241-2D60-A331-1A34CDF72B2A}"/>
                </a:ext>
              </a:extLst>
            </p:cNvPr>
            <p:cNvSpPr>
              <a:spLocks/>
            </p:cNvSpPr>
            <p:nvPr/>
          </p:nvSpPr>
          <p:spPr bwMode="auto">
            <a:xfrm>
              <a:off x="937019" y="3328575"/>
              <a:ext cx="36649" cy="45495"/>
            </a:xfrm>
            <a:custGeom>
              <a:avLst/>
              <a:gdLst>
                <a:gd name="T0" fmla="*/ 1 w 19"/>
                <a:gd name="T1" fmla="*/ 12 h 24"/>
                <a:gd name="T2" fmla="*/ 0 w 19"/>
                <a:gd name="T3" fmla="*/ 10 h 24"/>
                <a:gd name="T4" fmla="*/ 0 w 19"/>
                <a:gd name="T5" fmla="*/ 0 h 24"/>
                <a:gd name="T6" fmla="*/ 10 w 19"/>
                <a:gd name="T7" fmla="*/ 9 h 24"/>
                <a:gd name="T8" fmla="*/ 19 w 19"/>
                <a:gd name="T9" fmla="*/ 19 h 24"/>
                <a:gd name="T10" fmla="*/ 13 w 19"/>
                <a:gd name="T11" fmla="*/ 24 h 24"/>
                <a:gd name="T12" fmla="*/ 1 w 19"/>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9" h="24">
                  <a:moveTo>
                    <a:pt x="1" y="12"/>
                  </a:moveTo>
                  <a:cubicBezTo>
                    <a:pt x="0" y="11"/>
                    <a:pt x="0" y="11"/>
                    <a:pt x="0" y="10"/>
                  </a:cubicBezTo>
                  <a:cubicBezTo>
                    <a:pt x="0" y="7"/>
                    <a:pt x="0" y="4"/>
                    <a:pt x="0" y="0"/>
                  </a:cubicBezTo>
                  <a:cubicBezTo>
                    <a:pt x="4" y="3"/>
                    <a:pt x="7" y="6"/>
                    <a:pt x="10" y="9"/>
                  </a:cubicBezTo>
                  <a:cubicBezTo>
                    <a:pt x="13" y="12"/>
                    <a:pt x="15" y="15"/>
                    <a:pt x="19" y="19"/>
                  </a:cubicBezTo>
                  <a:cubicBezTo>
                    <a:pt x="17" y="21"/>
                    <a:pt x="15" y="22"/>
                    <a:pt x="13" y="24"/>
                  </a:cubicBezTo>
                  <a:cubicBezTo>
                    <a:pt x="9" y="20"/>
                    <a:pt x="5" y="16"/>
                    <a:pt x="1" y="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29" name="Freeform 72">
              <a:extLst>
                <a:ext uri="{FF2B5EF4-FFF2-40B4-BE49-F238E27FC236}">
                  <a16:creationId xmlns:a16="http://schemas.microsoft.com/office/drawing/2014/main" id="{7CCFFC68-F1B2-2DD0-2AFD-6BC6E705141A}"/>
                </a:ext>
              </a:extLst>
            </p:cNvPr>
            <p:cNvSpPr>
              <a:spLocks/>
            </p:cNvSpPr>
            <p:nvPr/>
          </p:nvSpPr>
          <p:spPr bwMode="auto">
            <a:xfrm>
              <a:off x="939547" y="3351323"/>
              <a:ext cx="22748" cy="48023"/>
            </a:xfrm>
            <a:custGeom>
              <a:avLst/>
              <a:gdLst>
                <a:gd name="T0" fmla="*/ 0 w 12"/>
                <a:gd name="T1" fmla="*/ 0 h 25"/>
                <a:gd name="T2" fmla="*/ 12 w 12"/>
                <a:gd name="T3" fmla="*/ 12 h 25"/>
                <a:gd name="T4" fmla="*/ 0 w 12"/>
                <a:gd name="T5" fmla="*/ 25 h 25"/>
                <a:gd name="T6" fmla="*/ 0 w 12"/>
                <a:gd name="T7" fmla="*/ 0 h 25"/>
              </a:gdLst>
              <a:ahLst/>
              <a:cxnLst>
                <a:cxn ang="0">
                  <a:pos x="T0" y="T1"/>
                </a:cxn>
                <a:cxn ang="0">
                  <a:pos x="T2" y="T3"/>
                </a:cxn>
                <a:cxn ang="0">
                  <a:pos x="T4" y="T5"/>
                </a:cxn>
                <a:cxn ang="0">
                  <a:pos x="T6" y="T7"/>
                </a:cxn>
              </a:cxnLst>
              <a:rect l="0" t="0" r="r" b="b"/>
              <a:pathLst>
                <a:path w="12" h="25">
                  <a:moveTo>
                    <a:pt x="0" y="0"/>
                  </a:moveTo>
                  <a:cubicBezTo>
                    <a:pt x="4" y="4"/>
                    <a:pt x="8" y="8"/>
                    <a:pt x="12" y="12"/>
                  </a:cubicBezTo>
                  <a:cubicBezTo>
                    <a:pt x="8" y="16"/>
                    <a:pt x="4" y="20"/>
                    <a:pt x="0" y="25"/>
                  </a:cubicBezTo>
                  <a:cubicBezTo>
                    <a:pt x="0" y="16"/>
                    <a:pt x="0" y="8"/>
                    <a:pt x="0"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30" name="Freeform 73">
              <a:extLst>
                <a:ext uri="{FF2B5EF4-FFF2-40B4-BE49-F238E27FC236}">
                  <a16:creationId xmlns:a16="http://schemas.microsoft.com/office/drawing/2014/main" id="{A99F44CF-AE35-37C3-CE89-3FD41D623B27}"/>
                </a:ext>
              </a:extLst>
            </p:cNvPr>
            <p:cNvSpPr>
              <a:spLocks/>
            </p:cNvSpPr>
            <p:nvPr/>
          </p:nvSpPr>
          <p:spPr bwMode="auto">
            <a:xfrm>
              <a:off x="976195" y="3348795"/>
              <a:ext cx="26539" cy="29067"/>
            </a:xfrm>
            <a:custGeom>
              <a:avLst/>
              <a:gdLst>
                <a:gd name="T0" fmla="*/ 14 w 14"/>
                <a:gd name="T1" fmla="*/ 7 h 15"/>
                <a:gd name="T2" fmla="*/ 7 w 14"/>
                <a:gd name="T3" fmla="*/ 15 h 15"/>
                <a:gd name="T4" fmla="*/ 0 w 14"/>
                <a:gd name="T5" fmla="*/ 8 h 15"/>
                <a:gd name="T6" fmla="*/ 7 w 14"/>
                <a:gd name="T7" fmla="*/ 0 h 15"/>
                <a:gd name="T8" fmla="*/ 14 w 14"/>
                <a:gd name="T9" fmla="*/ 7 h 15"/>
              </a:gdLst>
              <a:ahLst/>
              <a:cxnLst>
                <a:cxn ang="0">
                  <a:pos x="T0" y="T1"/>
                </a:cxn>
                <a:cxn ang="0">
                  <a:pos x="T2" y="T3"/>
                </a:cxn>
                <a:cxn ang="0">
                  <a:pos x="T4" y="T5"/>
                </a:cxn>
                <a:cxn ang="0">
                  <a:pos x="T6" y="T7"/>
                </a:cxn>
                <a:cxn ang="0">
                  <a:pos x="T8" y="T9"/>
                </a:cxn>
              </a:cxnLst>
              <a:rect l="0" t="0" r="r" b="b"/>
              <a:pathLst>
                <a:path w="14" h="15">
                  <a:moveTo>
                    <a:pt x="14" y="7"/>
                  </a:moveTo>
                  <a:cubicBezTo>
                    <a:pt x="14" y="11"/>
                    <a:pt x="11" y="15"/>
                    <a:pt x="7" y="15"/>
                  </a:cubicBezTo>
                  <a:cubicBezTo>
                    <a:pt x="3" y="15"/>
                    <a:pt x="0" y="11"/>
                    <a:pt x="0" y="8"/>
                  </a:cubicBezTo>
                  <a:cubicBezTo>
                    <a:pt x="0" y="3"/>
                    <a:pt x="3" y="0"/>
                    <a:pt x="7" y="0"/>
                  </a:cubicBezTo>
                  <a:cubicBezTo>
                    <a:pt x="11" y="0"/>
                    <a:pt x="14" y="3"/>
                    <a:pt x="14"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39" name="Freeform 75">
              <a:extLst>
                <a:ext uri="{FF2B5EF4-FFF2-40B4-BE49-F238E27FC236}">
                  <a16:creationId xmlns:a16="http://schemas.microsoft.com/office/drawing/2014/main" id="{2381307C-A4FB-F465-5E83-636C539D2DD9}"/>
                </a:ext>
              </a:extLst>
            </p:cNvPr>
            <p:cNvSpPr>
              <a:spLocks/>
            </p:cNvSpPr>
            <p:nvPr/>
          </p:nvSpPr>
          <p:spPr bwMode="auto">
            <a:xfrm>
              <a:off x="973668" y="3385444"/>
              <a:ext cx="22748" cy="11374"/>
            </a:xfrm>
            <a:custGeom>
              <a:avLst/>
              <a:gdLst>
                <a:gd name="T0" fmla="*/ 12 w 12"/>
                <a:gd name="T1" fmla="*/ 0 h 6"/>
                <a:gd name="T2" fmla="*/ 11 w 12"/>
                <a:gd name="T3" fmla="*/ 0 h 6"/>
                <a:gd name="T4" fmla="*/ 0 w 12"/>
                <a:gd name="T5" fmla="*/ 0 h 6"/>
                <a:gd name="T6" fmla="*/ 12 w 12"/>
                <a:gd name="T7" fmla="*/ 0 h 6"/>
              </a:gdLst>
              <a:ahLst/>
              <a:cxnLst>
                <a:cxn ang="0">
                  <a:pos x="T0" y="T1"/>
                </a:cxn>
                <a:cxn ang="0">
                  <a:pos x="T2" y="T3"/>
                </a:cxn>
                <a:cxn ang="0">
                  <a:pos x="T4" y="T5"/>
                </a:cxn>
                <a:cxn ang="0">
                  <a:pos x="T6" y="T7"/>
                </a:cxn>
              </a:cxnLst>
              <a:rect l="0" t="0" r="r" b="b"/>
              <a:pathLst>
                <a:path w="12" h="6">
                  <a:moveTo>
                    <a:pt x="12" y="0"/>
                  </a:moveTo>
                  <a:cubicBezTo>
                    <a:pt x="12" y="0"/>
                    <a:pt x="11" y="0"/>
                    <a:pt x="11" y="0"/>
                  </a:cubicBezTo>
                  <a:cubicBezTo>
                    <a:pt x="6" y="6"/>
                    <a:pt x="6" y="6"/>
                    <a:pt x="0" y="0"/>
                  </a:cubicBezTo>
                  <a:cubicBezTo>
                    <a:pt x="4" y="0"/>
                    <a:pt x="8" y="0"/>
                    <a:pt x="1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grpSp>
      <p:grpSp>
        <p:nvGrpSpPr>
          <p:cNvPr id="40" name="Group 39">
            <a:extLst>
              <a:ext uri="{FF2B5EF4-FFF2-40B4-BE49-F238E27FC236}">
                <a16:creationId xmlns:a16="http://schemas.microsoft.com/office/drawing/2014/main" id="{58502CB8-D248-9BE6-6F3A-5182D7708DEB}"/>
              </a:ext>
            </a:extLst>
          </p:cNvPr>
          <p:cNvGrpSpPr/>
          <p:nvPr/>
        </p:nvGrpSpPr>
        <p:grpSpPr>
          <a:xfrm>
            <a:off x="2404781" y="4145280"/>
            <a:ext cx="108900" cy="282875"/>
            <a:chOff x="886469" y="3328575"/>
            <a:chExt cx="207255" cy="538358"/>
          </a:xfrm>
          <a:solidFill>
            <a:schemeClr val="tx1"/>
          </a:solidFill>
        </p:grpSpPr>
        <p:sp>
          <p:nvSpPr>
            <p:cNvPr id="49" name="Freeform 47">
              <a:extLst>
                <a:ext uri="{FF2B5EF4-FFF2-40B4-BE49-F238E27FC236}">
                  <a16:creationId xmlns:a16="http://schemas.microsoft.com/office/drawing/2014/main" id="{3AA53A28-8E06-13A7-6C0C-DBDDF737C0D7}"/>
                </a:ext>
              </a:extLst>
            </p:cNvPr>
            <p:cNvSpPr>
              <a:spLocks/>
            </p:cNvSpPr>
            <p:nvPr/>
          </p:nvSpPr>
          <p:spPr bwMode="auto">
            <a:xfrm>
              <a:off x="886469" y="3497918"/>
              <a:ext cx="207255" cy="369015"/>
            </a:xfrm>
            <a:custGeom>
              <a:avLst/>
              <a:gdLst>
                <a:gd name="T0" fmla="*/ 57 w 109"/>
                <a:gd name="T1" fmla="*/ 109 h 194"/>
                <a:gd name="T2" fmla="*/ 51 w 109"/>
                <a:gd name="T3" fmla="*/ 109 h 194"/>
                <a:gd name="T4" fmla="*/ 51 w 109"/>
                <a:gd name="T5" fmla="*/ 115 h 194"/>
                <a:gd name="T6" fmla="*/ 51 w 109"/>
                <a:gd name="T7" fmla="*/ 176 h 194"/>
                <a:gd name="T8" fmla="*/ 45 w 109"/>
                <a:gd name="T9" fmla="*/ 188 h 194"/>
                <a:gd name="T10" fmla="*/ 26 w 109"/>
                <a:gd name="T11" fmla="*/ 176 h 194"/>
                <a:gd name="T12" fmla="*/ 26 w 109"/>
                <a:gd name="T13" fmla="*/ 117 h 194"/>
                <a:gd name="T14" fmla="*/ 26 w 109"/>
                <a:gd name="T15" fmla="*/ 109 h 194"/>
                <a:gd name="T16" fmla="*/ 17 w 109"/>
                <a:gd name="T17" fmla="*/ 109 h 194"/>
                <a:gd name="T18" fmla="*/ 25 w 109"/>
                <a:gd name="T19" fmla="*/ 71 h 194"/>
                <a:gd name="T20" fmla="*/ 27 w 109"/>
                <a:gd name="T21" fmla="*/ 35 h 194"/>
                <a:gd name="T22" fmla="*/ 19 w 109"/>
                <a:gd name="T23" fmla="*/ 78 h 194"/>
                <a:gd name="T24" fmla="*/ 18 w 109"/>
                <a:gd name="T25" fmla="*/ 85 h 194"/>
                <a:gd name="T26" fmla="*/ 8 w 109"/>
                <a:gd name="T27" fmla="*/ 91 h 194"/>
                <a:gd name="T28" fmla="*/ 0 w 109"/>
                <a:gd name="T29" fmla="*/ 82 h 194"/>
                <a:gd name="T30" fmla="*/ 2 w 109"/>
                <a:gd name="T31" fmla="*/ 69 h 194"/>
                <a:gd name="T32" fmla="*/ 11 w 109"/>
                <a:gd name="T33" fmla="*/ 20 h 194"/>
                <a:gd name="T34" fmla="*/ 35 w 109"/>
                <a:gd name="T35" fmla="*/ 0 h 194"/>
                <a:gd name="T36" fmla="*/ 75 w 109"/>
                <a:gd name="T37" fmla="*/ 0 h 194"/>
                <a:gd name="T38" fmla="*/ 97 w 109"/>
                <a:gd name="T39" fmla="*/ 18 h 194"/>
                <a:gd name="T40" fmla="*/ 108 w 109"/>
                <a:gd name="T41" fmla="*/ 79 h 194"/>
                <a:gd name="T42" fmla="*/ 102 w 109"/>
                <a:gd name="T43" fmla="*/ 90 h 194"/>
                <a:gd name="T44" fmla="*/ 90 w 109"/>
                <a:gd name="T45" fmla="*/ 83 h 194"/>
                <a:gd name="T46" fmla="*/ 84 w 109"/>
                <a:gd name="T47" fmla="*/ 49 h 194"/>
                <a:gd name="T48" fmla="*/ 80 w 109"/>
                <a:gd name="T49" fmla="*/ 32 h 194"/>
                <a:gd name="T50" fmla="*/ 91 w 109"/>
                <a:gd name="T51" fmla="*/ 108 h 194"/>
                <a:gd name="T52" fmla="*/ 82 w 109"/>
                <a:gd name="T53" fmla="*/ 109 h 194"/>
                <a:gd name="T54" fmla="*/ 82 w 109"/>
                <a:gd name="T55" fmla="*/ 114 h 194"/>
                <a:gd name="T56" fmla="*/ 82 w 109"/>
                <a:gd name="T57" fmla="*/ 174 h 194"/>
                <a:gd name="T58" fmla="*/ 80 w 109"/>
                <a:gd name="T59" fmla="*/ 185 h 194"/>
                <a:gd name="T60" fmla="*/ 68 w 109"/>
                <a:gd name="T61" fmla="*/ 190 h 194"/>
                <a:gd name="T62" fmla="*/ 58 w 109"/>
                <a:gd name="T63" fmla="*/ 180 h 194"/>
                <a:gd name="T64" fmla="*/ 57 w 109"/>
                <a:gd name="T65" fmla="*/ 173 h 194"/>
                <a:gd name="T66" fmla="*/ 57 w 109"/>
                <a:gd name="T67" fmla="*/ 115 h 194"/>
                <a:gd name="T68" fmla="*/ 57 w 109"/>
                <a:gd name="T69" fmla="*/ 10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9" h="194">
                  <a:moveTo>
                    <a:pt x="57" y="109"/>
                  </a:moveTo>
                  <a:cubicBezTo>
                    <a:pt x="55" y="109"/>
                    <a:pt x="53" y="109"/>
                    <a:pt x="51" y="109"/>
                  </a:cubicBezTo>
                  <a:cubicBezTo>
                    <a:pt x="51" y="111"/>
                    <a:pt x="51" y="113"/>
                    <a:pt x="51" y="115"/>
                  </a:cubicBezTo>
                  <a:cubicBezTo>
                    <a:pt x="51" y="135"/>
                    <a:pt x="51" y="156"/>
                    <a:pt x="51" y="176"/>
                  </a:cubicBezTo>
                  <a:cubicBezTo>
                    <a:pt x="51" y="181"/>
                    <a:pt x="50" y="185"/>
                    <a:pt x="45" y="188"/>
                  </a:cubicBezTo>
                  <a:cubicBezTo>
                    <a:pt x="36" y="194"/>
                    <a:pt x="26" y="187"/>
                    <a:pt x="26" y="176"/>
                  </a:cubicBezTo>
                  <a:cubicBezTo>
                    <a:pt x="26" y="156"/>
                    <a:pt x="26" y="137"/>
                    <a:pt x="26" y="117"/>
                  </a:cubicBezTo>
                  <a:cubicBezTo>
                    <a:pt x="26" y="115"/>
                    <a:pt x="26" y="112"/>
                    <a:pt x="26" y="109"/>
                  </a:cubicBezTo>
                  <a:cubicBezTo>
                    <a:pt x="23" y="109"/>
                    <a:pt x="20" y="109"/>
                    <a:pt x="17" y="109"/>
                  </a:cubicBezTo>
                  <a:cubicBezTo>
                    <a:pt x="20" y="96"/>
                    <a:pt x="22" y="83"/>
                    <a:pt x="25" y="71"/>
                  </a:cubicBezTo>
                  <a:cubicBezTo>
                    <a:pt x="27" y="59"/>
                    <a:pt x="28" y="47"/>
                    <a:pt x="27" y="35"/>
                  </a:cubicBezTo>
                  <a:cubicBezTo>
                    <a:pt x="25" y="49"/>
                    <a:pt x="22" y="64"/>
                    <a:pt x="19" y="78"/>
                  </a:cubicBezTo>
                  <a:cubicBezTo>
                    <a:pt x="19" y="80"/>
                    <a:pt x="19" y="83"/>
                    <a:pt x="18" y="85"/>
                  </a:cubicBezTo>
                  <a:cubicBezTo>
                    <a:pt x="16" y="89"/>
                    <a:pt x="12" y="92"/>
                    <a:pt x="8" y="91"/>
                  </a:cubicBezTo>
                  <a:cubicBezTo>
                    <a:pt x="3" y="90"/>
                    <a:pt x="0" y="87"/>
                    <a:pt x="0" y="82"/>
                  </a:cubicBezTo>
                  <a:cubicBezTo>
                    <a:pt x="0" y="77"/>
                    <a:pt x="1" y="73"/>
                    <a:pt x="2" y="69"/>
                  </a:cubicBezTo>
                  <a:cubicBezTo>
                    <a:pt x="5" y="53"/>
                    <a:pt x="8" y="36"/>
                    <a:pt x="11" y="20"/>
                  </a:cubicBezTo>
                  <a:cubicBezTo>
                    <a:pt x="13" y="7"/>
                    <a:pt x="22" y="0"/>
                    <a:pt x="35" y="0"/>
                  </a:cubicBezTo>
                  <a:cubicBezTo>
                    <a:pt x="48" y="0"/>
                    <a:pt x="61" y="0"/>
                    <a:pt x="75" y="0"/>
                  </a:cubicBezTo>
                  <a:cubicBezTo>
                    <a:pt x="86" y="0"/>
                    <a:pt x="95" y="7"/>
                    <a:pt x="97" y="18"/>
                  </a:cubicBezTo>
                  <a:cubicBezTo>
                    <a:pt x="101" y="38"/>
                    <a:pt x="104" y="59"/>
                    <a:pt x="108" y="79"/>
                  </a:cubicBezTo>
                  <a:cubicBezTo>
                    <a:pt x="109" y="85"/>
                    <a:pt x="107" y="89"/>
                    <a:pt x="102" y="90"/>
                  </a:cubicBezTo>
                  <a:cubicBezTo>
                    <a:pt x="96" y="92"/>
                    <a:pt x="92" y="90"/>
                    <a:pt x="90" y="83"/>
                  </a:cubicBezTo>
                  <a:cubicBezTo>
                    <a:pt x="88" y="72"/>
                    <a:pt x="86" y="61"/>
                    <a:pt x="84" y="49"/>
                  </a:cubicBezTo>
                  <a:cubicBezTo>
                    <a:pt x="83" y="44"/>
                    <a:pt x="82" y="38"/>
                    <a:pt x="80" y="32"/>
                  </a:cubicBezTo>
                  <a:cubicBezTo>
                    <a:pt x="79" y="59"/>
                    <a:pt x="87" y="83"/>
                    <a:pt x="91" y="108"/>
                  </a:cubicBezTo>
                  <a:cubicBezTo>
                    <a:pt x="88" y="109"/>
                    <a:pt x="85" y="109"/>
                    <a:pt x="82" y="109"/>
                  </a:cubicBezTo>
                  <a:cubicBezTo>
                    <a:pt x="82" y="111"/>
                    <a:pt x="82" y="113"/>
                    <a:pt x="82" y="114"/>
                  </a:cubicBezTo>
                  <a:cubicBezTo>
                    <a:pt x="82" y="134"/>
                    <a:pt x="82" y="154"/>
                    <a:pt x="82" y="174"/>
                  </a:cubicBezTo>
                  <a:cubicBezTo>
                    <a:pt x="82" y="178"/>
                    <a:pt x="81" y="182"/>
                    <a:pt x="80" y="185"/>
                  </a:cubicBezTo>
                  <a:cubicBezTo>
                    <a:pt x="77" y="189"/>
                    <a:pt x="73" y="191"/>
                    <a:pt x="68" y="190"/>
                  </a:cubicBezTo>
                  <a:cubicBezTo>
                    <a:pt x="63" y="189"/>
                    <a:pt x="59" y="185"/>
                    <a:pt x="58" y="180"/>
                  </a:cubicBezTo>
                  <a:cubicBezTo>
                    <a:pt x="57" y="178"/>
                    <a:pt x="57" y="175"/>
                    <a:pt x="57" y="173"/>
                  </a:cubicBezTo>
                  <a:cubicBezTo>
                    <a:pt x="57" y="153"/>
                    <a:pt x="57" y="134"/>
                    <a:pt x="57" y="115"/>
                  </a:cubicBezTo>
                  <a:cubicBezTo>
                    <a:pt x="57" y="113"/>
                    <a:pt x="57" y="111"/>
                    <a:pt x="57" y="10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50" name="Freeform 59">
              <a:extLst>
                <a:ext uri="{FF2B5EF4-FFF2-40B4-BE49-F238E27FC236}">
                  <a16:creationId xmlns:a16="http://schemas.microsoft.com/office/drawing/2014/main" id="{74EA0559-ADE5-BAA6-CC99-6221915E95AC}"/>
                </a:ext>
              </a:extLst>
            </p:cNvPr>
            <p:cNvSpPr>
              <a:spLocks/>
            </p:cNvSpPr>
            <p:nvPr/>
          </p:nvSpPr>
          <p:spPr bwMode="auto">
            <a:xfrm>
              <a:off x="929437" y="3384180"/>
              <a:ext cx="115002" cy="107419"/>
            </a:xfrm>
            <a:custGeom>
              <a:avLst/>
              <a:gdLst>
                <a:gd name="T0" fmla="*/ 35 w 60"/>
                <a:gd name="T1" fmla="*/ 1 h 57"/>
                <a:gd name="T2" fmla="*/ 60 w 60"/>
                <a:gd name="T3" fmla="*/ 28 h 57"/>
                <a:gd name="T4" fmla="*/ 36 w 60"/>
                <a:gd name="T5" fmla="*/ 55 h 57"/>
                <a:gd name="T6" fmla="*/ 3 w 60"/>
                <a:gd name="T7" fmla="*/ 34 h 57"/>
                <a:gd name="T8" fmla="*/ 18 w 60"/>
                <a:gd name="T9" fmla="*/ 2 h 57"/>
                <a:gd name="T10" fmla="*/ 23 w 60"/>
                <a:gd name="T11" fmla="*/ 1 h 57"/>
                <a:gd name="T12" fmla="*/ 34 w 60"/>
                <a:gd name="T13" fmla="*/ 1 h 57"/>
                <a:gd name="T14" fmla="*/ 35 w 60"/>
                <a:gd name="T15" fmla="*/ 1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7">
                  <a:moveTo>
                    <a:pt x="35" y="1"/>
                  </a:moveTo>
                  <a:cubicBezTo>
                    <a:pt x="48" y="0"/>
                    <a:pt x="60" y="13"/>
                    <a:pt x="60" y="28"/>
                  </a:cubicBezTo>
                  <a:cubicBezTo>
                    <a:pt x="60" y="41"/>
                    <a:pt x="49" y="54"/>
                    <a:pt x="36" y="55"/>
                  </a:cubicBezTo>
                  <a:cubicBezTo>
                    <a:pt x="20" y="57"/>
                    <a:pt x="7" y="49"/>
                    <a:pt x="3" y="34"/>
                  </a:cubicBezTo>
                  <a:cubicBezTo>
                    <a:pt x="0" y="21"/>
                    <a:pt x="6" y="8"/>
                    <a:pt x="18" y="2"/>
                  </a:cubicBezTo>
                  <a:cubicBezTo>
                    <a:pt x="20" y="2"/>
                    <a:pt x="21" y="2"/>
                    <a:pt x="23" y="1"/>
                  </a:cubicBezTo>
                  <a:cubicBezTo>
                    <a:pt x="29" y="7"/>
                    <a:pt x="29" y="7"/>
                    <a:pt x="34" y="1"/>
                  </a:cubicBezTo>
                  <a:cubicBezTo>
                    <a:pt x="34" y="1"/>
                    <a:pt x="35" y="1"/>
                    <a:pt x="35"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59" name="Freeform 66">
              <a:extLst>
                <a:ext uri="{FF2B5EF4-FFF2-40B4-BE49-F238E27FC236}">
                  <a16:creationId xmlns:a16="http://schemas.microsoft.com/office/drawing/2014/main" id="{B794E2A5-D40D-0F9D-DAAA-EBC265C4AD4F}"/>
                </a:ext>
              </a:extLst>
            </p:cNvPr>
            <p:cNvSpPr>
              <a:spLocks/>
            </p:cNvSpPr>
            <p:nvPr/>
          </p:nvSpPr>
          <p:spPr bwMode="auto">
            <a:xfrm>
              <a:off x="1006525" y="3328575"/>
              <a:ext cx="34122" cy="70770"/>
            </a:xfrm>
            <a:custGeom>
              <a:avLst/>
              <a:gdLst>
                <a:gd name="T0" fmla="*/ 18 w 18"/>
                <a:gd name="T1" fmla="*/ 37 h 37"/>
                <a:gd name="T2" fmla="*/ 0 w 18"/>
                <a:gd name="T3" fmla="*/ 18 h 37"/>
                <a:gd name="T4" fmla="*/ 18 w 18"/>
                <a:gd name="T5" fmla="*/ 0 h 37"/>
                <a:gd name="T6" fmla="*/ 18 w 18"/>
                <a:gd name="T7" fmla="*/ 37 h 37"/>
              </a:gdLst>
              <a:ahLst/>
              <a:cxnLst>
                <a:cxn ang="0">
                  <a:pos x="T0" y="T1"/>
                </a:cxn>
                <a:cxn ang="0">
                  <a:pos x="T2" y="T3"/>
                </a:cxn>
                <a:cxn ang="0">
                  <a:pos x="T4" y="T5"/>
                </a:cxn>
                <a:cxn ang="0">
                  <a:pos x="T6" y="T7"/>
                </a:cxn>
              </a:cxnLst>
              <a:rect l="0" t="0" r="r" b="b"/>
              <a:pathLst>
                <a:path w="18" h="37">
                  <a:moveTo>
                    <a:pt x="18" y="37"/>
                  </a:moveTo>
                  <a:cubicBezTo>
                    <a:pt x="12" y="30"/>
                    <a:pt x="6" y="24"/>
                    <a:pt x="0" y="18"/>
                  </a:cubicBezTo>
                  <a:cubicBezTo>
                    <a:pt x="6" y="13"/>
                    <a:pt x="12" y="6"/>
                    <a:pt x="18" y="0"/>
                  </a:cubicBezTo>
                  <a:cubicBezTo>
                    <a:pt x="18" y="12"/>
                    <a:pt x="18" y="24"/>
                    <a:pt x="18"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60" name="Freeform 71">
              <a:extLst>
                <a:ext uri="{FF2B5EF4-FFF2-40B4-BE49-F238E27FC236}">
                  <a16:creationId xmlns:a16="http://schemas.microsoft.com/office/drawing/2014/main" id="{C34AC6EB-3F65-372E-B2E8-EF745C15B7DD}"/>
                </a:ext>
              </a:extLst>
            </p:cNvPr>
            <p:cNvSpPr>
              <a:spLocks/>
            </p:cNvSpPr>
            <p:nvPr/>
          </p:nvSpPr>
          <p:spPr bwMode="auto">
            <a:xfrm>
              <a:off x="937019" y="3328575"/>
              <a:ext cx="36649" cy="45495"/>
            </a:xfrm>
            <a:custGeom>
              <a:avLst/>
              <a:gdLst>
                <a:gd name="T0" fmla="*/ 1 w 19"/>
                <a:gd name="T1" fmla="*/ 12 h 24"/>
                <a:gd name="T2" fmla="*/ 0 w 19"/>
                <a:gd name="T3" fmla="*/ 10 h 24"/>
                <a:gd name="T4" fmla="*/ 0 w 19"/>
                <a:gd name="T5" fmla="*/ 0 h 24"/>
                <a:gd name="T6" fmla="*/ 10 w 19"/>
                <a:gd name="T7" fmla="*/ 9 h 24"/>
                <a:gd name="T8" fmla="*/ 19 w 19"/>
                <a:gd name="T9" fmla="*/ 19 h 24"/>
                <a:gd name="T10" fmla="*/ 13 w 19"/>
                <a:gd name="T11" fmla="*/ 24 h 24"/>
                <a:gd name="T12" fmla="*/ 1 w 19"/>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9" h="24">
                  <a:moveTo>
                    <a:pt x="1" y="12"/>
                  </a:moveTo>
                  <a:cubicBezTo>
                    <a:pt x="0" y="11"/>
                    <a:pt x="0" y="11"/>
                    <a:pt x="0" y="10"/>
                  </a:cubicBezTo>
                  <a:cubicBezTo>
                    <a:pt x="0" y="7"/>
                    <a:pt x="0" y="4"/>
                    <a:pt x="0" y="0"/>
                  </a:cubicBezTo>
                  <a:cubicBezTo>
                    <a:pt x="4" y="3"/>
                    <a:pt x="7" y="6"/>
                    <a:pt x="10" y="9"/>
                  </a:cubicBezTo>
                  <a:cubicBezTo>
                    <a:pt x="13" y="12"/>
                    <a:pt x="15" y="15"/>
                    <a:pt x="19" y="19"/>
                  </a:cubicBezTo>
                  <a:cubicBezTo>
                    <a:pt x="17" y="21"/>
                    <a:pt x="15" y="22"/>
                    <a:pt x="13" y="24"/>
                  </a:cubicBezTo>
                  <a:cubicBezTo>
                    <a:pt x="9" y="20"/>
                    <a:pt x="5" y="16"/>
                    <a:pt x="1" y="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69" name="Freeform 72">
              <a:extLst>
                <a:ext uri="{FF2B5EF4-FFF2-40B4-BE49-F238E27FC236}">
                  <a16:creationId xmlns:a16="http://schemas.microsoft.com/office/drawing/2014/main" id="{AE39FE2B-86BD-9F47-78A8-15554E1619B2}"/>
                </a:ext>
              </a:extLst>
            </p:cNvPr>
            <p:cNvSpPr>
              <a:spLocks/>
            </p:cNvSpPr>
            <p:nvPr/>
          </p:nvSpPr>
          <p:spPr bwMode="auto">
            <a:xfrm>
              <a:off x="939547" y="3351323"/>
              <a:ext cx="22748" cy="48023"/>
            </a:xfrm>
            <a:custGeom>
              <a:avLst/>
              <a:gdLst>
                <a:gd name="T0" fmla="*/ 0 w 12"/>
                <a:gd name="T1" fmla="*/ 0 h 25"/>
                <a:gd name="T2" fmla="*/ 12 w 12"/>
                <a:gd name="T3" fmla="*/ 12 h 25"/>
                <a:gd name="T4" fmla="*/ 0 w 12"/>
                <a:gd name="T5" fmla="*/ 25 h 25"/>
                <a:gd name="T6" fmla="*/ 0 w 12"/>
                <a:gd name="T7" fmla="*/ 0 h 25"/>
              </a:gdLst>
              <a:ahLst/>
              <a:cxnLst>
                <a:cxn ang="0">
                  <a:pos x="T0" y="T1"/>
                </a:cxn>
                <a:cxn ang="0">
                  <a:pos x="T2" y="T3"/>
                </a:cxn>
                <a:cxn ang="0">
                  <a:pos x="T4" y="T5"/>
                </a:cxn>
                <a:cxn ang="0">
                  <a:pos x="T6" y="T7"/>
                </a:cxn>
              </a:cxnLst>
              <a:rect l="0" t="0" r="r" b="b"/>
              <a:pathLst>
                <a:path w="12" h="25">
                  <a:moveTo>
                    <a:pt x="0" y="0"/>
                  </a:moveTo>
                  <a:cubicBezTo>
                    <a:pt x="4" y="4"/>
                    <a:pt x="8" y="8"/>
                    <a:pt x="12" y="12"/>
                  </a:cubicBezTo>
                  <a:cubicBezTo>
                    <a:pt x="8" y="16"/>
                    <a:pt x="4" y="20"/>
                    <a:pt x="0" y="25"/>
                  </a:cubicBezTo>
                  <a:cubicBezTo>
                    <a:pt x="0" y="16"/>
                    <a:pt x="0" y="8"/>
                    <a:pt x="0"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70" name="Freeform 73">
              <a:extLst>
                <a:ext uri="{FF2B5EF4-FFF2-40B4-BE49-F238E27FC236}">
                  <a16:creationId xmlns:a16="http://schemas.microsoft.com/office/drawing/2014/main" id="{6F3F9875-93FC-6232-F7E4-2BBF4F878CB6}"/>
                </a:ext>
              </a:extLst>
            </p:cNvPr>
            <p:cNvSpPr>
              <a:spLocks/>
            </p:cNvSpPr>
            <p:nvPr/>
          </p:nvSpPr>
          <p:spPr bwMode="auto">
            <a:xfrm>
              <a:off x="976195" y="3348795"/>
              <a:ext cx="26539" cy="29067"/>
            </a:xfrm>
            <a:custGeom>
              <a:avLst/>
              <a:gdLst>
                <a:gd name="T0" fmla="*/ 14 w 14"/>
                <a:gd name="T1" fmla="*/ 7 h 15"/>
                <a:gd name="T2" fmla="*/ 7 w 14"/>
                <a:gd name="T3" fmla="*/ 15 h 15"/>
                <a:gd name="T4" fmla="*/ 0 w 14"/>
                <a:gd name="T5" fmla="*/ 8 h 15"/>
                <a:gd name="T6" fmla="*/ 7 w 14"/>
                <a:gd name="T7" fmla="*/ 0 h 15"/>
                <a:gd name="T8" fmla="*/ 14 w 14"/>
                <a:gd name="T9" fmla="*/ 7 h 15"/>
              </a:gdLst>
              <a:ahLst/>
              <a:cxnLst>
                <a:cxn ang="0">
                  <a:pos x="T0" y="T1"/>
                </a:cxn>
                <a:cxn ang="0">
                  <a:pos x="T2" y="T3"/>
                </a:cxn>
                <a:cxn ang="0">
                  <a:pos x="T4" y="T5"/>
                </a:cxn>
                <a:cxn ang="0">
                  <a:pos x="T6" y="T7"/>
                </a:cxn>
                <a:cxn ang="0">
                  <a:pos x="T8" y="T9"/>
                </a:cxn>
              </a:cxnLst>
              <a:rect l="0" t="0" r="r" b="b"/>
              <a:pathLst>
                <a:path w="14" h="15">
                  <a:moveTo>
                    <a:pt x="14" y="7"/>
                  </a:moveTo>
                  <a:cubicBezTo>
                    <a:pt x="14" y="11"/>
                    <a:pt x="11" y="15"/>
                    <a:pt x="7" y="15"/>
                  </a:cubicBezTo>
                  <a:cubicBezTo>
                    <a:pt x="3" y="15"/>
                    <a:pt x="0" y="11"/>
                    <a:pt x="0" y="8"/>
                  </a:cubicBezTo>
                  <a:cubicBezTo>
                    <a:pt x="0" y="3"/>
                    <a:pt x="3" y="0"/>
                    <a:pt x="7" y="0"/>
                  </a:cubicBezTo>
                  <a:cubicBezTo>
                    <a:pt x="11" y="0"/>
                    <a:pt x="14" y="3"/>
                    <a:pt x="14"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71" name="Freeform 75">
              <a:extLst>
                <a:ext uri="{FF2B5EF4-FFF2-40B4-BE49-F238E27FC236}">
                  <a16:creationId xmlns:a16="http://schemas.microsoft.com/office/drawing/2014/main" id="{0ADB2C10-C48F-3564-3A12-D3E865D2FB8D}"/>
                </a:ext>
              </a:extLst>
            </p:cNvPr>
            <p:cNvSpPr>
              <a:spLocks/>
            </p:cNvSpPr>
            <p:nvPr/>
          </p:nvSpPr>
          <p:spPr bwMode="auto">
            <a:xfrm>
              <a:off x="973668" y="3385444"/>
              <a:ext cx="22748" cy="11374"/>
            </a:xfrm>
            <a:custGeom>
              <a:avLst/>
              <a:gdLst>
                <a:gd name="T0" fmla="*/ 12 w 12"/>
                <a:gd name="T1" fmla="*/ 0 h 6"/>
                <a:gd name="T2" fmla="*/ 11 w 12"/>
                <a:gd name="T3" fmla="*/ 0 h 6"/>
                <a:gd name="T4" fmla="*/ 0 w 12"/>
                <a:gd name="T5" fmla="*/ 0 h 6"/>
                <a:gd name="T6" fmla="*/ 12 w 12"/>
                <a:gd name="T7" fmla="*/ 0 h 6"/>
              </a:gdLst>
              <a:ahLst/>
              <a:cxnLst>
                <a:cxn ang="0">
                  <a:pos x="T0" y="T1"/>
                </a:cxn>
                <a:cxn ang="0">
                  <a:pos x="T2" y="T3"/>
                </a:cxn>
                <a:cxn ang="0">
                  <a:pos x="T4" y="T5"/>
                </a:cxn>
                <a:cxn ang="0">
                  <a:pos x="T6" y="T7"/>
                </a:cxn>
              </a:cxnLst>
              <a:rect l="0" t="0" r="r" b="b"/>
              <a:pathLst>
                <a:path w="12" h="6">
                  <a:moveTo>
                    <a:pt x="12" y="0"/>
                  </a:moveTo>
                  <a:cubicBezTo>
                    <a:pt x="12" y="0"/>
                    <a:pt x="11" y="0"/>
                    <a:pt x="11" y="0"/>
                  </a:cubicBezTo>
                  <a:cubicBezTo>
                    <a:pt x="6" y="6"/>
                    <a:pt x="6" y="6"/>
                    <a:pt x="0" y="0"/>
                  </a:cubicBezTo>
                  <a:cubicBezTo>
                    <a:pt x="4" y="0"/>
                    <a:pt x="8" y="0"/>
                    <a:pt x="1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grpSp>
      <p:grpSp>
        <p:nvGrpSpPr>
          <p:cNvPr id="72" name="Group 71">
            <a:extLst>
              <a:ext uri="{FF2B5EF4-FFF2-40B4-BE49-F238E27FC236}">
                <a16:creationId xmlns:a16="http://schemas.microsoft.com/office/drawing/2014/main" id="{5A78481E-9CC8-2A25-D57B-0C2687559CF5}"/>
              </a:ext>
            </a:extLst>
          </p:cNvPr>
          <p:cNvGrpSpPr/>
          <p:nvPr/>
        </p:nvGrpSpPr>
        <p:grpSpPr>
          <a:xfrm>
            <a:off x="2404781" y="4918947"/>
            <a:ext cx="108900" cy="282875"/>
            <a:chOff x="886469" y="3328575"/>
            <a:chExt cx="207255" cy="538358"/>
          </a:xfrm>
          <a:solidFill>
            <a:schemeClr val="tx1"/>
          </a:solidFill>
        </p:grpSpPr>
        <p:sp>
          <p:nvSpPr>
            <p:cNvPr id="73" name="Freeform 47">
              <a:extLst>
                <a:ext uri="{FF2B5EF4-FFF2-40B4-BE49-F238E27FC236}">
                  <a16:creationId xmlns:a16="http://schemas.microsoft.com/office/drawing/2014/main" id="{893E6A25-60CD-6BC1-80B8-B6EC8193218E}"/>
                </a:ext>
              </a:extLst>
            </p:cNvPr>
            <p:cNvSpPr>
              <a:spLocks/>
            </p:cNvSpPr>
            <p:nvPr/>
          </p:nvSpPr>
          <p:spPr bwMode="auto">
            <a:xfrm>
              <a:off x="886469" y="3497918"/>
              <a:ext cx="207255" cy="369015"/>
            </a:xfrm>
            <a:custGeom>
              <a:avLst/>
              <a:gdLst>
                <a:gd name="T0" fmla="*/ 57 w 109"/>
                <a:gd name="T1" fmla="*/ 109 h 194"/>
                <a:gd name="T2" fmla="*/ 51 w 109"/>
                <a:gd name="T3" fmla="*/ 109 h 194"/>
                <a:gd name="T4" fmla="*/ 51 w 109"/>
                <a:gd name="T5" fmla="*/ 115 h 194"/>
                <a:gd name="T6" fmla="*/ 51 w 109"/>
                <a:gd name="T7" fmla="*/ 176 h 194"/>
                <a:gd name="T8" fmla="*/ 45 w 109"/>
                <a:gd name="T9" fmla="*/ 188 h 194"/>
                <a:gd name="T10" fmla="*/ 26 w 109"/>
                <a:gd name="T11" fmla="*/ 176 h 194"/>
                <a:gd name="T12" fmla="*/ 26 w 109"/>
                <a:gd name="T13" fmla="*/ 117 h 194"/>
                <a:gd name="T14" fmla="*/ 26 w 109"/>
                <a:gd name="T15" fmla="*/ 109 h 194"/>
                <a:gd name="T16" fmla="*/ 17 w 109"/>
                <a:gd name="T17" fmla="*/ 109 h 194"/>
                <a:gd name="T18" fmla="*/ 25 w 109"/>
                <a:gd name="T19" fmla="*/ 71 h 194"/>
                <a:gd name="T20" fmla="*/ 27 w 109"/>
                <a:gd name="T21" fmla="*/ 35 h 194"/>
                <a:gd name="T22" fmla="*/ 19 w 109"/>
                <a:gd name="T23" fmla="*/ 78 h 194"/>
                <a:gd name="T24" fmla="*/ 18 w 109"/>
                <a:gd name="T25" fmla="*/ 85 h 194"/>
                <a:gd name="T26" fmla="*/ 8 w 109"/>
                <a:gd name="T27" fmla="*/ 91 h 194"/>
                <a:gd name="T28" fmla="*/ 0 w 109"/>
                <a:gd name="T29" fmla="*/ 82 h 194"/>
                <a:gd name="T30" fmla="*/ 2 w 109"/>
                <a:gd name="T31" fmla="*/ 69 h 194"/>
                <a:gd name="T32" fmla="*/ 11 w 109"/>
                <a:gd name="T33" fmla="*/ 20 h 194"/>
                <a:gd name="T34" fmla="*/ 35 w 109"/>
                <a:gd name="T35" fmla="*/ 0 h 194"/>
                <a:gd name="T36" fmla="*/ 75 w 109"/>
                <a:gd name="T37" fmla="*/ 0 h 194"/>
                <a:gd name="T38" fmla="*/ 97 w 109"/>
                <a:gd name="T39" fmla="*/ 18 h 194"/>
                <a:gd name="T40" fmla="*/ 108 w 109"/>
                <a:gd name="T41" fmla="*/ 79 h 194"/>
                <a:gd name="T42" fmla="*/ 102 w 109"/>
                <a:gd name="T43" fmla="*/ 90 h 194"/>
                <a:gd name="T44" fmla="*/ 90 w 109"/>
                <a:gd name="T45" fmla="*/ 83 h 194"/>
                <a:gd name="T46" fmla="*/ 84 w 109"/>
                <a:gd name="T47" fmla="*/ 49 h 194"/>
                <a:gd name="T48" fmla="*/ 80 w 109"/>
                <a:gd name="T49" fmla="*/ 32 h 194"/>
                <a:gd name="T50" fmla="*/ 91 w 109"/>
                <a:gd name="T51" fmla="*/ 108 h 194"/>
                <a:gd name="T52" fmla="*/ 82 w 109"/>
                <a:gd name="T53" fmla="*/ 109 h 194"/>
                <a:gd name="T54" fmla="*/ 82 w 109"/>
                <a:gd name="T55" fmla="*/ 114 h 194"/>
                <a:gd name="T56" fmla="*/ 82 w 109"/>
                <a:gd name="T57" fmla="*/ 174 h 194"/>
                <a:gd name="T58" fmla="*/ 80 w 109"/>
                <a:gd name="T59" fmla="*/ 185 h 194"/>
                <a:gd name="T60" fmla="*/ 68 w 109"/>
                <a:gd name="T61" fmla="*/ 190 h 194"/>
                <a:gd name="T62" fmla="*/ 58 w 109"/>
                <a:gd name="T63" fmla="*/ 180 h 194"/>
                <a:gd name="T64" fmla="*/ 57 w 109"/>
                <a:gd name="T65" fmla="*/ 173 h 194"/>
                <a:gd name="T66" fmla="*/ 57 w 109"/>
                <a:gd name="T67" fmla="*/ 115 h 194"/>
                <a:gd name="T68" fmla="*/ 57 w 109"/>
                <a:gd name="T69" fmla="*/ 10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9" h="194">
                  <a:moveTo>
                    <a:pt x="57" y="109"/>
                  </a:moveTo>
                  <a:cubicBezTo>
                    <a:pt x="55" y="109"/>
                    <a:pt x="53" y="109"/>
                    <a:pt x="51" y="109"/>
                  </a:cubicBezTo>
                  <a:cubicBezTo>
                    <a:pt x="51" y="111"/>
                    <a:pt x="51" y="113"/>
                    <a:pt x="51" y="115"/>
                  </a:cubicBezTo>
                  <a:cubicBezTo>
                    <a:pt x="51" y="135"/>
                    <a:pt x="51" y="156"/>
                    <a:pt x="51" y="176"/>
                  </a:cubicBezTo>
                  <a:cubicBezTo>
                    <a:pt x="51" y="181"/>
                    <a:pt x="50" y="185"/>
                    <a:pt x="45" y="188"/>
                  </a:cubicBezTo>
                  <a:cubicBezTo>
                    <a:pt x="36" y="194"/>
                    <a:pt x="26" y="187"/>
                    <a:pt x="26" y="176"/>
                  </a:cubicBezTo>
                  <a:cubicBezTo>
                    <a:pt x="26" y="156"/>
                    <a:pt x="26" y="137"/>
                    <a:pt x="26" y="117"/>
                  </a:cubicBezTo>
                  <a:cubicBezTo>
                    <a:pt x="26" y="115"/>
                    <a:pt x="26" y="112"/>
                    <a:pt x="26" y="109"/>
                  </a:cubicBezTo>
                  <a:cubicBezTo>
                    <a:pt x="23" y="109"/>
                    <a:pt x="20" y="109"/>
                    <a:pt x="17" y="109"/>
                  </a:cubicBezTo>
                  <a:cubicBezTo>
                    <a:pt x="20" y="96"/>
                    <a:pt x="22" y="83"/>
                    <a:pt x="25" y="71"/>
                  </a:cubicBezTo>
                  <a:cubicBezTo>
                    <a:pt x="27" y="59"/>
                    <a:pt x="28" y="47"/>
                    <a:pt x="27" y="35"/>
                  </a:cubicBezTo>
                  <a:cubicBezTo>
                    <a:pt x="25" y="49"/>
                    <a:pt x="22" y="64"/>
                    <a:pt x="19" y="78"/>
                  </a:cubicBezTo>
                  <a:cubicBezTo>
                    <a:pt x="19" y="80"/>
                    <a:pt x="19" y="83"/>
                    <a:pt x="18" y="85"/>
                  </a:cubicBezTo>
                  <a:cubicBezTo>
                    <a:pt x="16" y="89"/>
                    <a:pt x="12" y="92"/>
                    <a:pt x="8" y="91"/>
                  </a:cubicBezTo>
                  <a:cubicBezTo>
                    <a:pt x="3" y="90"/>
                    <a:pt x="0" y="87"/>
                    <a:pt x="0" y="82"/>
                  </a:cubicBezTo>
                  <a:cubicBezTo>
                    <a:pt x="0" y="77"/>
                    <a:pt x="1" y="73"/>
                    <a:pt x="2" y="69"/>
                  </a:cubicBezTo>
                  <a:cubicBezTo>
                    <a:pt x="5" y="53"/>
                    <a:pt x="8" y="36"/>
                    <a:pt x="11" y="20"/>
                  </a:cubicBezTo>
                  <a:cubicBezTo>
                    <a:pt x="13" y="7"/>
                    <a:pt x="22" y="0"/>
                    <a:pt x="35" y="0"/>
                  </a:cubicBezTo>
                  <a:cubicBezTo>
                    <a:pt x="48" y="0"/>
                    <a:pt x="61" y="0"/>
                    <a:pt x="75" y="0"/>
                  </a:cubicBezTo>
                  <a:cubicBezTo>
                    <a:pt x="86" y="0"/>
                    <a:pt x="95" y="7"/>
                    <a:pt x="97" y="18"/>
                  </a:cubicBezTo>
                  <a:cubicBezTo>
                    <a:pt x="101" y="38"/>
                    <a:pt x="104" y="59"/>
                    <a:pt x="108" y="79"/>
                  </a:cubicBezTo>
                  <a:cubicBezTo>
                    <a:pt x="109" y="85"/>
                    <a:pt x="107" y="89"/>
                    <a:pt x="102" y="90"/>
                  </a:cubicBezTo>
                  <a:cubicBezTo>
                    <a:pt x="96" y="92"/>
                    <a:pt x="92" y="90"/>
                    <a:pt x="90" y="83"/>
                  </a:cubicBezTo>
                  <a:cubicBezTo>
                    <a:pt x="88" y="72"/>
                    <a:pt x="86" y="61"/>
                    <a:pt x="84" y="49"/>
                  </a:cubicBezTo>
                  <a:cubicBezTo>
                    <a:pt x="83" y="44"/>
                    <a:pt x="82" y="38"/>
                    <a:pt x="80" y="32"/>
                  </a:cubicBezTo>
                  <a:cubicBezTo>
                    <a:pt x="79" y="59"/>
                    <a:pt x="87" y="83"/>
                    <a:pt x="91" y="108"/>
                  </a:cubicBezTo>
                  <a:cubicBezTo>
                    <a:pt x="88" y="109"/>
                    <a:pt x="85" y="109"/>
                    <a:pt x="82" y="109"/>
                  </a:cubicBezTo>
                  <a:cubicBezTo>
                    <a:pt x="82" y="111"/>
                    <a:pt x="82" y="113"/>
                    <a:pt x="82" y="114"/>
                  </a:cubicBezTo>
                  <a:cubicBezTo>
                    <a:pt x="82" y="134"/>
                    <a:pt x="82" y="154"/>
                    <a:pt x="82" y="174"/>
                  </a:cubicBezTo>
                  <a:cubicBezTo>
                    <a:pt x="82" y="178"/>
                    <a:pt x="81" y="182"/>
                    <a:pt x="80" y="185"/>
                  </a:cubicBezTo>
                  <a:cubicBezTo>
                    <a:pt x="77" y="189"/>
                    <a:pt x="73" y="191"/>
                    <a:pt x="68" y="190"/>
                  </a:cubicBezTo>
                  <a:cubicBezTo>
                    <a:pt x="63" y="189"/>
                    <a:pt x="59" y="185"/>
                    <a:pt x="58" y="180"/>
                  </a:cubicBezTo>
                  <a:cubicBezTo>
                    <a:pt x="57" y="178"/>
                    <a:pt x="57" y="175"/>
                    <a:pt x="57" y="173"/>
                  </a:cubicBezTo>
                  <a:cubicBezTo>
                    <a:pt x="57" y="153"/>
                    <a:pt x="57" y="134"/>
                    <a:pt x="57" y="115"/>
                  </a:cubicBezTo>
                  <a:cubicBezTo>
                    <a:pt x="57" y="113"/>
                    <a:pt x="57" y="111"/>
                    <a:pt x="57" y="10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74" name="Freeform 59">
              <a:extLst>
                <a:ext uri="{FF2B5EF4-FFF2-40B4-BE49-F238E27FC236}">
                  <a16:creationId xmlns:a16="http://schemas.microsoft.com/office/drawing/2014/main" id="{39EDFCB7-D9B4-6F6C-4512-1F31BF1CC593}"/>
                </a:ext>
              </a:extLst>
            </p:cNvPr>
            <p:cNvSpPr>
              <a:spLocks/>
            </p:cNvSpPr>
            <p:nvPr/>
          </p:nvSpPr>
          <p:spPr bwMode="auto">
            <a:xfrm>
              <a:off x="929437" y="3384180"/>
              <a:ext cx="115002" cy="107419"/>
            </a:xfrm>
            <a:custGeom>
              <a:avLst/>
              <a:gdLst>
                <a:gd name="T0" fmla="*/ 35 w 60"/>
                <a:gd name="T1" fmla="*/ 1 h 57"/>
                <a:gd name="T2" fmla="*/ 60 w 60"/>
                <a:gd name="T3" fmla="*/ 28 h 57"/>
                <a:gd name="T4" fmla="*/ 36 w 60"/>
                <a:gd name="T5" fmla="*/ 55 h 57"/>
                <a:gd name="T6" fmla="*/ 3 w 60"/>
                <a:gd name="T7" fmla="*/ 34 h 57"/>
                <a:gd name="T8" fmla="*/ 18 w 60"/>
                <a:gd name="T9" fmla="*/ 2 h 57"/>
                <a:gd name="T10" fmla="*/ 23 w 60"/>
                <a:gd name="T11" fmla="*/ 1 h 57"/>
                <a:gd name="T12" fmla="*/ 34 w 60"/>
                <a:gd name="T13" fmla="*/ 1 h 57"/>
                <a:gd name="T14" fmla="*/ 35 w 60"/>
                <a:gd name="T15" fmla="*/ 1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7">
                  <a:moveTo>
                    <a:pt x="35" y="1"/>
                  </a:moveTo>
                  <a:cubicBezTo>
                    <a:pt x="48" y="0"/>
                    <a:pt x="60" y="13"/>
                    <a:pt x="60" y="28"/>
                  </a:cubicBezTo>
                  <a:cubicBezTo>
                    <a:pt x="60" y="41"/>
                    <a:pt x="49" y="54"/>
                    <a:pt x="36" y="55"/>
                  </a:cubicBezTo>
                  <a:cubicBezTo>
                    <a:pt x="20" y="57"/>
                    <a:pt x="7" y="49"/>
                    <a:pt x="3" y="34"/>
                  </a:cubicBezTo>
                  <a:cubicBezTo>
                    <a:pt x="0" y="21"/>
                    <a:pt x="6" y="8"/>
                    <a:pt x="18" y="2"/>
                  </a:cubicBezTo>
                  <a:cubicBezTo>
                    <a:pt x="20" y="2"/>
                    <a:pt x="21" y="2"/>
                    <a:pt x="23" y="1"/>
                  </a:cubicBezTo>
                  <a:cubicBezTo>
                    <a:pt x="29" y="7"/>
                    <a:pt x="29" y="7"/>
                    <a:pt x="34" y="1"/>
                  </a:cubicBezTo>
                  <a:cubicBezTo>
                    <a:pt x="34" y="1"/>
                    <a:pt x="35" y="1"/>
                    <a:pt x="35"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75" name="Freeform 66">
              <a:extLst>
                <a:ext uri="{FF2B5EF4-FFF2-40B4-BE49-F238E27FC236}">
                  <a16:creationId xmlns:a16="http://schemas.microsoft.com/office/drawing/2014/main" id="{7E8C54CE-E0E5-278A-5C6D-955734B6DD6B}"/>
                </a:ext>
              </a:extLst>
            </p:cNvPr>
            <p:cNvSpPr>
              <a:spLocks/>
            </p:cNvSpPr>
            <p:nvPr/>
          </p:nvSpPr>
          <p:spPr bwMode="auto">
            <a:xfrm>
              <a:off x="1006525" y="3328575"/>
              <a:ext cx="34122" cy="70770"/>
            </a:xfrm>
            <a:custGeom>
              <a:avLst/>
              <a:gdLst>
                <a:gd name="T0" fmla="*/ 18 w 18"/>
                <a:gd name="T1" fmla="*/ 37 h 37"/>
                <a:gd name="T2" fmla="*/ 0 w 18"/>
                <a:gd name="T3" fmla="*/ 18 h 37"/>
                <a:gd name="T4" fmla="*/ 18 w 18"/>
                <a:gd name="T5" fmla="*/ 0 h 37"/>
                <a:gd name="T6" fmla="*/ 18 w 18"/>
                <a:gd name="T7" fmla="*/ 37 h 37"/>
              </a:gdLst>
              <a:ahLst/>
              <a:cxnLst>
                <a:cxn ang="0">
                  <a:pos x="T0" y="T1"/>
                </a:cxn>
                <a:cxn ang="0">
                  <a:pos x="T2" y="T3"/>
                </a:cxn>
                <a:cxn ang="0">
                  <a:pos x="T4" y="T5"/>
                </a:cxn>
                <a:cxn ang="0">
                  <a:pos x="T6" y="T7"/>
                </a:cxn>
              </a:cxnLst>
              <a:rect l="0" t="0" r="r" b="b"/>
              <a:pathLst>
                <a:path w="18" h="37">
                  <a:moveTo>
                    <a:pt x="18" y="37"/>
                  </a:moveTo>
                  <a:cubicBezTo>
                    <a:pt x="12" y="30"/>
                    <a:pt x="6" y="24"/>
                    <a:pt x="0" y="18"/>
                  </a:cubicBezTo>
                  <a:cubicBezTo>
                    <a:pt x="6" y="13"/>
                    <a:pt x="12" y="6"/>
                    <a:pt x="18" y="0"/>
                  </a:cubicBezTo>
                  <a:cubicBezTo>
                    <a:pt x="18" y="12"/>
                    <a:pt x="18" y="24"/>
                    <a:pt x="18"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76" name="Freeform 71">
              <a:extLst>
                <a:ext uri="{FF2B5EF4-FFF2-40B4-BE49-F238E27FC236}">
                  <a16:creationId xmlns:a16="http://schemas.microsoft.com/office/drawing/2014/main" id="{DA2F6EE5-431A-A10D-0C60-1516DDF888DB}"/>
                </a:ext>
              </a:extLst>
            </p:cNvPr>
            <p:cNvSpPr>
              <a:spLocks/>
            </p:cNvSpPr>
            <p:nvPr/>
          </p:nvSpPr>
          <p:spPr bwMode="auto">
            <a:xfrm>
              <a:off x="937019" y="3328575"/>
              <a:ext cx="36649" cy="45495"/>
            </a:xfrm>
            <a:custGeom>
              <a:avLst/>
              <a:gdLst>
                <a:gd name="T0" fmla="*/ 1 w 19"/>
                <a:gd name="T1" fmla="*/ 12 h 24"/>
                <a:gd name="T2" fmla="*/ 0 w 19"/>
                <a:gd name="T3" fmla="*/ 10 h 24"/>
                <a:gd name="T4" fmla="*/ 0 w 19"/>
                <a:gd name="T5" fmla="*/ 0 h 24"/>
                <a:gd name="T6" fmla="*/ 10 w 19"/>
                <a:gd name="T7" fmla="*/ 9 h 24"/>
                <a:gd name="T8" fmla="*/ 19 w 19"/>
                <a:gd name="T9" fmla="*/ 19 h 24"/>
                <a:gd name="T10" fmla="*/ 13 w 19"/>
                <a:gd name="T11" fmla="*/ 24 h 24"/>
                <a:gd name="T12" fmla="*/ 1 w 19"/>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9" h="24">
                  <a:moveTo>
                    <a:pt x="1" y="12"/>
                  </a:moveTo>
                  <a:cubicBezTo>
                    <a:pt x="0" y="11"/>
                    <a:pt x="0" y="11"/>
                    <a:pt x="0" y="10"/>
                  </a:cubicBezTo>
                  <a:cubicBezTo>
                    <a:pt x="0" y="7"/>
                    <a:pt x="0" y="4"/>
                    <a:pt x="0" y="0"/>
                  </a:cubicBezTo>
                  <a:cubicBezTo>
                    <a:pt x="4" y="3"/>
                    <a:pt x="7" y="6"/>
                    <a:pt x="10" y="9"/>
                  </a:cubicBezTo>
                  <a:cubicBezTo>
                    <a:pt x="13" y="12"/>
                    <a:pt x="15" y="15"/>
                    <a:pt x="19" y="19"/>
                  </a:cubicBezTo>
                  <a:cubicBezTo>
                    <a:pt x="17" y="21"/>
                    <a:pt x="15" y="22"/>
                    <a:pt x="13" y="24"/>
                  </a:cubicBezTo>
                  <a:cubicBezTo>
                    <a:pt x="9" y="20"/>
                    <a:pt x="5" y="16"/>
                    <a:pt x="1" y="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77" name="Freeform 72">
              <a:extLst>
                <a:ext uri="{FF2B5EF4-FFF2-40B4-BE49-F238E27FC236}">
                  <a16:creationId xmlns:a16="http://schemas.microsoft.com/office/drawing/2014/main" id="{11357DAC-F3A1-A569-C49A-ECF897D1348B}"/>
                </a:ext>
              </a:extLst>
            </p:cNvPr>
            <p:cNvSpPr>
              <a:spLocks/>
            </p:cNvSpPr>
            <p:nvPr/>
          </p:nvSpPr>
          <p:spPr bwMode="auto">
            <a:xfrm>
              <a:off x="939547" y="3351323"/>
              <a:ext cx="22748" cy="48023"/>
            </a:xfrm>
            <a:custGeom>
              <a:avLst/>
              <a:gdLst>
                <a:gd name="T0" fmla="*/ 0 w 12"/>
                <a:gd name="T1" fmla="*/ 0 h 25"/>
                <a:gd name="T2" fmla="*/ 12 w 12"/>
                <a:gd name="T3" fmla="*/ 12 h 25"/>
                <a:gd name="T4" fmla="*/ 0 w 12"/>
                <a:gd name="T5" fmla="*/ 25 h 25"/>
                <a:gd name="T6" fmla="*/ 0 w 12"/>
                <a:gd name="T7" fmla="*/ 0 h 25"/>
              </a:gdLst>
              <a:ahLst/>
              <a:cxnLst>
                <a:cxn ang="0">
                  <a:pos x="T0" y="T1"/>
                </a:cxn>
                <a:cxn ang="0">
                  <a:pos x="T2" y="T3"/>
                </a:cxn>
                <a:cxn ang="0">
                  <a:pos x="T4" y="T5"/>
                </a:cxn>
                <a:cxn ang="0">
                  <a:pos x="T6" y="T7"/>
                </a:cxn>
              </a:cxnLst>
              <a:rect l="0" t="0" r="r" b="b"/>
              <a:pathLst>
                <a:path w="12" h="25">
                  <a:moveTo>
                    <a:pt x="0" y="0"/>
                  </a:moveTo>
                  <a:cubicBezTo>
                    <a:pt x="4" y="4"/>
                    <a:pt x="8" y="8"/>
                    <a:pt x="12" y="12"/>
                  </a:cubicBezTo>
                  <a:cubicBezTo>
                    <a:pt x="8" y="16"/>
                    <a:pt x="4" y="20"/>
                    <a:pt x="0" y="25"/>
                  </a:cubicBezTo>
                  <a:cubicBezTo>
                    <a:pt x="0" y="16"/>
                    <a:pt x="0" y="8"/>
                    <a:pt x="0"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78" name="Freeform 73">
              <a:extLst>
                <a:ext uri="{FF2B5EF4-FFF2-40B4-BE49-F238E27FC236}">
                  <a16:creationId xmlns:a16="http://schemas.microsoft.com/office/drawing/2014/main" id="{1A4AF6C9-A876-D414-F21E-6ABF31156801}"/>
                </a:ext>
              </a:extLst>
            </p:cNvPr>
            <p:cNvSpPr>
              <a:spLocks/>
            </p:cNvSpPr>
            <p:nvPr/>
          </p:nvSpPr>
          <p:spPr bwMode="auto">
            <a:xfrm>
              <a:off x="976195" y="3348795"/>
              <a:ext cx="26539" cy="29067"/>
            </a:xfrm>
            <a:custGeom>
              <a:avLst/>
              <a:gdLst>
                <a:gd name="T0" fmla="*/ 14 w 14"/>
                <a:gd name="T1" fmla="*/ 7 h 15"/>
                <a:gd name="T2" fmla="*/ 7 w 14"/>
                <a:gd name="T3" fmla="*/ 15 h 15"/>
                <a:gd name="T4" fmla="*/ 0 w 14"/>
                <a:gd name="T5" fmla="*/ 8 h 15"/>
                <a:gd name="T6" fmla="*/ 7 w 14"/>
                <a:gd name="T7" fmla="*/ 0 h 15"/>
                <a:gd name="T8" fmla="*/ 14 w 14"/>
                <a:gd name="T9" fmla="*/ 7 h 15"/>
              </a:gdLst>
              <a:ahLst/>
              <a:cxnLst>
                <a:cxn ang="0">
                  <a:pos x="T0" y="T1"/>
                </a:cxn>
                <a:cxn ang="0">
                  <a:pos x="T2" y="T3"/>
                </a:cxn>
                <a:cxn ang="0">
                  <a:pos x="T4" y="T5"/>
                </a:cxn>
                <a:cxn ang="0">
                  <a:pos x="T6" y="T7"/>
                </a:cxn>
                <a:cxn ang="0">
                  <a:pos x="T8" y="T9"/>
                </a:cxn>
              </a:cxnLst>
              <a:rect l="0" t="0" r="r" b="b"/>
              <a:pathLst>
                <a:path w="14" h="15">
                  <a:moveTo>
                    <a:pt x="14" y="7"/>
                  </a:moveTo>
                  <a:cubicBezTo>
                    <a:pt x="14" y="11"/>
                    <a:pt x="11" y="15"/>
                    <a:pt x="7" y="15"/>
                  </a:cubicBezTo>
                  <a:cubicBezTo>
                    <a:pt x="3" y="15"/>
                    <a:pt x="0" y="11"/>
                    <a:pt x="0" y="8"/>
                  </a:cubicBezTo>
                  <a:cubicBezTo>
                    <a:pt x="0" y="3"/>
                    <a:pt x="3" y="0"/>
                    <a:pt x="7" y="0"/>
                  </a:cubicBezTo>
                  <a:cubicBezTo>
                    <a:pt x="11" y="0"/>
                    <a:pt x="14" y="3"/>
                    <a:pt x="14"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87" name="Freeform 75">
              <a:extLst>
                <a:ext uri="{FF2B5EF4-FFF2-40B4-BE49-F238E27FC236}">
                  <a16:creationId xmlns:a16="http://schemas.microsoft.com/office/drawing/2014/main" id="{5D25859E-9A04-DE22-5E44-B0AF8CD2A0EF}"/>
                </a:ext>
              </a:extLst>
            </p:cNvPr>
            <p:cNvSpPr>
              <a:spLocks/>
            </p:cNvSpPr>
            <p:nvPr/>
          </p:nvSpPr>
          <p:spPr bwMode="auto">
            <a:xfrm>
              <a:off x="973668" y="3385444"/>
              <a:ext cx="22748" cy="11374"/>
            </a:xfrm>
            <a:custGeom>
              <a:avLst/>
              <a:gdLst>
                <a:gd name="T0" fmla="*/ 12 w 12"/>
                <a:gd name="T1" fmla="*/ 0 h 6"/>
                <a:gd name="T2" fmla="*/ 11 w 12"/>
                <a:gd name="T3" fmla="*/ 0 h 6"/>
                <a:gd name="T4" fmla="*/ 0 w 12"/>
                <a:gd name="T5" fmla="*/ 0 h 6"/>
                <a:gd name="T6" fmla="*/ 12 w 12"/>
                <a:gd name="T7" fmla="*/ 0 h 6"/>
              </a:gdLst>
              <a:ahLst/>
              <a:cxnLst>
                <a:cxn ang="0">
                  <a:pos x="T0" y="T1"/>
                </a:cxn>
                <a:cxn ang="0">
                  <a:pos x="T2" y="T3"/>
                </a:cxn>
                <a:cxn ang="0">
                  <a:pos x="T4" y="T5"/>
                </a:cxn>
                <a:cxn ang="0">
                  <a:pos x="T6" y="T7"/>
                </a:cxn>
              </a:cxnLst>
              <a:rect l="0" t="0" r="r" b="b"/>
              <a:pathLst>
                <a:path w="12" h="6">
                  <a:moveTo>
                    <a:pt x="12" y="0"/>
                  </a:moveTo>
                  <a:cubicBezTo>
                    <a:pt x="12" y="0"/>
                    <a:pt x="11" y="0"/>
                    <a:pt x="11" y="0"/>
                  </a:cubicBezTo>
                  <a:cubicBezTo>
                    <a:pt x="6" y="6"/>
                    <a:pt x="6" y="6"/>
                    <a:pt x="0" y="0"/>
                  </a:cubicBezTo>
                  <a:cubicBezTo>
                    <a:pt x="4" y="0"/>
                    <a:pt x="8" y="0"/>
                    <a:pt x="1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grpSp>
      <p:grpSp>
        <p:nvGrpSpPr>
          <p:cNvPr id="88" name="Group 87">
            <a:extLst>
              <a:ext uri="{FF2B5EF4-FFF2-40B4-BE49-F238E27FC236}">
                <a16:creationId xmlns:a16="http://schemas.microsoft.com/office/drawing/2014/main" id="{CF66AD82-D329-9200-C04C-953A4A01C4E2}"/>
              </a:ext>
            </a:extLst>
          </p:cNvPr>
          <p:cNvGrpSpPr/>
          <p:nvPr/>
        </p:nvGrpSpPr>
        <p:grpSpPr>
          <a:xfrm>
            <a:off x="2404781" y="5365232"/>
            <a:ext cx="108900" cy="282875"/>
            <a:chOff x="886469" y="3328575"/>
            <a:chExt cx="207255" cy="538358"/>
          </a:xfrm>
          <a:solidFill>
            <a:schemeClr val="tx1"/>
          </a:solidFill>
        </p:grpSpPr>
        <p:sp>
          <p:nvSpPr>
            <p:cNvPr id="89" name="Freeform 47">
              <a:extLst>
                <a:ext uri="{FF2B5EF4-FFF2-40B4-BE49-F238E27FC236}">
                  <a16:creationId xmlns:a16="http://schemas.microsoft.com/office/drawing/2014/main" id="{23460D71-A52B-7BDD-FDE7-B593BF410182}"/>
                </a:ext>
              </a:extLst>
            </p:cNvPr>
            <p:cNvSpPr>
              <a:spLocks/>
            </p:cNvSpPr>
            <p:nvPr/>
          </p:nvSpPr>
          <p:spPr bwMode="auto">
            <a:xfrm>
              <a:off x="886469" y="3497918"/>
              <a:ext cx="207255" cy="369015"/>
            </a:xfrm>
            <a:custGeom>
              <a:avLst/>
              <a:gdLst>
                <a:gd name="T0" fmla="*/ 57 w 109"/>
                <a:gd name="T1" fmla="*/ 109 h 194"/>
                <a:gd name="T2" fmla="*/ 51 w 109"/>
                <a:gd name="T3" fmla="*/ 109 h 194"/>
                <a:gd name="T4" fmla="*/ 51 w 109"/>
                <a:gd name="T5" fmla="*/ 115 h 194"/>
                <a:gd name="T6" fmla="*/ 51 w 109"/>
                <a:gd name="T7" fmla="*/ 176 h 194"/>
                <a:gd name="T8" fmla="*/ 45 w 109"/>
                <a:gd name="T9" fmla="*/ 188 h 194"/>
                <a:gd name="T10" fmla="*/ 26 w 109"/>
                <a:gd name="T11" fmla="*/ 176 h 194"/>
                <a:gd name="T12" fmla="*/ 26 w 109"/>
                <a:gd name="T13" fmla="*/ 117 h 194"/>
                <a:gd name="T14" fmla="*/ 26 w 109"/>
                <a:gd name="T15" fmla="*/ 109 h 194"/>
                <a:gd name="T16" fmla="*/ 17 w 109"/>
                <a:gd name="T17" fmla="*/ 109 h 194"/>
                <a:gd name="T18" fmla="*/ 25 w 109"/>
                <a:gd name="T19" fmla="*/ 71 h 194"/>
                <a:gd name="T20" fmla="*/ 27 w 109"/>
                <a:gd name="T21" fmla="*/ 35 h 194"/>
                <a:gd name="T22" fmla="*/ 19 w 109"/>
                <a:gd name="T23" fmla="*/ 78 h 194"/>
                <a:gd name="T24" fmla="*/ 18 w 109"/>
                <a:gd name="T25" fmla="*/ 85 h 194"/>
                <a:gd name="T26" fmla="*/ 8 w 109"/>
                <a:gd name="T27" fmla="*/ 91 h 194"/>
                <a:gd name="T28" fmla="*/ 0 w 109"/>
                <a:gd name="T29" fmla="*/ 82 h 194"/>
                <a:gd name="T30" fmla="*/ 2 w 109"/>
                <a:gd name="T31" fmla="*/ 69 h 194"/>
                <a:gd name="T32" fmla="*/ 11 w 109"/>
                <a:gd name="T33" fmla="*/ 20 h 194"/>
                <a:gd name="T34" fmla="*/ 35 w 109"/>
                <a:gd name="T35" fmla="*/ 0 h 194"/>
                <a:gd name="T36" fmla="*/ 75 w 109"/>
                <a:gd name="T37" fmla="*/ 0 h 194"/>
                <a:gd name="T38" fmla="*/ 97 w 109"/>
                <a:gd name="T39" fmla="*/ 18 h 194"/>
                <a:gd name="T40" fmla="*/ 108 w 109"/>
                <a:gd name="T41" fmla="*/ 79 h 194"/>
                <a:gd name="T42" fmla="*/ 102 w 109"/>
                <a:gd name="T43" fmla="*/ 90 h 194"/>
                <a:gd name="T44" fmla="*/ 90 w 109"/>
                <a:gd name="T45" fmla="*/ 83 h 194"/>
                <a:gd name="T46" fmla="*/ 84 w 109"/>
                <a:gd name="T47" fmla="*/ 49 h 194"/>
                <a:gd name="T48" fmla="*/ 80 w 109"/>
                <a:gd name="T49" fmla="*/ 32 h 194"/>
                <a:gd name="T50" fmla="*/ 91 w 109"/>
                <a:gd name="T51" fmla="*/ 108 h 194"/>
                <a:gd name="T52" fmla="*/ 82 w 109"/>
                <a:gd name="T53" fmla="*/ 109 h 194"/>
                <a:gd name="T54" fmla="*/ 82 w 109"/>
                <a:gd name="T55" fmla="*/ 114 h 194"/>
                <a:gd name="T56" fmla="*/ 82 w 109"/>
                <a:gd name="T57" fmla="*/ 174 h 194"/>
                <a:gd name="T58" fmla="*/ 80 w 109"/>
                <a:gd name="T59" fmla="*/ 185 h 194"/>
                <a:gd name="T60" fmla="*/ 68 w 109"/>
                <a:gd name="T61" fmla="*/ 190 h 194"/>
                <a:gd name="T62" fmla="*/ 58 w 109"/>
                <a:gd name="T63" fmla="*/ 180 h 194"/>
                <a:gd name="T64" fmla="*/ 57 w 109"/>
                <a:gd name="T65" fmla="*/ 173 h 194"/>
                <a:gd name="T66" fmla="*/ 57 w 109"/>
                <a:gd name="T67" fmla="*/ 115 h 194"/>
                <a:gd name="T68" fmla="*/ 57 w 109"/>
                <a:gd name="T69" fmla="*/ 10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9" h="194">
                  <a:moveTo>
                    <a:pt x="57" y="109"/>
                  </a:moveTo>
                  <a:cubicBezTo>
                    <a:pt x="55" y="109"/>
                    <a:pt x="53" y="109"/>
                    <a:pt x="51" y="109"/>
                  </a:cubicBezTo>
                  <a:cubicBezTo>
                    <a:pt x="51" y="111"/>
                    <a:pt x="51" y="113"/>
                    <a:pt x="51" y="115"/>
                  </a:cubicBezTo>
                  <a:cubicBezTo>
                    <a:pt x="51" y="135"/>
                    <a:pt x="51" y="156"/>
                    <a:pt x="51" y="176"/>
                  </a:cubicBezTo>
                  <a:cubicBezTo>
                    <a:pt x="51" y="181"/>
                    <a:pt x="50" y="185"/>
                    <a:pt x="45" y="188"/>
                  </a:cubicBezTo>
                  <a:cubicBezTo>
                    <a:pt x="36" y="194"/>
                    <a:pt x="26" y="187"/>
                    <a:pt x="26" y="176"/>
                  </a:cubicBezTo>
                  <a:cubicBezTo>
                    <a:pt x="26" y="156"/>
                    <a:pt x="26" y="137"/>
                    <a:pt x="26" y="117"/>
                  </a:cubicBezTo>
                  <a:cubicBezTo>
                    <a:pt x="26" y="115"/>
                    <a:pt x="26" y="112"/>
                    <a:pt x="26" y="109"/>
                  </a:cubicBezTo>
                  <a:cubicBezTo>
                    <a:pt x="23" y="109"/>
                    <a:pt x="20" y="109"/>
                    <a:pt x="17" y="109"/>
                  </a:cubicBezTo>
                  <a:cubicBezTo>
                    <a:pt x="20" y="96"/>
                    <a:pt x="22" y="83"/>
                    <a:pt x="25" y="71"/>
                  </a:cubicBezTo>
                  <a:cubicBezTo>
                    <a:pt x="27" y="59"/>
                    <a:pt x="28" y="47"/>
                    <a:pt x="27" y="35"/>
                  </a:cubicBezTo>
                  <a:cubicBezTo>
                    <a:pt x="25" y="49"/>
                    <a:pt x="22" y="64"/>
                    <a:pt x="19" y="78"/>
                  </a:cubicBezTo>
                  <a:cubicBezTo>
                    <a:pt x="19" y="80"/>
                    <a:pt x="19" y="83"/>
                    <a:pt x="18" y="85"/>
                  </a:cubicBezTo>
                  <a:cubicBezTo>
                    <a:pt x="16" y="89"/>
                    <a:pt x="12" y="92"/>
                    <a:pt x="8" y="91"/>
                  </a:cubicBezTo>
                  <a:cubicBezTo>
                    <a:pt x="3" y="90"/>
                    <a:pt x="0" y="87"/>
                    <a:pt x="0" y="82"/>
                  </a:cubicBezTo>
                  <a:cubicBezTo>
                    <a:pt x="0" y="77"/>
                    <a:pt x="1" y="73"/>
                    <a:pt x="2" y="69"/>
                  </a:cubicBezTo>
                  <a:cubicBezTo>
                    <a:pt x="5" y="53"/>
                    <a:pt x="8" y="36"/>
                    <a:pt x="11" y="20"/>
                  </a:cubicBezTo>
                  <a:cubicBezTo>
                    <a:pt x="13" y="7"/>
                    <a:pt x="22" y="0"/>
                    <a:pt x="35" y="0"/>
                  </a:cubicBezTo>
                  <a:cubicBezTo>
                    <a:pt x="48" y="0"/>
                    <a:pt x="61" y="0"/>
                    <a:pt x="75" y="0"/>
                  </a:cubicBezTo>
                  <a:cubicBezTo>
                    <a:pt x="86" y="0"/>
                    <a:pt x="95" y="7"/>
                    <a:pt x="97" y="18"/>
                  </a:cubicBezTo>
                  <a:cubicBezTo>
                    <a:pt x="101" y="38"/>
                    <a:pt x="104" y="59"/>
                    <a:pt x="108" y="79"/>
                  </a:cubicBezTo>
                  <a:cubicBezTo>
                    <a:pt x="109" y="85"/>
                    <a:pt x="107" y="89"/>
                    <a:pt x="102" y="90"/>
                  </a:cubicBezTo>
                  <a:cubicBezTo>
                    <a:pt x="96" y="92"/>
                    <a:pt x="92" y="90"/>
                    <a:pt x="90" y="83"/>
                  </a:cubicBezTo>
                  <a:cubicBezTo>
                    <a:pt x="88" y="72"/>
                    <a:pt x="86" y="61"/>
                    <a:pt x="84" y="49"/>
                  </a:cubicBezTo>
                  <a:cubicBezTo>
                    <a:pt x="83" y="44"/>
                    <a:pt x="82" y="38"/>
                    <a:pt x="80" y="32"/>
                  </a:cubicBezTo>
                  <a:cubicBezTo>
                    <a:pt x="79" y="59"/>
                    <a:pt x="87" y="83"/>
                    <a:pt x="91" y="108"/>
                  </a:cubicBezTo>
                  <a:cubicBezTo>
                    <a:pt x="88" y="109"/>
                    <a:pt x="85" y="109"/>
                    <a:pt x="82" y="109"/>
                  </a:cubicBezTo>
                  <a:cubicBezTo>
                    <a:pt x="82" y="111"/>
                    <a:pt x="82" y="113"/>
                    <a:pt x="82" y="114"/>
                  </a:cubicBezTo>
                  <a:cubicBezTo>
                    <a:pt x="82" y="134"/>
                    <a:pt x="82" y="154"/>
                    <a:pt x="82" y="174"/>
                  </a:cubicBezTo>
                  <a:cubicBezTo>
                    <a:pt x="82" y="178"/>
                    <a:pt x="81" y="182"/>
                    <a:pt x="80" y="185"/>
                  </a:cubicBezTo>
                  <a:cubicBezTo>
                    <a:pt x="77" y="189"/>
                    <a:pt x="73" y="191"/>
                    <a:pt x="68" y="190"/>
                  </a:cubicBezTo>
                  <a:cubicBezTo>
                    <a:pt x="63" y="189"/>
                    <a:pt x="59" y="185"/>
                    <a:pt x="58" y="180"/>
                  </a:cubicBezTo>
                  <a:cubicBezTo>
                    <a:pt x="57" y="178"/>
                    <a:pt x="57" y="175"/>
                    <a:pt x="57" y="173"/>
                  </a:cubicBezTo>
                  <a:cubicBezTo>
                    <a:pt x="57" y="153"/>
                    <a:pt x="57" y="134"/>
                    <a:pt x="57" y="115"/>
                  </a:cubicBezTo>
                  <a:cubicBezTo>
                    <a:pt x="57" y="113"/>
                    <a:pt x="57" y="111"/>
                    <a:pt x="57" y="10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90" name="Freeform 59">
              <a:extLst>
                <a:ext uri="{FF2B5EF4-FFF2-40B4-BE49-F238E27FC236}">
                  <a16:creationId xmlns:a16="http://schemas.microsoft.com/office/drawing/2014/main" id="{9A7E5094-17DE-93A4-FA58-1BD1934E75C1}"/>
                </a:ext>
              </a:extLst>
            </p:cNvPr>
            <p:cNvSpPr>
              <a:spLocks/>
            </p:cNvSpPr>
            <p:nvPr/>
          </p:nvSpPr>
          <p:spPr bwMode="auto">
            <a:xfrm>
              <a:off x="929437" y="3384180"/>
              <a:ext cx="115002" cy="107419"/>
            </a:xfrm>
            <a:custGeom>
              <a:avLst/>
              <a:gdLst>
                <a:gd name="T0" fmla="*/ 35 w 60"/>
                <a:gd name="T1" fmla="*/ 1 h 57"/>
                <a:gd name="T2" fmla="*/ 60 w 60"/>
                <a:gd name="T3" fmla="*/ 28 h 57"/>
                <a:gd name="T4" fmla="*/ 36 w 60"/>
                <a:gd name="T5" fmla="*/ 55 h 57"/>
                <a:gd name="T6" fmla="*/ 3 w 60"/>
                <a:gd name="T7" fmla="*/ 34 h 57"/>
                <a:gd name="T8" fmla="*/ 18 w 60"/>
                <a:gd name="T9" fmla="*/ 2 h 57"/>
                <a:gd name="T10" fmla="*/ 23 w 60"/>
                <a:gd name="T11" fmla="*/ 1 h 57"/>
                <a:gd name="T12" fmla="*/ 34 w 60"/>
                <a:gd name="T13" fmla="*/ 1 h 57"/>
                <a:gd name="T14" fmla="*/ 35 w 60"/>
                <a:gd name="T15" fmla="*/ 1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7">
                  <a:moveTo>
                    <a:pt x="35" y="1"/>
                  </a:moveTo>
                  <a:cubicBezTo>
                    <a:pt x="48" y="0"/>
                    <a:pt x="60" y="13"/>
                    <a:pt x="60" y="28"/>
                  </a:cubicBezTo>
                  <a:cubicBezTo>
                    <a:pt x="60" y="41"/>
                    <a:pt x="49" y="54"/>
                    <a:pt x="36" y="55"/>
                  </a:cubicBezTo>
                  <a:cubicBezTo>
                    <a:pt x="20" y="57"/>
                    <a:pt x="7" y="49"/>
                    <a:pt x="3" y="34"/>
                  </a:cubicBezTo>
                  <a:cubicBezTo>
                    <a:pt x="0" y="21"/>
                    <a:pt x="6" y="8"/>
                    <a:pt x="18" y="2"/>
                  </a:cubicBezTo>
                  <a:cubicBezTo>
                    <a:pt x="20" y="2"/>
                    <a:pt x="21" y="2"/>
                    <a:pt x="23" y="1"/>
                  </a:cubicBezTo>
                  <a:cubicBezTo>
                    <a:pt x="29" y="7"/>
                    <a:pt x="29" y="7"/>
                    <a:pt x="34" y="1"/>
                  </a:cubicBezTo>
                  <a:cubicBezTo>
                    <a:pt x="34" y="1"/>
                    <a:pt x="35" y="1"/>
                    <a:pt x="35"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91" name="Freeform 66">
              <a:extLst>
                <a:ext uri="{FF2B5EF4-FFF2-40B4-BE49-F238E27FC236}">
                  <a16:creationId xmlns:a16="http://schemas.microsoft.com/office/drawing/2014/main" id="{FC697E15-BA05-5F45-D519-904A43413E37}"/>
                </a:ext>
              </a:extLst>
            </p:cNvPr>
            <p:cNvSpPr>
              <a:spLocks/>
            </p:cNvSpPr>
            <p:nvPr/>
          </p:nvSpPr>
          <p:spPr bwMode="auto">
            <a:xfrm>
              <a:off x="1006525" y="3328575"/>
              <a:ext cx="34122" cy="70770"/>
            </a:xfrm>
            <a:custGeom>
              <a:avLst/>
              <a:gdLst>
                <a:gd name="T0" fmla="*/ 18 w 18"/>
                <a:gd name="T1" fmla="*/ 37 h 37"/>
                <a:gd name="T2" fmla="*/ 0 w 18"/>
                <a:gd name="T3" fmla="*/ 18 h 37"/>
                <a:gd name="T4" fmla="*/ 18 w 18"/>
                <a:gd name="T5" fmla="*/ 0 h 37"/>
                <a:gd name="T6" fmla="*/ 18 w 18"/>
                <a:gd name="T7" fmla="*/ 37 h 37"/>
              </a:gdLst>
              <a:ahLst/>
              <a:cxnLst>
                <a:cxn ang="0">
                  <a:pos x="T0" y="T1"/>
                </a:cxn>
                <a:cxn ang="0">
                  <a:pos x="T2" y="T3"/>
                </a:cxn>
                <a:cxn ang="0">
                  <a:pos x="T4" y="T5"/>
                </a:cxn>
                <a:cxn ang="0">
                  <a:pos x="T6" y="T7"/>
                </a:cxn>
              </a:cxnLst>
              <a:rect l="0" t="0" r="r" b="b"/>
              <a:pathLst>
                <a:path w="18" h="37">
                  <a:moveTo>
                    <a:pt x="18" y="37"/>
                  </a:moveTo>
                  <a:cubicBezTo>
                    <a:pt x="12" y="30"/>
                    <a:pt x="6" y="24"/>
                    <a:pt x="0" y="18"/>
                  </a:cubicBezTo>
                  <a:cubicBezTo>
                    <a:pt x="6" y="13"/>
                    <a:pt x="12" y="6"/>
                    <a:pt x="18" y="0"/>
                  </a:cubicBezTo>
                  <a:cubicBezTo>
                    <a:pt x="18" y="12"/>
                    <a:pt x="18" y="24"/>
                    <a:pt x="18"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92" name="Freeform 71">
              <a:extLst>
                <a:ext uri="{FF2B5EF4-FFF2-40B4-BE49-F238E27FC236}">
                  <a16:creationId xmlns:a16="http://schemas.microsoft.com/office/drawing/2014/main" id="{89072B6D-C106-730A-78A4-9380214D1D47}"/>
                </a:ext>
              </a:extLst>
            </p:cNvPr>
            <p:cNvSpPr>
              <a:spLocks/>
            </p:cNvSpPr>
            <p:nvPr/>
          </p:nvSpPr>
          <p:spPr bwMode="auto">
            <a:xfrm>
              <a:off x="937019" y="3328575"/>
              <a:ext cx="36649" cy="45495"/>
            </a:xfrm>
            <a:custGeom>
              <a:avLst/>
              <a:gdLst>
                <a:gd name="T0" fmla="*/ 1 w 19"/>
                <a:gd name="T1" fmla="*/ 12 h 24"/>
                <a:gd name="T2" fmla="*/ 0 w 19"/>
                <a:gd name="T3" fmla="*/ 10 h 24"/>
                <a:gd name="T4" fmla="*/ 0 w 19"/>
                <a:gd name="T5" fmla="*/ 0 h 24"/>
                <a:gd name="T6" fmla="*/ 10 w 19"/>
                <a:gd name="T7" fmla="*/ 9 h 24"/>
                <a:gd name="T8" fmla="*/ 19 w 19"/>
                <a:gd name="T9" fmla="*/ 19 h 24"/>
                <a:gd name="T10" fmla="*/ 13 w 19"/>
                <a:gd name="T11" fmla="*/ 24 h 24"/>
                <a:gd name="T12" fmla="*/ 1 w 19"/>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9" h="24">
                  <a:moveTo>
                    <a:pt x="1" y="12"/>
                  </a:moveTo>
                  <a:cubicBezTo>
                    <a:pt x="0" y="11"/>
                    <a:pt x="0" y="11"/>
                    <a:pt x="0" y="10"/>
                  </a:cubicBezTo>
                  <a:cubicBezTo>
                    <a:pt x="0" y="7"/>
                    <a:pt x="0" y="4"/>
                    <a:pt x="0" y="0"/>
                  </a:cubicBezTo>
                  <a:cubicBezTo>
                    <a:pt x="4" y="3"/>
                    <a:pt x="7" y="6"/>
                    <a:pt x="10" y="9"/>
                  </a:cubicBezTo>
                  <a:cubicBezTo>
                    <a:pt x="13" y="12"/>
                    <a:pt x="15" y="15"/>
                    <a:pt x="19" y="19"/>
                  </a:cubicBezTo>
                  <a:cubicBezTo>
                    <a:pt x="17" y="21"/>
                    <a:pt x="15" y="22"/>
                    <a:pt x="13" y="24"/>
                  </a:cubicBezTo>
                  <a:cubicBezTo>
                    <a:pt x="9" y="20"/>
                    <a:pt x="5" y="16"/>
                    <a:pt x="1" y="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93" name="Freeform 72">
              <a:extLst>
                <a:ext uri="{FF2B5EF4-FFF2-40B4-BE49-F238E27FC236}">
                  <a16:creationId xmlns:a16="http://schemas.microsoft.com/office/drawing/2014/main" id="{5096C811-3805-409F-0312-BB291E9AFF40}"/>
                </a:ext>
              </a:extLst>
            </p:cNvPr>
            <p:cNvSpPr>
              <a:spLocks/>
            </p:cNvSpPr>
            <p:nvPr/>
          </p:nvSpPr>
          <p:spPr bwMode="auto">
            <a:xfrm>
              <a:off x="939547" y="3351323"/>
              <a:ext cx="22748" cy="48023"/>
            </a:xfrm>
            <a:custGeom>
              <a:avLst/>
              <a:gdLst>
                <a:gd name="T0" fmla="*/ 0 w 12"/>
                <a:gd name="T1" fmla="*/ 0 h 25"/>
                <a:gd name="T2" fmla="*/ 12 w 12"/>
                <a:gd name="T3" fmla="*/ 12 h 25"/>
                <a:gd name="T4" fmla="*/ 0 w 12"/>
                <a:gd name="T5" fmla="*/ 25 h 25"/>
                <a:gd name="T6" fmla="*/ 0 w 12"/>
                <a:gd name="T7" fmla="*/ 0 h 25"/>
              </a:gdLst>
              <a:ahLst/>
              <a:cxnLst>
                <a:cxn ang="0">
                  <a:pos x="T0" y="T1"/>
                </a:cxn>
                <a:cxn ang="0">
                  <a:pos x="T2" y="T3"/>
                </a:cxn>
                <a:cxn ang="0">
                  <a:pos x="T4" y="T5"/>
                </a:cxn>
                <a:cxn ang="0">
                  <a:pos x="T6" y="T7"/>
                </a:cxn>
              </a:cxnLst>
              <a:rect l="0" t="0" r="r" b="b"/>
              <a:pathLst>
                <a:path w="12" h="25">
                  <a:moveTo>
                    <a:pt x="0" y="0"/>
                  </a:moveTo>
                  <a:cubicBezTo>
                    <a:pt x="4" y="4"/>
                    <a:pt x="8" y="8"/>
                    <a:pt x="12" y="12"/>
                  </a:cubicBezTo>
                  <a:cubicBezTo>
                    <a:pt x="8" y="16"/>
                    <a:pt x="4" y="20"/>
                    <a:pt x="0" y="25"/>
                  </a:cubicBezTo>
                  <a:cubicBezTo>
                    <a:pt x="0" y="16"/>
                    <a:pt x="0" y="8"/>
                    <a:pt x="0"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94" name="Freeform 73">
              <a:extLst>
                <a:ext uri="{FF2B5EF4-FFF2-40B4-BE49-F238E27FC236}">
                  <a16:creationId xmlns:a16="http://schemas.microsoft.com/office/drawing/2014/main" id="{9E8DE2B0-77CA-019D-0C3F-D7E12CEE2581}"/>
                </a:ext>
              </a:extLst>
            </p:cNvPr>
            <p:cNvSpPr>
              <a:spLocks/>
            </p:cNvSpPr>
            <p:nvPr/>
          </p:nvSpPr>
          <p:spPr bwMode="auto">
            <a:xfrm>
              <a:off x="976195" y="3348795"/>
              <a:ext cx="26539" cy="29067"/>
            </a:xfrm>
            <a:custGeom>
              <a:avLst/>
              <a:gdLst>
                <a:gd name="T0" fmla="*/ 14 w 14"/>
                <a:gd name="T1" fmla="*/ 7 h 15"/>
                <a:gd name="T2" fmla="*/ 7 w 14"/>
                <a:gd name="T3" fmla="*/ 15 h 15"/>
                <a:gd name="T4" fmla="*/ 0 w 14"/>
                <a:gd name="T5" fmla="*/ 8 h 15"/>
                <a:gd name="T6" fmla="*/ 7 w 14"/>
                <a:gd name="T7" fmla="*/ 0 h 15"/>
                <a:gd name="T8" fmla="*/ 14 w 14"/>
                <a:gd name="T9" fmla="*/ 7 h 15"/>
              </a:gdLst>
              <a:ahLst/>
              <a:cxnLst>
                <a:cxn ang="0">
                  <a:pos x="T0" y="T1"/>
                </a:cxn>
                <a:cxn ang="0">
                  <a:pos x="T2" y="T3"/>
                </a:cxn>
                <a:cxn ang="0">
                  <a:pos x="T4" y="T5"/>
                </a:cxn>
                <a:cxn ang="0">
                  <a:pos x="T6" y="T7"/>
                </a:cxn>
                <a:cxn ang="0">
                  <a:pos x="T8" y="T9"/>
                </a:cxn>
              </a:cxnLst>
              <a:rect l="0" t="0" r="r" b="b"/>
              <a:pathLst>
                <a:path w="14" h="15">
                  <a:moveTo>
                    <a:pt x="14" y="7"/>
                  </a:moveTo>
                  <a:cubicBezTo>
                    <a:pt x="14" y="11"/>
                    <a:pt x="11" y="15"/>
                    <a:pt x="7" y="15"/>
                  </a:cubicBezTo>
                  <a:cubicBezTo>
                    <a:pt x="3" y="15"/>
                    <a:pt x="0" y="11"/>
                    <a:pt x="0" y="8"/>
                  </a:cubicBezTo>
                  <a:cubicBezTo>
                    <a:pt x="0" y="3"/>
                    <a:pt x="3" y="0"/>
                    <a:pt x="7" y="0"/>
                  </a:cubicBezTo>
                  <a:cubicBezTo>
                    <a:pt x="11" y="0"/>
                    <a:pt x="14" y="3"/>
                    <a:pt x="14"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95" name="Freeform 75">
              <a:extLst>
                <a:ext uri="{FF2B5EF4-FFF2-40B4-BE49-F238E27FC236}">
                  <a16:creationId xmlns:a16="http://schemas.microsoft.com/office/drawing/2014/main" id="{5F99B92C-89FA-6F22-235F-EBCCE1CCC4FA}"/>
                </a:ext>
              </a:extLst>
            </p:cNvPr>
            <p:cNvSpPr>
              <a:spLocks/>
            </p:cNvSpPr>
            <p:nvPr/>
          </p:nvSpPr>
          <p:spPr bwMode="auto">
            <a:xfrm>
              <a:off x="973668" y="3385444"/>
              <a:ext cx="22748" cy="11374"/>
            </a:xfrm>
            <a:custGeom>
              <a:avLst/>
              <a:gdLst>
                <a:gd name="T0" fmla="*/ 12 w 12"/>
                <a:gd name="T1" fmla="*/ 0 h 6"/>
                <a:gd name="T2" fmla="*/ 11 w 12"/>
                <a:gd name="T3" fmla="*/ 0 h 6"/>
                <a:gd name="T4" fmla="*/ 0 w 12"/>
                <a:gd name="T5" fmla="*/ 0 h 6"/>
                <a:gd name="T6" fmla="*/ 12 w 12"/>
                <a:gd name="T7" fmla="*/ 0 h 6"/>
              </a:gdLst>
              <a:ahLst/>
              <a:cxnLst>
                <a:cxn ang="0">
                  <a:pos x="T0" y="T1"/>
                </a:cxn>
                <a:cxn ang="0">
                  <a:pos x="T2" y="T3"/>
                </a:cxn>
                <a:cxn ang="0">
                  <a:pos x="T4" y="T5"/>
                </a:cxn>
                <a:cxn ang="0">
                  <a:pos x="T6" y="T7"/>
                </a:cxn>
              </a:cxnLst>
              <a:rect l="0" t="0" r="r" b="b"/>
              <a:pathLst>
                <a:path w="12" h="6">
                  <a:moveTo>
                    <a:pt x="12" y="0"/>
                  </a:moveTo>
                  <a:cubicBezTo>
                    <a:pt x="12" y="0"/>
                    <a:pt x="11" y="0"/>
                    <a:pt x="11" y="0"/>
                  </a:cubicBezTo>
                  <a:cubicBezTo>
                    <a:pt x="6" y="6"/>
                    <a:pt x="6" y="6"/>
                    <a:pt x="0" y="0"/>
                  </a:cubicBezTo>
                  <a:cubicBezTo>
                    <a:pt x="4" y="0"/>
                    <a:pt x="8" y="0"/>
                    <a:pt x="1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grpSp>
    </p:spTree>
    <p:custDataLst>
      <p:tags r:id="rId1"/>
    </p:custDataLst>
    <p:extLst>
      <p:ext uri="{BB962C8B-B14F-4D97-AF65-F5344CB8AC3E}">
        <p14:creationId xmlns:p14="http://schemas.microsoft.com/office/powerpoint/2010/main" val="344748700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CCC14-9678-51B0-A7E8-F188963E91DD}"/>
              </a:ext>
            </a:extLst>
          </p:cNvPr>
          <p:cNvSpPr/>
          <p:nvPr/>
        </p:nvSpPr>
        <p:spPr>
          <a:xfrm>
            <a:off x="4165600" y="5878286"/>
            <a:ext cx="3860800" cy="979714"/>
          </a:xfrm>
          <a:prstGeom prst="rect">
            <a:avLst/>
          </a:prstGeom>
          <a:gradFill>
            <a:gsLst>
              <a:gs pos="0">
                <a:schemeClr val="bg1">
                  <a:alpha val="0"/>
                </a:schemeClr>
              </a:gs>
              <a:gs pos="3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320624" y="266234"/>
            <a:ext cx="11679698" cy="687298"/>
          </a:xfrm>
        </p:spPr>
        <p:txBody>
          <a:bodyPr>
            <a:normAutofit fontScale="90000"/>
          </a:bodyPr>
          <a:lstStyle/>
          <a:p>
            <a:r>
              <a:rPr lang="en-US"/>
              <a:t>Approved anti-obesity medications: sites of action</a:t>
            </a:r>
          </a:p>
        </p:txBody>
      </p:sp>
      <p:pic>
        <p:nvPicPr>
          <p:cNvPr id="3" name="Picture 2" descr="A picture containing text&#10;&#10;Description automatically generated">
            <a:extLst>
              <a:ext uri="{FF2B5EF4-FFF2-40B4-BE49-F238E27FC236}">
                <a16:creationId xmlns:a16="http://schemas.microsoft.com/office/drawing/2014/main" id="{F220FF2E-5122-8E27-D656-C31650701B51}"/>
              </a:ext>
            </a:extLst>
          </p:cNvPr>
          <p:cNvPicPr>
            <a:picLocks noChangeAspect="1"/>
          </p:cNvPicPr>
          <p:nvPr/>
        </p:nvPicPr>
        <p:blipFill rotWithShape="1">
          <a:blip r:embed="rId4">
            <a:extLst>
              <a:ext uri="{28A0092B-C50C-407E-A947-70E740481C1C}">
                <a14:useLocalDpi xmlns:a14="http://schemas.microsoft.com/office/drawing/2010/main" val="0"/>
              </a:ext>
            </a:extLst>
          </a:blip>
          <a:srcRect b="15681"/>
          <a:stretch/>
        </p:blipFill>
        <p:spPr>
          <a:xfrm>
            <a:off x="4467703" y="858229"/>
            <a:ext cx="3256594" cy="5729727"/>
          </a:xfrm>
          <a:prstGeom prst="rect">
            <a:avLst/>
          </a:prstGeom>
        </p:spPr>
      </p:pic>
      <p:cxnSp>
        <p:nvCxnSpPr>
          <p:cNvPr id="4" name="Straight Connector 3">
            <a:extLst>
              <a:ext uri="{FF2B5EF4-FFF2-40B4-BE49-F238E27FC236}">
                <a16:creationId xmlns:a16="http://schemas.microsoft.com/office/drawing/2014/main" id="{A547FCF9-B34A-3E4A-7DB1-A79D6440FC54}"/>
              </a:ext>
            </a:extLst>
          </p:cNvPr>
          <p:cNvCxnSpPr/>
          <p:nvPr/>
        </p:nvCxnSpPr>
        <p:spPr>
          <a:xfrm>
            <a:off x="4346451" y="2365804"/>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ounded Rectangle 12">
            <a:extLst>
              <a:ext uri="{FF2B5EF4-FFF2-40B4-BE49-F238E27FC236}">
                <a16:creationId xmlns:a16="http://schemas.microsoft.com/office/drawing/2014/main" id="{72838F1D-22B5-0002-7881-C4377994B5ED}"/>
              </a:ext>
            </a:extLst>
          </p:cNvPr>
          <p:cNvSpPr/>
          <p:nvPr/>
        </p:nvSpPr>
        <p:spPr>
          <a:xfrm>
            <a:off x="5792659" y="1663306"/>
            <a:ext cx="624000" cy="163200"/>
          </a:xfrm>
          <a:prstGeom prst="rect">
            <a:avLst/>
          </a:prstGeom>
          <a:solidFill>
            <a:schemeClr val="accent6">
              <a:lumMod val="50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933" b="0" i="0" u="none" strike="noStrike" kern="1200" cap="none" spc="0" normalizeH="0" baseline="0" noProof="0">
                <a:ln>
                  <a:noFill/>
                </a:ln>
                <a:solidFill>
                  <a:srgbClr val="FFFFFF"/>
                </a:solidFill>
                <a:effectLst/>
                <a:uLnTx/>
                <a:uFillTx/>
                <a:latin typeface="+mj-lt"/>
                <a:ea typeface="+mn-ea"/>
                <a:cs typeface="+mn-cs"/>
              </a:rPr>
              <a:t>GLP-1R</a:t>
            </a:r>
          </a:p>
        </p:txBody>
      </p:sp>
      <p:sp>
        <p:nvSpPr>
          <p:cNvPr id="6" name="Rounded Rectangle 13">
            <a:extLst>
              <a:ext uri="{FF2B5EF4-FFF2-40B4-BE49-F238E27FC236}">
                <a16:creationId xmlns:a16="http://schemas.microsoft.com/office/drawing/2014/main" id="{D10B5BFE-5BEF-7FC9-1421-31F546FA151A}"/>
              </a:ext>
            </a:extLst>
          </p:cNvPr>
          <p:cNvSpPr/>
          <p:nvPr/>
        </p:nvSpPr>
        <p:spPr>
          <a:xfrm>
            <a:off x="5792659" y="1270960"/>
            <a:ext cx="624000" cy="1632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933" b="0" i="0" u="none" strike="noStrike" kern="1200" cap="none" spc="0" normalizeH="0" baseline="0" noProof="0">
                <a:ln>
                  <a:noFill/>
                </a:ln>
                <a:solidFill>
                  <a:srgbClr val="FFFFFF"/>
                </a:solidFill>
                <a:effectLst/>
                <a:uLnTx/>
                <a:uFillTx/>
                <a:latin typeface="+mj-lt"/>
                <a:ea typeface="+mn-ea"/>
                <a:cs typeface="+mn-cs"/>
              </a:rPr>
              <a:t>MOP-R</a:t>
            </a:r>
          </a:p>
        </p:txBody>
      </p:sp>
      <p:sp>
        <p:nvSpPr>
          <p:cNvPr id="7" name="Rounded Rectangle 14">
            <a:extLst>
              <a:ext uri="{FF2B5EF4-FFF2-40B4-BE49-F238E27FC236}">
                <a16:creationId xmlns:a16="http://schemas.microsoft.com/office/drawing/2014/main" id="{C7C7C748-78E2-2510-58C8-E8541E743FD9}"/>
              </a:ext>
            </a:extLst>
          </p:cNvPr>
          <p:cNvSpPr/>
          <p:nvPr/>
        </p:nvSpPr>
        <p:spPr>
          <a:xfrm>
            <a:off x="5792659" y="1074788"/>
            <a:ext cx="624000" cy="1632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933" b="0" i="0" u="none" strike="noStrike" kern="1200" cap="none" spc="0" normalizeH="0" baseline="0" noProof="0">
                <a:ln>
                  <a:noFill/>
                </a:ln>
                <a:solidFill>
                  <a:srgbClr val="FFFFFF"/>
                </a:solidFill>
                <a:effectLst/>
                <a:uLnTx/>
                <a:uFillTx/>
                <a:latin typeface="+mj-lt"/>
                <a:ea typeface="+mn-ea"/>
                <a:cs typeface="+mn-cs"/>
              </a:rPr>
              <a:t>D/NE</a:t>
            </a:r>
          </a:p>
        </p:txBody>
      </p:sp>
      <p:sp>
        <p:nvSpPr>
          <p:cNvPr id="8" name="Rounded Rectangle 16">
            <a:extLst>
              <a:ext uri="{FF2B5EF4-FFF2-40B4-BE49-F238E27FC236}">
                <a16:creationId xmlns:a16="http://schemas.microsoft.com/office/drawing/2014/main" id="{E5FAC633-0C03-CA28-D952-A4ECFDD08CA3}"/>
              </a:ext>
            </a:extLst>
          </p:cNvPr>
          <p:cNvSpPr/>
          <p:nvPr/>
        </p:nvSpPr>
        <p:spPr>
          <a:xfrm>
            <a:off x="5792659" y="1467134"/>
            <a:ext cx="624000" cy="163200"/>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933" b="0" i="0" u="none" strike="noStrike" kern="1200" cap="none" spc="0" normalizeH="0" baseline="0" noProof="0">
                <a:ln>
                  <a:noFill/>
                </a:ln>
                <a:solidFill>
                  <a:srgbClr val="FFFFFF"/>
                </a:solidFill>
                <a:effectLst/>
                <a:uLnTx/>
                <a:uFillTx/>
                <a:latin typeface="+mj-lt"/>
                <a:ea typeface="+mn-ea"/>
                <a:cs typeface="+mn-cs"/>
              </a:rPr>
              <a:t>GABA-R</a:t>
            </a:r>
          </a:p>
        </p:txBody>
      </p:sp>
      <p:cxnSp>
        <p:nvCxnSpPr>
          <p:cNvPr id="9" name="Straight Arrow Connector 8">
            <a:extLst>
              <a:ext uri="{FF2B5EF4-FFF2-40B4-BE49-F238E27FC236}">
                <a16:creationId xmlns:a16="http://schemas.microsoft.com/office/drawing/2014/main" id="{5E26EB40-89C3-AA0C-379D-587CDFAF27FC}"/>
              </a:ext>
            </a:extLst>
          </p:cNvPr>
          <p:cNvCxnSpPr>
            <a:cxnSpLocks/>
            <a:stCxn id="16" idx="1"/>
          </p:cNvCxnSpPr>
          <p:nvPr/>
        </p:nvCxnSpPr>
        <p:spPr>
          <a:xfrm flipH="1">
            <a:off x="7031641" y="4895550"/>
            <a:ext cx="1094062" cy="328002"/>
          </a:xfrm>
          <a:prstGeom prst="straightConnector1">
            <a:avLst/>
          </a:prstGeom>
          <a:ln w="19050">
            <a:solidFill>
              <a:schemeClr val="accent6">
                <a:lumMod val="50000"/>
              </a:schemeClr>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391FD01-7935-37DC-806E-94F747280C43}"/>
              </a:ext>
            </a:extLst>
          </p:cNvPr>
          <p:cNvCxnSpPr>
            <a:cxnSpLocks/>
            <a:stCxn id="19" idx="0"/>
            <a:endCxn id="7" idx="1"/>
          </p:cNvCxnSpPr>
          <p:nvPr/>
        </p:nvCxnSpPr>
        <p:spPr>
          <a:xfrm flipV="1">
            <a:off x="2363123" y="1156388"/>
            <a:ext cx="3429536" cy="933116"/>
          </a:xfrm>
          <a:prstGeom prst="straightConnector1">
            <a:avLst/>
          </a:prstGeom>
          <a:ln w="19050">
            <a:solidFill>
              <a:schemeClr val="tx2"/>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A028016-152A-3900-C127-702FBB90636E}"/>
              </a:ext>
            </a:extLst>
          </p:cNvPr>
          <p:cNvCxnSpPr>
            <a:cxnSpLocks/>
            <a:stCxn id="17" idx="0"/>
            <a:endCxn id="7" idx="3"/>
          </p:cNvCxnSpPr>
          <p:nvPr/>
        </p:nvCxnSpPr>
        <p:spPr>
          <a:xfrm flipH="1" flipV="1">
            <a:off x="6416659" y="1156388"/>
            <a:ext cx="3415924" cy="933116"/>
          </a:xfrm>
          <a:prstGeom prst="straightConnector1">
            <a:avLst/>
          </a:prstGeom>
          <a:ln w="19050">
            <a:solidFill>
              <a:schemeClr val="tx2"/>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1FBB308-FE81-9859-4D9F-C8534548E536}"/>
              </a:ext>
            </a:extLst>
          </p:cNvPr>
          <p:cNvCxnSpPr>
            <a:cxnSpLocks/>
            <a:endCxn id="5" idx="1"/>
          </p:cNvCxnSpPr>
          <p:nvPr/>
        </p:nvCxnSpPr>
        <p:spPr>
          <a:xfrm flipV="1">
            <a:off x="2648932" y="1744906"/>
            <a:ext cx="3143727" cy="2698484"/>
          </a:xfrm>
          <a:prstGeom prst="straightConnector1">
            <a:avLst/>
          </a:prstGeom>
          <a:ln w="19050">
            <a:solidFill>
              <a:schemeClr val="accent6">
                <a:lumMod val="50000"/>
              </a:schemeClr>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AC4AC3E-E73A-FA92-23D1-4E31F9445145}"/>
              </a:ext>
            </a:extLst>
          </p:cNvPr>
          <p:cNvCxnSpPr>
            <a:cxnSpLocks/>
            <a:stCxn id="19" idx="3"/>
            <a:endCxn id="8" idx="1"/>
          </p:cNvCxnSpPr>
          <p:nvPr/>
        </p:nvCxnSpPr>
        <p:spPr>
          <a:xfrm flipV="1">
            <a:off x="4070003" y="1548734"/>
            <a:ext cx="1722656" cy="1028450"/>
          </a:xfrm>
          <a:prstGeom prst="straightConnector1">
            <a:avLst/>
          </a:prstGeom>
          <a:ln w="19050">
            <a:solidFill>
              <a:schemeClr val="accent2"/>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2C4F8D4-A8B8-BF58-4361-D8982FFB3F11}"/>
              </a:ext>
            </a:extLst>
          </p:cNvPr>
          <p:cNvCxnSpPr>
            <a:cxnSpLocks/>
            <a:stCxn id="17" idx="1"/>
          </p:cNvCxnSpPr>
          <p:nvPr/>
        </p:nvCxnSpPr>
        <p:spPr>
          <a:xfrm flipH="1" flipV="1">
            <a:off x="6416659" y="1343298"/>
            <a:ext cx="1709044" cy="1233886"/>
          </a:xfrm>
          <a:prstGeom prst="straightConnector1">
            <a:avLst/>
          </a:prstGeom>
          <a:ln w="19050">
            <a:solidFill>
              <a:schemeClr val="accent1"/>
            </a:solidFill>
            <a:tailEnd type="triangle"/>
          </a:ln>
          <a:effectLst/>
        </p:spPr>
        <p:style>
          <a:lnRef idx="1">
            <a:schemeClr val="accent1"/>
          </a:lnRef>
          <a:fillRef idx="0">
            <a:schemeClr val="accent1"/>
          </a:fillRef>
          <a:effectRef idx="0">
            <a:schemeClr val="accent1"/>
          </a:effectRef>
          <a:fontRef idx="minor">
            <a:schemeClr val="tx1"/>
          </a:fontRef>
        </p:style>
      </p:cxnSp>
      <p:sp>
        <p:nvSpPr>
          <p:cNvPr id="16" name="Rounded Rectangle 6">
            <a:extLst>
              <a:ext uri="{FF2B5EF4-FFF2-40B4-BE49-F238E27FC236}">
                <a16:creationId xmlns:a16="http://schemas.microsoft.com/office/drawing/2014/main" id="{45C4743C-FC9C-7AC7-9601-88C27B170AD9}"/>
              </a:ext>
            </a:extLst>
          </p:cNvPr>
          <p:cNvSpPr/>
          <p:nvPr/>
        </p:nvSpPr>
        <p:spPr>
          <a:xfrm>
            <a:off x="8125703" y="4407870"/>
            <a:ext cx="3413760" cy="975360"/>
          </a:xfrm>
          <a:prstGeom prst="rect">
            <a:avLst/>
          </a:prstGeom>
          <a:solidFill>
            <a:schemeClr val="accent5">
              <a:lumMod val="20000"/>
              <a:lumOff val="8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867" b="1" i="0" u="none" strike="noStrike" kern="1200" cap="none" spc="0" normalizeH="0" baseline="0" noProof="0" dirty="0">
                <a:ln>
                  <a:noFill/>
                </a:ln>
                <a:solidFill>
                  <a:schemeClr val="tx1"/>
                </a:solidFill>
                <a:effectLst/>
                <a:uLnTx/>
                <a:uFillTx/>
                <a:latin typeface="+mj-lt"/>
                <a:ea typeface="Apis For Office" panose="020B0504010101010104" pitchFamily="34" charset="0"/>
                <a:cs typeface="Apis For Office" panose="020B0504010101010104" pitchFamily="34" charset="0"/>
              </a:rPr>
              <a:t>Orlistat</a:t>
            </a:r>
            <a:r>
              <a:rPr kumimoji="0" lang="en-US" sz="1867" b="1" i="0" u="none" strike="noStrike" kern="1200" cap="none" spc="0" normalizeH="0" baseline="30000" noProof="0" dirty="0">
                <a:ln>
                  <a:noFill/>
                </a:ln>
                <a:solidFill>
                  <a:schemeClr val="tx1"/>
                </a:solidFill>
                <a:effectLst/>
                <a:uLnTx/>
                <a:uFillTx/>
                <a:latin typeface="+mj-lt"/>
                <a:ea typeface="Apis For Office" panose="020B0504010101010104" pitchFamily="34" charset="0"/>
                <a:cs typeface="Apis For Office" panose="020B0504010101010104" pitchFamily="34" charset="0"/>
              </a:rPr>
              <a:t>1,2,5</a:t>
            </a:r>
            <a:br>
              <a:rPr kumimoji="0" lang="en-US" sz="1867" b="0" i="0" u="none" strike="noStrike" kern="1200" cap="none" spc="0" normalizeH="0" baseline="0" noProof="0" dirty="0">
                <a:ln>
                  <a:noFill/>
                </a:ln>
                <a:solidFill>
                  <a:schemeClr val="tx1"/>
                </a:solidFill>
                <a:effectLst/>
                <a:uLnTx/>
                <a:uFillTx/>
                <a:latin typeface="+mj-lt"/>
                <a:ea typeface="Apis For Office" panose="020B0504010101010104" pitchFamily="34" charset="0"/>
                <a:cs typeface="Apis For Office" panose="020B0504010101010104" pitchFamily="34" charset="0"/>
              </a:rPr>
            </a:br>
            <a:r>
              <a:rPr lang="en-US" sz="1200" dirty="0">
                <a:solidFill>
                  <a:schemeClr val="tx1"/>
                </a:solidFill>
                <a:latin typeface="+mj-lt"/>
                <a:ea typeface="Apis For Office" panose="020B0504010101010104" pitchFamily="34" charset="0"/>
                <a:cs typeface="Apis For Office" panose="020B0504010101010104" pitchFamily="34" charset="0"/>
              </a:rPr>
              <a:t>Gastric and pancreatic</a:t>
            </a:r>
            <a:r>
              <a:rPr kumimoji="0" lang="en-US" sz="1200" b="0" i="0" u="none" strike="noStrike" kern="1200" cap="none" spc="0" normalizeH="0" baseline="0" noProof="0" dirty="0">
                <a:ln>
                  <a:noFill/>
                </a:ln>
                <a:solidFill>
                  <a:schemeClr val="tx1"/>
                </a:solidFill>
                <a:effectLst/>
                <a:uLnTx/>
                <a:uFillTx/>
                <a:latin typeface="+mj-lt"/>
                <a:ea typeface="Apis For Office" panose="020B0504010101010104" pitchFamily="34" charset="0"/>
                <a:cs typeface="Apis For Office" panose="020B0504010101010104" pitchFamily="34" charset="0"/>
              </a:rPr>
              <a:t> lipase inhibitor</a:t>
            </a:r>
            <a:endParaRPr kumimoji="0" lang="en-US" sz="1333" b="0" i="0" u="none" strike="noStrike" kern="1200" cap="none" spc="0" normalizeH="0" baseline="0" noProof="0" dirty="0">
              <a:ln>
                <a:noFill/>
              </a:ln>
              <a:solidFill>
                <a:schemeClr val="tx1"/>
              </a:solidFill>
              <a:effectLst/>
              <a:uLnTx/>
              <a:uFillTx/>
              <a:latin typeface="+mj-lt"/>
              <a:ea typeface="Apis For Office" panose="020B0504010101010104" pitchFamily="34" charset="0"/>
              <a:cs typeface="Apis For Office" panose="020B0504010101010104" pitchFamily="34" charset="0"/>
            </a:endParaRPr>
          </a:p>
        </p:txBody>
      </p:sp>
      <p:sp>
        <p:nvSpPr>
          <p:cNvPr id="17" name="Rounded Rectangle 18">
            <a:extLst>
              <a:ext uri="{FF2B5EF4-FFF2-40B4-BE49-F238E27FC236}">
                <a16:creationId xmlns:a16="http://schemas.microsoft.com/office/drawing/2014/main" id="{2E4DED2F-0549-83FB-BA89-70B96FF6C765}"/>
              </a:ext>
            </a:extLst>
          </p:cNvPr>
          <p:cNvSpPr/>
          <p:nvPr/>
        </p:nvSpPr>
        <p:spPr>
          <a:xfrm>
            <a:off x="8125703" y="2089504"/>
            <a:ext cx="3413760" cy="975360"/>
          </a:xfrm>
          <a:prstGeom prst="rect">
            <a:avLst/>
          </a:prstGeom>
          <a:solidFill>
            <a:schemeClr val="accent5">
              <a:lumMod val="20000"/>
              <a:lumOff val="8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867" b="1" i="0" u="none" strike="noStrike" kern="1200" cap="none" spc="0" normalizeH="0" baseline="0" noProof="0" dirty="0">
                <a:ln>
                  <a:noFill/>
                </a:ln>
                <a:solidFill>
                  <a:schemeClr val="tx1"/>
                </a:solidFill>
                <a:effectLst/>
                <a:uLnTx/>
                <a:uFillTx/>
                <a:latin typeface="+mj-lt"/>
                <a:ea typeface="Apis For Office" panose="020B0504010101010104" pitchFamily="34" charset="0"/>
                <a:cs typeface="Apis For Office" panose="020B0504010101010104" pitchFamily="34" charset="0"/>
              </a:rPr>
              <a:t>Naltrexone/Bupropion</a:t>
            </a:r>
            <a:r>
              <a:rPr kumimoji="0" lang="en-US" sz="1867" b="1" i="0" u="none" strike="noStrike" kern="1200" cap="none" spc="0" normalizeH="0" baseline="30000" noProof="0" dirty="0">
                <a:ln>
                  <a:noFill/>
                </a:ln>
                <a:solidFill>
                  <a:schemeClr val="tx1"/>
                </a:solidFill>
                <a:effectLst/>
                <a:uLnTx/>
                <a:uFillTx/>
                <a:latin typeface="+mj-lt"/>
                <a:ea typeface="Apis For Office" panose="020B0504010101010104" pitchFamily="34" charset="0"/>
                <a:cs typeface="Apis For Office" panose="020B0504010101010104" pitchFamily="34" charset="0"/>
              </a:rPr>
              <a:t>1,2,5</a:t>
            </a:r>
          </a:p>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j-lt"/>
                <a:ea typeface="Apis For Office" panose="020B0504010101010104" pitchFamily="34" charset="0"/>
                <a:cs typeface="Apis For Office" panose="020B0504010101010104" pitchFamily="34" charset="0"/>
              </a:rPr>
              <a:t>Opioid antagonist/dopamine and norepinephrine reuptake inhibitor</a:t>
            </a:r>
            <a:endParaRPr kumimoji="0" lang="en-US" b="0" i="0" u="none" strike="noStrike" kern="1200" cap="none" spc="0" normalizeH="0" baseline="0" noProof="0" dirty="0">
              <a:ln>
                <a:noFill/>
              </a:ln>
              <a:solidFill>
                <a:schemeClr val="tx1"/>
              </a:solidFill>
              <a:effectLst/>
              <a:uLnTx/>
              <a:uFillTx/>
              <a:latin typeface="+mj-lt"/>
              <a:ea typeface="Apis For Office" panose="020B0504010101010104" pitchFamily="34" charset="0"/>
              <a:cs typeface="Apis For Office" panose="020B0504010101010104" pitchFamily="34" charset="0"/>
            </a:endParaRPr>
          </a:p>
        </p:txBody>
      </p:sp>
      <p:sp>
        <p:nvSpPr>
          <p:cNvPr id="18" name="Rounded Rectangle 23">
            <a:extLst>
              <a:ext uri="{FF2B5EF4-FFF2-40B4-BE49-F238E27FC236}">
                <a16:creationId xmlns:a16="http://schemas.microsoft.com/office/drawing/2014/main" id="{7C1699CA-3B57-4858-76CF-9464FC9FE9A8}"/>
              </a:ext>
            </a:extLst>
          </p:cNvPr>
          <p:cNvSpPr/>
          <p:nvPr/>
        </p:nvSpPr>
        <p:spPr>
          <a:xfrm>
            <a:off x="661879" y="4407870"/>
            <a:ext cx="3408124" cy="975360"/>
          </a:xfrm>
          <a:prstGeom prst="rect">
            <a:avLst/>
          </a:prstGeom>
          <a:solidFill>
            <a:schemeClr val="accent5">
              <a:lumMod val="20000"/>
              <a:lumOff val="8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867" b="1" i="0" u="none" strike="noStrike" kern="1200" cap="none" spc="0" normalizeH="0" baseline="0" noProof="0">
                <a:ln>
                  <a:noFill/>
                </a:ln>
                <a:solidFill>
                  <a:schemeClr val="tx1"/>
                </a:solidFill>
                <a:effectLst/>
                <a:uLnTx/>
                <a:uFillTx/>
                <a:latin typeface="+mj-lt"/>
                <a:ea typeface="Apis For Office" panose="020B0504010101010104" pitchFamily="34" charset="0"/>
                <a:cs typeface="Apis For Office" panose="020B0504010101010104" pitchFamily="34" charset="0"/>
              </a:rPr>
              <a:t>Liraglutide</a:t>
            </a:r>
            <a:r>
              <a:rPr kumimoji="0" lang="en-US" sz="1867" b="1" i="0" u="none" strike="noStrike" kern="1200" cap="none" spc="0" normalizeH="0" baseline="30000" noProof="0">
                <a:ln>
                  <a:noFill/>
                </a:ln>
                <a:solidFill>
                  <a:schemeClr val="tx1"/>
                </a:solidFill>
                <a:effectLst/>
                <a:uLnTx/>
                <a:uFillTx/>
                <a:latin typeface="+mj-lt"/>
                <a:ea typeface="Apis For Office" panose="020B0504010101010104" pitchFamily="34" charset="0"/>
                <a:cs typeface="Apis For Office" panose="020B0504010101010104" pitchFamily="34" charset="0"/>
              </a:rPr>
              <a:t>1,2,5</a:t>
            </a:r>
            <a:br>
              <a:rPr kumimoji="0" lang="en-US" sz="1867" b="1" i="0" u="none" strike="noStrike" kern="1200" cap="none" spc="0" normalizeH="0" baseline="0" noProof="0">
                <a:ln>
                  <a:noFill/>
                </a:ln>
                <a:solidFill>
                  <a:schemeClr val="tx1"/>
                </a:solidFill>
                <a:effectLst/>
                <a:uLnTx/>
                <a:uFillTx/>
                <a:latin typeface="+mj-lt"/>
                <a:ea typeface="Apis For Office" panose="020B0504010101010104" pitchFamily="34" charset="0"/>
                <a:cs typeface="Apis For Office" panose="020B0504010101010104" pitchFamily="34" charset="0"/>
              </a:rPr>
            </a:br>
            <a:r>
              <a:rPr kumimoji="0" lang="en-US" sz="1867" b="1" i="0" u="none" strike="noStrike" kern="1200" cap="none" spc="0" normalizeH="0" baseline="0" noProof="0">
                <a:ln>
                  <a:noFill/>
                </a:ln>
                <a:solidFill>
                  <a:schemeClr val="tx1"/>
                </a:solidFill>
                <a:effectLst/>
                <a:uLnTx/>
                <a:uFillTx/>
                <a:latin typeface="+mj-lt"/>
                <a:ea typeface="Apis For Office" panose="020B0504010101010104" pitchFamily="34" charset="0"/>
                <a:cs typeface="Apis For Office" panose="020B0504010101010104" pitchFamily="34" charset="0"/>
              </a:rPr>
              <a:t>Semaglutide</a:t>
            </a:r>
            <a:r>
              <a:rPr kumimoji="0" lang="en-US" sz="1867" b="1" i="0" u="none" strike="noStrike" kern="1200" cap="none" spc="0" normalizeH="0" baseline="30000" noProof="0">
                <a:ln>
                  <a:noFill/>
                </a:ln>
                <a:solidFill>
                  <a:schemeClr val="tx1"/>
                </a:solidFill>
                <a:effectLst/>
                <a:uLnTx/>
                <a:uFillTx/>
                <a:latin typeface="+mj-lt"/>
                <a:ea typeface="Apis For Office" panose="020B0504010101010104" pitchFamily="34" charset="0"/>
                <a:cs typeface="Apis For Office" panose="020B0504010101010104" pitchFamily="34" charset="0"/>
              </a:rPr>
              <a:t>3,5</a:t>
            </a:r>
          </a:p>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mj-lt"/>
                <a:ea typeface="Apis For Office" panose="020B0504010101010104" pitchFamily="34" charset="0"/>
                <a:cs typeface="Apis For Office" panose="020B0504010101010104" pitchFamily="34" charset="0"/>
              </a:rPr>
              <a:t>GLP-1 receptor agonists</a:t>
            </a:r>
          </a:p>
        </p:txBody>
      </p:sp>
      <p:sp>
        <p:nvSpPr>
          <p:cNvPr id="19" name="Rounded Rectangle 26">
            <a:extLst>
              <a:ext uri="{FF2B5EF4-FFF2-40B4-BE49-F238E27FC236}">
                <a16:creationId xmlns:a16="http://schemas.microsoft.com/office/drawing/2014/main" id="{98321354-CC7D-52F6-5498-DC87759EAE4F}"/>
              </a:ext>
            </a:extLst>
          </p:cNvPr>
          <p:cNvSpPr/>
          <p:nvPr/>
        </p:nvSpPr>
        <p:spPr>
          <a:xfrm>
            <a:off x="656243" y="2089504"/>
            <a:ext cx="3413760" cy="975360"/>
          </a:xfrm>
          <a:prstGeom prst="rect">
            <a:avLst/>
          </a:prstGeom>
          <a:solidFill>
            <a:schemeClr val="accent5">
              <a:lumMod val="20000"/>
              <a:lumOff val="8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867" b="1" i="0" u="none" strike="noStrike" kern="1200" cap="none" spc="0" normalizeH="0" baseline="0" noProof="0">
                <a:ln>
                  <a:noFill/>
                </a:ln>
                <a:solidFill>
                  <a:schemeClr val="tx1"/>
                </a:solidFill>
                <a:effectLst/>
                <a:uLnTx/>
                <a:uFillTx/>
                <a:latin typeface="+mj-lt"/>
                <a:ea typeface="Apis For Office" panose="020B0504010101010104" pitchFamily="34" charset="0"/>
                <a:cs typeface="Apis For Office" panose="020B0504010101010104" pitchFamily="34" charset="0"/>
              </a:rPr>
              <a:t>Phentermine/Topiramate</a:t>
            </a:r>
            <a:r>
              <a:rPr kumimoji="0" lang="en-US" sz="1867" b="1" i="0" u="none" strike="noStrike" kern="1200" cap="none" spc="0" normalizeH="0" baseline="30000" noProof="0">
                <a:ln>
                  <a:noFill/>
                </a:ln>
                <a:solidFill>
                  <a:schemeClr val="tx1"/>
                </a:solidFill>
                <a:effectLst/>
                <a:uLnTx/>
                <a:uFillTx/>
                <a:latin typeface="+mj-lt"/>
                <a:ea typeface="Apis For Office" panose="020B0504010101010104" pitchFamily="34" charset="0"/>
                <a:cs typeface="Apis For Office" panose="020B0504010101010104" pitchFamily="34" charset="0"/>
              </a:rPr>
              <a:t>1,2,5</a:t>
            </a:r>
          </a:p>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mj-lt"/>
                <a:ea typeface="Apis For Office" panose="020B0504010101010104" pitchFamily="34" charset="0"/>
                <a:cs typeface="Apis For Office" panose="020B0504010101010104" pitchFamily="34" charset="0"/>
              </a:rPr>
              <a:t>Sympathomimetic amine anorectic and ER anticonvulsant</a:t>
            </a:r>
            <a:endParaRPr kumimoji="0" lang="en-US" b="0" i="0" u="none" strike="noStrike" kern="1200" cap="none" spc="0" normalizeH="0" baseline="0" noProof="0">
              <a:ln>
                <a:noFill/>
              </a:ln>
              <a:solidFill>
                <a:schemeClr val="tx1"/>
              </a:solidFill>
              <a:effectLst/>
              <a:uLnTx/>
              <a:uFillTx/>
              <a:latin typeface="+mj-lt"/>
              <a:ea typeface="Apis For Office" panose="020B0504010101010104" pitchFamily="34" charset="0"/>
              <a:cs typeface="Apis For Office" panose="020B0504010101010104" pitchFamily="34" charset="0"/>
            </a:endParaRPr>
          </a:p>
        </p:txBody>
      </p:sp>
      <p:cxnSp>
        <p:nvCxnSpPr>
          <p:cNvPr id="22" name="Straight Arrow Connector 21">
            <a:extLst>
              <a:ext uri="{FF2B5EF4-FFF2-40B4-BE49-F238E27FC236}">
                <a16:creationId xmlns:a16="http://schemas.microsoft.com/office/drawing/2014/main" id="{70A8C2E5-A339-C9B2-A5E1-CB5FAE2F9D3F}"/>
              </a:ext>
            </a:extLst>
          </p:cNvPr>
          <p:cNvCxnSpPr>
            <a:cxnSpLocks/>
            <a:stCxn id="24" idx="1"/>
          </p:cNvCxnSpPr>
          <p:nvPr/>
        </p:nvCxnSpPr>
        <p:spPr>
          <a:xfrm flipH="1" flipV="1">
            <a:off x="6399343" y="1894722"/>
            <a:ext cx="1729178" cy="1819162"/>
          </a:xfrm>
          <a:prstGeom prst="straightConnector1">
            <a:avLst/>
          </a:prstGeom>
          <a:ln w="19050">
            <a:solidFill>
              <a:schemeClr val="accent6">
                <a:lumMod val="50000"/>
              </a:schemeClr>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3B3CCAF-D20D-C698-B25C-9E7B190B075C}"/>
              </a:ext>
            </a:extLst>
          </p:cNvPr>
          <p:cNvCxnSpPr>
            <a:cxnSpLocks/>
            <a:stCxn id="24" idx="1"/>
            <a:endCxn id="25" idx="3"/>
          </p:cNvCxnSpPr>
          <p:nvPr/>
        </p:nvCxnSpPr>
        <p:spPr>
          <a:xfrm flipH="1">
            <a:off x="7031643" y="3713884"/>
            <a:ext cx="1096878" cy="1218634"/>
          </a:xfrm>
          <a:prstGeom prst="straightConnector1">
            <a:avLst/>
          </a:prstGeom>
          <a:ln w="19050">
            <a:solidFill>
              <a:schemeClr val="accent6">
                <a:lumMod val="50000"/>
              </a:schemeClr>
            </a:solidFill>
            <a:tailEnd type="triangle"/>
          </a:ln>
          <a:effectLst/>
        </p:spPr>
        <p:style>
          <a:lnRef idx="1">
            <a:schemeClr val="accent1"/>
          </a:lnRef>
          <a:fillRef idx="0">
            <a:schemeClr val="accent1"/>
          </a:fillRef>
          <a:effectRef idx="0">
            <a:schemeClr val="accent1"/>
          </a:effectRef>
          <a:fontRef idx="minor">
            <a:schemeClr val="tx1"/>
          </a:fontRef>
        </p:style>
      </p:cxnSp>
      <p:sp>
        <p:nvSpPr>
          <p:cNvPr id="24" name="Rounded Rectangle 23">
            <a:extLst>
              <a:ext uri="{FF2B5EF4-FFF2-40B4-BE49-F238E27FC236}">
                <a16:creationId xmlns:a16="http://schemas.microsoft.com/office/drawing/2014/main" id="{01334B6A-9524-9ED1-E5E0-2E8013427690}"/>
              </a:ext>
            </a:extLst>
          </p:cNvPr>
          <p:cNvSpPr/>
          <p:nvPr/>
        </p:nvSpPr>
        <p:spPr>
          <a:xfrm>
            <a:off x="8128521" y="3226204"/>
            <a:ext cx="3408124" cy="975360"/>
          </a:xfrm>
          <a:prstGeom prst="rect">
            <a:avLst/>
          </a:prstGeom>
          <a:solidFill>
            <a:schemeClr val="accent5">
              <a:lumMod val="20000"/>
              <a:lumOff val="8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867" b="1" i="0" u="none" strike="noStrike" kern="1200" cap="none" spc="0" normalizeH="0" baseline="0" noProof="0">
                <a:ln>
                  <a:noFill/>
                </a:ln>
                <a:solidFill>
                  <a:schemeClr val="tx1"/>
                </a:solidFill>
                <a:effectLst/>
                <a:uLnTx/>
                <a:uFillTx/>
                <a:latin typeface="+mj-lt"/>
                <a:ea typeface="Apis For Office" panose="020B0504010101010104" pitchFamily="34" charset="0"/>
                <a:cs typeface="Apis For Office" panose="020B0504010101010104" pitchFamily="34" charset="0"/>
              </a:rPr>
              <a:t>Tirzepatide</a:t>
            </a:r>
            <a:r>
              <a:rPr kumimoji="0" lang="en-US" sz="1867" b="1" i="0" u="none" strike="noStrike" kern="1200" cap="none" spc="0" normalizeH="0" baseline="30000" noProof="0">
                <a:ln>
                  <a:noFill/>
                </a:ln>
                <a:solidFill>
                  <a:schemeClr val="tx1"/>
                </a:solidFill>
                <a:effectLst/>
                <a:uLnTx/>
                <a:uFillTx/>
                <a:latin typeface="+mj-lt"/>
                <a:ea typeface="Apis For Office" panose="020B0504010101010104" pitchFamily="34" charset="0"/>
                <a:cs typeface="Apis For Office" panose="020B0504010101010104" pitchFamily="34" charset="0"/>
              </a:rPr>
              <a:t>4,5</a:t>
            </a:r>
          </a:p>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mj-lt"/>
                <a:ea typeface="Apis For Office" panose="020B0504010101010104" pitchFamily="34" charset="0"/>
                <a:cs typeface="Apis For Office" panose="020B0504010101010104" pitchFamily="34" charset="0"/>
              </a:rPr>
              <a:t>Dual GIP/GLP-1 receptor co-agonist</a:t>
            </a:r>
          </a:p>
        </p:txBody>
      </p:sp>
      <p:sp>
        <p:nvSpPr>
          <p:cNvPr id="26" name="Rectangle 25">
            <a:extLst>
              <a:ext uri="{FF2B5EF4-FFF2-40B4-BE49-F238E27FC236}">
                <a16:creationId xmlns:a16="http://schemas.microsoft.com/office/drawing/2014/main" id="{39ECCC14-9678-51B0-A7E8-F188963E91DD}"/>
              </a:ext>
            </a:extLst>
          </p:cNvPr>
          <p:cNvSpPr/>
          <p:nvPr/>
        </p:nvSpPr>
        <p:spPr>
          <a:xfrm>
            <a:off x="4165600" y="5602151"/>
            <a:ext cx="3860800" cy="1255849"/>
          </a:xfrm>
          <a:prstGeom prst="rect">
            <a:avLst/>
          </a:prstGeom>
          <a:gradFill>
            <a:gsLst>
              <a:gs pos="0">
                <a:schemeClr val="bg1">
                  <a:alpha val="0"/>
                </a:schemeClr>
              </a:gs>
              <a:gs pos="13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cxnSp>
        <p:nvCxnSpPr>
          <p:cNvPr id="43" name="Straight Arrow Connector 42">
            <a:extLst>
              <a:ext uri="{FF2B5EF4-FFF2-40B4-BE49-F238E27FC236}">
                <a16:creationId xmlns:a16="http://schemas.microsoft.com/office/drawing/2014/main" id="{EDECE07C-8EEA-05F9-8A74-F20E7187FFA3}"/>
              </a:ext>
            </a:extLst>
          </p:cNvPr>
          <p:cNvCxnSpPr>
            <a:cxnSpLocks/>
            <a:stCxn id="18" idx="3"/>
            <a:endCxn id="38" idx="1"/>
          </p:cNvCxnSpPr>
          <p:nvPr/>
        </p:nvCxnSpPr>
        <p:spPr>
          <a:xfrm>
            <a:off x="4070003" y="4895550"/>
            <a:ext cx="1654080" cy="652018"/>
          </a:xfrm>
          <a:prstGeom prst="straightConnector1">
            <a:avLst/>
          </a:prstGeom>
          <a:ln w="19050">
            <a:solidFill>
              <a:schemeClr val="accent6">
                <a:lumMod val="50000"/>
              </a:schemeClr>
            </a:solidFill>
            <a:tailEnd type="triangle"/>
          </a:ln>
          <a:effectLst/>
        </p:spPr>
        <p:style>
          <a:lnRef idx="1">
            <a:schemeClr val="accent1"/>
          </a:lnRef>
          <a:fillRef idx="0">
            <a:schemeClr val="accent1"/>
          </a:fillRef>
          <a:effectRef idx="0">
            <a:schemeClr val="accent1"/>
          </a:effectRef>
          <a:fontRef idx="minor">
            <a:schemeClr val="tx1"/>
          </a:fontRef>
        </p:style>
      </p:cxnSp>
      <p:sp>
        <p:nvSpPr>
          <p:cNvPr id="38" name="Rounded Rectangle 29">
            <a:extLst>
              <a:ext uri="{FF2B5EF4-FFF2-40B4-BE49-F238E27FC236}">
                <a16:creationId xmlns:a16="http://schemas.microsoft.com/office/drawing/2014/main" id="{7C203BD9-4287-7A1F-4B19-FE4E5A82ABC6}"/>
              </a:ext>
            </a:extLst>
          </p:cNvPr>
          <p:cNvSpPr/>
          <p:nvPr/>
        </p:nvSpPr>
        <p:spPr>
          <a:xfrm>
            <a:off x="5724083" y="5461330"/>
            <a:ext cx="476591" cy="172476"/>
          </a:xfrm>
          <a:prstGeom prst="rect">
            <a:avLst/>
          </a:prstGeom>
          <a:solidFill>
            <a:schemeClr val="accent6">
              <a:lumMod val="50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933" b="0" i="0" u="none" strike="noStrike" kern="1200" cap="none" spc="0" normalizeH="0" baseline="0" noProof="0" dirty="0">
                <a:ln>
                  <a:noFill/>
                </a:ln>
                <a:solidFill>
                  <a:schemeClr val="bg1"/>
                </a:solidFill>
                <a:effectLst/>
                <a:uLnTx/>
                <a:uFillTx/>
                <a:latin typeface="+mj-lt"/>
                <a:ea typeface="+mn-ea"/>
                <a:cs typeface="+mn-cs"/>
              </a:rPr>
              <a:t>GLP-1 R</a:t>
            </a:r>
          </a:p>
        </p:txBody>
      </p:sp>
      <p:sp>
        <p:nvSpPr>
          <p:cNvPr id="54" name="TextBox 53">
            <a:extLst>
              <a:ext uri="{FF2B5EF4-FFF2-40B4-BE49-F238E27FC236}">
                <a16:creationId xmlns:a16="http://schemas.microsoft.com/office/drawing/2014/main" id="{946F560F-25B5-AC00-7917-E3189E15CD21}"/>
              </a:ext>
            </a:extLst>
          </p:cNvPr>
          <p:cNvSpPr txBox="1"/>
          <p:nvPr/>
        </p:nvSpPr>
        <p:spPr>
          <a:xfrm>
            <a:off x="357732" y="5758446"/>
            <a:ext cx="10558507" cy="784830"/>
          </a:xfrm>
          <a:prstGeom prst="rect">
            <a:avLst/>
          </a:prstGeom>
          <a:noFill/>
        </p:spPr>
        <p:txBody>
          <a:bodyPr wrap="square" anchor="b">
            <a:spAutoFit/>
          </a:bodyPr>
          <a:lstStyle/>
          <a:p>
            <a:pPr marL="0" indent="0">
              <a:buNone/>
            </a:pPr>
            <a:r>
              <a:rPr lang="en-CA" sz="900" dirty="0"/>
              <a:t>D/NE, dopamine/norepinephrine; ER, extended release; GABA-R, gamma-aminobutyric acid receptor; </a:t>
            </a:r>
            <a:r>
              <a:rPr lang="en-US" sz="900" dirty="0"/>
              <a:t>GIP, glucose-dependent insulinotropic polypeptide; </a:t>
            </a:r>
            <a:r>
              <a:rPr lang="en-CA" sz="900" dirty="0"/>
              <a:t>GLP-1, glucagon-like peptide-1; MOP-R, </a:t>
            </a:r>
            <a:r>
              <a:rPr lang="el-GR" sz="900" dirty="0"/>
              <a:t>μ-</a:t>
            </a:r>
            <a:r>
              <a:rPr lang="en-CA" sz="900" dirty="0"/>
              <a:t>opioid peptide receptor; R, receptor. </a:t>
            </a:r>
            <a:br>
              <a:rPr lang="en-CA" sz="900" dirty="0"/>
            </a:br>
            <a:r>
              <a:rPr lang="en-CA" sz="900" dirty="0"/>
              <a:t>1. Srivastava G and </a:t>
            </a:r>
            <a:r>
              <a:rPr lang="en-CA" sz="900" dirty="0" err="1"/>
              <a:t>Apovian</a:t>
            </a:r>
            <a:r>
              <a:rPr lang="en-CA" sz="900" dirty="0"/>
              <a:t> CM. Nat Rev 2018;14:12</a:t>
            </a:r>
            <a:r>
              <a:rPr lang="en-CA" sz="900" dirty="0">
                <a:cs typeface="Calibri" panose="020F0502020204030204" pitchFamily="34" charset="0"/>
              </a:rPr>
              <a:t>–</a:t>
            </a:r>
            <a:r>
              <a:rPr lang="en-CA" sz="900" dirty="0"/>
              <a:t>24; 2. Patel D. Metabolism 2015;64:1376–85; 3. FDA. FDA approves new drug treatment for chronic weight management. Available at: </a:t>
            </a:r>
            <a:r>
              <a:rPr lang="en-CA" sz="900" dirty="0">
                <a:hlinkClick r:id="rId5"/>
              </a:rPr>
              <a:t>https://www.fda.gov/news-events/press-announcements/fda-approves-new-drug-treatment-chronic-weight-management-first-2014</a:t>
            </a:r>
            <a:r>
              <a:rPr lang="en-CA" sz="900" dirty="0"/>
              <a:t>. </a:t>
            </a:r>
            <a:br>
              <a:rPr lang="en-CA" sz="900" dirty="0"/>
            </a:br>
            <a:r>
              <a:rPr lang="en-CA" sz="900" dirty="0"/>
              <a:t>Accessed June 2023; 4. </a:t>
            </a:r>
            <a:r>
              <a:rPr lang="en-US" sz="900" dirty="0" err="1"/>
              <a:t>Nauck</a:t>
            </a:r>
            <a:r>
              <a:rPr lang="en-US" sz="900" dirty="0"/>
              <a:t> MA and </a:t>
            </a:r>
            <a:r>
              <a:rPr lang="en-US" sz="900" dirty="0" err="1"/>
              <a:t>D’Alessio</a:t>
            </a:r>
            <a:r>
              <a:rPr lang="en-US" sz="900" dirty="0"/>
              <a:t> DA. Cardiovasc </a:t>
            </a:r>
            <a:r>
              <a:rPr lang="en-US" sz="900" dirty="0" err="1"/>
              <a:t>Diabetol</a:t>
            </a:r>
            <a:r>
              <a:rPr lang="en-US" sz="900" dirty="0"/>
              <a:t>. 2022;21:169; 5. </a:t>
            </a:r>
            <a:r>
              <a:rPr lang="en-GB" sz="900" dirty="0" err="1"/>
              <a:t>Chakhtoura</a:t>
            </a:r>
            <a:r>
              <a:rPr lang="en-GB" sz="900" dirty="0"/>
              <a:t> M et al. </a:t>
            </a:r>
            <a:r>
              <a:rPr lang="en-GB" sz="900" dirty="0" err="1"/>
              <a:t>eClinicalMedicine</a:t>
            </a:r>
            <a:r>
              <a:rPr lang="en-GB" sz="900" dirty="0"/>
              <a:t>. 2023;58:101882</a:t>
            </a:r>
            <a:r>
              <a:rPr lang="en-CA" sz="900" dirty="0"/>
              <a:t>. </a:t>
            </a:r>
          </a:p>
        </p:txBody>
      </p:sp>
      <p:sp>
        <p:nvSpPr>
          <p:cNvPr id="55" name="Rectangle: Rounded Corners 54">
            <a:extLst>
              <a:ext uri="{FF2B5EF4-FFF2-40B4-BE49-F238E27FC236}">
                <a16:creationId xmlns:a16="http://schemas.microsoft.com/office/drawing/2014/main" id="{31CAAEF6-BF5E-AF2D-86D8-F2AE684DB132}"/>
              </a:ext>
            </a:extLst>
          </p:cNvPr>
          <p:cNvSpPr/>
          <p:nvPr/>
        </p:nvSpPr>
        <p:spPr>
          <a:xfrm>
            <a:off x="9527620" y="6255084"/>
            <a:ext cx="2306648" cy="348395"/>
          </a:xfrm>
          <a:prstGeom prst="roundRect">
            <a:avLst>
              <a:gd name="adj" fmla="val 20610"/>
            </a:avLst>
          </a:prstGeom>
          <a:solidFill>
            <a:schemeClr val="accent3">
              <a:lumMod val="20000"/>
              <a:lumOff val="80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a:r>
              <a:rPr lang="en-US" sz="1000" dirty="0">
                <a:solidFill>
                  <a:schemeClr val="tx1"/>
                </a:solidFill>
              </a:rPr>
              <a:t>Access modules 2 and 3 for </a:t>
            </a:r>
            <a:br>
              <a:rPr lang="en-US" sz="1000" dirty="0">
                <a:solidFill>
                  <a:schemeClr val="tx1"/>
                </a:solidFill>
              </a:rPr>
            </a:br>
            <a:r>
              <a:rPr lang="en-US" sz="1000" dirty="0">
                <a:solidFill>
                  <a:schemeClr val="tx1"/>
                </a:solidFill>
              </a:rPr>
              <a:t>more disease state information</a:t>
            </a:r>
          </a:p>
        </p:txBody>
      </p:sp>
      <p:grpSp>
        <p:nvGrpSpPr>
          <p:cNvPr id="56" name="Group 55">
            <a:extLst>
              <a:ext uri="{FF2B5EF4-FFF2-40B4-BE49-F238E27FC236}">
                <a16:creationId xmlns:a16="http://schemas.microsoft.com/office/drawing/2014/main" id="{1BF3B3F5-1217-A353-4BD9-A6C20F7E63D2}"/>
              </a:ext>
            </a:extLst>
          </p:cNvPr>
          <p:cNvGrpSpPr/>
          <p:nvPr/>
        </p:nvGrpSpPr>
        <p:grpSpPr>
          <a:xfrm>
            <a:off x="9644288" y="6290032"/>
            <a:ext cx="225714" cy="278500"/>
            <a:chOff x="-5907786" y="1844679"/>
            <a:chExt cx="493644" cy="609089"/>
          </a:xfrm>
        </p:grpSpPr>
        <p:sp>
          <p:nvSpPr>
            <p:cNvPr id="57" name="Freeform 256">
              <a:extLst>
                <a:ext uri="{FF2B5EF4-FFF2-40B4-BE49-F238E27FC236}">
                  <a16:creationId xmlns:a16="http://schemas.microsoft.com/office/drawing/2014/main" id="{177E9000-9108-7C87-4574-F7792498A729}"/>
                </a:ext>
              </a:extLst>
            </p:cNvPr>
            <p:cNvSpPr>
              <a:spLocks/>
            </p:cNvSpPr>
            <p:nvPr/>
          </p:nvSpPr>
          <p:spPr bwMode="auto">
            <a:xfrm>
              <a:off x="-5783758" y="1844679"/>
              <a:ext cx="29472" cy="100696"/>
            </a:xfrm>
            <a:custGeom>
              <a:avLst/>
              <a:gdLst>
                <a:gd name="T0" fmla="*/ 12 w 24"/>
                <a:gd name="T1" fmla="*/ 0 h 82"/>
                <a:gd name="T2" fmla="*/ 24 w 24"/>
                <a:gd name="T3" fmla="*/ 0 h 82"/>
                <a:gd name="T4" fmla="*/ 18 w 24"/>
                <a:gd name="T5" fmla="*/ 41 h 82"/>
                <a:gd name="T6" fmla="*/ 12 w 24"/>
                <a:gd name="T7" fmla="*/ 82 h 82"/>
                <a:gd name="T8" fmla="*/ 6 w 24"/>
                <a:gd name="T9" fmla="*/ 41 h 82"/>
                <a:gd name="T10" fmla="*/ 0 w 24"/>
                <a:gd name="T11" fmla="*/ 0 h 82"/>
                <a:gd name="T12" fmla="*/ 12 w 24"/>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24" h="82">
                  <a:moveTo>
                    <a:pt x="12" y="0"/>
                  </a:moveTo>
                  <a:lnTo>
                    <a:pt x="24" y="0"/>
                  </a:lnTo>
                  <a:lnTo>
                    <a:pt x="18" y="41"/>
                  </a:lnTo>
                  <a:lnTo>
                    <a:pt x="12" y="82"/>
                  </a:lnTo>
                  <a:lnTo>
                    <a:pt x="6" y="41"/>
                  </a:lnTo>
                  <a:lnTo>
                    <a:pt x="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57">
              <a:extLst>
                <a:ext uri="{FF2B5EF4-FFF2-40B4-BE49-F238E27FC236}">
                  <a16:creationId xmlns:a16="http://schemas.microsoft.com/office/drawing/2014/main" id="{0AD6465A-D168-D2A0-3272-6E0F3C24D0D6}"/>
                </a:ext>
              </a:extLst>
            </p:cNvPr>
            <p:cNvSpPr>
              <a:spLocks/>
            </p:cNvSpPr>
            <p:nvPr/>
          </p:nvSpPr>
          <p:spPr bwMode="auto">
            <a:xfrm>
              <a:off x="-5875858" y="1874151"/>
              <a:ext cx="81048" cy="82276"/>
            </a:xfrm>
            <a:custGeom>
              <a:avLst/>
              <a:gdLst>
                <a:gd name="T0" fmla="*/ 7 w 66"/>
                <a:gd name="T1" fmla="*/ 10 h 67"/>
                <a:gd name="T2" fmla="*/ 17 w 66"/>
                <a:gd name="T3" fmla="*/ 0 h 67"/>
                <a:gd name="T4" fmla="*/ 41 w 66"/>
                <a:gd name="T5" fmla="*/ 34 h 67"/>
                <a:gd name="T6" fmla="*/ 66 w 66"/>
                <a:gd name="T7" fmla="*/ 67 h 67"/>
                <a:gd name="T8" fmla="*/ 33 w 66"/>
                <a:gd name="T9" fmla="*/ 43 h 67"/>
                <a:gd name="T10" fmla="*/ 0 w 66"/>
                <a:gd name="T11" fmla="*/ 17 h 67"/>
                <a:gd name="T12" fmla="*/ 7 w 66"/>
                <a:gd name="T13" fmla="*/ 10 h 67"/>
              </a:gdLst>
              <a:ahLst/>
              <a:cxnLst>
                <a:cxn ang="0">
                  <a:pos x="T0" y="T1"/>
                </a:cxn>
                <a:cxn ang="0">
                  <a:pos x="T2" y="T3"/>
                </a:cxn>
                <a:cxn ang="0">
                  <a:pos x="T4" y="T5"/>
                </a:cxn>
                <a:cxn ang="0">
                  <a:pos x="T6" y="T7"/>
                </a:cxn>
                <a:cxn ang="0">
                  <a:pos x="T8" y="T9"/>
                </a:cxn>
                <a:cxn ang="0">
                  <a:pos x="T10" y="T11"/>
                </a:cxn>
                <a:cxn ang="0">
                  <a:pos x="T12" y="T13"/>
                </a:cxn>
              </a:cxnLst>
              <a:rect l="0" t="0" r="r" b="b"/>
              <a:pathLst>
                <a:path w="66" h="67">
                  <a:moveTo>
                    <a:pt x="7" y="10"/>
                  </a:moveTo>
                  <a:lnTo>
                    <a:pt x="17" y="0"/>
                  </a:lnTo>
                  <a:lnTo>
                    <a:pt x="41" y="34"/>
                  </a:lnTo>
                  <a:lnTo>
                    <a:pt x="66" y="67"/>
                  </a:lnTo>
                  <a:lnTo>
                    <a:pt x="33" y="43"/>
                  </a:lnTo>
                  <a:lnTo>
                    <a:pt x="0" y="17"/>
                  </a:lnTo>
                  <a:lnTo>
                    <a:pt x="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58">
              <a:extLst>
                <a:ext uri="{FF2B5EF4-FFF2-40B4-BE49-F238E27FC236}">
                  <a16:creationId xmlns:a16="http://schemas.microsoft.com/office/drawing/2014/main" id="{3AF381EE-B4A6-EB88-3D3B-6AE1F8A2A05E}"/>
                </a:ext>
              </a:extLst>
            </p:cNvPr>
            <p:cNvSpPr>
              <a:spLocks/>
            </p:cNvSpPr>
            <p:nvPr/>
          </p:nvSpPr>
          <p:spPr bwMode="auto">
            <a:xfrm>
              <a:off x="-5907786" y="1968706"/>
              <a:ext cx="101924" cy="29472"/>
            </a:xfrm>
            <a:custGeom>
              <a:avLst/>
              <a:gdLst>
                <a:gd name="T0" fmla="*/ 0 w 83"/>
                <a:gd name="T1" fmla="*/ 12 h 24"/>
                <a:gd name="T2" fmla="*/ 0 w 83"/>
                <a:gd name="T3" fmla="*/ 0 h 24"/>
                <a:gd name="T4" fmla="*/ 43 w 83"/>
                <a:gd name="T5" fmla="*/ 6 h 24"/>
                <a:gd name="T6" fmla="*/ 83 w 83"/>
                <a:gd name="T7" fmla="*/ 12 h 24"/>
                <a:gd name="T8" fmla="*/ 43 w 83"/>
                <a:gd name="T9" fmla="*/ 18 h 24"/>
                <a:gd name="T10" fmla="*/ 0 w 83"/>
                <a:gd name="T11" fmla="*/ 24 h 24"/>
                <a:gd name="T12" fmla="*/ 0 w 83"/>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83" h="24">
                  <a:moveTo>
                    <a:pt x="0" y="12"/>
                  </a:moveTo>
                  <a:lnTo>
                    <a:pt x="0" y="0"/>
                  </a:lnTo>
                  <a:lnTo>
                    <a:pt x="43" y="6"/>
                  </a:lnTo>
                  <a:lnTo>
                    <a:pt x="83" y="12"/>
                  </a:lnTo>
                  <a:lnTo>
                    <a:pt x="43" y="18"/>
                  </a:lnTo>
                  <a:lnTo>
                    <a:pt x="0" y="24"/>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59">
              <a:extLst>
                <a:ext uri="{FF2B5EF4-FFF2-40B4-BE49-F238E27FC236}">
                  <a16:creationId xmlns:a16="http://schemas.microsoft.com/office/drawing/2014/main" id="{783F079A-8254-A850-BD8C-8F7178972F6A}"/>
                </a:ext>
              </a:extLst>
            </p:cNvPr>
            <p:cNvSpPr>
              <a:spLocks/>
            </p:cNvSpPr>
            <p:nvPr/>
          </p:nvSpPr>
          <p:spPr bwMode="auto">
            <a:xfrm>
              <a:off x="-5875858" y="2010458"/>
              <a:ext cx="81048" cy="81048"/>
            </a:xfrm>
            <a:custGeom>
              <a:avLst/>
              <a:gdLst>
                <a:gd name="T0" fmla="*/ 7 w 66"/>
                <a:gd name="T1" fmla="*/ 58 h 66"/>
                <a:gd name="T2" fmla="*/ 0 w 66"/>
                <a:gd name="T3" fmla="*/ 49 h 66"/>
                <a:gd name="T4" fmla="*/ 33 w 66"/>
                <a:gd name="T5" fmla="*/ 25 h 66"/>
                <a:gd name="T6" fmla="*/ 66 w 66"/>
                <a:gd name="T7" fmla="*/ 0 h 66"/>
                <a:gd name="T8" fmla="*/ 41 w 66"/>
                <a:gd name="T9" fmla="*/ 33 h 66"/>
                <a:gd name="T10" fmla="*/ 17 w 66"/>
                <a:gd name="T11" fmla="*/ 66 h 66"/>
                <a:gd name="T12" fmla="*/ 7 w 66"/>
                <a:gd name="T13" fmla="*/ 58 h 66"/>
              </a:gdLst>
              <a:ahLst/>
              <a:cxnLst>
                <a:cxn ang="0">
                  <a:pos x="T0" y="T1"/>
                </a:cxn>
                <a:cxn ang="0">
                  <a:pos x="T2" y="T3"/>
                </a:cxn>
                <a:cxn ang="0">
                  <a:pos x="T4" y="T5"/>
                </a:cxn>
                <a:cxn ang="0">
                  <a:pos x="T6" y="T7"/>
                </a:cxn>
                <a:cxn ang="0">
                  <a:pos x="T8" y="T9"/>
                </a:cxn>
                <a:cxn ang="0">
                  <a:pos x="T10" y="T11"/>
                </a:cxn>
                <a:cxn ang="0">
                  <a:pos x="T12" y="T13"/>
                </a:cxn>
              </a:cxnLst>
              <a:rect l="0" t="0" r="r" b="b"/>
              <a:pathLst>
                <a:path w="66" h="66">
                  <a:moveTo>
                    <a:pt x="7" y="58"/>
                  </a:moveTo>
                  <a:lnTo>
                    <a:pt x="0" y="49"/>
                  </a:lnTo>
                  <a:lnTo>
                    <a:pt x="33" y="25"/>
                  </a:lnTo>
                  <a:lnTo>
                    <a:pt x="66" y="0"/>
                  </a:lnTo>
                  <a:lnTo>
                    <a:pt x="41" y="33"/>
                  </a:lnTo>
                  <a:lnTo>
                    <a:pt x="17" y="66"/>
                  </a:lnTo>
                  <a:lnTo>
                    <a:pt x="7"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60">
              <a:extLst>
                <a:ext uri="{FF2B5EF4-FFF2-40B4-BE49-F238E27FC236}">
                  <a16:creationId xmlns:a16="http://schemas.microsoft.com/office/drawing/2014/main" id="{64C3C18A-A9DB-03F8-0823-15E785C51DD7}"/>
                </a:ext>
              </a:extLst>
            </p:cNvPr>
            <p:cNvSpPr>
              <a:spLocks/>
            </p:cNvSpPr>
            <p:nvPr/>
          </p:nvSpPr>
          <p:spPr bwMode="auto">
            <a:xfrm>
              <a:off x="-5729727" y="1968706"/>
              <a:ext cx="99468" cy="29472"/>
            </a:xfrm>
            <a:custGeom>
              <a:avLst/>
              <a:gdLst>
                <a:gd name="T0" fmla="*/ 81 w 81"/>
                <a:gd name="T1" fmla="*/ 12 h 24"/>
                <a:gd name="T2" fmla="*/ 81 w 81"/>
                <a:gd name="T3" fmla="*/ 24 h 24"/>
                <a:gd name="T4" fmla="*/ 41 w 81"/>
                <a:gd name="T5" fmla="*/ 18 h 24"/>
                <a:gd name="T6" fmla="*/ 0 w 81"/>
                <a:gd name="T7" fmla="*/ 12 h 24"/>
                <a:gd name="T8" fmla="*/ 41 w 81"/>
                <a:gd name="T9" fmla="*/ 6 h 24"/>
                <a:gd name="T10" fmla="*/ 81 w 81"/>
                <a:gd name="T11" fmla="*/ 0 h 24"/>
                <a:gd name="T12" fmla="*/ 81 w 81"/>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81" h="24">
                  <a:moveTo>
                    <a:pt x="81" y="12"/>
                  </a:moveTo>
                  <a:lnTo>
                    <a:pt x="81" y="24"/>
                  </a:lnTo>
                  <a:lnTo>
                    <a:pt x="41" y="18"/>
                  </a:lnTo>
                  <a:lnTo>
                    <a:pt x="0" y="12"/>
                  </a:lnTo>
                  <a:lnTo>
                    <a:pt x="41" y="6"/>
                  </a:lnTo>
                  <a:lnTo>
                    <a:pt x="81" y="0"/>
                  </a:lnTo>
                  <a:lnTo>
                    <a:pt x="8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61">
              <a:extLst>
                <a:ext uri="{FF2B5EF4-FFF2-40B4-BE49-F238E27FC236}">
                  <a16:creationId xmlns:a16="http://schemas.microsoft.com/office/drawing/2014/main" id="{AC744A25-35B4-C5ED-D3FE-4B98C72065D3}"/>
                </a:ext>
              </a:extLst>
            </p:cNvPr>
            <p:cNvSpPr>
              <a:spLocks/>
            </p:cNvSpPr>
            <p:nvPr/>
          </p:nvSpPr>
          <p:spPr bwMode="auto">
            <a:xfrm>
              <a:off x="-5740779" y="1874151"/>
              <a:ext cx="81048" cy="82276"/>
            </a:xfrm>
            <a:custGeom>
              <a:avLst/>
              <a:gdLst>
                <a:gd name="T0" fmla="*/ 57 w 66"/>
                <a:gd name="T1" fmla="*/ 10 h 67"/>
                <a:gd name="T2" fmla="*/ 66 w 66"/>
                <a:gd name="T3" fmla="*/ 17 h 67"/>
                <a:gd name="T4" fmla="*/ 33 w 66"/>
                <a:gd name="T5" fmla="*/ 43 h 67"/>
                <a:gd name="T6" fmla="*/ 0 w 66"/>
                <a:gd name="T7" fmla="*/ 67 h 67"/>
                <a:gd name="T8" fmla="*/ 24 w 66"/>
                <a:gd name="T9" fmla="*/ 34 h 67"/>
                <a:gd name="T10" fmla="*/ 50 w 66"/>
                <a:gd name="T11" fmla="*/ 0 h 67"/>
                <a:gd name="T12" fmla="*/ 57 w 66"/>
                <a:gd name="T13" fmla="*/ 10 h 67"/>
              </a:gdLst>
              <a:ahLst/>
              <a:cxnLst>
                <a:cxn ang="0">
                  <a:pos x="T0" y="T1"/>
                </a:cxn>
                <a:cxn ang="0">
                  <a:pos x="T2" y="T3"/>
                </a:cxn>
                <a:cxn ang="0">
                  <a:pos x="T4" y="T5"/>
                </a:cxn>
                <a:cxn ang="0">
                  <a:pos x="T6" y="T7"/>
                </a:cxn>
                <a:cxn ang="0">
                  <a:pos x="T8" y="T9"/>
                </a:cxn>
                <a:cxn ang="0">
                  <a:pos x="T10" y="T11"/>
                </a:cxn>
                <a:cxn ang="0">
                  <a:pos x="T12" y="T13"/>
                </a:cxn>
              </a:cxnLst>
              <a:rect l="0" t="0" r="r" b="b"/>
              <a:pathLst>
                <a:path w="66" h="67">
                  <a:moveTo>
                    <a:pt x="57" y="10"/>
                  </a:moveTo>
                  <a:lnTo>
                    <a:pt x="66" y="17"/>
                  </a:lnTo>
                  <a:lnTo>
                    <a:pt x="33" y="43"/>
                  </a:lnTo>
                  <a:lnTo>
                    <a:pt x="0" y="67"/>
                  </a:lnTo>
                  <a:lnTo>
                    <a:pt x="24" y="34"/>
                  </a:lnTo>
                  <a:lnTo>
                    <a:pt x="50" y="0"/>
                  </a:lnTo>
                  <a:lnTo>
                    <a:pt x="5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62">
              <a:extLst>
                <a:ext uri="{FF2B5EF4-FFF2-40B4-BE49-F238E27FC236}">
                  <a16:creationId xmlns:a16="http://schemas.microsoft.com/office/drawing/2014/main" id="{CF74069A-52D4-40ED-73C4-0866E7459B91}"/>
                </a:ext>
              </a:extLst>
            </p:cNvPr>
            <p:cNvSpPr>
              <a:spLocks/>
            </p:cNvSpPr>
            <p:nvPr/>
          </p:nvSpPr>
          <p:spPr bwMode="auto">
            <a:xfrm>
              <a:off x="-5748147" y="2026422"/>
              <a:ext cx="267703" cy="394187"/>
            </a:xfrm>
            <a:custGeom>
              <a:avLst/>
              <a:gdLst>
                <a:gd name="T0" fmla="*/ 72 w 218"/>
                <a:gd name="T1" fmla="*/ 196 h 321"/>
                <a:gd name="T2" fmla="*/ 131 w 218"/>
                <a:gd name="T3" fmla="*/ 321 h 321"/>
                <a:gd name="T4" fmla="*/ 158 w 218"/>
                <a:gd name="T5" fmla="*/ 309 h 321"/>
                <a:gd name="T6" fmla="*/ 101 w 218"/>
                <a:gd name="T7" fmla="*/ 184 h 321"/>
                <a:gd name="T8" fmla="*/ 218 w 218"/>
                <a:gd name="T9" fmla="*/ 184 h 321"/>
                <a:gd name="T10" fmla="*/ 0 w 218"/>
                <a:gd name="T11" fmla="*/ 0 h 321"/>
                <a:gd name="T12" fmla="*/ 0 w 218"/>
                <a:gd name="T13" fmla="*/ 288 h 321"/>
                <a:gd name="T14" fmla="*/ 72 w 218"/>
                <a:gd name="T15" fmla="*/ 196 h 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8" h="321">
                  <a:moveTo>
                    <a:pt x="72" y="196"/>
                  </a:moveTo>
                  <a:lnTo>
                    <a:pt x="131" y="321"/>
                  </a:lnTo>
                  <a:lnTo>
                    <a:pt x="158" y="309"/>
                  </a:lnTo>
                  <a:lnTo>
                    <a:pt x="101" y="184"/>
                  </a:lnTo>
                  <a:lnTo>
                    <a:pt x="218" y="184"/>
                  </a:lnTo>
                  <a:lnTo>
                    <a:pt x="0" y="0"/>
                  </a:lnTo>
                  <a:lnTo>
                    <a:pt x="0" y="288"/>
                  </a:lnTo>
                  <a:lnTo>
                    <a:pt x="72"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263">
              <a:extLst>
                <a:ext uri="{FF2B5EF4-FFF2-40B4-BE49-F238E27FC236}">
                  <a16:creationId xmlns:a16="http://schemas.microsoft.com/office/drawing/2014/main" id="{3C607772-A200-C0E2-797E-F07F526DD60F}"/>
                </a:ext>
              </a:extLst>
            </p:cNvPr>
            <p:cNvSpPr>
              <a:spLocks/>
            </p:cNvSpPr>
            <p:nvPr/>
          </p:nvSpPr>
          <p:spPr bwMode="auto">
            <a:xfrm>
              <a:off x="-5773946" y="1972395"/>
              <a:ext cx="359804" cy="481373"/>
            </a:xfrm>
            <a:custGeom>
              <a:avLst/>
              <a:gdLst>
                <a:gd name="T0" fmla="*/ 153 w 293"/>
                <a:gd name="T1" fmla="*/ 248 h 392"/>
                <a:gd name="T2" fmla="*/ 206 w 293"/>
                <a:gd name="T3" fmla="*/ 362 h 392"/>
                <a:gd name="T4" fmla="*/ 141 w 293"/>
                <a:gd name="T5" fmla="*/ 392 h 392"/>
                <a:gd name="T6" fmla="*/ 89 w 293"/>
                <a:gd name="T7" fmla="*/ 278 h 392"/>
                <a:gd name="T8" fmla="*/ 1 w 293"/>
                <a:gd name="T9" fmla="*/ 389 h 392"/>
                <a:gd name="T10" fmla="*/ 0 w 293"/>
                <a:gd name="T11" fmla="*/ 0 h 392"/>
                <a:gd name="T12" fmla="*/ 293 w 293"/>
                <a:gd name="T13" fmla="*/ 248 h 392"/>
                <a:gd name="T14" fmla="*/ 153 w 293"/>
                <a:gd name="T15" fmla="*/ 248 h 3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3" h="392">
                  <a:moveTo>
                    <a:pt x="153" y="248"/>
                  </a:moveTo>
                  <a:lnTo>
                    <a:pt x="206" y="362"/>
                  </a:lnTo>
                  <a:lnTo>
                    <a:pt x="141" y="392"/>
                  </a:lnTo>
                  <a:lnTo>
                    <a:pt x="89" y="278"/>
                  </a:lnTo>
                  <a:lnTo>
                    <a:pt x="1" y="389"/>
                  </a:lnTo>
                  <a:lnTo>
                    <a:pt x="0" y="0"/>
                  </a:lnTo>
                  <a:lnTo>
                    <a:pt x="293" y="248"/>
                  </a:lnTo>
                  <a:lnTo>
                    <a:pt x="153" y="2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 name="Rounded Rectangle 29">
            <a:extLst>
              <a:ext uri="{FF2B5EF4-FFF2-40B4-BE49-F238E27FC236}">
                <a16:creationId xmlns:a16="http://schemas.microsoft.com/office/drawing/2014/main" id="{804ABA76-22B9-E8FA-AD90-5D3CDE048C6E}"/>
              </a:ext>
            </a:extLst>
          </p:cNvPr>
          <p:cNvSpPr/>
          <p:nvPr/>
        </p:nvSpPr>
        <p:spPr>
          <a:xfrm>
            <a:off x="6307634" y="4579143"/>
            <a:ext cx="476591" cy="172476"/>
          </a:xfrm>
          <a:prstGeom prst="rect">
            <a:avLst/>
          </a:prstGeom>
          <a:solidFill>
            <a:schemeClr val="accent6">
              <a:lumMod val="50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933" b="0" i="0" u="none" strike="noStrike" kern="1200" cap="none" spc="0" normalizeH="0" baseline="0" noProof="0" dirty="0">
                <a:ln>
                  <a:noFill/>
                </a:ln>
                <a:solidFill>
                  <a:schemeClr val="bg1"/>
                </a:solidFill>
                <a:effectLst/>
                <a:uLnTx/>
                <a:uFillTx/>
                <a:latin typeface="+mj-lt"/>
                <a:ea typeface="+mn-ea"/>
                <a:cs typeface="+mn-cs"/>
              </a:rPr>
              <a:t>GIP R</a:t>
            </a:r>
          </a:p>
        </p:txBody>
      </p:sp>
      <p:sp>
        <p:nvSpPr>
          <p:cNvPr id="27" name="Rounded Rectangle 29">
            <a:extLst>
              <a:ext uri="{FF2B5EF4-FFF2-40B4-BE49-F238E27FC236}">
                <a16:creationId xmlns:a16="http://schemas.microsoft.com/office/drawing/2014/main" id="{86588502-A28E-B9B1-9AD3-4DC70D7E86BE}"/>
              </a:ext>
            </a:extLst>
          </p:cNvPr>
          <p:cNvSpPr/>
          <p:nvPr/>
        </p:nvSpPr>
        <p:spPr>
          <a:xfrm>
            <a:off x="5876260" y="1853679"/>
            <a:ext cx="476591" cy="172476"/>
          </a:xfrm>
          <a:prstGeom prst="rect">
            <a:avLst/>
          </a:prstGeom>
          <a:solidFill>
            <a:schemeClr val="accent6">
              <a:lumMod val="50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933" b="0" i="0" u="none" strike="noStrike" kern="1200" cap="none" spc="0" normalizeH="0" baseline="0" noProof="0" dirty="0">
                <a:ln>
                  <a:noFill/>
                </a:ln>
                <a:solidFill>
                  <a:schemeClr val="bg1"/>
                </a:solidFill>
                <a:effectLst/>
                <a:uLnTx/>
                <a:uFillTx/>
                <a:latin typeface="+mj-lt"/>
                <a:ea typeface="+mn-ea"/>
                <a:cs typeface="+mn-cs"/>
              </a:rPr>
              <a:t>GIP R</a:t>
            </a:r>
          </a:p>
        </p:txBody>
      </p:sp>
      <p:cxnSp>
        <p:nvCxnSpPr>
          <p:cNvPr id="30" name="Straight Arrow Connector 29">
            <a:extLst>
              <a:ext uri="{FF2B5EF4-FFF2-40B4-BE49-F238E27FC236}">
                <a16:creationId xmlns:a16="http://schemas.microsoft.com/office/drawing/2014/main" id="{DBAE7FD0-3B06-277B-B100-6361C84DE092}"/>
              </a:ext>
            </a:extLst>
          </p:cNvPr>
          <p:cNvCxnSpPr>
            <a:cxnSpLocks/>
            <a:stCxn id="24" idx="1"/>
            <a:endCxn id="21" idx="3"/>
          </p:cNvCxnSpPr>
          <p:nvPr/>
        </p:nvCxnSpPr>
        <p:spPr>
          <a:xfrm flipH="1">
            <a:off x="6784225" y="3713884"/>
            <a:ext cx="1344296" cy="951497"/>
          </a:xfrm>
          <a:prstGeom prst="straightConnector1">
            <a:avLst/>
          </a:prstGeom>
          <a:ln w="19050">
            <a:solidFill>
              <a:schemeClr val="accent6">
                <a:lumMod val="50000"/>
              </a:schemeClr>
            </a:solidFill>
            <a:tailEnd type="triangle"/>
          </a:ln>
          <a:effectLst/>
        </p:spPr>
        <p:style>
          <a:lnRef idx="1">
            <a:schemeClr val="accent1"/>
          </a:lnRef>
          <a:fillRef idx="0">
            <a:schemeClr val="accent1"/>
          </a:fillRef>
          <a:effectRef idx="0">
            <a:schemeClr val="accent1"/>
          </a:effectRef>
          <a:fontRef idx="minor">
            <a:schemeClr val="tx1"/>
          </a:fontRef>
        </p:style>
      </p:cxnSp>
      <p:sp>
        <p:nvSpPr>
          <p:cNvPr id="28" name="Freeform 74">
            <a:extLst>
              <a:ext uri="{FF2B5EF4-FFF2-40B4-BE49-F238E27FC236}">
                <a16:creationId xmlns:a16="http://schemas.microsoft.com/office/drawing/2014/main" id="{360EB472-ECD4-3629-A4DD-C50491CA2BDE}"/>
              </a:ext>
            </a:extLst>
          </p:cNvPr>
          <p:cNvSpPr>
            <a:spLocks/>
          </p:cNvSpPr>
          <p:nvPr/>
        </p:nvSpPr>
        <p:spPr bwMode="auto">
          <a:xfrm rot="896879">
            <a:off x="5758784" y="4919418"/>
            <a:ext cx="955941" cy="499659"/>
          </a:xfrm>
          <a:custGeom>
            <a:avLst/>
            <a:gdLst>
              <a:gd name="T0" fmla="*/ 459 w 1256"/>
              <a:gd name="T1" fmla="*/ 281 h 920"/>
              <a:gd name="T2" fmla="*/ 523 w 1256"/>
              <a:gd name="T3" fmla="*/ 262 h 920"/>
              <a:gd name="T4" fmla="*/ 605 w 1256"/>
              <a:gd name="T5" fmla="*/ 260 h 920"/>
              <a:gd name="T6" fmla="*/ 643 w 1256"/>
              <a:gd name="T7" fmla="*/ 262 h 920"/>
              <a:gd name="T8" fmla="*/ 678 w 1256"/>
              <a:gd name="T9" fmla="*/ 261 h 920"/>
              <a:gd name="T10" fmla="*/ 751 w 1256"/>
              <a:gd name="T11" fmla="*/ 246 h 920"/>
              <a:gd name="T12" fmla="*/ 763 w 1256"/>
              <a:gd name="T13" fmla="*/ 241 h 920"/>
              <a:gd name="T14" fmla="*/ 861 w 1256"/>
              <a:gd name="T15" fmla="*/ 205 h 920"/>
              <a:gd name="T16" fmla="*/ 939 w 1256"/>
              <a:gd name="T17" fmla="*/ 151 h 920"/>
              <a:gd name="T18" fmla="*/ 995 w 1256"/>
              <a:gd name="T19" fmla="*/ 98 h 920"/>
              <a:gd name="T20" fmla="*/ 1007 w 1256"/>
              <a:gd name="T21" fmla="*/ 89 h 920"/>
              <a:gd name="T22" fmla="*/ 1071 w 1256"/>
              <a:gd name="T23" fmla="*/ 55 h 920"/>
              <a:gd name="T24" fmla="*/ 1128 w 1256"/>
              <a:gd name="T25" fmla="*/ 31 h 920"/>
              <a:gd name="T26" fmla="*/ 1182 w 1256"/>
              <a:gd name="T27" fmla="*/ 5 h 920"/>
              <a:gd name="T28" fmla="*/ 1233 w 1256"/>
              <a:gd name="T29" fmla="*/ 24 h 920"/>
              <a:gd name="T30" fmla="*/ 1233 w 1256"/>
              <a:gd name="T31" fmla="*/ 78 h 920"/>
              <a:gd name="T32" fmla="*/ 1236 w 1256"/>
              <a:gd name="T33" fmla="*/ 142 h 920"/>
              <a:gd name="T34" fmla="*/ 1218 w 1256"/>
              <a:gd name="T35" fmla="*/ 200 h 920"/>
              <a:gd name="T36" fmla="*/ 1180 w 1256"/>
              <a:gd name="T37" fmla="*/ 261 h 920"/>
              <a:gd name="T38" fmla="*/ 1155 w 1256"/>
              <a:gd name="T39" fmla="*/ 287 h 920"/>
              <a:gd name="T40" fmla="*/ 1108 w 1256"/>
              <a:gd name="T41" fmla="*/ 352 h 920"/>
              <a:gd name="T42" fmla="*/ 1080 w 1256"/>
              <a:gd name="T43" fmla="*/ 389 h 920"/>
              <a:gd name="T44" fmla="*/ 1030 w 1256"/>
              <a:gd name="T45" fmla="*/ 432 h 920"/>
              <a:gd name="T46" fmla="*/ 977 w 1256"/>
              <a:gd name="T47" fmla="*/ 471 h 920"/>
              <a:gd name="T48" fmla="*/ 920 w 1256"/>
              <a:gd name="T49" fmla="*/ 515 h 920"/>
              <a:gd name="T50" fmla="*/ 834 w 1256"/>
              <a:gd name="T51" fmla="*/ 541 h 920"/>
              <a:gd name="T52" fmla="*/ 787 w 1256"/>
              <a:gd name="T53" fmla="*/ 547 h 920"/>
              <a:gd name="T54" fmla="*/ 728 w 1256"/>
              <a:gd name="T55" fmla="*/ 566 h 920"/>
              <a:gd name="T56" fmla="*/ 671 w 1256"/>
              <a:gd name="T57" fmla="*/ 577 h 920"/>
              <a:gd name="T58" fmla="*/ 643 w 1256"/>
              <a:gd name="T59" fmla="*/ 590 h 920"/>
              <a:gd name="T60" fmla="*/ 583 w 1256"/>
              <a:gd name="T61" fmla="*/ 615 h 920"/>
              <a:gd name="T62" fmla="*/ 530 w 1256"/>
              <a:gd name="T63" fmla="*/ 652 h 920"/>
              <a:gd name="T64" fmla="*/ 502 w 1256"/>
              <a:gd name="T65" fmla="*/ 688 h 920"/>
              <a:gd name="T66" fmla="*/ 502 w 1256"/>
              <a:gd name="T67" fmla="*/ 732 h 920"/>
              <a:gd name="T68" fmla="*/ 432 w 1256"/>
              <a:gd name="T69" fmla="*/ 816 h 920"/>
              <a:gd name="T70" fmla="*/ 404 w 1256"/>
              <a:gd name="T71" fmla="*/ 844 h 920"/>
              <a:gd name="T72" fmla="*/ 362 w 1256"/>
              <a:gd name="T73" fmla="*/ 879 h 920"/>
              <a:gd name="T74" fmla="*/ 327 w 1256"/>
              <a:gd name="T75" fmla="*/ 882 h 920"/>
              <a:gd name="T76" fmla="*/ 258 w 1256"/>
              <a:gd name="T77" fmla="*/ 898 h 920"/>
              <a:gd name="T78" fmla="*/ 127 w 1256"/>
              <a:gd name="T79" fmla="*/ 852 h 920"/>
              <a:gd name="T80" fmla="*/ 88 w 1256"/>
              <a:gd name="T81" fmla="*/ 812 h 920"/>
              <a:gd name="T82" fmla="*/ 22 w 1256"/>
              <a:gd name="T83" fmla="*/ 672 h 920"/>
              <a:gd name="T84" fmla="*/ 15 w 1256"/>
              <a:gd name="T85" fmla="*/ 606 h 920"/>
              <a:gd name="T86" fmla="*/ 31 w 1256"/>
              <a:gd name="T87" fmla="*/ 520 h 920"/>
              <a:gd name="T88" fmla="*/ 49 w 1256"/>
              <a:gd name="T89" fmla="*/ 480 h 920"/>
              <a:gd name="T90" fmla="*/ 69 w 1256"/>
              <a:gd name="T91" fmla="*/ 441 h 920"/>
              <a:gd name="T92" fmla="*/ 115 w 1256"/>
              <a:gd name="T93" fmla="*/ 373 h 920"/>
              <a:gd name="T94" fmla="*/ 187 w 1256"/>
              <a:gd name="T95" fmla="*/ 315 h 920"/>
              <a:gd name="T96" fmla="*/ 221 w 1256"/>
              <a:gd name="T97" fmla="*/ 299 h 920"/>
              <a:gd name="T98" fmla="*/ 273 w 1256"/>
              <a:gd name="T99" fmla="*/ 290 h 920"/>
              <a:gd name="T100" fmla="*/ 347 w 1256"/>
              <a:gd name="T101" fmla="*/ 285 h 920"/>
              <a:gd name="T102" fmla="*/ 388 w 1256"/>
              <a:gd name="T103" fmla="*/ 270 h 920"/>
              <a:gd name="T104" fmla="*/ 459 w 1256"/>
              <a:gd name="T105" fmla="*/ 281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56" h="920">
                <a:moveTo>
                  <a:pt x="459" y="281"/>
                </a:moveTo>
                <a:cubicBezTo>
                  <a:pt x="476" y="258"/>
                  <a:pt x="499" y="256"/>
                  <a:pt x="523" y="262"/>
                </a:cubicBezTo>
                <a:cubicBezTo>
                  <a:pt x="551" y="269"/>
                  <a:pt x="577" y="269"/>
                  <a:pt x="605" y="260"/>
                </a:cubicBezTo>
                <a:cubicBezTo>
                  <a:pt x="616" y="257"/>
                  <a:pt x="630" y="262"/>
                  <a:pt x="643" y="262"/>
                </a:cubicBezTo>
                <a:cubicBezTo>
                  <a:pt x="655" y="263"/>
                  <a:pt x="669" y="266"/>
                  <a:pt x="678" y="261"/>
                </a:cubicBezTo>
                <a:cubicBezTo>
                  <a:pt x="702" y="250"/>
                  <a:pt x="725" y="242"/>
                  <a:pt x="751" y="246"/>
                </a:cubicBezTo>
                <a:cubicBezTo>
                  <a:pt x="755" y="246"/>
                  <a:pt x="761" y="244"/>
                  <a:pt x="763" y="241"/>
                </a:cubicBezTo>
                <a:cubicBezTo>
                  <a:pt x="789" y="211"/>
                  <a:pt x="821" y="200"/>
                  <a:pt x="861" y="205"/>
                </a:cubicBezTo>
                <a:cubicBezTo>
                  <a:pt x="866" y="159"/>
                  <a:pt x="901" y="153"/>
                  <a:pt x="939" y="151"/>
                </a:cubicBezTo>
                <a:cubicBezTo>
                  <a:pt x="946" y="120"/>
                  <a:pt x="962" y="100"/>
                  <a:pt x="995" y="98"/>
                </a:cubicBezTo>
                <a:cubicBezTo>
                  <a:pt x="999" y="98"/>
                  <a:pt x="1003" y="93"/>
                  <a:pt x="1007" y="89"/>
                </a:cubicBezTo>
                <a:cubicBezTo>
                  <a:pt x="1024" y="70"/>
                  <a:pt x="1046" y="61"/>
                  <a:pt x="1071" y="55"/>
                </a:cubicBezTo>
                <a:cubicBezTo>
                  <a:pt x="1091" y="50"/>
                  <a:pt x="1110" y="39"/>
                  <a:pt x="1128" y="31"/>
                </a:cubicBezTo>
                <a:cubicBezTo>
                  <a:pt x="1146" y="22"/>
                  <a:pt x="1163" y="10"/>
                  <a:pt x="1182" y="5"/>
                </a:cubicBezTo>
                <a:cubicBezTo>
                  <a:pt x="1201" y="0"/>
                  <a:pt x="1220" y="6"/>
                  <a:pt x="1233" y="24"/>
                </a:cubicBezTo>
                <a:cubicBezTo>
                  <a:pt x="1245" y="41"/>
                  <a:pt x="1246" y="60"/>
                  <a:pt x="1233" y="78"/>
                </a:cubicBezTo>
                <a:cubicBezTo>
                  <a:pt x="1255" y="104"/>
                  <a:pt x="1256" y="114"/>
                  <a:pt x="1236" y="142"/>
                </a:cubicBezTo>
                <a:cubicBezTo>
                  <a:pt x="1223" y="160"/>
                  <a:pt x="1217" y="178"/>
                  <a:pt x="1218" y="200"/>
                </a:cubicBezTo>
                <a:cubicBezTo>
                  <a:pt x="1220" y="231"/>
                  <a:pt x="1207" y="247"/>
                  <a:pt x="1180" y="261"/>
                </a:cubicBezTo>
                <a:cubicBezTo>
                  <a:pt x="1170" y="266"/>
                  <a:pt x="1159" y="277"/>
                  <a:pt x="1155" y="287"/>
                </a:cubicBezTo>
                <a:cubicBezTo>
                  <a:pt x="1146" y="314"/>
                  <a:pt x="1130" y="334"/>
                  <a:pt x="1108" y="352"/>
                </a:cubicBezTo>
                <a:cubicBezTo>
                  <a:pt x="1096" y="361"/>
                  <a:pt x="1086" y="375"/>
                  <a:pt x="1080" y="389"/>
                </a:cubicBezTo>
                <a:cubicBezTo>
                  <a:pt x="1069" y="412"/>
                  <a:pt x="1056" y="428"/>
                  <a:pt x="1030" y="432"/>
                </a:cubicBezTo>
                <a:cubicBezTo>
                  <a:pt x="1006" y="436"/>
                  <a:pt x="988" y="449"/>
                  <a:pt x="977" y="471"/>
                </a:cubicBezTo>
                <a:cubicBezTo>
                  <a:pt x="965" y="494"/>
                  <a:pt x="945" y="508"/>
                  <a:pt x="920" y="515"/>
                </a:cubicBezTo>
                <a:cubicBezTo>
                  <a:pt x="892" y="523"/>
                  <a:pt x="863" y="534"/>
                  <a:pt x="834" y="541"/>
                </a:cubicBezTo>
                <a:cubicBezTo>
                  <a:pt x="819" y="545"/>
                  <a:pt x="803" y="548"/>
                  <a:pt x="787" y="547"/>
                </a:cubicBezTo>
                <a:cubicBezTo>
                  <a:pt x="764" y="545"/>
                  <a:pt x="746" y="551"/>
                  <a:pt x="728" y="566"/>
                </a:cubicBezTo>
                <a:cubicBezTo>
                  <a:pt x="711" y="579"/>
                  <a:pt x="693" y="587"/>
                  <a:pt x="671" y="577"/>
                </a:cubicBezTo>
                <a:cubicBezTo>
                  <a:pt x="659" y="572"/>
                  <a:pt x="648" y="578"/>
                  <a:pt x="643" y="590"/>
                </a:cubicBezTo>
                <a:cubicBezTo>
                  <a:pt x="630" y="616"/>
                  <a:pt x="610" y="620"/>
                  <a:pt x="583" y="615"/>
                </a:cubicBezTo>
                <a:cubicBezTo>
                  <a:pt x="547" y="608"/>
                  <a:pt x="537" y="616"/>
                  <a:pt x="530" y="652"/>
                </a:cubicBezTo>
                <a:cubicBezTo>
                  <a:pt x="527" y="670"/>
                  <a:pt x="522" y="685"/>
                  <a:pt x="502" y="688"/>
                </a:cubicBezTo>
                <a:cubicBezTo>
                  <a:pt x="502" y="703"/>
                  <a:pt x="504" y="718"/>
                  <a:pt x="502" y="732"/>
                </a:cubicBezTo>
                <a:cubicBezTo>
                  <a:pt x="496" y="774"/>
                  <a:pt x="473" y="803"/>
                  <a:pt x="432" y="816"/>
                </a:cubicBezTo>
                <a:cubicBezTo>
                  <a:pt x="417" y="820"/>
                  <a:pt x="407" y="826"/>
                  <a:pt x="404" y="844"/>
                </a:cubicBezTo>
                <a:cubicBezTo>
                  <a:pt x="401" y="866"/>
                  <a:pt x="382" y="875"/>
                  <a:pt x="362" y="879"/>
                </a:cubicBezTo>
                <a:cubicBezTo>
                  <a:pt x="351" y="881"/>
                  <a:pt x="338" y="880"/>
                  <a:pt x="327" y="882"/>
                </a:cubicBezTo>
                <a:cubicBezTo>
                  <a:pt x="303" y="886"/>
                  <a:pt x="278" y="887"/>
                  <a:pt x="258" y="898"/>
                </a:cubicBezTo>
                <a:cubicBezTo>
                  <a:pt x="215" y="920"/>
                  <a:pt x="145" y="911"/>
                  <a:pt x="127" y="852"/>
                </a:cubicBezTo>
                <a:cubicBezTo>
                  <a:pt x="121" y="832"/>
                  <a:pt x="106" y="821"/>
                  <a:pt x="88" y="812"/>
                </a:cubicBezTo>
                <a:cubicBezTo>
                  <a:pt x="26" y="783"/>
                  <a:pt x="4" y="737"/>
                  <a:pt x="22" y="672"/>
                </a:cubicBezTo>
                <a:cubicBezTo>
                  <a:pt x="28" y="649"/>
                  <a:pt x="26" y="627"/>
                  <a:pt x="15" y="606"/>
                </a:cubicBezTo>
                <a:cubicBezTo>
                  <a:pt x="0" y="574"/>
                  <a:pt x="2" y="546"/>
                  <a:pt x="31" y="520"/>
                </a:cubicBezTo>
                <a:cubicBezTo>
                  <a:pt x="41" y="511"/>
                  <a:pt x="43" y="494"/>
                  <a:pt x="49" y="480"/>
                </a:cubicBezTo>
                <a:cubicBezTo>
                  <a:pt x="55" y="467"/>
                  <a:pt x="59" y="450"/>
                  <a:pt x="69" y="441"/>
                </a:cubicBezTo>
                <a:cubicBezTo>
                  <a:pt x="91" y="422"/>
                  <a:pt x="106" y="400"/>
                  <a:pt x="115" y="373"/>
                </a:cubicBezTo>
                <a:cubicBezTo>
                  <a:pt x="127" y="338"/>
                  <a:pt x="148" y="317"/>
                  <a:pt x="187" y="315"/>
                </a:cubicBezTo>
                <a:cubicBezTo>
                  <a:pt x="199" y="315"/>
                  <a:pt x="211" y="306"/>
                  <a:pt x="221" y="299"/>
                </a:cubicBezTo>
                <a:cubicBezTo>
                  <a:pt x="237" y="287"/>
                  <a:pt x="254" y="283"/>
                  <a:pt x="273" y="290"/>
                </a:cubicBezTo>
                <a:cubicBezTo>
                  <a:pt x="299" y="299"/>
                  <a:pt x="323" y="295"/>
                  <a:pt x="347" y="285"/>
                </a:cubicBezTo>
                <a:cubicBezTo>
                  <a:pt x="361" y="280"/>
                  <a:pt x="374" y="274"/>
                  <a:pt x="388" y="270"/>
                </a:cubicBezTo>
                <a:cubicBezTo>
                  <a:pt x="412" y="263"/>
                  <a:pt x="436" y="263"/>
                  <a:pt x="459" y="281"/>
                </a:cubicBezTo>
                <a:close/>
              </a:path>
            </a:pathLst>
          </a:custGeom>
          <a:solidFill>
            <a:schemeClr val="accent6">
              <a:lumMod val="20000"/>
              <a:lumOff val="80000"/>
              <a:alpha val="60000"/>
            </a:schemeClr>
          </a:solidFill>
          <a:ln w="9525">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1965"/>
              </a:solidFill>
              <a:effectLst/>
              <a:uLnTx/>
              <a:uFillTx/>
              <a:latin typeface="Verdana"/>
            </a:endParaRPr>
          </a:p>
        </p:txBody>
      </p:sp>
      <p:sp>
        <p:nvSpPr>
          <p:cNvPr id="25" name="Rounded Rectangle 29">
            <a:extLst>
              <a:ext uri="{FF2B5EF4-FFF2-40B4-BE49-F238E27FC236}">
                <a16:creationId xmlns:a16="http://schemas.microsoft.com/office/drawing/2014/main" id="{E33CF8FD-78FC-0AE4-ED80-EC6FE36245A1}"/>
              </a:ext>
            </a:extLst>
          </p:cNvPr>
          <p:cNvSpPr/>
          <p:nvPr/>
        </p:nvSpPr>
        <p:spPr>
          <a:xfrm>
            <a:off x="6060218" y="4792556"/>
            <a:ext cx="971425" cy="279924"/>
          </a:xfrm>
          <a:prstGeom prst="rect">
            <a:avLst/>
          </a:prstGeom>
          <a:solidFill>
            <a:schemeClr val="accent6">
              <a:lumMod val="40000"/>
              <a:lumOff val="60000"/>
            </a:schemeClr>
          </a:solidFill>
          <a:ln w="952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39" rtl="0" eaLnBrk="1" fontAlgn="base" latinLnBrk="0" hangingPunct="1">
              <a:lnSpc>
                <a:spcPct val="100000"/>
              </a:lnSpc>
              <a:spcBef>
                <a:spcPct val="0"/>
              </a:spcBef>
              <a:spcAft>
                <a:spcPct val="0"/>
              </a:spcAft>
              <a:buClrTx/>
              <a:buSzTx/>
              <a:buFontTx/>
              <a:buNone/>
              <a:tabLst/>
              <a:defRPr/>
            </a:pPr>
            <a:r>
              <a:rPr lang="en-US" sz="933" dirty="0">
                <a:solidFill>
                  <a:schemeClr val="tx1"/>
                </a:solidFill>
                <a:latin typeface="+mj-lt"/>
              </a:rPr>
              <a:t>Pancreatic insulin secretion</a:t>
            </a:r>
            <a:endParaRPr kumimoji="0" lang="en-US" sz="933" b="0" i="0" u="none" strike="noStrike" kern="1200" cap="none" spc="0" normalizeH="0" baseline="0" noProof="0" dirty="0">
              <a:ln>
                <a:noFill/>
              </a:ln>
              <a:solidFill>
                <a:schemeClr val="tx1"/>
              </a:solidFill>
              <a:effectLst/>
              <a:uLnTx/>
              <a:uFillTx/>
              <a:latin typeface="+mj-lt"/>
              <a:ea typeface="+mn-ea"/>
              <a:cs typeface="+mn-cs"/>
            </a:endParaRPr>
          </a:p>
        </p:txBody>
      </p:sp>
      <p:sp>
        <p:nvSpPr>
          <p:cNvPr id="20" name="Rounded Rectangle 29">
            <a:extLst>
              <a:ext uri="{FF2B5EF4-FFF2-40B4-BE49-F238E27FC236}">
                <a16:creationId xmlns:a16="http://schemas.microsoft.com/office/drawing/2014/main" id="{1FE0AF2F-A6DC-BAC2-B2FB-CCEF906851FB}"/>
              </a:ext>
            </a:extLst>
          </p:cNvPr>
          <p:cNvSpPr/>
          <p:nvPr/>
        </p:nvSpPr>
        <p:spPr>
          <a:xfrm>
            <a:off x="6060218" y="5113417"/>
            <a:ext cx="971424" cy="190181"/>
          </a:xfrm>
          <a:prstGeom prst="rect">
            <a:avLst/>
          </a:prstGeom>
          <a:solidFill>
            <a:schemeClr val="accent6">
              <a:lumMod val="40000"/>
              <a:lumOff val="60000"/>
            </a:schemeClr>
          </a:solidFill>
          <a:ln w="952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933" b="0" i="0" u="none" strike="noStrike" kern="1200" cap="none" spc="0" normalizeH="0" baseline="0" noProof="0" dirty="0">
                <a:ln>
                  <a:noFill/>
                </a:ln>
                <a:solidFill>
                  <a:schemeClr val="tx1"/>
                </a:solidFill>
                <a:effectLst/>
                <a:uLnTx/>
                <a:uFillTx/>
                <a:latin typeface="+mj-lt"/>
                <a:ea typeface="+mn-ea"/>
                <a:cs typeface="+mn-cs"/>
              </a:rPr>
              <a:t>Pancreatic lipase</a:t>
            </a:r>
          </a:p>
        </p:txBody>
      </p:sp>
      <p:sp>
        <p:nvSpPr>
          <p:cNvPr id="29" name="Rectangle 28">
            <a:hlinkClick r:id="rId6"/>
            <a:extLst>
              <a:ext uri="{FF2B5EF4-FFF2-40B4-BE49-F238E27FC236}">
                <a16:creationId xmlns:a16="http://schemas.microsoft.com/office/drawing/2014/main" id="{10689010-3874-9771-BDA5-55472B096FF2}"/>
              </a:ext>
            </a:extLst>
          </p:cNvPr>
          <p:cNvSpPr/>
          <p:nvPr/>
        </p:nvSpPr>
        <p:spPr>
          <a:xfrm>
            <a:off x="9527620" y="6255084"/>
            <a:ext cx="2306648" cy="3483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743063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B38F8-ABB9-69DD-C27B-236656F861A3}"/>
              </a:ext>
            </a:extLst>
          </p:cNvPr>
          <p:cNvSpPr>
            <a:spLocks noGrp="1"/>
          </p:cNvSpPr>
          <p:nvPr>
            <p:ph type="title"/>
          </p:nvPr>
        </p:nvSpPr>
        <p:spPr/>
        <p:txBody>
          <a:bodyPr/>
          <a:lstStyle/>
          <a:p>
            <a:r>
              <a:rPr lang="en-US" dirty="0" err="1"/>
              <a:t>Tirzepatide</a:t>
            </a:r>
            <a:r>
              <a:rPr lang="en-US" dirty="0"/>
              <a:t>: mechanism of action</a:t>
            </a:r>
          </a:p>
        </p:txBody>
      </p:sp>
      <p:pic>
        <p:nvPicPr>
          <p:cNvPr id="4" name="Picture 3" descr="A picture containing text&#10;&#10;Description automatically generated">
            <a:extLst>
              <a:ext uri="{FF2B5EF4-FFF2-40B4-BE49-F238E27FC236}">
                <a16:creationId xmlns:a16="http://schemas.microsoft.com/office/drawing/2014/main" id="{C1268F3A-0FED-3D89-C7FA-BDEC5C655D08}"/>
              </a:ext>
            </a:extLst>
          </p:cNvPr>
          <p:cNvPicPr>
            <a:picLocks noChangeAspect="1"/>
          </p:cNvPicPr>
          <p:nvPr/>
        </p:nvPicPr>
        <p:blipFill rotWithShape="1">
          <a:blip r:embed="rId3">
            <a:extLst>
              <a:ext uri="{28A0092B-C50C-407E-A947-70E740481C1C}">
                <a14:useLocalDpi xmlns:a14="http://schemas.microsoft.com/office/drawing/2010/main" val="0"/>
              </a:ext>
            </a:extLst>
          </a:blip>
          <a:srcRect b="15681"/>
          <a:stretch/>
        </p:blipFill>
        <p:spPr>
          <a:xfrm>
            <a:off x="4467703" y="858229"/>
            <a:ext cx="3256594" cy="5729727"/>
          </a:xfrm>
          <a:prstGeom prst="rect">
            <a:avLst/>
          </a:prstGeom>
        </p:spPr>
      </p:pic>
      <p:sp>
        <p:nvSpPr>
          <p:cNvPr id="5" name="Rectangle 4">
            <a:extLst>
              <a:ext uri="{FF2B5EF4-FFF2-40B4-BE49-F238E27FC236}">
                <a16:creationId xmlns:a16="http://schemas.microsoft.com/office/drawing/2014/main" id="{50733346-E14B-26A6-702F-44FE029C06BF}"/>
              </a:ext>
            </a:extLst>
          </p:cNvPr>
          <p:cNvSpPr/>
          <p:nvPr/>
        </p:nvSpPr>
        <p:spPr>
          <a:xfrm>
            <a:off x="4165600" y="5602151"/>
            <a:ext cx="3860800" cy="1255849"/>
          </a:xfrm>
          <a:prstGeom prst="rect">
            <a:avLst/>
          </a:prstGeom>
          <a:gradFill>
            <a:gsLst>
              <a:gs pos="0">
                <a:schemeClr val="bg1">
                  <a:alpha val="0"/>
                </a:schemeClr>
              </a:gs>
              <a:gs pos="13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
        <p:nvSpPr>
          <p:cNvPr id="13" name="TextBox 12">
            <a:extLst>
              <a:ext uri="{FF2B5EF4-FFF2-40B4-BE49-F238E27FC236}">
                <a16:creationId xmlns:a16="http://schemas.microsoft.com/office/drawing/2014/main" id="{1CBADB87-09AE-1571-B4D7-9D50BBCB6727}"/>
              </a:ext>
            </a:extLst>
          </p:cNvPr>
          <p:cNvSpPr txBox="1"/>
          <p:nvPr/>
        </p:nvSpPr>
        <p:spPr>
          <a:xfrm>
            <a:off x="7836999" y="4872262"/>
            <a:ext cx="3255264" cy="1015663"/>
          </a:xfrm>
          <a:prstGeom prst="rect">
            <a:avLst/>
          </a:prstGeom>
          <a:solidFill>
            <a:schemeClr val="accent5">
              <a:lumMod val="20000"/>
              <a:lumOff val="80000"/>
            </a:schemeClr>
          </a:solidFill>
        </p:spPr>
        <p:txBody>
          <a:bodyPr wrap="square" rtlCol="0">
            <a:spAutoFit/>
          </a:bodyPr>
          <a:lstStyle/>
          <a:p>
            <a:r>
              <a:rPr lang="en-US" sz="1200" b="1" dirty="0"/>
              <a:t>GIP:</a:t>
            </a:r>
            <a:endParaRPr lang="en-US" sz="1200" dirty="0"/>
          </a:p>
          <a:p>
            <a:pPr marL="171450" indent="-171450">
              <a:buFont typeface="Arial" panose="020B0604020202020204" pitchFamily="34" charset="0"/>
              <a:buChar char="•"/>
            </a:pPr>
            <a:r>
              <a:rPr lang="en-US" sz="1200" dirty="0"/>
              <a:t>Increases triglyceride storage</a:t>
            </a:r>
            <a:r>
              <a:rPr lang="en-US" sz="1200" baseline="30000" dirty="0"/>
              <a:t>1–3 </a:t>
            </a:r>
            <a:r>
              <a:rPr lang="en-US" sz="1200" dirty="0"/>
              <a:t>and insulin sensitivity</a:t>
            </a:r>
            <a:r>
              <a:rPr lang="en-US" sz="1200" baseline="30000" dirty="0"/>
              <a:t>5</a:t>
            </a:r>
          </a:p>
          <a:p>
            <a:pPr marL="171450" indent="-171450">
              <a:buFont typeface="Arial" panose="020B0604020202020204" pitchFamily="34" charset="0"/>
              <a:buChar char="•"/>
            </a:pPr>
            <a:r>
              <a:rPr lang="en-US" sz="1200" dirty="0"/>
              <a:t>Increases free fatty acid and glucose clearance from the blood</a:t>
            </a:r>
            <a:r>
              <a:rPr lang="en-US" sz="1200" baseline="30000" dirty="0"/>
              <a:t>1,3</a:t>
            </a:r>
          </a:p>
        </p:txBody>
      </p:sp>
      <p:sp>
        <p:nvSpPr>
          <p:cNvPr id="16" name="TextBox 15">
            <a:extLst>
              <a:ext uri="{FF2B5EF4-FFF2-40B4-BE49-F238E27FC236}">
                <a16:creationId xmlns:a16="http://schemas.microsoft.com/office/drawing/2014/main" id="{F6E7896E-09B6-F6C0-C53E-48088F54D549}"/>
              </a:ext>
            </a:extLst>
          </p:cNvPr>
          <p:cNvSpPr txBox="1"/>
          <p:nvPr/>
        </p:nvSpPr>
        <p:spPr>
          <a:xfrm>
            <a:off x="7837000" y="3822471"/>
            <a:ext cx="3255264" cy="830997"/>
          </a:xfrm>
          <a:prstGeom prst="rect">
            <a:avLst/>
          </a:prstGeom>
          <a:solidFill>
            <a:schemeClr val="accent5">
              <a:lumMod val="20000"/>
              <a:lumOff val="80000"/>
            </a:schemeClr>
          </a:solidFill>
        </p:spPr>
        <p:txBody>
          <a:bodyPr wrap="square" rtlCol="0">
            <a:spAutoFit/>
          </a:bodyPr>
          <a:lstStyle/>
          <a:p>
            <a:r>
              <a:rPr lang="en-US" sz="1200" b="1" dirty="0"/>
              <a:t>GIP</a:t>
            </a:r>
            <a:r>
              <a:rPr lang="en-US" sz="1200" dirty="0"/>
              <a:t> and </a:t>
            </a:r>
            <a:r>
              <a:rPr lang="en-US" sz="1200" b="1" dirty="0">
                <a:solidFill>
                  <a:srgbClr val="00B0F0"/>
                </a:solidFill>
              </a:rPr>
              <a:t>GLP-1:</a:t>
            </a:r>
          </a:p>
          <a:p>
            <a:pPr marL="171450" indent="-171450">
              <a:buFont typeface="Arial" panose="020B0604020202020204" pitchFamily="34" charset="0"/>
              <a:buChar char="•"/>
            </a:pPr>
            <a:r>
              <a:rPr lang="en-US" sz="1200" dirty="0"/>
              <a:t>Stimulate insulin release from pancreatic </a:t>
            </a:r>
            <a:r>
              <a:rPr lang="el-GR" sz="1200" dirty="0"/>
              <a:t>β</a:t>
            </a:r>
            <a:r>
              <a:rPr lang="en-US" sz="1200" dirty="0"/>
              <a:t>-cells</a:t>
            </a:r>
            <a:r>
              <a:rPr lang="en-US" sz="1200" kern="1200" baseline="30000" dirty="0">
                <a:solidFill>
                  <a:schemeClr val="tx1"/>
                </a:solidFill>
                <a:ea typeface="Apis For Office" panose="020B0504010101010104" pitchFamily="34" charset="0"/>
                <a:cs typeface="Apis For Office" panose="020B0504010101010104" pitchFamily="34" charset="0"/>
              </a:rPr>
              <a:t>†</a:t>
            </a:r>
            <a:r>
              <a:rPr lang="en-US" sz="1200" baseline="30000" dirty="0"/>
              <a:t>1,2,5</a:t>
            </a:r>
          </a:p>
          <a:p>
            <a:pPr marL="171450" indent="-171450">
              <a:buFont typeface="Arial" panose="020B0604020202020204" pitchFamily="34" charset="0"/>
              <a:buChar char="•"/>
            </a:pPr>
            <a:r>
              <a:rPr lang="en-US" sz="1200" dirty="0"/>
              <a:t>Reduces hyperglycemia</a:t>
            </a:r>
            <a:r>
              <a:rPr lang="en-US" sz="1200" baseline="30000" dirty="0"/>
              <a:t>1,2,5</a:t>
            </a:r>
            <a:endParaRPr lang="en-US" sz="1200" dirty="0"/>
          </a:p>
        </p:txBody>
      </p:sp>
      <p:sp>
        <p:nvSpPr>
          <p:cNvPr id="21" name="TextBox 20">
            <a:extLst>
              <a:ext uri="{FF2B5EF4-FFF2-40B4-BE49-F238E27FC236}">
                <a16:creationId xmlns:a16="http://schemas.microsoft.com/office/drawing/2014/main" id="{3FA0D295-EBE9-61B6-414D-06236AFAACBD}"/>
              </a:ext>
            </a:extLst>
          </p:cNvPr>
          <p:cNvSpPr txBox="1"/>
          <p:nvPr/>
        </p:nvSpPr>
        <p:spPr>
          <a:xfrm>
            <a:off x="7837000" y="2957345"/>
            <a:ext cx="3255264" cy="646331"/>
          </a:xfrm>
          <a:prstGeom prst="rect">
            <a:avLst/>
          </a:prstGeom>
          <a:solidFill>
            <a:schemeClr val="accent5">
              <a:lumMod val="20000"/>
              <a:lumOff val="80000"/>
            </a:schemeClr>
          </a:solidFill>
        </p:spPr>
        <p:txBody>
          <a:bodyPr wrap="square" rtlCol="0">
            <a:spAutoFit/>
          </a:bodyPr>
          <a:lstStyle/>
          <a:p>
            <a:r>
              <a:rPr lang="en-US" sz="1200" b="1" dirty="0"/>
              <a:t>GIP:</a:t>
            </a:r>
            <a:r>
              <a:rPr lang="en-US" sz="1200" dirty="0"/>
              <a:t> </a:t>
            </a:r>
          </a:p>
          <a:p>
            <a:pPr marL="171450" indent="-171450">
              <a:buFont typeface="Arial" panose="020B0604020202020204" pitchFamily="34" charset="0"/>
              <a:buChar char="•"/>
            </a:pPr>
            <a:r>
              <a:rPr lang="en-US" sz="1200" dirty="0"/>
              <a:t>Slows gastric emptying</a:t>
            </a:r>
            <a:r>
              <a:rPr lang="en-US" sz="1200" baseline="30000" dirty="0"/>
              <a:t>5</a:t>
            </a:r>
          </a:p>
          <a:p>
            <a:pPr marL="171450" indent="-171450">
              <a:buFont typeface="Arial" panose="020B0604020202020204" pitchFamily="34" charset="0"/>
              <a:buChar char="•"/>
            </a:pPr>
            <a:r>
              <a:rPr lang="en-US" sz="1200" dirty="0"/>
              <a:t>Reduces post-meal glycemic incements</a:t>
            </a:r>
            <a:r>
              <a:rPr lang="en-US" sz="1200" baseline="30000" dirty="0"/>
              <a:t>3,5</a:t>
            </a:r>
          </a:p>
        </p:txBody>
      </p:sp>
      <p:sp>
        <p:nvSpPr>
          <p:cNvPr id="69" name="TextBox 68">
            <a:extLst>
              <a:ext uri="{FF2B5EF4-FFF2-40B4-BE49-F238E27FC236}">
                <a16:creationId xmlns:a16="http://schemas.microsoft.com/office/drawing/2014/main" id="{B2AE2C4F-D200-6FE5-3AFF-E2ECAC5FEE13}"/>
              </a:ext>
            </a:extLst>
          </p:cNvPr>
          <p:cNvSpPr txBox="1"/>
          <p:nvPr/>
        </p:nvSpPr>
        <p:spPr>
          <a:xfrm>
            <a:off x="7837000" y="1168890"/>
            <a:ext cx="3255264" cy="1569660"/>
          </a:xfrm>
          <a:prstGeom prst="rect">
            <a:avLst/>
          </a:prstGeom>
          <a:solidFill>
            <a:schemeClr val="accent5">
              <a:lumMod val="20000"/>
              <a:lumOff val="80000"/>
            </a:schemeClr>
          </a:solidFill>
        </p:spPr>
        <p:txBody>
          <a:bodyPr wrap="square" rtlCol="0">
            <a:spAutoFit/>
          </a:bodyPr>
          <a:lstStyle/>
          <a:p>
            <a:r>
              <a:rPr lang="en-US" sz="1200" b="1" dirty="0">
                <a:solidFill>
                  <a:srgbClr val="00B0F0"/>
                </a:solidFill>
              </a:rPr>
              <a:t>GLP-1:</a:t>
            </a:r>
          </a:p>
          <a:p>
            <a:pPr marL="171450" indent="-171450">
              <a:buFont typeface="Arial" panose="020B0604020202020204" pitchFamily="34" charset="0"/>
              <a:buChar char="•"/>
            </a:pPr>
            <a:r>
              <a:rPr lang="en-US" sz="1200" dirty="0"/>
              <a:t>Increases satiety via activation of POMC/CART neurons in the hypothalamus</a:t>
            </a:r>
            <a:r>
              <a:rPr lang="en-US" sz="1200" baseline="30000" dirty="0"/>
              <a:t>3</a:t>
            </a:r>
          </a:p>
          <a:p>
            <a:pPr marL="171450" indent="-171450">
              <a:buFont typeface="Arial" panose="020B0604020202020204" pitchFamily="34" charset="0"/>
              <a:buChar char="•"/>
            </a:pPr>
            <a:r>
              <a:rPr lang="en-US" sz="1200" dirty="0"/>
              <a:t>Decreases hunger via inhibition of NPY/</a:t>
            </a:r>
            <a:r>
              <a:rPr lang="en-US" sz="1200" dirty="0" err="1"/>
              <a:t>AgRP</a:t>
            </a:r>
            <a:r>
              <a:rPr lang="en-US" sz="1200" dirty="0"/>
              <a:t> neurons in the hypothalamus</a:t>
            </a:r>
            <a:r>
              <a:rPr lang="en-US" sz="1200" baseline="30000" dirty="0"/>
              <a:t>3</a:t>
            </a:r>
          </a:p>
          <a:p>
            <a:r>
              <a:rPr lang="en-US" sz="1200" b="1" dirty="0"/>
              <a:t>GIP</a:t>
            </a:r>
            <a:r>
              <a:rPr lang="en-US" sz="1200" dirty="0"/>
              <a:t> and </a:t>
            </a:r>
            <a:r>
              <a:rPr lang="en-US" sz="1200" b="1" dirty="0">
                <a:solidFill>
                  <a:srgbClr val="00B0F0"/>
                </a:solidFill>
              </a:rPr>
              <a:t>GLP-1:</a:t>
            </a:r>
          </a:p>
          <a:p>
            <a:pPr marL="171450" indent="-171450">
              <a:buFont typeface="Arial" panose="020B0604020202020204" pitchFamily="34" charset="0"/>
              <a:buChar char="•"/>
            </a:pPr>
            <a:r>
              <a:rPr lang="en-US" sz="1200" dirty="0"/>
              <a:t>Decrease appetite</a:t>
            </a:r>
            <a:r>
              <a:rPr lang="en-US" sz="1200" baseline="30000" dirty="0"/>
              <a:t>3</a:t>
            </a:r>
          </a:p>
        </p:txBody>
      </p:sp>
      <p:sp>
        <p:nvSpPr>
          <p:cNvPr id="72" name="TextBox 71">
            <a:extLst>
              <a:ext uri="{FF2B5EF4-FFF2-40B4-BE49-F238E27FC236}">
                <a16:creationId xmlns:a16="http://schemas.microsoft.com/office/drawing/2014/main" id="{7E753D16-70E2-C936-250C-0443FD58B868}"/>
              </a:ext>
            </a:extLst>
          </p:cNvPr>
          <p:cNvSpPr txBox="1"/>
          <p:nvPr/>
        </p:nvSpPr>
        <p:spPr>
          <a:xfrm>
            <a:off x="647700" y="1629228"/>
            <a:ext cx="3498951" cy="2194527"/>
          </a:xfrm>
          <a:prstGeom prst="rect">
            <a:avLst/>
          </a:prstGeom>
          <a:gradFill flip="none" rotWithShape="1">
            <a:gsLst>
              <a:gs pos="0">
                <a:schemeClr val="bg1">
                  <a:lumMod val="85000"/>
                </a:schemeClr>
              </a:gs>
              <a:gs pos="17000">
                <a:schemeClr val="bg1">
                  <a:lumMod val="95000"/>
                  <a:shade val="67500"/>
                  <a:satMod val="115000"/>
                </a:schemeClr>
              </a:gs>
              <a:gs pos="100000">
                <a:schemeClr val="bg1">
                  <a:lumMod val="95000"/>
                  <a:shade val="100000"/>
                  <a:satMod val="115000"/>
                </a:schemeClr>
              </a:gs>
            </a:gsLst>
            <a:lin ang="10800000" scaled="1"/>
            <a:tileRect/>
          </a:gradFill>
          <a:ln>
            <a:solidFill>
              <a:schemeClr val="bg1">
                <a:lumMod val="95000"/>
              </a:schemeClr>
            </a:solidFill>
          </a:ln>
          <a:effectLst/>
        </p:spPr>
        <p:txBody>
          <a:bodyPr wrap="square" lIns="396000" bIns="46800" anchor="ctr">
            <a:noAutofit/>
          </a:bodyPr>
          <a:lstStyle>
            <a:defPPr>
              <a:defRPr lang="en-US"/>
            </a:defPPr>
            <a:lvl1pPr indent="0">
              <a:buFont typeface="Arial" panose="020B0604020202020204" pitchFamily="34" charset="0"/>
              <a:buNone/>
              <a:defRPr sz="2000">
                <a:latin typeface="+mj-lt"/>
              </a:defRPr>
            </a:lvl1pPr>
          </a:lstStyle>
          <a:p>
            <a:r>
              <a:rPr lang="en-US" altLang="en-US" sz="2000" dirty="0" err="1">
                <a:latin typeface="+mj-lt"/>
              </a:rPr>
              <a:t>Tirzepatide</a:t>
            </a:r>
            <a:r>
              <a:rPr lang="en-US" altLang="en-US" sz="2000" dirty="0">
                <a:latin typeface="+mj-lt"/>
              </a:rPr>
              <a:t> is a dual GIP/GLP-1 receptor </a:t>
            </a:r>
            <a:br>
              <a:rPr lang="en-US" altLang="en-US" sz="2000" dirty="0">
                <a:latin typeface="+mj-lt"/>
              </a:rPr>
            </a:br>
            <a:r>
              <a:rPr lang="en-US" altLang="en-US" sz="2000" dirty="0">
                <a:latin typeface="+mj-lt"/>
              </a:rPr>
              <a:t>co-agonist that acts on incretin receptors GIP and GLP-1</a:t>
            </a:r>
            <a:r>
              <a:rPr lang="en-US" altLang="en-US" sz="2000" baseline="30000" dirty="0">
                <a:latin typeface="+mj-lt"/>
              </a:rPr>
              <a:t>*1–3</a:t>
            </a:r>
            <a:endParaRPr lang="en-US" altLang="en-US" sz="2000" dirty="0">
              <a:latin typeface="+mj-lt"/>
            </a:endParaRPr>
          </a:p>
        </p:txBody>
      </p:sp>
      <p:sp>
        <p:nvSpPr>
          <p:cNvPr id="79" name="TextBox 78">
            <a:extLst>
              <a:ext uri="{FF2B5EF4-FFF2-40B4-BE49-F238E27FC236}">
                <a16:creationId xmlns:a16="http://schemas.microsoft.com/office/drawing/2014/main" id="{FE814712-0689-86FA-6928-6CEEED12B7EB}"/>
              </a:ext>
            </a:extLst>
          </p:cNvPr>
          <p:cNvSpPr txBox="1"/>
          <p:nvPr/>
        </p:nvSpPr>
        <p:spPr>
          <a:xfrm>
            <a:off x="201871" y="5996861"/>
            <a:ext cx="10652011" cy="861774"/>
          </a:xfrm>
          <a:prstGeom prst="rect">
            <a:avLst/>
          </a:prstGeom>
          <a:noFill/>
        </p:spPr>
        <p:txBody>
          <a:bodyPr wrap="square" anchor="b">
            <a:spAutoFit/>
          </a:bodyPr>
          <a:lstStyle/>
          <a:p>
            <a:pPr marL="0" indent="0">
              <a:buNone/>
            </a:pPr>
            <a:r>
              <a:rPr lang="en-US" sz="1000" dirty="0"/>
              <a:t>*The GIP signaling axis has been proven to be an effective co-target when combined with GLP-1 for the enhancement of weight loss and improvement of glycemic control; </a:t>
            </a:r>
            <a:br>
              <a:rPr lang="en-US" sz="1000" dirty="0"/>
            </a:br>
            <a:r>
              <a:rPr lang="en-US" sz="1000" dirty="0"/>
              <a:t>†GIP is considered the dominant insulinotropic hormone when compared to GLP-1 with a greater physiological role in post-meal insulin secretion.</a:t>
            </a:r>
            <a:br>
              <a:rPr lang="en-US" sz="1000" dirty="0"/>
            </a:br>
            <a:r>
              <a:rPr lang="en-US" sz="1000" dirty="0"/>
              <a:t>GIP, glucose-dependent insulinotropic polypeptide; GLP, glucagon-like peptide</a:t>
            </a:r>
            <a:r>
              <a:rPr lang="en-CA" sz="1000" dirty="0"/>
              <a:t>.</a:t>
            </a:r>
            <a:br>
              <a:rPr lang="en-US" sz="1000" dirty="0"/>
            </a:br>
            <a:r>
              <a:rPr lang="en-US" sz="1000" dirty="0"/>
              <a:t>1. Willard FS et al. JCI Insight. 2020;5:e140532; 2. </a:t>
            </a:r>
            <a:r>
              <a:rPr lang="en-US" sz="1000" dirty="0" err="1"/>
              <a:t>Nauck</a:t>
            </a:r>
            <a:r>
              <a:rPr lang="en-US" sz="1000" dirty="0"/>
              <a:t> MA and </a:t>
            </a:r>
            <a:r>
              <a:rPr lang="en-US" sz="1000" dirty="0" err="1"/>
              <a:t>D’Alessio</a:t>
            </a:r>
            <a:r>
              <a:rPr lang="en-US" sz="1000" dirty="0"/>
              <a:t> DA. Cardiovasc </a:t>
            </a:r>
            <a:r>
              <a:rPr lang="en-US" sz="1000" dirty="0" err="1"/>
              <a:t>Diabetol</a:t>
            </a:r>
            <a:r>
              <a:rPr lang="en-US" sz="1000" dirty="0"/>
              <a:t>. 2022;21:169; </a:t>
            </a:r>
            <a:br>
              <a:rPr lang="en-US" sz="1000" dirty="0"/>
            </a:br>
            <a:r>
              <a:rPr lang="en-US" sz="1000" dirty="0"/>
              <a:t>3. </a:t>
            </a:r>
            <a:r>
              <a:rPr lang="en-US" sz="1000" dirty="0" err="1"/>
              <a:t>Nauck</a:t>
            </a:r>
            <a:r>
              <a:rPr lang="en-US" sz="1000" dirty="0"/>
              <a:t> MA et al. Diabetes </a:t>
            </a:r>
            <a:r>
              <a:rPr lang="en-US" sz="1000" dirty="0" err="1"/>
              <a:t>Obes</a:t>
            </a:r>
            <a:r>
              <a:rPr lang="en-US" sz="1000" dirty="0"/>
              <a:t> </a:t>
            </a:r>
            <a:r>
              <a:rPr lang="en-US" sz="1000" dirty="0" err="1"/>
              <a:t>Metab</a:t>
            </a:r>
            <a:r>
              <a:rPr lang="en-US" sz="1000" dirty="0"/>
              <a:t>. 2021;23(Suppl. 3):5–29; 5. </a:t>
            </a:r>
            <a:r>
              <a:rPr lang="en-US" sz="1000" dirty="0" err="1"/>
              <a:t>Samms</a:t>
            </a:r>
            <a:r>
              <a:rPr lang="en-US" sz="1000" dirty="0"/>
              <a:t> RJ et al. Trends Endocrinol </a:t>
            </a:r>
            <a:r>
              <a:rPr lang="en-US" sz="1000" dirty="0" err="1"/>
              <a:t>Metab</a:t>
            </a:r>
            <a:r>
              <a:rPr lang="en-US" sz="1000" dirty="0"/>
              <a:t>. 2020;31:410–421.</a:t>
            </a:r>
          </a:p>
        </p:txBody>
      </p:sp>
      <p:cxnSp>
        <p:nvCxnSpPr>
          <p:cNvPr id="81" name="Straight Arrow Connector 80">
            <a:extLst>
              <a:ext uri="{FF2B5EF4-FFF2-40B4-BE49-F238E27FC236}">
                <a16:creationId xmlns:a16="http://schemas.microsoft.com/office/drawing/2014/main" id="{11BD4560-ED1B-AA86-877C-1806755820B4}"/>
              </a:ext>
            </a:extLst>
          </p:cNvPr>
          <p:cNvCxnSpPr>
            <a:cxnSpLocks/>
            <a:stCxn id="69" idx="1"/>
          </p:cNvCxnSpPr>
          <p:nvPr/>
        </p:nvCxnSpPr>
        <p:spPr>
          <a:xfrm flipH="1" flipV="1">
            <a:off x="6096000" y="1339271"/>
            <a:ext cx="1741000" cy="61444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5666FDF-146C-A340-15FF-3511D9D91420}"/>
              </a:ext>
            </a:extLst>
          </p:cNvPr>
          <p:cNvCxnSpPr>
            <a:cxnSpLocks/>
            <a:stCxn id="21" idx="1"/>
          </p:cNvCxnSpPr>
          <p:nvPr/>
        </p:nvCxnSpPr>
        <p:spPr>
          <a:xfrm flipH="1">
            <a:off x="6627308" y="3280511"/>
            <a:ext cx="1209692" cy="141340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7CE96BD2-9D82-A040-9ABE-0791A19303E9}"/>
              </a:ext>
            </a:extLst>
          </p:cNvPr>
          <p:cNvCxnSpPr>
            <a:cxnSpLocks/>
            <a:stCxn id="16" idx="1"/>
            <a:endCxn id="3" idx="15"/>
          </p:cNvCxnSpPr>
          <p:nvPr/>
        </p:nvCxnSpPr>
        <p:spPr>
          <a:xfrm flipH="1">
            <a:off x="6735153" y="4237970"/>
            <a:ext cx="1101847" cy="84960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1" name="Group 120">
            <a:extLst>
              <a:ext uri="{FF2B5EF4-FFF2-40B4-BE49-F238E27FC236}">
                <a16:creationId xmlns:a16="http://schemas.microsoft.com/office/drawing/2014/main" id="{7F57F684-CE87-689D-FDF4-7D5D34D6C611}"/>
              </a:ext>
            </a:extLst>
          </p:cNvPr>
          <p:cNvGrpSpPr/>
          <p:nvPr/>
        </p:nvGrpSpPr>
        <p:grpSpPr>
          <a:xfrm>
            <a:off x="6406409" y="5295215"/>
            <a:ext cx="464019" cy="452909"/>
            <a:chOff x="-1071088" y="2712179"/>
            <a:chExt cx="783002" cy="764255"/>
          </a:xfrm>
        </p:grpSpPr>
        <p:sp>
          <p:nvSpPr>
            <p:cNvPr id="109" name="Freeform 30">
              <a:extLst>
                <a:ext uri="{FF2B5EF4-FFF2-40B4-BE49-F238E27FC236}">
                  <a16:creationId xmlns:a16="http://schemas.microsoft.com/office/drawing/2014/main" id="{CEDB4F92-3FA5-8A89-5762-D737CDB7E95B}"/>
                </a:ext>
              </a:extLst>
            </p:cNvPr>
            <p:cNvSpPr>
              <a:spLocks/>
            </p:cNvSpPr>
            <p:nvPr/>
          </p:nvSpPr>
          <p:spPr bwMode="auto">
            <a:xfrm>
              <a:off x="-639886" y="2907378"/>
              <a:ext cx="351800" cy="352902"/>
            </a:xfrm>
            <a:custGeom>
              <a:avLst/>
              <a:gdLst>
                <a:gd name="T0" fmla="*/ 76 w 134"/>
                <a:gd name="T1" fmla="*/ 5 h 134"/>
                <a:gd name="T2" fmla="*/ 129 w 134"/>
                <a:gd name="T3" fmla="*/ 76 h 134"/>
                <a:gd name="T4" fmla="*/ 58 w 134"/>
                <a:gd name="T5" fmla="*/ 129 h 134"/>
                <a:gd name="T6" fmla="*/ 5 w 134"/>
                <a:gd name="T7" fmla="*/ 58 h 134"/>
                <a:gd name="T8" fmla="*/ 76 w 134"/>
                <a:gd name="T9" fmla="*/ 5 h 134"/>
              </a:gdLst>
              <a:ahLst/>
              <a:cxnLst>
                <a:cxn ang="0">
                  <a:pos x="T0" y="T1"/>
                </a:cxn>
                <a:cxn ang="0">
                  <a:pos x="T2" y="T3"/>
                </a:cxn>
                <a:cxn ang="0">
                  <a:pos x="T4" y="T5"/>
                </a:cxn>
                <a:cxn ang="0">
                  <a:pos x="T6" y="T7"/>
                </a:cxn>
                <a:cxn ang="0">
                  <a:pos x="T8" y="T9"/>
                </a:cxn>
              </a:cxnLst>
              <a:rect l="0" t="0" r="r" b="b"/>
              <a:pathLst>
                <a:path w="134" h="134">
                  <a:moveTo>
                    <a:pt x="76" y="5"/>
                  </a:moveTo>
                  <a:cubicBezTo>
                    <a:pt x="110" y="10"/>
                    <a:pt x="134" y="41"/>
                    <a:pt x="129" y="76"/>
                  </a:cubicBezTo>
                  <a:cubicBezTo>
                    <a:pt x="124" y="110"/>
                    <a:pt x="92" y="134"/>
                    <a:pt x="58" y="129"/>
                  </a:cubicBezTo>
                  <a:cubicBezTo>
                    <a:pt x="24" y="124"/>
                    <a:pt x="0" y="92"/>
                    <a:pt x="5" y="58"/>
                  </a:cubicBezTo>
                  <a:cubicBezTo>
                    <a:pt x="10" y="24"/>
                    <a:pt x="41" y="0"/>
                    <a:pt x="76" y="5"/>
                  </a:cubicBezTo>
                  <a:close/>
                </a:path>
              </a:pathLst>
            </a:custGeom>
            <a:solidFill>
              <a:schemeClr val="accent4">
                <a:lumMod val="20000"/>
                <a:lumOff val="80000"/>
              </a:schemeClr>
            </a:solidFill>
            <a:ln w="6350" cap="flat">
              <a:solidFill>
                <a:srgbClr val="FFC000"/>
              </a:solidFill>
              <a:prstDash val="solid"/>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965"/>
                </a:solidFill>
                <a:effectLst/>
                <a:uLnTx/>
                <a:uFillTx/>
                <a:ea typeface="+mn-ea"/>
                <a:cs typeface="+mn-cs"/>
              </a:endParaRPr>
            </a:p>
          </p:txBody>
        </p:sp>
        <p:sp>
          <p:nvSpPr>
            <p:cNvPr id="110" name="Freeform 31">
              <a:extLst>
                <a:ext uri="{FF2B5EF4-FFF2-40B4-BE49-F238E27FC236}">
                  <a16:creationId xmlns:a16="http://schemas.microsoft.com/office/drawing/2014/main" id="{E906A36F-215E-BE1D-7933-1DDFE3CC90E7}"/>
                </a:ext>
              </a:extLst>
            </p:cNvPr>
            <p:cNvSpPr>
              <a:spLocks/>
            </p:cNvSpPr>
            <p:nvPr/>
          </p:nvSpPr>
          <p:spPr bwMode="auto">
            <a:xfrm>
              <a:off x="-358666" y="3065081"/>
              <a:ext cx="26467" cy="66170"/>
            </a:xfrm>
            <a:custGeom>
              <a:avLst/>
              <a:gdLst>
                <a:gd name="T0" fmla="*/ 7 w 10"/>
                <a:gd name="T1" fmla="*/ 1 h 25"/>
                <a:gd name="T2" fmla="*/ 9 w 10"/>
                <a:gd name="T3" fmla="*/ 13 h 25"/>
                <a:gd name="T4" fmla="*/ 4 w 10"/>
                <a:gd name="T5" fmla="*/ 24 h 25"/>
                <a:gd name="T6" fmla="*/ 1 w 10"/>
                <a:gd name="T7" fmla="*/ 12 h 25"/>
                <a:gd name="T8" fmla="*/ 7 w 10"/>
                <a:gd name="T9" fmla="*/ 1 h 25"/>
              </a:gdLst>
              <a:ahLst/>
              <a:cxnLst>
                <a:cxn ang="0">
                  <a:pos x="T0" y="T1"/>
                </a:cxn>
                <a:cxn ang="0">
                  <a:pos x="T2" y="T3"/>
                </a:cxn>
                <a:cxn ang="0">
                  <a:pos x="T4" y="T5"/>
                </a:cxn>
                <a:cxn ang="0">
                  <a:pos x="T6" y="T7"/>
                </a:cxn>
                <a:cxn ang="0">
                  <a:pos x="T8" y="T9"/>
                </a:cxn>
              </a:cxnLst>
              <a:rect l="0" t="0" r="r" b="b"/>
              <a:pathLst>
                <a:path w="10" h="25">
                  <a:moveTo>
                    <a:pt x="7" y="1"/>
                  </a:moveTo>
                  <a:cubicBezTo>
                    <a:pt x="9" y="1"/>
                    <a:pt x="10" y="7"/>
                    <a:pt x="9" y="13"/>
                  </a:cubicBezTo>
                  <a:cubicBezTo>
                    <a:pt x="9" y="20"/>
                    <a:pt x="6" y="25"/>
                    <a:pt x="4" y="24"/>
                  </a:cubicBezTo>
                  <a:cubicBezTo>
                    <a:pt x="1" y="24"/>
                    <a:pt x="0" y="18"/>
                    <a:pt x="1" y="12"/>
                  </a:cubicBezTo>
                  <a:cubicBezTo>
                    <a:pt x="2" y="5"/>
                    <a:pt x="5" y="0"/>
                    <a:pt x="7" y="1"/>
                  </a:cubicBezTo>
                  <a:close/>
                </a:path>
              </a:pathLst>
            </a:custGeom>
            <a:solidFill>
              <a:schemeClr val="accent4">
                <a:lumMod val="20000"/>
                <a:lumOff val="80000"/>
              </a:schemeClr>
            </a:solidFill>
            <a:ln w="9525">
              <a:solidFill>
                <a:srgbClr val="FFC000"/>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965"/>
                </a:solidFill>
                <a:effectLst/>
                <a:uLnTx/>
                <a:uFillTx/>
                <a:ea typeface="+mn-ea"/>
                <a:cs typeface="+mn-cs"/>
              </a:endParaRPr>
            </a:p>
          </p:txBody>
        </p:sp>
        <p:sp>
          <p:nvSpPr>
            <p:cNvPr id="111" name="Freeform 32">
              <a:extLst>
                <a:ext uri="{FF2B5EF4-FFF2-40B4-BE49-F238E27FC236}">
                  <a16:creationId xmlns:a16="http://schemas.microsoft.com/office/drawing/2014/main" id="{B034D2C7-7AAD-053C-6726-E6FEB47110B8}"/>
                </a:ext>
              </a:extLst>
            </p:cNvPr>
            <p:cNvSpPr>
              <a:spLocks/>
            </p:cNvSpPr>
            <p:nvPr/>
          </p:nvSpPr>
          <p:spPr bwMode="auto">
            <a:xfrm>
              <a:off x="-803103" y="3110297"/>
              <a:ext cx="368342" cy="366137"/>
            </a:xfrm>
            <a:custGeom>
              <a:avLst/>
              <a:gdLst>
                <a:gd name="T0" fmla="*/ 117 w 140"/>
                <a:gd name="T1" fmla="*/ 28 h 139"/>
                <a:gd name="T2" fmla="*/ 112 w 140"/>
                <a:gd name="T3" fmla="*/ 116 h 139"/>
                <a:gd name="T4" fmla="*/ 23 w 140"/>
                <a:gd name="T5" fmla="*/ 111 h 139"/>
                <a:gd name="T6" fmla="*/ 28 w 140"/>
                <a:gd name="T7" fmla="*/ 23 h 139"/>
                <a:gd name="T8" fmla="*/ 117 w 140"/>
                <a:gd name="T9" fmla="*/ 28 h 139"/>
              </a:gdLst>
              <a:ahLst/>
              <a:cxnLst>
                <a:cxn ang="0">
                  <a:pos x="T0" y="T1"/>
                </a:cxn>
                <a:cxn ang="0">
                  <a:pos x="T2" y="T3"/>
                </a:cxn>
                <a:cxn ang="0">
                  <a:pos x="T4" y="T5"/>
                </a:cxn>
                <a:cxn ang="0">
                  <a:pos x="T6" y="T7"/>
                </a:cxn>
                <a:cxn ang="0">
                  <a:pos x="T8" y="T9"/>
                </a:cxn>
              </a:cxnLst>
              <a:rect l="0" t="0" r="r" b="b"/>
              <a:pathLst>
                <a:path w="140" h="139">
                  <a:moveTo>
                    <a:pt x="117" y="28"/>
                  </a:moveTo>
                  <a:cubicBezTo>
                    <a:pt x="140" y="54"/>
                    <a:pt x="138" y="93"/>
                    <a:pt x="112" y="116"/>
                  </a:cubicBezTo>
                  <a:cubicBezTo>
                    <a:pt x="86" y="139"/>
                    <a:pt x="46" y="137"/>
                    <a:pt x="23" y="111"/>
                  </a:cubicBezTo>
                  <a:cubicBezTo>
                    <a:pt x="0" y="85"/>
                    <a:pt x="2" y="46"/>
                    <a:pt x="28" y="23"/>
                  </a:cubicBezTo>
                  <a:cubicBezTo>
                    <a:pt x="54" y="0"/>
                    <a:pt x="94" y="2"/>
                    <a:pt x="117" y="28"/>
                  </a:cubicBezTo>
                  <a:close/>
                </a:path>
              </a:pathLst>
            </a:custGeom>
            <a:solidFill>
              <a:schemeClr val="accent4">
                <a:lumMod val="20000"/>
                <a:lumOff val="80000"/>
              </a:schemeClr>
            </a:solidFill>
            <a:ln w="6350" cap="flat">
              <a:solidFill>
                <a:srgbClr val="FFC000"/>
              </a:solidFill>
              <a:prstDash val="solid"/>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965"/>
                </a:solidFill>
                <a:effectLst/>
                <a:uLnTx/>
                <a:uFillTx/>
                <a:ea typeface="+mn-ea"/>
                <a:cs typeface="+mn-cs"/>
              </a:endParaRPr>
            </a:p>
          </p:txBody>
        </p:sp>
        <p:sp>
          <p:nvSpPr>
            <p:cNvPr id="112" name="Freeform 33">
              <a:extLst>
                <a:ext uri="{FF2B5EF4-FFF2-40B4-BE49-F238E27FC236}">
                  <a16:creationId xmlns:a16="http://schemas.microsoft.com/office/drawing/2014/main" id="{8E3019A5-A903-C39F-7CE3-8F5418DCECC4}"/>
                </a:ext>
              </a:extLst>
            </p:cNvPr>
            <p:cNvSpPr>
              <a:spLocks/>
            </p:cNvSpPr>
            <p:nvPr/>
          </p:nvSpPr>
          <p:spPr bwMode="auto">
            <a:xfrm>
              <a:off x="-563791" y="3357329"/>
              <a:ext cx="55141" cy="50730"/>
            </a:xfrm>
            <a:custGeom>
              <a:avLst/>
              <a:gdLst>
                <a:gd name="T0" fmla="*/ 19 w 21"/>
                <a:gd name="T1" fmla="*/ 1 h 19"/>
                <a:gd name="T2" fmla="*/ 13 w 21"/>
                <a:gd name="T3" fmla="*/ 12 h 19"/>
                <a:gd name="T4" fmla="*/ 1 w 21"/>
                <a:gd name="T5" fmla="*/ 17 h 19"/>
                <a:gd name="T6" fmla="*/ 8 w 21"/>
                <a:gd name="T7" fmla="*/ 6 h 19"/>
                <a:gd name="T8" fmla="*/ 19 w 21"/>
                <a:gd name="T9" fmla="*/ 1 h 19"/>
              </a:gdLst>
              <a:ahLst/>
              <a:cxnLst>
                <a:cxn ang="0">
                  <a:pos x="T0" y="T1"/>
                </a:cxn>
                <a:cxn ang="0">
                  <a:pos x="T2" y="T3"/>
                </a:cxn>
                <a:cxn ang="0">
                  <a:pos x="T4" y="T5"/>
                </a:cxn>
                <a:cxn ang="0">
                  <a:pos x="T6" y="T7"/>
                </a:cxn>
                <a:cxn ang="0">
                  <a:pos x="T8" y="T9"/>
                </a:cxn>
              </a:cxnLst>
              <a:rect l="0" t="0" r="r" b="b"/>
              <a:pathLst>
                <a:path w="21" h="19">
                  <a:moveTo>
                    <a:pt x="19" y="1"/>
                  </a:moveTo>
                  <a:cubicBezTo>
                    <a:pt x="21" y="3"/>
                    <a:pt x="18" y="8"/>
                    <a:pt x="13" y="12"/>
                  </a:cubicBezTo>
                  <a:cubicBezTo>
                    <a:pt x="8" y="17"/>
                    <a:pt x="3" y="19"/>
                    <a:pt x="1" y="17"/>
                  </a:cubicBezTo>
                  <a:cubicBezTo>
                    <a:pt x="0" y="15"/>
                    <a:pt x="3" y="10"/>
                    <a:pt x="8" y="6"/>
                  </a:cubicBezTo>
                  <a:cubicBezTo>
                    <a:pt x="12" y="2"/>
                    <a:pt x="18" y="0"/>
                    <a:pt x="19" y="1"/>
                  </a:cubicBezTo>
                  <a:close/>
                </a:path>
              </a:pathLst>
            </a:custGeom>
            <a:solidFill>
              <a:schemeClr val="accent4">
                <a:lumMod val="20000"/>
                <a:lumOff val="80000"/>
              </a:schemeClr>
            </a:solidFill>
            <a:ln w="9525">
              <a:solidFill>
                <a:srgbClr val="FFC000"/>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965"/>
                </a:solidFill>
                <a:effectLst/>
                <a:uLnTx/>
                <a:uFillTx/>
                <a:ea typeface="+mn-ea"/>
                <a:cs typeface="+mn-cs"/>
              </a:endParaRPr>
            </a:p>
          </p:txBody>
        </p:sp>
        <p:sp>
          <p:nvSpPr>
            <p:cNvPr id="113" name="Freeform 34">
              <a:extLst>
                <a:ext uri="{FF2B5EF4-FFF2-40B4-BE49-F238E27FC236}">
                  <a16:creationId xmlns:a16="http://schemas.microsoft.com/office/drawing/2014/main" id="{BEE8068E-4A49-9BAC-50BD-3E39FEBCF7F4}"/>
                </a:ext>
              </a:extLst>
            </p:cNvPr>
            <p:cNvSpPr>
              <a:spLocks/>
            </p:cNvSpPr>
            <p:nvPr/>
          </p:nvSpPr>
          <p:spPr bwMode="auto">
            <a:xfrm>
              <a:off x="-831776" y="2712179"/>
              <a:ext cx="372753" cy="377165"/>
            </a:xfrm>
            <a:custGeom>
              <a:avLst/>
              <a:gdLst>
                <a:gd name="T0" fmla="*/ 46 w 142"/>
                <a:gd name="T1" fmla="*/ 14 h 143"/>
                <a:gd name="T2" fmla="*/ 128 w 142"/>
                <a:gd name="T3" fmla="*/ 46 h 143"/>
                <a:gd name="T4" fmla="*/ 96 w 142"/>
                <a:gd name="T5" fmla="*/ 129 h 143"/>
                <a:gd name="T6" fmla="*/ 14 w 142"/>
                <a:gd name="T7" fmla="*/ 96 h 143"/>
                <a:gd name="T8" fmla="*/ 46 w 142"/>
                <a:gd name="T9" fmla="*/ 14 h 143"/>
              </a:gdLst>
              <a:ahLst/>
              <a:cxnLst>
                <a:cxn ang="0">
                  <a:pos x="T0" y="T1"/>
                </a:cxn>
                <a:cxn ang="0">
                  <a:pos x="T2" y="T3"/>
                </a:cxn>
                <a:cxn ang="0">
                  <a:pos x="T4" y="T5"/>
                </a:cxn>
                <a:cxn ang="0">
                  <a:pos x="T6" y="T7"/>
                </a:cxn>
                <a:cxn ang="0">
                  <a:pos x="T8" y="T9"/>
                </a:cxn>
              </a:cxnLst>
              <a:rect l="0" t="0" r="r" b="b"/>
              <a:pathLst>
                <a:path w="142" h="143">
                  <a:moveTo>
                    <a:pt x="46" y="14"/>
                  </a:moveTo>
                  <a:cubicBezTo>
                    <a:pt x="77" y="0"/>
                    <a:pt x="115" y="14"/>
                    <a:pt x="128" y="46"/>
                  </a:cubicBezTo>
                  <a:cubicBezTo>
                    <a:pt x="142" y="78"/>
                    <a:pt x="128" y="115"/>
                    <a:pt x="96" y="129"/>
                  </a:cubicBezTo>
                  <a:cubicBezTo>
                    <a:pt x="65" y="143"/>
                    <a:pt x="28" y="128"/>
                    <a:pt x="14" y="96"/>
                  </a:cubicBezTo>
                  <a:cubicBezTo>
                    <a:pt x="0" y="65"/>
                    <a:pt x="14" y="28"/>
                    <a:pt x="46" y="14"/>
                  </a:cubicBezTo>
                  <a:close/>
                </a:path>
              </a:pathLst>
            </a:custGeom>
            <a:solidFill>
              <a:schemeClr val="accent4">
                <a:lumMod val="20000"/>
                <a:lumOff val="80000"/>
              </a:schemeClr>
            </a:solidFill>
            <a:ln w="6350" cap="flat">
              <a:solidFill>
                <a:srgbClr val="FFC000"/>
              </a:solidFill>
              <a:prstDash val="solid"/>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965"/>
                </a:solidFill>
                <a:effectLst/>
                <a:uLnTx/>
                <a:uFillTx/>
                <a:ea typeface="+mn-ea"/>
                <a:cs typeface="+mn-cs"/>
              </a:endParaRPr>
            </a:p>
          </p:txBody>
        </p:sp>
        <p:sp>
          <p:nvSpPr>
            <p:cNvPr id="114" name="Freeform 35">
              <a:extLst>
                <a:ext uri="{FF2B5EF4-FFF2-40B4-BE49-F238E27FC236}">
                  <a16:creationId xmlns:a16="http://schemas.microsoft.com/office/drawing/2014/main" id="{5BD8FC0C-E707-DDD2-CF4A-0A4B5DFF206B}"/>
                </a:ext>
              </a:extLst>
            </p:cNvPr>
            <p:cNvSpPr>
              <a:spLocks/>
            </p:cNvSpPr>
            <p:nvPr/>
          </p:nvSpPr>
          <p:spPr bwMode="auto">
            <a:xfrm>
              <a:off x="-552762" y="2818050"/>
              <a:ext cx="36394" cy="62861"/>
            </a:xfrm>
            <a:custGeom>
              <a:avLst/>
              <a:gdLst>
                <a:gd name="T0" fmla="*/ 2 w 14"/>
                <a:gd name="T1" fmla="*/ 1 h 24"/>
                <a:gd name="T2" fmla="*/ 10 w 14"/>
                <a:gd name="T3" fmla="*/ 10 h 24"/>
                <a:gd name="T4" fmla="*/ 11 w 14"/>
                <a:gd name="T5" fmla="*/ 23 h 24"/>
                <a:gd name="T6" fmla="*/ 3 w 14"/>
                <a:gd name="T7" fmla="*/ 14 h 24"/>
                <a:gd name="T8" fmla="*/ 2 w 14"/>
                <a:gd name="T9" fmla="*/ 1 h 24"/>
              </a:gdLst>
              <a:ahLst/>
              <a:cxnLst>
                <a:cxn ang="0">
                  <a:pos x="T0" y="T1"/>
                </a:cxn>
                <a:cxn ang="0">
                  <a:pos x="T2" y="T3"/>
                </a:cxn>
                <a:cxn ang="0">
                  <a:pos x="T4" y="T5"/>
                </a:cxn>
                <a:cxn ang="0">
                  <a:pos x="T6" y="T7"/>
                </a:cxn>
                <a:cxn ang="0">
                  <a:pos x="T8" y="T9"/>
                </a:cxn>
              </a:cxnLst>
              <a:rect l="0" t="0" r="r" b="b"/>
              <a:pathLst>
                <a:path w="14" h="24">
                  <a:moveTo>
                    <a:pt x="2" y="1"/>
                  </a:moveTo>
                  <a:cubicBezTo>
                    <a:pt x="4" y="0"/>
                    <a:pt x="8" y="4"/>
                    <a:pt x="10" y="10"/>
                  </a:cubicBezTo>
                  <a:cubicBezTo>
                    <a:pt x="13" y="16"/>
                    <a:pt x="14" y="22"/>
                    <a:pt x="11" y="23"/>
                  </a:cubicBezTo>
                  <a:cubicBezTo>
                    <a:pt x="9" y="24"/>
                    <a:pt x="6" y="20"/>
                    <a:pt x="3" y="14"/>
                  </a:cubicBezTo>
                  <a:cubicBezTo>
                    <a:pt x="0" y="8"/>
                    <a:pt x="0" y="2"/>
                    <a:pt x="2" y="1"/>
                  </a:cubicBezTo>
                  <a:close/>
                </a:path>
              </a:pathLst>
            </a:custGeom>
            <a:solidFill>
              <a:schemeClr val="accent4">
                <a:lumMod val="20000"/>
                <a:lumOff val="80000"/>
              </a:schemeClr>
            </a:solidFill>
            <a:ln w="9525">
              <a:solidFill>
                <a:srgbClr val="FFC000"/>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965"/>
                </a:solidFill>
                <a:effectLst/>
                <a:uLnTx/>
                <a:uFillTx/>
                <a:ea typeface="+mn-ea"/>
                <a:cs typeface="+mn-cs"/>
              </a:endParaRPr>
            </a:p>
          </p:txBody>
        </p:sp>
        <p:sp>
          <p:nvSpPr>
            <p:cNvPr id="115" name="Freeform 36">
              <a:extLst>
                <a:ext uri="{FF2B5EF4-FFF2-40B4-BE49-F238E27FC236}">
                  <a16:creationId xmlns:a16="http://schemas.microsoft.com/office/drawing/2014/main" id="{E8E71FC1-CA79-06F5-122A-FFE9D4E6E68B}"/>
                </a:ext>
              </a:extLst>
            </p:cNvPr>
            <p:cNvSpPr>
              <a:spLocks/>
            </p:cNvSpPr>
            <p:nvPr/>
          </p:nvSpPr>
          <p:spPr bwMode="auto">
            <a:xfrm>
              <a:off x="-1071088" y="2797096"/>
              <a:ext cx="372753" cy="373856"/>
            </a:xfrm>
            <a:custGeom>
              <a:avLst/>
              <a:gdLst>
                <a:gd name="T0" fmla="*/ 122 w 142"/>
                <a:gd name="T1" fmla="*/ 108 h 142"/>
                <a:gd name="T2" fmla="*/ 34 w 142"/>
                <a:gd name="T3" fmla="*/ 122 h 142"/>
                <a:gd name="T4" fmla="*/ 20 w 142"/>
                <a:gd name="T5" fmla="*/ 34 h 142"/>
                <a:gd name="T6" fmla="*/ 108 w 142"/>
                <a:gd name="T7" fmla="*/ 20 h 142"/>
                <a:gd name="T8" fmla="*/ 122 w 142"/>
                <a:gd name="T9" fmla="*/ 108 h 142"/>
              </a:gdLst>
              <a:ahLst/>
              <a:cxnLst>
                <a:cxn ang="0">
                  <a:pos x="T0" y="T1"/>
                </a:cxn>
                <a:cxn ang="0">
                  <a:pos x="T2" y="T3"/>
                </a:cxn>
                <a:cxn ang="0">
                  <a:pos x="T4" y="T5"/>
                </a:cxn>
                <a:cxn ang="0">
                  <a:pos x="T6" y="T7"/>
                </a:cxn>
                <a:cxn ang="0">
                  <a:pos x="T8" y="T9"/>
                </a:cxn>
              </a:cxnLst>
              <a:rect l="0" t="0" r="r" b="b"/>
              <a:pathLst>
                <a:path w="142" h="142">
                  <a:moveTo>
                    <a:pt x="122" y="108"/>
                  </a:moveTo>
                  <a:cubicBezTo>
                    <a:pt x="101" y="136"/>
                    <a:pt x="62" y="142"/>
                    <a:pt x="34" y="122"/>
                  </a:cubicBezTo>
                  <a:cubicBezTo>
                    <a:pt x="6" y="102"/>
                    <a:pt x="0" y="62"/>
                    <a:pt x="20" y="34"/>
                  </a:cubicBezTo>
                  <a:cubicBezTo>
                    <a:pt x="40" y="6"/>
                    <a:pt x="80" y="0"/>
                    <a:pt x="108" y="20"/>
                  </a:cubicBezTo>
                  <a:cubicBezTo>
                    <a:pt x="136" y="41"/>
                    <a:pt x="142" y="80"/>
                    <a:pt x="122" y="108"/>
                  </a:cubicBezTo>
                  <a:close/>
                </a:path>
              </a:pathLst>
            </a:custGeom>
            <a:solidFill>
              <a:schemeClr val="accent4">
                <a:lumMod val="20000"/>
                <a:lumOff val="80000"/>
              </a:schemeClr>
            </a:solidFill>
            <a:ln w="6350" cap="flat">
              <a:solidFill>
                <a:srgbClr val="FFC000"/>
              </a:solidFill>
              <a:prstDash val="solid"/>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965"/>
                </a:solidFill>
                <a:effectLst/>
                <a:uLnTx/>
                <a:uFillTx/>
                <a:ea typeface="+mn-ea"/>
                <a:cs typeface="+mn-cs"/>
              </a:endParaRPr>
            </a:p>
          </p:txBody>
        </p:sp>
        <p:sp>
          <p:nvSpPr>
            <p:cNvPr id="116" name="Freeform 37">
              <a:extLst>
                <a:ext uri="{FF2B5EF4-FFF2-40B4-BE49-F238E27FC236}">
                  <a16:creationId xmlns:a16="http://schemas.microsoft.com/office/drawing/2014/main" id="{5B416BC6-4EFB-811F-A45F-3DA01683D0DD}"/>
                </a:ext>
              </a:extLst>
            </p:cNvPr>
            <p:cNvSpPr>
              <a:spLocks/>
            </p:cNvSpPr>
            <p:nvPr/>
          </p:nvSpPr>
          <p:spPr bwMode="auto">
            <a:xfrm>
              <a:off x="-981760" y="3059568"/>
              <a:ext cx="57346" cy="47422"/>
            </a:xfrm>
            <a:custGeom>
              <a:avLst/>
              <a:gdLst>
                <a:gd name="T0" fmla="*/ 20 w 22"/>
                <a:gd name="T1" fmla="*/ 16 h 18"/>
                <a:gd name="T2" fmla="*/ 8 w 22"/>
                <a:gd name="T3" fmla="*/ 12 h 18"/>
                <a:gd name="T4" fmla="*/ 1 w 22"/>
                <a:gd name="T5" fmla="*/ 2 h 18"/>
                <a:gd name="T6" fmla="*/ 13 w 22"/>
                <a:gd name="T7" fmla="*/ 5 h 18"/>
                <a:gd name="T8" fmla="*/ 20 w 22"/>
                <a:gd name="T9" fmla="*/ 16 h 18"/>
              </a:gdLst>
              <a:ahLst/>
              <a:cxnLst>
                <a:cxn ang="0">
                  <a:pos x="T0" y="T1"/>
                </a:cxn>
                <a:cxn ang="0">
                  <a:pos x="T2" y="T3"/>
                </a:cxn>
                <a:cxn ang="0">
                  <a:pos x="T4" y="T5"/>
                </a:cxn>
                <a:cxn ang="0">
                  <a:pos x="T6" y="T7"/>
                </a:cxn>
                <a:cxn ang="0">
                  <a:pos x="T8" y="T9"/>
                </a:cxn>
              </a:cxnLst>
              <a:rect l="0" t="0" r="r" b="b"/>
              <a:pathLst>
                <a:path w="22" h="18">
                  <a:moveTo>
                    <a:pt x="20" y="16"/>
                  </a:moveTo>
                  <a:cubicBezTo>
                    <a:pt x="19" y="18"/>
                    <a:pt x="14" y="16"/>
                    <a:pt x="8" y="12"/>
                  </a:cubicBezTo>
                  <a:cubicBezTo>
                    <a:pt x="3" y="8"/>
                    <a:pt x="0" y="4"/>
                    <a:pt x="1" y="2"/>
                  </a:cubicBezTo>
                  <a:cubicBezTo>
                    <a:pt x="2" y="0"/>
                    <a:pt x="8" y="2"/>
                    <a:pt x="13" y="5"/>
                  </a:cubicBezTo>
                  <a:cubicBezTo>
                    <a:pt x="18" y="9"/>
                    <a:pt x="22" y="14"/>
                    <a:pt x="20" y="16"/>
                  </a:cubicBezTo>
                  <a:close/>
                </a:path>
              </a:pathLst>
            </a:custGeom>
            <a:solidFill>
              <a:schemeClr val="accent4">
                <a:lumMod val="20000"/>
                <a:lumOff val="80000"/>
              </a:schemeClr>
            </a:solidFill>
            <a:ln w="9525">
              <a:solidFill>
                <a:srgbClr val="FFC000"/>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965"/>
                </a:solidFill>
                <a:effectLst/>
                <a:uLnTx/>
                <a:uFillTx/>
                <a:ea typeface="+mn-ea"/>
                <a:cs typeface="+mn-cs"/>
              </a:endParaRPr>
            </a:p>
          </p:txBody>
        </p:sp>
        <p:sp>
          <p:nvSpPr>
            <p:cNvPr id="117" name="Freeform 38">
              <a:extLst>
                <a:ext uri="{FF2B5EF4-FFF2-40B4-BE49-F238E27FC236}">
                  <a16:creationId xmlns:a16="http://schemas.microsoft.com/office/drawing/2014/main" id="{D056EDF3-80D2-91B0-D257-70EB1FB144EC}"/>
                </a:ext>
              </a:extLst>
            </p:cNvPr>
            <p:cNvSpPr>
              <a:spLocks/>
            </p:cNvSpPr>
            <p:nvPr/>
          </p:nvSpPr>
          <p:spPr bwMode="auto">
            <a:xfrm>
              <a:off x="-803103" y="2880911"/>
              <a:ext cx="368342" cy="368342"/>
            </a:xfrm>
            <a:custGeom>
              <a:avLst/>
              <a:gdLst>
                <a:gd name="T0" fmla="*/ 117 w 140"/>
                <a:gd name="T1" fmla="*/ 28 h 140"/>
                <a:gd name="T2" fmla="*/ 112 w 140"/>
                <a:gd name="T3" fmla="*/ 117 h 140"/>
                <a:gd name="T4" fmla="*/ 23 w 140"/>
                <a:gd name="T5" fmla="*/ 112 h 140"/>
                <a:gd name="T6" fmla="*/ 28 w 140"/>
                <a:gd name="T7" fmla="*/ 23 h 140"/>
                <a:gd name="T8" fmla="*/ 117 w 140"/>
                <a:gd name="T9" fmla="*/ 28 h 140"/>
              </a:gdLst>
              <a:ahLst/>
              <a:cxnLst>
                <a:cxn ang="0">
                  <a:pos x="T0" y="T1"/>
                </a:cxn>
                <a:cxn ang="0">
                  <a:pos x="T2" y="T3"/>
                </a:cxn>
                <a:cxn ang="0">
                  <a:pos x="T4" y="T5"/>
                </a:cxn>
                <a:cxn ang="0">
                  <a:pos x="T6" y="T7"/>
                </a:cxn>
                <a:cxn ang="0">
                  <a:pos x="T8" y="T9"/>
                </a:cxn>
              </a:cxnLst>
              <a:rect l="0" t="0" r="r" b="b"/>
              <a:pathLst>
                <a:path w="140" h="140">
                  <a:moveTo>
                    <a:pt x="117" y="28"/>
                  </a:moveTo>
                  <a:cubicBezTo>
                    <a:pt x="140" y="54"/>
                    <a:pt x="138" y="94"/>
                    <a:pt x="112" y="117"/>
                  </a:cubicBezTo>
                  <a:cubicBezTo>
                    <a:pt x="86" y="140"/>
                    <a:pt x="46" y="138"/>
                    <a:pt x="23" y="112"/>
                  </a:cubicBezTo>
                  <a:cubicBezTo>
                    <a:pt x="0" y="86"/>
                    <a:pt x="2" y="46"/>
                    <a:pt x="28" y="23"/>
                  </a:cubicBezTo>
                  <a:cubicBezTo>
                    <a:pt x="54" y="0"/>
                    <a:pt x="94" y="2"/>
                    <a:pt x="117" y="28"/>
                  </a:cubicBezTo>
                  <a:close/>
                </a:path>
              </a:pathLst>
            </a:custGeom>
            <a:solidFill>
              <a:schemeClr val="accent4">
                <a:lumMod val="20000"/>
                <a:lumOff val="80000"/>
              </a:schemeClr>
            </a:solidFill>
            <a:ln w="6350" cap="flat">
              <a:solidFill>
                <a:srgbClr val="FFC000"/>
              </a:solidFill>
              <a:prstDash val="solid"/>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965"/>
                </a:solidFill>
                <a:effectLst/>
                <a:uLnTx/>
                <a:uFillTx/>
                <a:ea typeface="+mn-ea"/>
                <a:cs typeface="+mn-cs"/>
              </a:endParaRPr>
            </a:p>
          </p:txBody>
        </p:sp>
        <p:sp>
          <p:nvSpPr>
            <p:cNvPr id="118" name="Freeform 39">
              <a:extLst>
                <a:ext uri="{FF2B5EF4-FFF2-40B4-BE49-F238E27FC236}">
                  <a16:creationId xmlns:a16="http://schemas.microsoft.com/office/drawing/2014/main" id="{7A2CBD50-5443-5731-E3B2-5E3E68E9DB4D}"/>
                </a:ext>
              </a:extLst>
            </p:cNvPr>
            <p:cNvSpPr>
              <a:spLocks/>
            </p:cNvSpPr>
            <p:nvPr/>
          </p:nvSpPr>
          <p:spPr bwMode="auto">
            <a:xfrm>
              <a:off x="-563791" y="3127942"/>
              <a:ext cx="55141" cy="50730"/>
            </a:xfrm>
            <a:custGeom>
              <a:avLst/>
              <a:gdLst>
                <a:gd name="T0" fmla="*/ 19 w 21"/>
                <a:gd name="T1" fmla="*/ 2 h 19"/>
                <a:gd name="T2" fmla="*/ 13 w 21"/>
                <a:gd name="T3" fmla="*/ 13 h 19"/>
                <a:gd name="T4" fmla="*/ 1 w 21"/>
                <a:gd name="T5" fmla="*/ 17 h 19"/>
                <a:gd name="T6" fmla="*/ 8 w 21"/>
                <a:gd name="T7" fmla="*/ 6 h 19"/>
                <a:gd name="T8" fmla="*/ 19 w 21"/>
                <a:gd name="T9" fmla="*/ 2 h 19"/>
              </a:gdLst>
              <a:ahLst/>
              <a:cxnLst>
                <a:cxn ang="0">
                  <a:pos x="T0" y="T1"/>
                </a:cxn>
                <a:cxn ang="0">
                  <a:pos x="T2" y="T3"/>
                </a:cxn>
                <a:cxn ang="0">
                  <a:pos x="T4" y="T5"/>
                </a:cxn>
                <a:cxn ang="0">
                  <a:pos x="T6" y="T7"/>
                </a:cxn>
                <a:cxn ang="0">
                  <a:pos x="T8" y="T9"/>
                </a:cxn>
              </a:cxnLst>
              <a:rect l="0" t="0" r="r" b="b"/>
              <a:pathLst>
                <a:path w="21" h="19">
                  <a:moveTo>
                    <a:pt x="19" y="2"/>
                  </a:moveTo>
                  <a:cubicBezTo>
                    <a:pt x="21" y="3"/>
                    <a:pt x="18" y="8"/>
                    <a:pt x="13" y="13"/>
                  </a:cubicBezTo>
                  <a:cubicBezTo>
                    <a:pt x="8" y="17"/>
                    <a:pt x="3" y="19"/>
                    <a:pt x="1" y="17"/>
                  </a:cubicBezTo>
                  <a:cubicBezTo>
                    <a:pt x="0" y="16"/>
                    <a:pt x="3" y="11"/>
                    <a:pt x="8" y="6"/>
                  </a:cubicBezTo>
                  <a:cubicBezTo>
                    <a:pt x="12" y="2"/>
                    <a:pt x="18" y="0"/>
                    <a:pt x="19" y="2"/>
                  </a:cubicBezTo>
                  <a:close/>
                </a:path>
              </a:pathLst>
            </a:custGeom>
            <a:solidFill>
              <a:schemeClr val="accent4">
                <a:lumMod val="20000"/>
                <a:lumOff val="80000"/>
              </a:schemeClr>
            </a:solidFill>
            <a:ln w="9525">
              <a:solidFill>
                <a:srgbClr val="FFC000"/>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965"/>
                </a:solidFill>
                <a:effectLst/>
                <a:uLnTx/>
                <a:uFillTx/>
                <a:ea typeface="+mn-ea"/>
                <a:cs typeface="+mn-cs"/>
              </a:endParaRPr>
            </a:p>
          </p:txBody>
        </p:sp>
        <p:sp>
          <p:nvSpPr>
            <p:cNvPr id="119" name="Freeform 40">
              <a:extLst>
                <a:ext uri="{FF2B5EF4-FFF2-40B4-BE49-F238E27FC236}">
                  <a16:creationId xmlns:a16="http://schemas.microsoft.com/office/drawing/2014/main" id="{1AEBD453-C87D-E11C-865C-20D10AA6E4E6}"/>
                </a:ext>
              </a:extLst>
            </p:cNvPr>
            <p:cNvSpPr>
              <a:spLocks/>
            </p:cNvSpPr>
            <p:nvPr/>
          </p:nvSpPr>
          <p:spPr bwMode="auto">
            <a:xfrm>
              <a:off x="-1002714" y="3091550"/>
              <a:ext cx="357313" cy="358417"/>
            </a:xfrm>
            <a:custGeom>
              <a:avLst/>
              <a:gdLst>
                <a:gd name="T0" fmla="*/ 80 w 136"/>
                <a:gd name="T1" fmla="*/ 130 h 136"/>
                <a:gd name="T2" fmla="*/ 6 w 136"/>
                <a:gd name="T3" fmla="*/ 80 h 136"/>
                <a:gd name="T4" fmla="*/ 56 w 136"/>
                <a:gd name="T5" fmla="*/ 6 h 136"/>
                <a:gd name="T6" fmla="*/ 130 w 136"/>
                <a:gd name="T7" fmla="*/ 56 h 136"/>
                <a:gd name="T8" fmla="*/ 80 w 136"/>
                <a:gd name="T9" fmla="*/ 130 h 136"/>
              </a:gdLst>
              <a:ahLst/>
              <a:cxnLst>
                <a:cxn ang="0">
                  <a:pos x="T0" y="T1"/>
                </a:cxn>
                <a:cxn ang="0">
                  <a:pos x="T2" y="T3"/>
                </a:cxn>
                <a:cxn ang="0">
                  <a:pos x="T4" y="T5"/>
                </a:cxn>
                <a:cxn ang="0">
                  <a:pos x="T6" y="T7"/>
                </a:cxn>
                <a:cxn ang="0">
                  <a:pos x="T8" y="T9"/>
                </a:cxn>
              </a:cxnLst>
              <a:rect l="0" t="0" r="r" b="b"/>
              <a:pathLst>
                <a:path w="136" h="136">
                  <a:moveTo>
                    <a:pt x="80" y="130"/>
                  </a:moveTo>
                  <a:cubicBezTo>
                    <a:pt x="46" y="136"/>
                    <a:pt x="13" y="114"/>
                    <a:pt x="6" y="80"/>
                  </a:cubicBezTo>
                  <a:cubicBezTo>
                    <a:pt x="0" y="46"/>
                    <a:pt x="22" y="13"/>
                    <a:pt x="56" y="6"/>
                  </a:cubicBezTo>
                  <a:cubicBezTo>
                    <a:pt x="90" y="0"/>
                    <a:pt x="123" y="22"/>
                    <a:pt x="130" y="56"/>
                  </a:cubicBezTo>
                  <a:cubicBezTo>
                    <a:pt x="136" y="90"/>
                    <a:pt x="114" y="123"/>
                    <a:pt x="80" y="130"/>
                  </a:cubicBezTo>
                  <a:close/>
                </a:path>
              </a:pathLst>
            </a:custGeom>
            <a:solidFill>
              <a:schemeClr val="accent4">
                <a:lumMod val="20000"/>
                <a:lumOff val="80000"/>
              </a:schemeClr>
            </a:solidFill>
            <a:ln w="6350" cap="flat">
              <a:solidFill>
                <a:srgbClr val="FFC000"/>
              </a:solidFill>
              <a:prstDash val="solid"/>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965"/>
                </a:solidFill>
                <a:effectLst/>
                <a:uLnTx/>
                <a:uFillTx/>
                <a:ea typeface="+mn-ea"/>
                <a:cs typeface="+mn-cs"/>
              </a:endParaRPr>
            </a:p>
          </p:txBody>
        </p:sp>
        <p:sp>
          <p:nvSpPr>
            <p:cNvPr id="120" name="Freeform 41">
              <a:extLst>
                <a:ext uri="{FF2B5EF4-FFF2-40B4-BE49-F238E27FC236}">
                  <a16:creationId xmlns:a16="http://schemas.microsoft.com/office/drawing/2014/main" id="{8B81093D-F64C-5BC5-CAD4-207C4C7760AD}"/>
                </a:ext>
              </a:extLst>
            </p:cNvPr>
            <p:cNvSpPr>
              <a:spLocks/>
            </p:cNvSpPr>
            <p:nvPr/>
          </p:nvSpPr>
          <p:spPr bwMode="auto">
            <a:xfrm>
              <a:off x="-955292" y="3262486"/>
              <a:ext cx="28673" cy="66170"/>
            </a:xfrm>
            <a:custGeom>
              <a:avLst/>
              <a:gdLst>
                <a:gd name="T0" fmla="*/ 7 w 11"/>
                <a:gd name="T1" fmla="*/ 24 h 25"/>
                <a:gd name="T2" fmla="*/ 1 w 11"/>
                <a:gd name="T3" fmla="*/ 13 h 25"/>
                <a:gd name="T4" fmla="*/ 3 w 11"/>
                <a:gd name="T5" fmla="*/ 1 h 25"/>
                <a:gd name="T6" fmla="*/ 9 w 11"/>
                <a:gd name="T7" fmla="*/ 12 h 25"/>
                <a:gd name="T8" fmla="*/ 7 w 11"/>
                <a:gd name="T9" fmla="*/ 24 h 25"/>
              </a:gdLst>
              <a:ahLst/>
              <a:cxnLst>
                <a:cxn ang="0">
                  <a:pos x="T0" y="T1"/>
                </a:cxn>
                <a:cxn ang="0">
                  <a:pos x="T2" y="T3"/>
                </a:cxn>
                <a:cxn ang="0">
                  <a:pos x="T4" y="T5"/>
                </a:cxn>
                <a:cxn ang="0">
                  <a:pos x="T6" y="T7"/>
                </a:cxn>
                <a:cxn ang="0">
                  <a:pos x="T8" y="T9"/>
                </a:cxn>
              </a:cxnLst>
              <a:rect l="0" t="0" r="r" b="b"/>
              <a:pathLst>
                <a:path w="11" h="25">
                  <a:moveTo>
                    <a:pt x="7" y="24"/>
                  </a:moveTo>
                  <a:cubicBezTo>
                    <a:pt x="5" y="25"/>
                    <a:pt x="2" y="20"/>
                    <a:pt x="1" y="13"/>
                  </a:cubicBezTo>
                  <a:cubicBezTo>
                    <a:pt x="0" y="7"/>
                    <a:pt x="1" y="1"/>
                    <a:pt x="3" y="1"/>
                  </a:cubicBezTo>
                  <a:cubicBezTo>
                    <a:pt x="5" y="0"/>
                    <a:pt x="8" y="5"/>
                    <a:pt x="9" y="12"/>
                  </a:cubicBezTo>
                  <a:cubicBezTo>
                    <a:pt x="11" y="18"/>
                    <a:pt x="10" y="24"/>
                    <a:pt x="7" y="24"/>
                  </a:cubicBezTo>
                  <a:close/>
                </a:path>
              </a:pathLst>
            </a:custGeom>
            <a:solidFill>
              <a:schemeClr val="accent4">
                <a:lumMod val="20000"/>
                <a:lumOff val="80000"/>
              </a:schemeClr>
            </a:solidFill>
            <a:ln w="9525">
              <a:solidFill>
                <a:srgbClr val="FFC000"/>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965"/>
                </a:solidFill>
                <a:effectLst/>
                <a:uLnTx/>
                <a:uFillTx/>
                <a:ea typeface="+mn-ea"/>
                <a:cs typeface="+mn-cs"/>
              </a:endParaRPr>
            </a:p>
          </p:txBody>
        </p:sp>
      </p:grpSp>
      <p:cxnSp>
        <p:nvCxnSpPr>
          <p:cNvPr id="123" name="Straight Arrow Connector 122">
            <a:extLst>
              <a:ext uri="{FF2B5EF4-FFF2-40B4-BE49-F238E27FC236}">
                <a16:creationId xmlns:a16="http://schemas.microsoft.com/office/drawing/2014/main" id="{9A902DAE-F812-6953-2C5D-B579D6672D22}"/>
              </a:ext>
            </a:extLst>
          </p:cNvPr>
          <p:cNvCxnSpPr>
            <a:stCxn id="13" idx="1"/>
            <a:endCxn id="109" idx="1"/>
          </p:cNvCxnSpPr>
          <p:nvPr/>
        </p:nvCxnSpPr>
        <p:spPr>
          <a:xfrm flipH="1">
            <a:off x="6862649" y="5380094"/>
            <a:ext cx="974350" cy="14941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E4C98270-3AED-E51C-EFFB-0BEADBF0129D}"/>
              </a:ext>
            </a:extLst>
          </p:cNvPr>
          <p:cNvSpPr txBox="1"/>
          <p:nvPr/>
        </p:nvSpPr>
        <p:spPr>
          <a:xfrm>
            <a:off x="647700" y="4567882"/>
            <a:ext cx="3498951" cy="1077218"/>
          </a:xfrm>
          <a:prstGeom prst="rect">
            <a:avLst/>
          </a:prstGeom>
          <a:solidFill>
            <a:schemeClr val="bg1"/>
          </a:solidFill>
          <a:ln w="12700">
            <a:solidFill>
              <a:schemeClr val="tx1"/>
            </a:solidFill>
          </a:ln>
        </p:spPr>
        <p:txBody>
          <a:bodyPr wrap="square" lIns="91440" tIns="45720" rIns="91440" bIns="45720" anchor="t">
            <a:spAutoFit/>
          </a:bodyPr>
          <a:lstStyle/>
          <a:p>
            <a:pPr algn="ctr"/>
            <a:r>
              <a:rPr lang="en-US" sz="1400" b="1" dirty="0"/>
              <a:t>GIP receptor agonists</a:t>
            </a:r>
            <a:r>
              <a:rPr lang="en-US" sz="1400" b="1" baseline="30000" dirty="0"/>
              <a:t>5</a:t>
            </a:r>
            <a:r>
              <a:rPr lang="en-US" sz="1400" b="1" dirty="0"/>
              <a:t> and </a:t>
            </a:r>
            <a:br>
              <a:rPr lang="en-US" sz="1400" b="1" dirty="0"/>
            </a:br>
            <a:r>
              <a:rPr lang="en-US" sz="1400" b="1" dirty="0">
                <a:solidFill>
                  <a:srgbClr val="00B0F0"/>
                </a:solidFill>
              </a:rPr>
              <a:t>GLP</a:t>
            </a:r>
            <a:r>
              <a:rPr lang="en-US" sz="1400" b="1" dirty="0"/>
              <a:t> receptor agonists</a:t>
            </a:r>
            <a:r>
              <a:rPr lang="en-US" sz="1400" b="1" baseline="30000" dirty="0"/>
              <a:t>3</a:t>
            </a:r>
            <a:br>
              <a:rPr lang="en-US" sz="1600" dirty="0">
                <a:effectLst/>
              </a:rPr>
            </a:br>
            <a:r>
              <a:rPr lang="en-US" sz="1200" dirty="0">
                <a:effectLst/>
              </a:rPr>
              <a:t>Mimic endogenous GIP and GLP-1 by binding to their respective receptors in the hypothalamus and the pancreas*</a:t>
            </a:r>
            <a:endParaRPr lang="en-US" sz="1600" baseline="30000" dirty="0"/>
          </a:p>
        </p:txBody>
      </p:sp>
      <p:sp>
        <p:nvSpPr>
          <p:cNvPr id="128" name="TextBox 127">
            <a:extLst>
              <a:ext uri="{FF2B5EF4-FFF2-40B4-BE49-F238E27FC236}">
                <a16:creationId xmlns:a16="http://schemas.microsoft.com/office/drawing/2014/main" id="{03390E37-EFD1-A6B6-705E-D6ECA5FDFEAD}"/>
              </a:ext>
            </a:extLst>
          </p:cNvPr>
          <p:cNvSpPr txBox="1"/>
          <p:nvPr/>
        </p:nvSpPr>
        <p:spPr>
          <a:xfrm>
            <a:off x="647700" y="3934208"/>
            <a:ext cx="3498951" cy="523220"/>
          </a:xfrm>
          <a:prstGeom prst="rect">
            <a:avLst/>
          </a:prstGeom>
          <a:solidFill>
            <a:schemeClr val="bg1"/>
          </a:solidFill>
          <a:ln w="12700">
            <a:solidFill>
              <a:schemeClr val="bg2">
                <a:lumMod val="90000"/>
              </a:schemeClr>
            </a:solidFill>
          </a:ln>
        </p:spPr>
        <p:txBody>
          <a:bodyPr wrap="square">
            <a:spAutoFit/>
          </a:bodyPr>
          <a:lstStyle/>
          <a:p>
            <a:pPr algn="ctr"/>
            <a:r>
              <a:rPr lang="en-US" sz="1400" b="1" dirty="0">
                <a:effectLst/>
              </a:rPr>
              <a:t>GIP</a:t>
            </a:r>
            <a:r>
              <a:rPr lang="en-US" sz="1400" dirty="0">
                <a:effectLst/>
              </a:rPr>
              <a:t> and </a:t>
            </a:r>
            <a:r>
              <a:rPr lang="en-US" sz="1400" b="1" dirty="0">
                <a:solidFill>
                  <a:srgbClr val="00B0F0"/>
                </a:solidFill>
                <a:effectLst/>
              </a:rPr>
              <a:t>GLP-1</a:t>
            </a:r>
            <a:r>
              <a:rPr lang="en-US" sz="1400" dirty="0">
                <a:effectLst/>
              </a:rPr>
              <a:t> are mainly secreted from the small intestine</a:t>
            </a:r>
            <a:r>
              <a:rPr lang="en-US" sz="1400" baseline="30000" dirty="0"/>
              <a:t>3–</a:t>
            </a:r>
            <a:r>
              <a:rPr lang="en-US" sz="1400" baseline="30000" dirty="0">
                <a:effectLst/>
              </a:rPr>
              <a:t>5</a:t>
            </a:r>
            <a:endParaRPr lang="en-US" sz="1600" baseline="30000" dirty="0"/>
          </a:p>
        </p:txBody>
      </p:sp>
      <p:sp>
        <p:nvSpPr>
          <p:cNvPr id="3" name="Freeform 74">
            <a:extLst>
              <a:ext uri="{FF2B5EF4-FFF2-40B4-BE49-F238E27FC236}">
                <a16:creationId xmlns:a16="http://schemas.microsoft.com/office/drawing/2014/main" id="{C19570D2-8C49-C3B9-E75E-B39B9E8B2954}"/>
              </a:ext>
            </a:extLst>
          </p:cNvPr>
          <p:cNvSpPr>
            <a:spLocks/>
          </p:cNvSpPr>
          <p:nvPr/>
        </p:nvSpPr>
        <p:spPr bwMode="auto">
          <a:xfrm rot="896879">
            <a:off x="5758784" y="4919418"/>
            <a:ext cx="955941" cy="499659"/>
          </a:xfrm>
          <a:custGeom>
            <a:avLst/>
            <a:gdLst>
              <a:gd name="T0" fmla="*/ 459 w 1256"/>
              <a:gd name="T1" fmla="*/ 281 h 920"/>
              <a:gd name="T2" fmla="*/ 523 w 1256"/>
              <a:gd name="T3" fmla="*/ 262 h 920"/>
              <a:gd name="T4" fmla="*/ 605 w 1256"/>
              <a:gd name="T5" fmla="*/ 260 h 920"/>
              <a:gd name="T6" fmla="*/ 643 w 1256"/>
              <a:gd name="T7" fmla="*/ 262 h 920"/>
              <a:gd name="T8" fmla="*/ 678 w 1256"/>
              <a:gd name="T9" fmla="*/ 261 h 920"/>
              <a:gd name="T10" fmla="*/ 751 w 1256"/>
              <a:gd name="T11" fmla="*/ 246 h 920"/>
              <a:gd name="T12" fmla="*/ 763 w 1256"/>
              <a:gd name="T13" fmla="*/ 241 h 920"/>
              <a:gd name="T14" fmla="*/ 861 w 1256"/>
              <a:gd name="T15" fmla="*/ 205 h 920"/>
              <a:gd name="T16" fmla="*/ 939 w 1256"/>
              <a:gd name="T17" fmla="*/ 151 h 920"/>
              <a:gd name="T18" fmla="*/ 995 w 1256"/>
              <a:gd name="T19" fmla="*/ 98 h 920"/>
              <a:gd name="T20" fmla="*/ 1007 w 1256"/>
              <a:gd name="T21" fmla="*/ 89 h 920"/>
              <a:gd name="T22" fmla="*/ 1071 w 1256"/>
              <a:gd name="T23" fmla="*/ 55 h 920"/>
              <a:gd name="T24" fmla="*/ 1128 w 1256"/>
              <a:gd name="T25" fmla="*/ 31 h 920"/>
              <a:gd name="T26" fmla="*/ 1182 w 1256"/>
              <a:gd name="T27" fmla="*/ 5 h 920"/>
              <a:gd name="T28" fmla="*/ 1233 w 1256"/>
              <a:gd name="T29" fmla="*/ 24 h 920"/>
              <a:gd name="T30" fmla="*/ 1233 w 1256"/>
              <a:gd name="T31" fmla="*/ 78 h 920"/>
              <a:gd name="T32" fmla="*/ 1236 w 1256"/>
              <a:gd name="T33" fmla="*/ 142 h 920"/>
              <a:gd name="T34" fmla="*/ 1218 w 1256"/>
              <a:gd name="T35" fmla="*/ 200 h 920"/>
              <a:gd name="T36" fmla="*/ 1180 w 1256"/>
              <a:gd name="T37" fmla="*/ 261 h 920"/>
              <a:gd name="T38" fmla="*/ 1155 w 1256"/>
              <a:gd name="T39" fmla="*/ 287 h 920"/>
              <a:gd name="T40" fmla="*/ 1108 w 1256"/>
              <a:gd name="T41" fmla="*/ 352 h 920"/>
              <a:gd name="T42" fmla="*/ 1080 w 1256"/>
              <a:gd name="T43" fmla="*/ 389 h 920"/>
              <a:gd name="T44" fmla="*/ 1030 w 1256"/>
              <a:gd name="T45" fmla="*/ 432 h 920"/>
              <a:gd name="T46" fmla="*/ 977 w 1256"/>
              <a:gd name="T47" fmla="*/ 471 h 920"/>
              <a:gd name="T48" fmla="*/ 920 w 1256"/>
              <a:gd name="T49" fmla="*/ 515 h 920"/>
              <a:gd name="T50" fmla="*/ 834 w 1256"/>
              <a:gd name="T51" fmla="*/ 541 h 920"/>
              <a:gd name="T52" fmla="*/ 787 w 1256"/>
              <a:gd name="T53" fmla="*/ 547 h 920"/>
              <a:gd name="T54" fmla="*/ 728 w 1256"/>
              <a:gd name="T55" fmla="*/ 566 h 920"/>
              <a:gd name="T56" fmla="*/ 671 w 1256"/>
              <a:gd name="T57" fmla="*/ 577 h 920"/>
              <a:gd name="T58" fmla="*/ 643 w 1256"/>
              <a:gd name="T59" fmla="*/ 590 h 920"/>
              <a:gd name="T60" fmla="*/ 583 w 1256"/>
              <a:gd name="T61" fmla="*/ 615 h 920"/>
              <a:gd name="T62" fmla="*/ 530 w 1256"/>
              <a:gd name="T63" fmla="*/ 652 h 920"/>
              <a:gd name="T64" fmla="*/ 502 w 1256"/>
              <a:gd name="T65" fmla="*/ 688 h 920"/>
              <a:gd name="T66" fmla="*/ 502 w 1256"/>
              <a:gd name="T67" fmla="*/ 732 h 920"/>
              <a:gd name="T68" fmla="*/ 432 w 1256"/>
              <a:gd name="T69" fmla="*/ 816 h 920"/>
              <a:gd name="T70" fmla="*/ 404 w 1256"/>
              <a:gd name="T71" fmla="*/ 844 h 920"/>
              <a:gd name="T72" fmla="*/ 362 w 1256"/>
              <a:gd name="T73" fmla="*/ 879 h 920"/>
              <a:gd name="T74" fmla="*/ 327 w 1256"/>
              <a:gd name="T75" fmla="*/ 882 h 920"/>
              <a:gd name="T76" fmla="*/ 258 w 1256"/>
              <a:gd name="T77" fmla="*/ 898 h 920"/>
              <a:gd name="T78" fmla="*/ 127 w 1256"/>
              <a:gd name="T79" fmla="*/ 852 h 920"/>
              <a:gd name="T80" fmla="*/ 88 w 1256"/>
              <a:gd name="T81" fmla="*/ 812 h 920"/>
              <a:gd name="T82" fmla="*/ 22 w 1256"/>
              <a:gd name="T83" fmla="*/ 672 h 920"/>
              <a:gd name="T84" fmla="*/ 15 w 1256"/>
              <a:gd name="T85" fmla="*/ 606 h 920"/>
              <a:gd name="T86" fmla="*/ 31 w 1256"/>
              <a:gd name="T87" fmla="*/ 520 h 920"/>
              <a:gd name="T88" fmla="*/ 49 w 1256"/>
              <a:gd name="T89" fmla="*/ 480 h 920"/>
              <a:gd name="T90" fmla="*/ 69 w 1256"/>
              <a:gd name="T91" fmla="*/ 441 h 920"/>
              <a:gd name="T92" fmla="*/ 115 w 1256"/>
              <a:gd name="T93" fmla="*/ 373 h 920"/>
              <a:gd name="T94" fmla="*/ 187 w 1256"/>
              <a:gd name="T95" fmla="*/ 315 h 920"/>
              <a:gd name="T96" fmla="*/ 221 w 1256"/>
              <a:gd name="T97" fmla="*/ 299 h 920"/>
              <a:gd name="T98" fmla="*/ 273 w 1256"/>
              <a:gd name="T99" fmla="*/ 290 h 920"/>
              <a:gd name="T100" fmla="*/ 347 w 1256"/>
              <a:gd name="T101" fmla="*/ 285 h 920"/>
              <a:gd name="T102" fmla="*/ 388 w 1256"/>
              <a:gd name="T103" fmla="*/ 270 h 920"/>
              <a:gd name="T104" fmla="*/ 459 w 1256"/>
              <a:gd name="T105" fmla="*/ 281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56" h="920">
                <a:moveTo>
                  <a:pt x="459" y="281"/>
                </a:moveTo>
                <a:cubicBezTo>
                  <a:pt x="476" y="258"/>
                  <a:pt x="499" y="256"/>
                  <a:pt x="523" y="262"/>
                </a:cubicBezTo>
                <a:cubicBezTo>
                  <a:pt x="551" y="269"/>
                  <a:pt x="577" y="269"/>
                  <a:pt x="605" y="260"/>
                </a:cubicBezTo>
                <a:cubicBezTo>
                  <a:pt x="616" y="257"/>
                  <a:pt x="630" y="262"/>
                  <a:pt x="643" y="262"/>
                </a:cubicBezTo>
                <a:cubicBezTo>
                  <a:pt x="655" y="263"/>
                  <a:pt x="669" y="266"/>
                  <a:pt x="678" y="261"/>
                </a:cubicBezTo>
                <a:cubicBezTo>
                  <a:pt x="702" y="250"/>
                  <a:pt x="725" y="242"/>
                  <a:pt x="751" y="246"/>
                </a:cubicBezTo>
                <a:cubicBezTo>
                  <a:pt x="755" y="246"/>
                  <a:pt x="761" y="244"/>
                  <a:pt x="763" y="241"/>
                </a:cubicBezTo>
                <a:cubicBezTo>
                  <a:pt x="789" y="211"/>
                  <a:pt x="821" y="200"/>
                  <a:pt x="861" y="205"/>
                </a:cubicBezTo>
                <a:cubicBezTo>
                  <a:pt x="866" y="159"/>
                  <a:pt x="901" y="153"/>
                  <a:pt x="939" y="151"/>
                </a:cubicBezTo>
                <a:cubicBezTo>
                  <a:pt x="946" y="120"/>
                  <a:pt x="962" y="100"/>
                  <a:pt x="995" y="98"/>
                </a:cubicBezTo>
                <a:cubicBezTo>
                  <a:pt x="999" y="98"/>
                  <a:pt x="1003" y="93"/>
                  <a:pt x="1007" y="89"/>
                </a:cubicBezTo>
                <a:cubicBezTo>
                  <a:pt x="1024" y="70"/>
                  <a:pt x="1046" y="61"/>
                  <a:pt x="1071" y="55"/>
                </a:cubicBezTo>
                <a:cubicBezTo>
                  <a:pt x="1091" y="50"/>
                  <a:pt x="1110" y="39"/>
                  <a:pt x="1128" y="31"/>
                </a:cubicBezTo>
                <a:cubicBezTo>
                  <a:pt x="1146" y="22"/>
                  <a:pt x="1163" y="10"/>
                  <a:pt x="1182" y="5"/>
                </a:cubicBezTo>
                <a:cubicBezTo>
                  <a:pt x="1201" y="0"/>
                  <a:pt x="1220" y="6"/>
                  <a:pt x="1233" y="24"/>
                </a:cubicBezTo>
                <a:cubicBezTo>
                  <a:pt x="1245" y="41"/>
                  <a:pt x="1246" y="60"/>
                  <a:pt x="1233" y="78"/>
                </a:cubicBezTo>
                <a:cubicBezTo>
                  <a:pt x="1255" y="104"/>
                  <a:pt x="1256" y="114"/>
                  <a:pt x="1236" y="142"/>
                </a:cubicBezTo>
                <a:cubicBezTo>
                  <a:pt x="1223" y="160"/>
                  <a:pt x="1217" y="178"/>
                  <a:pt x="1218" y="200"/>
                </a:cubicBezTo>
                <a:cubicBezTo>
                  <a:pt x="1220" y="231"/>
                  <a:pt x="1207" y="247"/>
                  <a:pt x="1180" y="261"/>
                </a:cubicBezTo>
                <a:cubicBezTo>
                  <a:pt x="1170" y="266"/>
                  <a:pt x="1159" y="277"/>
                  <a:pt x="1155" y="287"/>
                </a:cubicBezTo>
                <a:cubicBezTo>
                  <a:pt x="1146" y="314"/>
                  <a:pt x="1130" y="334"/>
                  <a:pt x="1108" y="352"/>
                </a:cubicBezTo>
                <a:cubicBezTo>
                  <a:pt x="1096" y="361"/>
                  <a:pt x="1086" y="375"/>
                  <a:pt x="1080" y="389"/>
                </a:cubicBezTo>
                <a:cubicBezTo>
                  <a:pt x="1069" y="412"/>
                  <a:pt x="1056" y="428"/>
                  <a:pt x="1030" y="432"/>
                </a:cubicBezTo>
                <a:cubicBezTo>
                  <a:pt x="1006" y="436"/>
                  <a:pt x="988" y="449"/>
                  <a:pt x="977" y="471"/>
                </a:cubicBezTo>
                <a:cubicBezTo>
                  <a:pt x="965" y="494"/>
                  <a:pt x="945" y="508"/>
                  <a:pt x="920" y="515"/>
                </a:cubicBezTo>
                <a:cubicBezTo>
                  <a:pt x="892" y="523"/>
                  <a:pt x="863" y="534"/>
                  <a:pt x="834" y="541"/>
                </a:cubicBezTo>
                <a:cubicBezTo>
                  <a:pt x="819" y="545"/>
                  <a:pt x="803" y="548"/>
                  <a:pt x="787" y="547"/>
                </a:cubicBezTo>
                <a:cubicBezTo>
                  <a:pt x="764" y="545"/>
                  <a:pt x="746" y="551"/>
                  <a:pt x="728" y="566"/>
                </a:cubicBezTo>
                <a:cubicBezTo>
                  <a:pt x="711" y="579"/>
                  <a:pt x="693" y="587"/>
                  <a:pt x="671" y="577"/>
                </a:cubicBezTo>
                <a:cubicBezTo>
                  <a:pt x="659" y="572"/>
                  <a:pt x="648" y="578"/>
                  <a:pt x="643" y="590"/>
                </a:cubicBezTo>
                <a:cubicBezTo>
                  <a:pt x="630" y="616"/>
                  <a:pt x="610" y="620"/>
                  <a:pt x="583" y="615"/>
                </a:cubicBezTo>
                <a:cubicBezTo>
                  <a:pt x="547" y="608"/>
                  <a:pt x="537" y="616"/>
                  <a:pt x="530" y="652"/>
                </a:cubicBezTo>
                <a:cubicBezTo>
                  <a:pt x="527" y="670"/>
                  <a:pt x="522" y="685"/>
                  <a:pt x="502" y="688"/>
                </a:cubicBezTo>
                <a:cubicBezTo>
                  <a:pt x="502" y="703"/>
                  <a:pt x="504" y="718"/>
                  <a:pt x="502" y="732"/>
                </a:cubicBezTo>
                <a:cubicBezTo>
                  <a:pt x="496" y="774"/>
                  <a:pt x="473" y="803"/>
                  <a:pt x="432" y="816"/>
                </a:cubicBezTo>
                <a:cubicBezTo>
                  <a:pt x="417" y="820"/>
                  <a:pt x="407" y="826"/>
                  <a:pt x="404" y="844"/>
                </a:cubicBezTo>
                <a:cubicBezTo>
                  <a:pt x="401" y="866"/>
                  <a:pt x="382" y="875"/>
                  <a:pt x="362" y="879"/>
                </a:cubicBezTo>
                <a:cubicBezTo>
                  <a:pt x="351" y="881"/>
                  <a:pt x="338" y="880"/>
                  <a:pt x="327" y="882"/>
                </a:cubicBezTo>
                <a:cubicBezTo>
                  <a:pt x="303" y="886"/>
                  <a:pt x="278" y="887"/>
                  <a:pt x="258" y="898"/>
                </a:cubicBezTo>
                <a:cubicBezTo>
                  <a:pt x="215" y="920"/>
                  <a:pt x="145" y="911"/>
                  <a:pt x="127" y="852"/>
                </a:cubicBezTo>
                <a:cubicBezTo>
                  <a:pt x="121" y="832"/>
                  <a:pt x="106" y="821"/>
                  <a:pt x="88" y="812"/>
                </a:cubicBezTo>
                <a:cubicBezTo>
                  <a:pt x="26" y="783"/>
                  <a:pt x="4" y="737"/>
                  <a:pt x="22" y="672"/>
                </a:cubicBezTo>
                <a:cubicBezTo>
                  <a:pt x="28" y="649"/>
                  <a:pt x="26" y="627"/>
                  <a:pt x="15" y="606"/>
                </a:cubicBezTo>
                <a:cubicBezTo>
                  <a:pt x="0" y="574"/>
                  <a:pt x="2" y="546"/>
                  <a:pt x="31" y="520"/>
                </a:cubicBezTo>
                <a:cubicBezTo>
                  <a:pt x="41" y="511"/>
                  <a:pt x="43" y="494"/>
                  <a:pt x="49" y="480"/>
                </a:cubicBezTo>
                <a:cubicBezTo>
                  <a:pt x="55" y="467"/>
                  <a:pt x="59" y="450"/>
                  <a:pt x="69" y="441"/>
                </a:cubicBezTo>
                <a:cubicBezTo>
                  <a:pt x="91" y="422"/>
                  <a:pt x="106" y="400"/>
                  <a:pt x="115" y="373"/>
                </a:cubicBezTo>
                <a:cubicBezTo>
                  <a:pt x="127" y="338"/>
                  <a:pt x="148" y="317"/>
                  <a:pt x="187" y="315"/>
                </a:cubicBezTo>
                <a:cubicBezTo>
                  <a:pt x="199" y="315"/>
                  <a:pt x="211" y="306"/>
                  <a:pt x="221" y="299"/>
                </a:cubicBezTo>
                <a:cubicBezTo>
                  <a:pt x="237" y="287"/>
                  <a:pt x="254" y="283"/>
                  <a:pt x="273" y="290"/>
                </a:cubicBezTo>
                <a:cubicBezTo>
                  <a:pt x="299" y="299"/>
                  <a:pt x="323" y="295"/>
                  <a:pt x="347" y="285"/>
                </a:cubicBezTo>
                <a:cubicBezTo>
                  <a:pt x="361" y="280"/>
                  <a:pt x="374" y="274"/>
                  <a:pt x="388" y="270"/>
                </a:cubicBezTo>
                <a:cubicBezTo>
                  <a:pt x="412" y="263"/>
                  <a:pt x="436" y="263"/>
                  <a:pt x="459" y="281"/>
                </a:cubicBezTo>
                <a:close/>
              </a:path>
            </a:pathLst>
          </a:custGeom>
          <a:solidFill>
            <a:schemeClr val="accent6">
              <a:lumMod val="20000"/>
              <a:lumOff val="80000"/>
              <a:alpha val="60000"/>
            </a:schemeClr>
          </a:solidFill>
          <a:ln w="9525">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1965"/>
              </a:solidFill>
              <a:effectLst/>
              <a:uLnTx/>
              <a:uFillTx/>
              <a:latin typeface="Verdana"/>
            </a:endParaRPr>
          </a:p>
        </p:txBody>
      </p:sp>
    </p:spTree>
    <p:extLst>
      <p:ext uri="{BB962C8B-B14F-4D97-AF65-F5344CB8AC3E}">
        <p14:creationId xmlns:p14="http://schemas.microsoft.com/office/powerpoint/2010/main" val="185698123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EB7BCF-F3B7-D9F1-26D5-E3D3069DD720}"/>
              </a:ext>
            </a:extLst>
          </p:cNvPr>
          <p:cNvSpPr/>
          <p:nvPr/>
        </p:nvSpPr>
        <p:spPr>
          <a:xfrm>
            <a:off x="357732" y="1260813"/>
            <a:ext cx="10758232" cy="4477284"/>
          </a:xfrm>
          <a:prstGeom prst="rect">
            <a:avLst/>
          </a:prstGeom>
          <a:solidFill>
            <a:srgbClr val="D8EAF8">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 name="Title 1">
            <a:extLst>
              <a:ext uri="{FF2B5EF4-FFF2-40B4-BE49-F238E27FC236}">
                <a16:creationId xmlns:a16="http://schemas.microsoft.com/office/drawing/2014/main" id="{788C0DD7-B480-FBDC-70EC-384102CC6A1D}"/>
              </a:ext>
            </a:extLst>
          </p:cNvPr>
          <p:cNvSpPr>
            <a:spLocks noGrp="1"/>
          </p:cNvSpPr>
          <p:nvPr>
            <p:ph type="title"/>
          </p:nvPr>
        </p:nvSpPr>
        <p:spPr/>
        <p:txBody>
          <a:bodyPr>
            <a:normAutofit/>
          </a:bodyPr>
          <a:lstStyle/>
          <a:p>
            <a:r>
              <a:rPr lang="en-US"/>
              <a:t>One-year mean weight loss associated with FDA-approved AOMs</a:t>
            </a:r>
          </a:p>
        </p:txBody>
      </p:sp>
      <p:graphicFrame>
        <p:nvGraphicFramePr>
          <p:cNvPr id="6" name="Chart 5">
            <a:extLst>
              <a:ext uri="{FF2B5EF4-FFF2-40B4-BE49-F238E27FC236}">
                <a16:creationId xmlns:a16="http://schemas.microsoft.com/office/drawing/2014/main" id="{7F79EC04-7620-2A00-D946-9108168327E7}"/>
              </a:ext>
            </a:extLst>
          </p:cNvPr>
          <p:cNvGraphicFramePr/>
          <p:nvPr/>
        </p:nvGraphicFramePr>
        <p:xfrm>
          <a:off x="467648" y="918446"/>
          <a:ext cx="9512002" cy="478578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4DD9B607-1FD3-8115-2367-0C4E76096169}"/>
              </a:ext>
            </a:extLst>
          </p:cNvPr>
          <p:cNvSpPr txBox="1"/>
          <p:nvPr/>
        </p:nvSpPr>
        <p:spPr>
          <a:xfrm>
            <a:off x="357732" y="5702266"/>
            <a:ext cx="11186270" cy="861774"/>
          </a:xfrm>
          <a:prstGeom prst="rect">
            <a:avLst/>
          </a:prstGeom>
          <a:noFill/>
        </p:spPr>
        <p:txBody>
          <a:bodyPr wrap="square" anchor="b">
            <a:spAutoFit/>
          </a:bodyPr>
          <a:lstStyle/>
          <a:p>
            <a:r>
              <a:rPr lang="en-US" sz="1000" dirty="0"/>
              <a:t>*Phentermine efficacy reported at 28 weeks; †Semaglutide efficacy reported at 68 weeks; ‡Tirzepatide efficacy reported at 72 weeks; #The values in this chart are not intended to represent </a:t>
            </a:r>
            <a:br>
              <a:rPr lang="en-US" sz="1000" dirty="0"/>
            </a:br>
            <a:r>
              <a:rPr lang="en-US" sz="1000" dirty="0"/>
              <a:t>head-to-head comparisons and are not from head-to-head trials. Data are derived from different studies that did not compare therapies against each other. In most cases, the percent weight reductions were dose dependent. Therefore, the listed mean values may be less than the percent weight reduction with the highest doses of anti-obesity medications</a:t>
            </a:r>
            <a:br>
              <a:rPr lang="en-US" sz="1000" dirty="0"/>
            </a:br>
            <a:r>
              <a:rPr lang="en-US" sz="1000" dirty="0"/>
              <a:t>AOMs, anti-obesity medications; FDA, United States Food and Drug Administration; ER, extended release; SR, sustained release; vs, versus.</a:t>
            </a:r>
            <a:br>
              <a:rPr lang="en-US" sz="1000" dirty="0"/>
            </a:br>
            <a:r>
              <a:rPr lang="en-US" sz="1000" dirty="0"/>
              <a:t>References in slide notes.</a:t>
            </a:r>
          </a:p>
        </p:txBody>
      </p:sp>
      <p:sp>
        <p:nvSpPr>
          <p:cNvPr id="3" name="TextBox 2">
            <a:extLst>
              <a:ext uri="{FF2B5EF4-FFF2-40B4-BE49-F238E27FC236}">
                <a16:creationId xmlns:a16="http://schemas.microsoft.com/office/drawing/2014/main" id="{26912F10-366A-B2AB-DCAD-7213A047A1C9}"/>
              </a:ext>
            </a:extLst>
          </p:cNvPr>
          <p:cNvSpPr txBox="1"/>
          <p:nvPr/>
        </p:nvSpPr>
        <p:spPr>
          <a:xfrm>
            <a:off x="6758151" y="3107745"/>
            <a:ext cx="1891862" cy="276999"/>
          </a:xfrm>
          <a:prstGeom prst="rect">
            <a:avLst/>
          </a:prstGeom>
          <a:noFill/>
        </p:spPr>
        <p:txBody>
          <a:bodyPr wrap="square" rtlCol="0">
            <a:spAutoFit/>
          </a:bodyPr>
          <a:lstStyle/>
          <a:p>
            <a:r>
              <a:rPr lang="en-US" sz="1200" i="1">
                <a:solidFill>
                  <a:schemeClr val="accent1"/>
                </a:solidFill>
              </a:rPr>
              <a:t>(vs. placebo at 5.6%)</a:t>
            </a:r>
          </a:p>
        </p:txBody>
      </p:sp>
      <p:sp>
        <p:nvSpPr>
          <p:cNvPr id="5" name="TextBox 4">
            <a:extLst>
              <a:ext uri="{FF2B5EF4-FFF2-40B4-BE49-F238E27FC236}">
                <a16:creationId xmlns:a16="http://schemas.microsoft.com/office/drawing/2014/main" id="{7A64083F-467B-6501-9FCF-B8A18E432587}"/>
              </a:ext>
            </a:extLst>
          </p:cNvPr>
          <p:cNvSpPr txBox="1"/>
          <p:nvPr/>
        </p:nvSpPr>
        <p:spPr>
          <a:xfrm>
            <a:off x="7165623" y="3641965"/>
            <a:ext cx="1891862" cy="276999"/>
          </a:xfrm>
          <a:prstGeom prst="rect">
            <a:avLst/>
          </a:prstGeom>
          <a:noFill/>
        </p:spPr>
        <p:txBody>
          <a:bodyPr wrap="square" rtlCol="0">
            <a:spAutoFit/>
          </a:bodyPr>
          <a:lstStyle/>
          <a:p>
            <a:r>
              <a:rPr lang="en-US" sz="1200" i="1">
                <a:solidFill>
                  <a:schemeClr val="accent1"/>
                </a:solidFill>
              </a:rPr>
              <a:t>(vs. placebo at 1.6%)</a:t>
            </a:r>
          </a:p>
        </p:txBody>
      </p:sp>
      <p:sp>
        <p:nvSpPr>
          <p:cNvPr id="7" name="TextBox 6">
            <a:extLst>
              <a:ext uri="{FF2B5EF4-FFF2-40B4-BE49-F238E27FC236}">
                <a16:creationId xmlns:a16="http://schemas.microsoft.com/office/drawing/2014/main" id="{1922C93F-23A9-51C9-DD2C-2FF4824A9ABB}"/>
              </a:ext>
            </a:extLst>
          </p:cNvPr>
          <p:cNvSpPr txBox="1"/>
          <p:nvPr/>
        </p:nvSpPr>
        <p:spPr>
          <a:xfrm>
            <a:off x="6090746" y="1505085"/>
            <a:ext cx="1891862" cy="276999"/>
          </a:xfrm>
          <a:prstGeom prst="rect">
            <a:avLst/>
          </a:prstGeom>
          <a:noFill/>
        </p:spPr>
        <p:txBody>
          <a:bodyPr wrap="square" rtlCol="0">
            <a:spAutoFit/>
          </a:bodyPr>
          <a:lstStyle/>
          <a:p>
            <a:r>
              <a:rPr lang="en-US" sz="1200" i="1">
                <a:solidFill>
                  <a:schemeClr val="accent1"/>
                </a:solidFill>
              </a:rPr>
              <a:t>(vs. placebo at 1.2%)</a:t>
            </a:r>
          </a:p>
        </p:txBody>
      </p:sp>
      <p:sp>
        <p:nvSpPr>
          <p:cNvPr id="8" name="TextBox 7">
            <a:extLst>
              <a:ext uri="{FF2B5EF4-FFF2-40B4-BE49-F238E27FC236}">
                <a16:creationId xmlns:a16="http://schemas.microsoft.com/office/drawing/2014/main" id="{C78CE2F8-A60D-AFF6-7732-94CCCA17EED8}"/>
              </a:ext>
            </a:extLst>
          </p:cNvPr>
          <p:cNvSpPr txBox="1"/>
          <p:nvPr/>
        </p:nvSpPr>
        <p:spPr>
          <a:xfrm>
            <a:off x="9385740" y="4710403"/>
            <a:ext cx="1891862" cy="276999"/>
          </a:xfrm>
          <a:prstGeom prst="rect">
            <a:avLst/>
          </a:prstGeom>
          <a:noFill/>
        </p:spPr>
        <p:txBody>
          <a:bodyPr wrap="square" rtlCol="0">
            <a:spAutoFit/>
          </a:bodyPr>
          <a:lstStyle/>
          <a:p>
            <a:r>
              <a:rPr lang="en-US" sz="1200" i="1">
                <a:solidFill>
                  <a:schemeClr val="accent1"/>
                </a:solidFill>
              </a:rPr>
              <a:t>(vs. placebo at 3.1%)</a:t>
            </a:r>
          </a:p>
        </p:txBody>
      </p:sp>
      <p:sp>
        <p:nvSpPr>
          <p:cNvPr id="9" name="TextBox 8">
            <a:extLst>
              <a:ext uri="{FF2B5EF4-FFF2-40B4-BE49-F238E27FC236}">
                <a16:creationId xmlns:a16="http://schemas.microsoft.com/office/drawing/2014/main" id="{1F8EBB26-D354-1E68-D5FD-FB419B2CF00E}"/>
              </a:ext>
            </a:extLst>
          </p:cNvPr>
          <p:cNvSpPr txBox="1"/>
          <p:nvPr/>
        </p:nvSpPr>
        <p:spPr>
          <a:xfrm>
            <a:off x="6332484" y="2573525"/>
            <a:ext cx="1891862" cy="276999"/>
          </a:xfrm>
          <a:prstGeom prst="rect">
            <a:avLst/>
          </a:prstGeom>
          <a:noFill/>
        </p:spPr>
        <p:txBody>
          <a:bodyPr wrap="square" rtlCol="0">
            <a:spAutoFit/>
          </a:bodyPr>
          <a:lstStyle/>
          <a:p>
            <a:r>
              <a:rPr lang="en-US" sz="1200" i="1">
                <a:solidFill>
                  <a:schemeClr val="accent1"/>
                </a:solidFill>
              </a:rPr>
              <a:t>(vs. placebo at 4.0%)</a:t>
            </a:r>
          </a:p>
        </p:txBody>
      </p:sp>
      <p:sp>
        <p:nvSpPr>
          <p:cNvPr id="11" name="TextBox 10">
            <a:extLst>
              <a:ext uri="{FF2B5EF4-FFF2-40B4-BE49-F238E27FC236}">
                <a16:creationId xmlns:a16="http://schemas.microsoft.com/office/drawing/2014/main" id="{DB5F9367-F382-D2FF-404F-5867C6927C1F}"/>
              </a:ext>
            </a:extLst>
          </p:cNvPr>
          <p:cNvSpPr txBox="1"/>
          <p:nvPr/>
        </p:nvSpPr>
        <p:spPr>
          <a:xfrm>
            <a:off x="8132577" y="4176185"/>
            <a:ext cx="1891862" cy="276999"/>
          </a:xfrm>
          <a:prstGeom prst="rect">
            <a:avLst/>
          </a:prstGeom>
          <a:noFill/>
        </p:spPr>
        <p:txBody>
          <a:bodyPr wrap="square" rtlCol="0">
            <a:spAutoFit/>
          </a:bodyPr>
          <a:lstStyle/>
          <a:p>
            <a:r>
              <a:rPr lang="en-US" sz="1200" i="1">
                <a:solidFill>
                  <a:schemeClr val="accent1"/>
                </a:solidFill>
              </a:rPr>
              <a:t>(vs. placebo at 2.4%)</a:t>
            </a:r>
          </a:p>
        </p:txBody>
      </p:sp>
      <p:sp>
        <p:nvSpPr>
          <p:cNvPr id="12" name="TextBox 11">
            <a:extLst>
              <a:ext uri="{FF2B5EF4-FFF2-40B4-BE49-F238E27FC236}">
                <a16:creationId xmlns:a16="http://schemas.microsoft.com/office/drawing/2014/main" id="{7B64DEAB-F9BF-1059-45B9-1553AE51FF3B}"/>
              </a:ext>
            </a:extLst>
          </p:cNvPr>
          <p:cNvSpPr txBox="1"/>
          <p:nvPr/>
        </p:nvSpPr>
        <p:spPr>
          <a:xfrm>
            <a:off x="6332484" y="2039305"/>
            <a:ext cx="1891862" cy="276999"/>
          </a:xfrm>
          <a:prstGeom prst="rect">
            <a:avLst/>
          </a:prstGeom>
          <a:noFill/>
        </p:spPr>
        <p:txBody>
          <a:bodyPr wrap="square" rtlCol="0">
            <a:spAutoFit/>
          </a:bodyPr>
          <a:lstStyle/>
          <a:p>
            <a:r>
              <a:rPr lang="en-US" sz="1200" i="1">
                <a:solidFill>
                  <a:schemeClr val="accent1"/>
                </a:solidFill>
              </a:rPr>
              <a:t>(vs. placebo at 2.3%)</a:t>
            </a:r>
          </a:p>
        </p:txBody>
      </p:sp>
      <p:sp>
        <p:nvSpPr>
          <p:cNvPr id="13" name="TextBox 12">
            <a:extLst>
              <a:ext uri="{FF2B5EF4-FFF2-40B4-BE49-F238E27FC236}">
                <a16:creationId xmlns:a16="http://schemas.microsoft.com/office/drawing/2014/main" id="{BC12CE15-7FC0-3655-69F1-C4E469E47ADE}"/>
              </a:ext>
            </a:extLst>
          </p:cNvPr>
          <p:cNvSpPr txBox="1"/>
          <p:nvPr/>
        </p:nvSpPr>
        <p:spPr>
          <a:xfrm>
            <a:off x="3763907" y="2020499"/>
            <a:ext cx="290209" cy="261610"/>
          </a:xfrm>
          <a:prstGeom prst="rect">
            <a:avLst/>
          </a:prstGeom>
          <a:noFill/>
        </p:spPr>
        <p:txBody>
          <a:bodyPr wrap="square" rtlCol="0">
            <a:spAutoFit/>
          </a:bodyPr>
          <a:lstStyle/>
          <a:p>
            <a:pPr algn="ctr"/>
            <a:r>
              <a:rPr lang="en-US" sz="1050"/>
              <a:t>*</a:t>
            </a:r>
          </a:p>
        </p:txBody>
      </p:sp>
      <p:sp>
        <p:nvSpPr>
          <p:cNvPr id="14" name="TextBox 13">
            <a:extLst>
              <a:ext uri="{FF2B5EF4-FFF2-40B4-BE49-F238E27FC236}">
                <a16:creationId xmlns:a16="http://schemas.microsoft.com/office/drawing/2014/main" id="{5291AF8A-9D5A-4DD2-2F80-FDD66143CB5D}"/>
              </a:ext>
            </a:extLst>
          </p:cNvPr>
          <p:cNvSpPr txBox="1"/>
          <p:nvPr/>
        </p:nvSpPr>
        <p:spPr>
          <a:xfrm>
            <a:off x="3763907" y="4126206"/>
            <a:ext cx="290209" cy="261610"/>
          </a:xfrm>
          <a:prstGeom prst="rect">
            <a:avLst/>
          </a:prstGeom>
          <a:noFill/>
        </p:spPr>
        <p:txBody>
          <a:bodyPr wrap="square" rtlCol="0">
            <a:spAutoFit/>
          </a:bodyPr>
          <a:lstStyle/>
          <a:p>
            <a:pPr algn="ctr"/>
            <a:r>
              <a:rPr lang="en-US" sz="1050"/>
              <a:t>†</a:t>
            </a:r>
          </a:p>
        </p:txBody>
      </p:sp>
      <p:sp>
        <p:nvSpPr>
          <p:cNvPr id="15" name="TextBox 14">
            <a:extLst>
              <a:ext uri="{FF2B5EF4-FFF2-40B4-BE49-F238E27FC236}">
                <a16:creationId xmlns:a16="http://schemas.microsoft.com/office/drawing/2014/main" id="{61F116E8-AC00-406E-18D1-80BC5BED6F92}"/>
              </a:ext>
            </a:extLst>
          </p:cNvPr>
          <p:cNvSpPr txBox="1"/>
          <p:nvPr/>
        </p:nvSpPr>
        <p:spPr>
          <a:xfrm>
            <a:off x="3763907" y="4660424"/>
            <a:ext cx="290209" cy="261610"/>
          </a:xfrm>
          <a:prstGeom prst="rect">
            <a:avLst/>
          </a:prstGeom>
          <a:noFill/>
        </p:spPr>
        <p:txBody>
          <a:bodyPr wrap="square" rtlCol="0">
            <a:spAutoFit/>
          </a:bodyPr>
          <a:lstStyle/>
          <a:p>
            <a:pPr algn="ctr"/>
            <a:r>
              <a:rPr lang="en-US" sz="1050"/>
              <a:t>‡</a:t>
            </a:r>
          </a:p>
        </p:txBody>
      </p:sp>
      <p:sp>
        <p:nvSpPr>
          <p:cNvPr id="16" name="TextBox 15">
            <a:extLst>
              <a:ext uri="{FF2B5EF4-FFF2-40B4-BE49-F238E27FC236}">
                <a16:creationId xmlns:a16="http://schemas.microsoft.com/office/drawing/2014/main" id="{22F11E92-A07C-5497-EFB4-D08DCCA7DAE1}"/>
              </a:ext>
            </a:extLst>
          </p:cNvPr>
          <p:cNvSpPr txBox="1"/>
          <p:nvPr/>
        </p:nvSpPr>
        <p:spPr>
          <a:xfrm>
            <a:off x="6332484" y="5384088"/>
            <a:ext cx="290209" cy="261610"/>
          </a:xfrm>
          <a:prstGeom prst="rect">
            <a:avLst/>
          </a:prstGeom>
          <a:noFill/>
        </p:spPr>
        <p:txBody>
          <a:bodyPr wrap="square" rtlCol="0">
            <a:spAutoFit/>
          </a:bodyPr>
          <a:lstStyle/>
          <a:p>
            <a:pPr algn="ctr"/>
            <a:r>
              <a:rPr lang="en-US" sz="1050"/>
              <a:t>#</a:t>
            </a:r>
          </a:p>
        </p:txBody>
      </p:sp>
    </p:spTree>
    <p:extLst>
      <p:ext uri="{BB962C8B-B14F-4D97-AF65-F5344CB8AC3E}">
        <p14:creationId xmlns:p14="http://schemas.microsoft.com/office/powerpoint/2010/main" val="230029096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67CC5-32A6-64EF-D9C9-F174024BFA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BA97B7-73DD-013E-D3C2-8D8FCC99AEA1}"/>
              </a:ext>
            </a:extLst>
          </p:cNvPr>
          <p:cNvSpPr>
            <a:spLocks noGrp="1"/>
          </p:cNvSpPr>
          <p:nvPr>
            <p:ph type="title"/>
          </p:nvPr>
        </p:nvSpPr>
        <p:spPr/>
        <p:txBody>
          <a:bodyPr/>
          <a:lstStyle/>
          <a:p>
            <a:r>
              <a:rPr lang="en-US"/>
              <a:t>Key takeaways</a:t>
            </a:r>
            <a:endParaRPr lang="en-CA"/>
          </a:p>
        </p:txBody>
      </p:sp>
      <p:sp>
        <p:nvSpPr>
          <p:cNvPr id="4" name="Text Placeholder 3">
            <a:extLst>
              <a:ext uri="{FF2B5EF4-FFF2-40B4-BE49-F238E27FC236}">
                <a16:creationId xmlns:a16="http://schemas.microsoft.com/office/drawing/2014/main" id="{DFE46352-B5BC-6B31-65EA-D7DC66CA389C}"/>
              </a:ext>
            </a:extLst>
          </p:cNvPr>
          <p:cNvSpPr>
            <a:spLocks noGrp="1"/>
          </p:cNvSpPr>
          <p:nvPr>
            <p:ph type="body" sz="quarter" idx="13"/>
          </p:nvPr>
        </p:nvSpPr>
        <p:spPr/>
        <p:txBody>
          <a:bodyPr/>
          <a:lstStyle/>
          <a:p>
            <a:endParaRPr lang="en-CA"/>
          </a:p>
        </p:txBody>
      </p:sp>
      <p:sp>
        <p:nvSpPr>
          <p:cNvPr id="6" name="Content Placeholder 2">
            <a:extLst>
              <a:ext uri="{FF2B5EF4-FFF2-40B4-BE49-F238E27FC236}">
                <a16:creationId xmlns:a16="http://schemas.microsoft.com/office/drawing/2014/main" id="{1F05D46F-9C95-7365-332C-2EF807580C54}"/>
              </a:ext>
            </a:extLst>
          </p:cNvPr>
          <p:cNvSpPr txBox="1">
            <a:spLocks/>
          </p:cNvSpPr>
          <p:nvPr/>
        </p:nvSpPr>
        <p:spPr>
          <a:xfrm>
            <a:off x="838200" y="1825625"/>
            <a:ext cx="10515600"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AOMs act on various physiological pathways to reduce appetite, leading to decreased caloric intake resulting in weight loss and reduction in risk for obesity-related complications and comorbidities</a:t>
            </a:r>
          </a:p>
          <a:p>
            <a:r>
              <a:rPr lang="en-US" dirty="0">
                <a:latin typeface="Arial" panose="020B0604020202020204" pitchFamily="34" charset="0"/>
                <a:cs typeface="Arial" panose="020B0604020202020204" pitchFamily="34" charset="0"/>
              </a:rPr>
              <a:t>FDA-approved AOMs have demonstrated safety and weight loss efficacy in specified patient populations</a:t>
            </a: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99756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DBAAE-6804-569E-28F8-464740687BBB}"/>
              </a:ext>
            </a:extLst>
          </p:cNvPr>
          <p:cNvSpPr>
            <a:spLocks noGrp="1"/>
          </p:cNvSpPr>
          <p:nvPr>
            <p:ph type="title"/>
          </p:nvPr>
        </p:nvSpPr>
        <p:spPr>
          <a:xfrm>
            <a:off x="320624" y="266234"/>
            <a:ext cx="11679698" cy="687298"/>
          </a:xfrm>
        </p:spPr>
        <p:txBody>
          <a:bodyPr>
            <a:normAutofit fontScale="90000"/>
          </a:bodyPr>
          <a:lstStyle/>
          <a:p>
            <a:r>
              <a:rPr lang="en-CA"/>
              <a:t>Assessments</a:t>
            </a:r>
          </a:p>
        </p:txBody>
      </p:sp>
      <p:sp>
        <p:nvSpPr>
          <p:cNvPr id="4" name="Content Placeholder 2">
            <a:extLst>
              <a:ext uri="{FF2B5EF4-FFF2-40B4-BE49-F238E27FC236}">
                <a16:creationId xmlns:a16="http://schemas.microsoft.com/office/drawing/2014/main" id="{C1953F57-7E10-9153-6D0A-4F22BA91170E}"/>
              </a:ext>
            </a:extLst>
          </p:cNvPr>
          <p:cNvSpPr txBox="1">
            <a:spLocks/>
          </p:cNvSpPr>
          <p:nvPr/>
        </p:nvSpPr>
        <p:spPr>
          <a:xfrm>
            <a:off x="838199" y="1215963"/>
            <a:ext cx="10624127" cy="506967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3363" indent="-233363">
              <a:lnSpc>
                <a:spcPct val="100000"/>
              </a:lnSpc>
              <a:spcBef>
                <a:spcPts val="0"/>
              </a:spcBef>
              <a:buFont typeface="+mj-lt"/>
              <a:buAutoNum type="arabicPeriod"/>
            </a:pPr>
            <a:r>
              <a:rPr lang="en-US" sz="2400" dirty="0">
                <a:effectLst/>
                <a:latin typeface="+mj-lt"/>
                <a:ea typeface="Calibri" panose="020F0502020204030204" pitchFamily="34" charset="0"/>
                <a:cs typeface="Times New Roman" panose="02020603050405020304" pitchFamily="18" charset="0"/>
              </a:rPr>
              <a:t>A 65-year-old woman with obesity makes an appointment to discuss the use of an FDA-approved medication for chronic weight management. Her current medical problem is arthritic knee pain. She does not take any medications or dietary supplements. </a:t>
            </a:r>
            <a:br>
              <a:rPr lang="en-US" sz="2400" dirty="0">
                <a:effectLst/>
                <a:latin typeface="+mj-lt"/>
                <a:ea typeface="Calibri" panose="020F0502020204030204" pitchFamily="34" charset="0"/>
                <a:cs typeface="Times New Roman" panose="02020603050405020304" pitchFamily="18" charset="0"/>
              </a:rPr>
            </a:br>
            <a:r>
              <a:rPr lang="en-US" sz="2400" dirty="0">
                <a:effectLst/>
                <a:latin typeface="+mj-lt"/>
                <a:ea typeface="Calibri" panose="020F0502020204030204" pitchFamily="34" charset="0"/>
                <a:cs typeface="Times New Roman" panose="02020603050405020304" pitchFamily="18" charset="0"/>
              </a:rPr>
              <a:t>The patient’s BMI is 30 kg/m</a:t>
            </a:r>
            <a:r>
              <a:rPr lang="en-US" sz="2400" baseline="30000" dirty="0">
                <a:effectLst/>
                <a:latin typeface="+mj-lt"/>
                <a:ea typeface="Calibri" panose="020F0502020204030204" pitchFamily="34" charset="0"/>
                <a:cs typeface="Times New Roman" panose="02020603050405020304" pitchFamily="18" charset="0"/>
              </a:rPr>
              <a:t>2</a:t>
            </a:r>
            <a:r>
              <a:rPr lang="en-US" sz="2400" dirty="0">
                <a:effectLst/>
                <a:latin typeface="+mj-lt"/>
                <a:ea typeface="Calibri" panose="020F0502020204030204" pitchFamily="34" charset="0"/>
                <a:cs typeface="Times New Roman" panose="02020603050405020304" pitchFamily="18" charset="0"/>
              </a:rPr>
              <a:t>. Her vital signs, physical examination and laboratory tests are normal.</a:t>
            </a:r>
            <a:r>
              <a:rPr lang="en-GB" sz="2400" dirty="0">
                <a:latin typeface="+mj-lt"/>
                <a:ea typeface="Calibri" panose="020F0502020204030204" pitchFamily="34" charset="0"/>
                <a:cs typeface="Times New Roman" panose="02020603050405020304" pitchFamily="18" charset="0"/>
              </a:rPr>
              <a:t> </a:t>
            </a:r>
            <a:r>
              <a:rPr lang="en-US" sz="2400" dirty="0">
                <a:effectLst/>
                <a:latin typeface="+mj-lt"/>
                <a:ea typeface="Calibri" panose="020F0502020204030204" pitchFamily="34" charset="0"/>
                <a:cs typeface="Times New Roman" panose="02020603050405020304" pitchFamily="18" charset="0"/>
              </a:rPr>
              <a:t>What is the most appropriate response to the patient’s question about use of medication for chronic weight management?</a:t>
            </a:r>
            <a:endParaRPr lang="en-GB" sz="2400" dirty="0">
              <a:effectLst/>
              <a:latin typeface="+mj-lt"/>
              <a:ea typeface="Calibri" panose="020F0502020204030204" pitchFamily="34" charset="0"/>
              <a:cs typeface="Times New Roman" panose="02020603050405020304" pitchFamily="18" charset="0"/>
            </a:endParaRPr>
          </a:p>
          <a:p>
            <a:pPr marL="690563" lvl="2" indent="-233363">
              <a:lnSpc>
                <a:spcPct val="100000"/>
              </a:lnSpc>
              <a:spcBef>
                <a:spcPts val="0"/>
              </a:spcBef>
              <a:buFont typeface="+mj-lt"/>
              <a:buAutoNum type="alphaLcPeriod"/>
            </a:pPr>
            <a:r>
              <a:rPr lang="en-US" sz="2400" dirty="0">
                <a:effectLst/>
                <a:latin typeface="+mj-lt"/>
                <a:ea typeface="Calibri" panose="020F0502020204030204" pitchFamily="34" charset="0"/>
                <a:cs typeface="Times New Roman" panose="02020603050405020304" pitchFamily="18" charset="0"/>
              </a:rPr>
              <a:t>She is not a candidate based on her advanced age</a:t>
            </a:r>
            <a:endParaRPr lang="en-GB" sz="2400" dirty="0">
              <a:effectLst/>
              <a:latin typeface="+mj-lt"/>
              <a:ea typeface="Calibri" panose="020F0502020204030204" pitchFamily="34" charset="0"/>
              <a:cs typeface="Times New Roman" panose="02020603050405020304" pitchFamily="18" charset="0"/>
            </a:endParaRPr>
          </a:p>
          <a:p>
            <a:pPr marL="690563" lvl="2" indent="-233363">
              <a:lnSpc>
                <a:spcPct val="100000"/>
              </a:lnSpc>
              <a:spcBef>
                <a:spcPts val="0"/>
              </a:spcBef>
              <a:buFont typeface="+mj-lt"/>
              <a:buAutoNum type="alphaLcPeriod"/>
            </a:pPr>
            <a:r>
              <a:rPr lang="en-US" sz="2400" dirty="0">
                <a:effectLst/>
                <a:latin typeface="+mj-lt"/>
                <a:ea typeface="Calibri" panose="020F0502020204030204" pitchFamily="34" charset="0"/>
                <a:cs typeface="Times New Roman" panose="02020603050405020304" pitchFamily="18" charset="0"/>
              </a:rPr>
              <a:t>She is not a candidate based on her BMI</a:t>
            </a:r>
            <a:endParaRPr lang="en-GB" sz="2400" dirty="0">
              <a:effectLst/>
              <a:latin typeface="+mj-lt"/>
              <a:ea typeface="Calibri" panose="020F0502020204030204" pitchFamily="34" charset="0"/>
              <a:cs typeface="Times New Roman" panose="02020603050405020304" pitchFamily="18" charset="0"/>
            </a:endParaRPr>
          </a:p>
          <a:p>
            <a:pPr marL="690563" lvl="2" indent="-233363">
              <a:lnSpc>
                <a:spcPct val="100000"/>
              </a:lnSpc>
              <a:spcBef>
                <a:spcPts val="0"/>
              </a:spcBef>
              <a:buFont typeface="+mj-lt"/>
              <a:buAutoNum type="alphaLcPeriod"/>
            </a:pPr>
            <a:r>
              <a:rPr lang="en-US" sz="2400" dirty="0">
                <a:effectLst/>
                <a:latin typeface="+mj-lt"/>
                <a:ea typeface="Calibri" panose="020F0502020204030204" pitchFamily="34" charset="0"/>
                <a:cs typeface="Times New Roman" panose="02020603050405020304" pitchFamily="18" charset="0"/>
              </a:rPr>
              <a:t>She is not a candidate since she does not have a significant co-morbidity</a:t>
            </a:r>
            <a:endParaRPr lang="en-GB" sz="2400" dirty="0">
              <a:effectLst/>
              <a:latin typeface="+mj-lt"/>
              <a:ea typeface="Calibri" panose="020F0502020204030204" pitchFamily="34" charset="0"/>
              <a:cs typeface="Times New Roman" panose="02020603050405020304" pitchFamily="18" charset="0"/>
            </a:endParaRPr>
          </a:p>
          <a:p>
            <a:pPr marL="690563" lvl="2" indent="-233363">
              <a:lnSpc>
                <a:spcPct val="100000"/>
              </a:lnSpc>
              <a:spcBef>
                <a:spcPts val="0"/>
              </a:spcBef>
              <a:buFont typeface="+mj-lt"/>
              <a:buAutoNum type="alphaLcPeriod"/>
            </a:pPr>
            <a:r>
              <a:rPr lang="en-US" sz="2400" dirty="0">
                <a:effectLst/>
                <a:latin typeface="+mj-lt"/>
                <a:ea typeface="Calibri" panose="020F0502020204030204" pitchFamily="34" charset="0"/>
                <a:cs typeface="Times New Roman" panose="02020603050405020304" pitchFamily="18" charset="0"/>
              </a:rPr>
              <a:t>She is not a candidate since she has not previously tried a medical weight loss program</a:t>
            </a:r>
            <a:endParaRPr lang="en-GB" sz="2400" dirty="0">
              <a:effectLst/>
              <a:latin typeface="+mj-lt"/>
              <a:ea typeface="Calibri" panose="020F0502020204030204" pitchFamily="34" charset="0"/>
              <a:cs typeface="Times New Roman" panose="02020603050405020304" pitchFamily="18" charset="0"/>
            </a:endParaRPr>
          </a:p>
          <a:p>
            <a:pPr marL="690563" lvl="2" indent="-233363">
              <a:lnSpc>
                <a:spcPct val="100000"/>
              </a:lnSpc>
              <a:spcBef>
                <a:spcPts val="0"/>
              </a:spcBef>
              <a:buFont typeface="+mj-lt"/>
              <a:buAutoNum type="alphaLcPeriod"/>
            </a:pPr>
            <a:r>
              <a:rPr lang="en-US" sz="2400" dirty="0">
                <a:effectLst/>
                <a:latin typeface="+mj-lt"/>
                <a:ea typeface="Calibri" panose="020F0502020204030204" pitchFamily="34" charset="0"/>
                <a:cs typeface="Times New Roman" panose="02020603050405020304" pitchFamily="18" charset="0"/>
              </a:rPr>
              <a:t>She is a candidate</a:t>
            </a:r>
          </a:p>
        </p:txBody>
      </p:sp>
    </p:spTree>
    <p:extLst>
      <p:ext uri="{BB962C8B-B14F-4D97-AF65-F5344CB8AC3E}">
        <p14:creationId xmlns:p14="http://schemas.microsoft.com/office/powerpoint/2010/main" val="154204506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3">
            <a:extLst>
              <a:ext uri="{FF2B5EF4-FFF2-40B4-BE49-F238E27FC236}">
                <a16:creationId xmlns:a16="http://schemas.microsoft.com/office/drawing/2014/main" id="{AEC42851-1D94-4E77-BA14-55546654B284}"/>
              </a:ext>
            </a:extLst>
          </p:cNvPr>
          <p:cNvSpPr txBox="1">
            <a:spLocks/>
          </p:cNvSpPr>
          <p:nvPr/>
        </p:nvSpPr>
        <p:spPr>
          <a:xfrm>
            <a:off x="1112169" y="1145373"/>
            <a:ext cx="7156223" cy="3993516"/>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8800" b="1" i="0" u="none" strike="noStrike" kern="1200" cap="none" spc="0" normalizeH="0" baseline="0" noProof="0" dirty="0">
                <a:ln>
                  <a:noFill/>
                </a:ln>
                <a:solidFill>
                  <a:srgbClr val="263C50"/>
                </a:solidFill>
                <a:effectLst/>
                <a:uLnTx/>
                <a:uFillTx/>
                <a:latin typeface="Arial Nova Light"/>
                <a:ea typeface="+mn-ea"/>
                <a:cs typeface="+mn-cs"/>
              </a:rPr>
              <a:t>Metabolic </a:t>
            </a:r>
          </a:p>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8800" b="1" i="0" u="none" strike="noStrike" kern="1200" cap="none" spc="0" normalizeH="0" baseline="0" noProof="0" dirty="0">
                <a:ln>
                  <a:noFill/>
                </a:ln>
                <a:solidFill>
                  <a:srgbClr val="263C50"/>
                </a:solidFill>
                <a:effectLst/>
                <a:uLnTx/>
                <a:uFillTx/>
                <a:latin typeface="Arial Nova Light"/>
                <a:ea typeface="+mn-ea"/>
                <a:cs typeface="+mn-cs"/>
              </a:rPr>
              <a:t>and Bariatric Surgery​​​</a:t>
            </a:r>
          </a:p>
        </p:txBody>
      </p:sp>
      <p:sp>
        <p:nvSpPr>
          <p:cNvPr id="3" name="Text Placeholder 13">
            <a:extLst>
              <a:ext uri="{FF2B5EF4-FFF2-40B4-BE49-F238E27FC236}">
                <a16:creationId xmlns:a16="http://schemas.microsoft.com/office/drawing/2014/main" id="{66138563-463C-4534-BA45-77765221B75F}"/>
              </a:ext>
            </a:extLst>
          </p:cNvPr>
          <p:cNvSpPr txBox="1">
            <a:spLocks/>
          </p:cNvSpPr>
          <p:nvPr/>
        </p:nvSpPr>
        <p:spPr>
          <a:xfrm>
            <a:off x="1221066" y="5257962"/>
            <a:ext cx="5546703" cy="592183"/>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CA" sz="4000" b="0" i="0" u="none" strike="noStrike" kern="1200" cap="none" spc="0" normalizeH="0" baseline="0" noProof="0">
                <a:ln>
                  <a:noFill/>
                </a:ln>
                <a:solidFill>
                  <a:srgbClr val="263C50"/>
                </a:solidFill>
                <a:effectLst/>
                <a:uLnTx/>
                <a:uFillTx/>
                <a:latin typeface="Arial Nova Light"/>
                <a:ea typeface="+mn-ea"/>
                <a:cs typeface="+mn-cs"/>
              </a:rPr>
              <a:t>Module 10</a:t>
            </a:r>
          </a:p>
        </p:txBody>
      </p:sp>
    </p:spTree>
    <p:extLst>
      <p:ext uri="{BB962C8B-B14F-4D97-AF65-F5344CB8AC3E}">
        <p14:creationId xmlns:p14="http://schemas.microsoft.com/office/powerpoint/2010/main" val="19323901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69B08-3DBA-4FA9-562B-AE3028D1E7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14CB5C-A717-C90E-3967-2868296E93BC}"/>
              </a:ext>
            </a:extLst>
          </p:cNvPr>
          <p:cNvSpPr>
            <a:spLocks noGrp="1"/>
          </p:cNvSpPr>
          <p:nvPr>
            <p:ph type="title"/>
          </p:nvPr>
        </p:nvSpPr>
        <p:spPr/>
        <p:txBody>
          <a:bodyPr/>
          <a:lstStyle/>
          <a:p>
            <a:r>
              <a:rPr lang="en-US"/>
              <a:t>Assessments</a:t>
            </a:r>
            <a:endParaRPr lang="en-CA"/>
          </a:p>
        </p:txBody>
      </p:sp>
      <p:sp>
        <p:nvSpPr>
          <p:cNvPr id="5" name="Text Placeholder 4">
            <a:extLst>
              <a:ext uri="{FF2B5EF4-FFF2-40B4-BE49-F238E27FC236}">
                <a16:creationId xmlns:a16="http://schemas.microsoft.com/office/drawing/2014/main" id="{9F7D6482-F5F2-D0B3-352F-B016FD0883C3}"/>
              </a:ext>
            </a:extLst>
          </p:cNvPr>
          <p:cNvSpPr>
            <a:spLocks noGrp="1"/>
          </p:cNvSpPr>
          <p:nvPr>
            <p:ph type="body" sz="quarter" idx="13"/>
          </p:nvPr>
        </p:nvSpPr>
        <p:spPr/>
        <p:txBody>
          <a:bodyPr/>
          <a:lstStyle/>
          <a:p>
            <a:endParaRPr lang="en-CA"/>
          </a:p>
        </p:txBody>
      </p:sp>
      <p:sp>
        <p:nvSpPr>
          <p:cNvPr id="6" name="Content Placeholder 2">
            <a:extLst>
              <a:ext uri="{FF2B5EF4-FFF2-40B4-BE49-F238E27FC236}">
                <a16:creationId xmlns:a16="http://schemas.microsoft.com/office/drawing/2014/main" id="{E2F39221-FA7E-E945-3D8A-8CC862391B84}"/>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7000"/>
              </a:lnSpc>
              <a:spcBef>
                <a:spcPts val="1000"/>
              </a:spcBef>
              <a:spcAft>
                <a:spcPts val="80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Which of the following conditions improves after bariatric surgery?</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685800" marR="0" lvl="1" indent="-228600" algn="l" defTabSz="914400" rtl="0" eaLnBrk="1" fontAlgn="auto" latinLnBrk="0" hangingPunct="1">
              <a:lnSpc>
                <a:spcPct val="107000"/>
              </a:lnSpc>
              <a:spcBef>
                <a:spcPts val="0"/>
              </a:spcBef>
              <a:spcAft>
                <a:spcPts val="0"/>
              </a:spcAft>
              <a:buClrTx/>
              <a:buSzTx/>
              <a:buFont typeface="+mj-lt"/>
              <a:buAutoNum type="alphaLcPeriod"/>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Micronutrient deficiency</a:t>
            </a:r>
          </a:p>
          <a:p>
            <a:pPr marL="685800" marR="0" lvl="1" indent="-228600" algn="l" defTabSz="914400" rtl="0" eaLnBrk="1" fontAlgn="auto" latinLnBrk="0" hangingPunct="1">
              <a:lnSpc>
                <a:spcPct val="107000"/>
              </a:lnSpc>
              <a:spcBef>
                <a:spcPts val="0"/>
              </a:spcBef>
              <a:spcAft>
                <a:spcPts val="0"/>
              </a:spcAft>
              <a:buClrTx/>
              <a:buSzTx/>
              <a:buFont typeface="+mj-lt"/>
              <a:buAutoNum type="alphaLcPeriod"/>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Type 2 diabetes</a:t>
            </a:r>
          </a:p>
          <a:p>
            <a:pPr marL="685800" marR="0" lvl="1" indent="-228600" algn="l" defTabSz="914400" rtl="0" eaLnBrk="1" fontAlgn="auto" latinLnBrk="0" hangingPunct="1">
              <a:lnSpc>
                <a:spcPct val="107000"/>
              </a:lnSpc>
              <a:spcBef>
                <a:spcPts val="0"/>
              </a:spcBef>
              <a:spcAft>
                <a:spcPts val="0"/>
              </a:spcAft>
              <a:buClrTx/>
              <a:buSzTx/>
              <a:buFont typeface="+mj-lt"/>
              <a:buAutoNum type="alphaLcPeriod"/>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Drug/alcohol dependency</a:t>
            </a:r>
          </a:p>
          <a:p>
            <a:pPr marL="685800" marR="0" lvl="1" indent="-228600" algn="l" defTabSz="914400" rtl="0" eaLnBrk="1" fontAlgn="auto" latinLnBrk="0" hangingPunct="1">
              <a:lnSpc>
                <a:spcPct val="107000"/>
              </a:lnSpc>
              <a:spcBef>
                <a:spcPts val="0"/>
              </a:spcBef>
              <a:spcAft>
                <a:spcPts val="0"/>
              </a:spcAft>
              <a:buClrTx/>
              <a:buSzTx/>
              <a:buFont typeface="+mj-lt"/>
              <a:buAutoNum type="alphaLcPeriod"/>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Gallstones</a:t>
            </a:r>
          </a:p>
          <a:p>
            <a:pPr marL="685800" marR="0" lvl="1" indent="-228600" algn="l" defTabSz="914400" rtl="0" eaLnBrk="1" fontAlgn="auto" latinLnBrk="0" hangingPunct="1">
              <a:lnSpc>
                <a:spcPct val="107000"/>
              </a:lnSpc>
              <a:spcBef>
                <a:spcPts val="0"/>
              </a:spcBef>
              <a:spcAft>
                <a:spcPts val="0"/>
              </a:spcAft>
              <a:buClrTx/>
              <a:buSzTx/>
              <a:buFont typeface="+mj-lt"/>
              <a:buAutoNum type="alphaLcPeriod"/>
              <a:tabLst/>
              <a:defRPr/>
            </a:pPr>
            <a:endParaRPr kumimoji="0" lang="en-CA"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36264335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2210E-72AB-4C95-838D-2185E57FC535}"/>
              </a:ext>
            </a:extLst>
          </p:cNvPr>
          <p:cNvSpPr>
            <a:spLocks noGrp="1"/>
          </p:cNvSpPr>
          <p:nvPr>
            <p:ph type="title"/>
          </p:nvPr>
        </p:nvSpPr>
        <p:spPr/>
        <p:txBody>
          <a:bodyPr/>
          <a:lstStyle/>
          <a:p>
            <a:r>
              <a:rPr lang="en-CA"/>
              <a:t>Metabolic surgery is the most effective intervention for severe obesity </a:t>
            </a:r>
          </a:p>
        </p:txBody>
      </p:sp>
      <p:sp>
        <p:nvSpPr>
          <p:cNvPr id="3" name="Text Placeholder 2">
            <a:extLst>
              <a:ext uri="{FF2B5EF4-FFF2-40B4-BE49-F238E27FC236}">
                <a16:creationId xmlns:a16="http://schemas.microsoft.com/office/drawing/2014/main" id="{9280A021-0589-478A-8B92-F0C849283D43}"/>
              </a:ext>
            </a:extLst>
          </p:cNvPr>
          <p:cNvSpPr>
            <a:spLocks noGrp="1"/>
          </p:cNvSpPr>
          <p:nvPr>
            <p:ph type="body" sz="quarter" idx="13"/>
          </p:nvPr>
        </p:nvSpPr>
        <p:spPr>
          <a:xfrm>
            <a:off x="647998" y="6096000"/>
            <a:ext cx="11124901" cy="438000"/>
          </a:xfrm>
        </p:spPr>
        <p:txBody>
          <a:bodyPr>
            <a:normAutofit fontScale="47500" lnSpcReduction="20000"/>
          </a:bodyPr>
          <a:lstStyle/>
          <a:p>
            <a:r>
              <a:rPr lang="en-US" sz="1000" i="0"/>
              <a:t>*MACE encompasses </a:t>
            </a:r>
            <a:r>
              <a:rPr lang="en-US" sz="1000" i="0">
                <a:effectLst/>
              </a:rPr>
              <a:t>all-cause mortality, coronary artery events, cerebrovascular events, heart failure, nephropathy and atrial fibrillation.</a:t>
            </a:r>
            <a:br>
              <a:rPr lang="en-US" sz="1000" i="0"/>
            </a:br>
            <a:r>
              <a:rPr lang="en-US" sz="1000" i="0"/>
              <a:t>AGB, adjustable gastric band; CKD, chronic kidney disease; CVD, cardiovascular disease; MACE, major adverse cardiovascular events; MASH, metabolic dysfunction-associated steatohepatitis;  </a:t>
            </a:r>
            <a:br>
              <a:rPr lang="en-US" sz="1000" i="0"/>
            </a:br>
            <a:r>
              <a:rPr lang="en-US" sz="1000" i="0"/>
              <a:t>RYBG, Roux-en-Y gastric bypass; SG, sleeve gastrectomy. </a:t>
            </a:r>
            <a:br>
              <a:rPr lang="en-US" sz="1000" i="0"/>
            </a:br>
            <a:r>
              <a:rPr lang="en-US" sz="1000" i="0"/>
              <a:t>1. </a:t>
            </a:r>
            <a:r>
              <a:rPr lang="en-GB" sz="1000" i="0" err="1"/>
              <a:t>ElSayed</a:t>
            </a:r>
            <a:r>
              <a:rPr lang="en-GB" sz="1000" i="0"/>
              <a:t> NA et al. Diabetes Care. 2023;46:S128–S139; 2. </a:t>
            </a:r>
            <a:r>
              <a:rPr lang="en-US" sz="1000" i="0"/>
              <a:t>El Ansari W and </a:t>
            </a:r>
            <a:r>
              <a:rPr lang="en-US" sz="1000" i="0" err="1"/>
              <a:t>Elhag</a:t>
            </a:r>
            <a:r>
              <a:rPr lang="en-US" sz="1000" i="0"/>
              <a:t> W. </a:t>
            </a:r>
            <a:r>
              <a:rPr lang="en-US" sz="1000" i="0" err="1"/>
              <a:t>Obes</a:t>
            </a:r>
            <a:r>
              <a:rPr lang="en-US" sz="1000" i="0"/>
              <a:t> Surg. 2021;31(4):1755</a:t>
            </a:r>
            <a:r>
              <a:rPr lang="en-GB" sz="1000" i="0"/>
              <a:t>–</a:t>
            </a:r>
            <a:r>
              <a:rPr lang="en-US" sz="1000" i="0"/>
              <a:t>1766; 3. </a:t>
            </a:r>
            <a:r>
              <a:rPr lang="en-US" sz="1000" i="0" err="1"/>
              <a:t>Sjöström</a:t>
            </a:r>
            <a:r>
              <a:rPr lang="en-US" sz="1000" i="0"/>
              <a:t> L. J Int Med. 2013;273(3):219</a:t>
            </a:r>
            <a:r>
              <a:rPr lang="en-GB" sz="1000" i="0"/>
              <a:t>–</a:t>
            </a:r>
            <a:r>
              <a:rPr lang="en-US" sz="1000" i="0"/>
              <a:t>234; </a:t>
            </a:r>
            <a:br>
              <a:rPr lang="en-US" sz="1000" i="0"/>
            </a:br>
            <a:r>
              <a:rPr lang="en-US" sz="1000" i="0"/>
              <a:t>4. Cohen RV et al. JAMA Surg. 2020;155:e200420; 5. </a:t>
            </a:r>
            <a:r>
              <a:rPr lang="en-US" sz="1000" i="0" err="1"/>
              <a:t>Courcoulas</a:t>
            </a:r>
            <a:r>
              <a:rPr lang="en-US" sz="1000" i="0"/>
              <a:t> AP et al. JAMA Surg. 2018;153:427–434; 6. Schauer PR et al. N </a:t>
            </a:r>
            <a:r>
              <a:rPr lang="en-US" sz="1000" i="0" err="1"/>
              <a:t>Engl</a:t>
            </a:r>
            <a:r>
              <a:rPr lang="en-US" sz="1000" i="0"/>
              <a:t> J Med. 2017;376:641</a:t>
            </a:r>
            <a:r>
              <a:rPr lang="en-GB" sz="1000" i="0"/>
              <a:t>–6</a:t>
            </a:r>
            <a:r>
              <a:rPr lang="en-US" sz="1000" i="0"/>
              <a:t>51; 7. Bruno DS and Berger NA. Ann </a:t>
            </a:r>
            <a:r>
              <a:rPr lang="en-US" sz="1000" i="0" err="1"/>
              <a:t>Transl</a:t>
            </a:r>
            <a:r>
              <a:rPr lang="en-US" sz="1000" i="0"/>
              <a:t> Med. 2020;8:S13; 8. </a:t>
            </a:r>
            <a:r>
              <a:rPr lang="en-GB" sz="1000" i="0" err="1">
                <a:effectLst/>
              </a:rPr>
              <a:t>Aminian</a:t>
            </a:r>
            <a:r>
              <a:rPr lang="en-GB" sz="1000" i="0">
                <a:effectLst/>
              </a:rPr>
              <a:t> A et al. JAMA. 2021;326:2031</a:t>
            </a:r>
            <a:r>
              <a:rPr lang="en-GB" sz="1000" i="0"/>
              <a:t>–</a:t>
            </a:r>
            <a:r>
              <a:rPr lang="en-GB" sz="1000" i="0">
                <a:effectLst/>
              </a:rPr>
              <a:t>2042; </a:t>
            </a:r>
            <a:r>
              <a:rPr lang="en-GB" sz="1000" i="0"/>
              <a:t>9</a:t>
            </a:r>
            <a:r>
              <a:rPr lang="en-GB" sz="1000" i="0">
                <a:effectLst/>
              </a:rPr>
              <a:t>. </a:t>
            </a:r>
            <a:r>
              <a:rPr lang="en-GB" sz="1000" i="0" err="1">
                <a:effectLst/>
              </a:rPr>
              <a:t>Arterburn</a:t>
            </a:r>
            <a:r>
              <a:rPr lang="en-GB" sz="1000" i="0">
                <a:effectLst/>
              </a:rPr>
              <a:t> D et al. Ann Intern Med. 2018; 169:741</a:t>
            </a:r>
            <a:r>
              <a:rPr lang="en-GB" sz="1000" i="0"/>
              <a:t>–</a:t>
            </a:r>
            <a:r>
              <a:rPr lang="en-GB" sz="1000" i="0">
                <a:effectLst/>
              </a:rPr>
              <a:t>750.</a:t>
            </a:r>
            <a:endParaRPr lang="en-US" sz="1000" i="0"/>
          </a:p>
        </p:txBody>
      </p:sp>
      <p:sp>
        <p:nvSpPr>
          <p:cNvPr id="177" name="Rectangle 176">
            <a:extLst>
              <a:ext uri="{FF2B5EF4-FFF2-40B4-BE49-F238E27FC236}">
                <a16:creationId xmlns:a16="http://schemas.microsoft.com/office/drawing/2014/main" id="{AC566070-BCCA-4970-330E-EFC6495EDB4A}"/>
              </a:ext>
            </a:extLst>
          </p:cNvPr>
          <p:cNvSpPr/>
          <p:nvPr/>
        </p:nvSpPr>
        <p:spPr>
          <a:xfrm>
            <a:off x="0" y="4364165"/>
            <a:ext cx="12192000" cy="581682"/>
          </a:xfrm>
          <a:prstGeom prst="rect">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rtlCol="0" anchor="ctr" anchorCtr="0"/>
          <a:lstStyle/>
          <a:p>
            <a:pPr marL="0" marR="0" lvl="0" indent="0" algn="ctr" defTabSz="914354"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Among patients with MASH and obesity, bariatric surgery, compared with nonsurgical management, was associated with a significantly lower risk of incident major adverse liver outcomes and MACE</a:t>
            </a:r>
            <a:r>
              <a:rPr kumimoji="0" lang="en-US" sz="1600" b="0" i="0" u="none" strike="noStrike" kern="1200" cap="none" spc="0" normalizeH="0" baseline="30000" noProof="0">
                <a:ln>
                  <a:noFill/>
                </a:ln>
                <a:solidFill>
                  <a:prstClr val="black"/>
                </a:solidFill>
                <a:effectLst/>
                <a:uLnTx/>
                <a:uFillTx/>
                <a:latin typeface="Arial" panose="020B0604020202020204"/>
                <a:ea typeface="+mn-ea"/>
                <a:cs typeface="+mn-cs"/>
              </a:rPr>
              <a:t>*8</a:t>
            </a:r>
            <a:endParaRPr kumimoji="0" lang="en-US" sz="1600" b="0" i="0" u="none" strike="noStrike" kern="1200" cap="none" spc="0" normalizeH="0" baseline="30000" noProof="0">
              <a:ln>
                <a:noFill/>
              </a:ln>
              <a:solidFill>
                <a:prstClr val="black"/>
              </a:solidFill>
              <a:effectLst/>
              <a:uLnTx/>
              <a:uFillTx/>
              <a:latin typeface="Arial" panose="020B0604020202020204"/>
              <a:ea typeface="+mn-ea"/>
              <a:cs typeface="Times New Roman" panose="02020603050405020304" pitchFamily="18" charset="0"/>
            </a:endParaRPr>
          </a:p>
        </p:txBody>
      </p:sp>
      <p:sp>
        <p:nvSpPr>
          <p:cNvPr id="183" name="Rectangle 182">
            <a:extLst>
              <a:ext uri="{FF2B5EF4-FFF2-40B4-BE49-F238E27FC236}">
                <a16:creationId xmlns:a16="http://schemas.microsoft.com/office/drawing/2014/main" id="{7E3BA882-A2ED-AA82-4495-28FBDD6B5499}"/>
              </a:ext>
            </a:extLst>
          </p:cNvPr>
          <p:cNvSpPr/>
          <p:nvPr/>
        </p:nvSpPr>
        <p:spPr>
          <a:xfrm>
            <a:off x="0" y="4992265"/>
            <a:ext cx="12192000" cy="581682"/>
          </a:xfrm>
          <a:prstGeom prst="rect">
            <a:avLst/>
          </a:prstGeom>
          <a:solidFill>
            <a:srgbClr val="4472C4"/>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rtlCol="0" anchor="ctr" anchorCtr="0"/>
          <a:lstStyle/>
          <a:p>
            <a:pPr marL="0" marR="0" lvl="0" indent="0" algn="ctr" defTabSz="914354"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1600" b="0" i="0" u="none" strike="noStrike" kern="1200" cap="none" spc="0" normalizeH="0" baseline="0" noProof="0">
                <a:ln>
                  <a:noFill/>
                </a:ln>
                <a:solidFill>
                  <a:prstClr val="white"/>
                </a:solidFill>
                <a:effectLst/>
                <a:uLnTx/>
                <a:uFillTx/>
                <a:latin typeface="Arial" panose="020B0604020202020204"/>
                <a:ea typeface="+mn-ea"/>
                <a:cs typeface="Times New Roman" panose="02020603050405020304" pitchFamily="18" charset="0"/>
              </a:rPr>
              <a:t>Comparatively, patients lost more weight with RYGB than with SG and AGB. However, RYGB has the highest 30-day rate of </a:t>
            </a:r>
            <a:br>
              <a:rPr kumimoji="0" lang="en-US" sz="1600" b="0" i="0" u="none" strike="noStrike" kern="1200" cap="none" spc="0" normalizeH="0" baseline="0" noProof="0">
                <a:ln>
                  <a:noFill/>
                </a:ln>
                <a:solidFill>
                  <a:prstClr val="white"/>
                </a:solidFill>
                <a:effectLst/>
                <a:uLnTx/>
                <a:uFillTx/>
                <a:latin typeface="Arial" panose="020B0604020202020204"/>
                <a:ea typeface="+mn-ea"/>
                <a:cs typeface="Times New Roman" panose="02020603050405020304" pitchFamily="18" charset="0"/>
              </a:rPr>
            </a:br>
            <a:r>
              <a:rPr kumimoji="0" lang="en-US" sz="1600" b="0" i="0" u="none" strike="noStrike" kern="1200" cap="none" spc="0" normalizeH="0" baseline="0" noProof="0">
                <a:ln>
                  <a:noFill/>
                </a:ln>
                <a:solidFill>
                  <a:prstClr val="white"/>
                </a:solidFill>
                <a:effectLst/>
                <a:uLnTx/>
                <a:uFillTx/>
                <a:latin typeface="Arial" panose="020B0604020202020204"/>
                <a:ea typeface="+mn-ea"/>
                <a:cs typeface="Times New Roman" panose="02020603050405020304" pitchFamily="18" charset="0"/>
              </a:rPr>
              <a:t>major adverse events</a:t>
            </a:r>
            <a:r>
              <a:rPr kumimoji="0" lang="en-US" sz="1600" b="0" i="0" u="none" strike="noStrike" kern="1200" cap="none" spc="0" normalizeH="0" baseline="30000" noProof="0">
                <a:ln>
                  <a:noFill/>
                </a:ln>
                <a:solidFill>
                  <a:prstClr val="white"/>
                </a:solidFill>
                <a:effectLst/>
                <a:uLnTx/>
                <a:uFillTx/>
                <a:latin typeface="Arial" panose="020B0604020202020204"/>
                <a:ea typeface="+mn-ea"/>
                <a:cs typeface="Times New Roman" panose="02020603050405020304" pitchFamily="18" charset="0"/>
              </a:rPr>
              <a:t>9</a:t>
            </a:r>
            <a:endParaRPr kumimoji="0" lang="en-US" sz="1600" b="0" i="0" u="none" strike="noStrike" kern="1200" cap="none" spc="0" normalizeH="0" baseline="0" noProof="0">
              <a:ln>
                <a:noFill/>
              </a:ln>
              <a:solidFill>
                <a:prstClr val="white"/>
              </a:solidFill>
              <a:effectLst/>
              <a:uLnTx/>
              <a:uFillTx/>
              <a:latin typeface="Arial" panose="020B0604020202020204"/>
              <a:ea typeface="+mn-ea"/>
              <a:cs typeface="Times New Roman" panose="02020603050405020304" pitchFamily="18" charset="0"/>
            </a:endParaRPr>
          </a:p>
        </p:txBody>
      </p:sp>
      <p:grpSp>
        <p:nvGrpSpPr>
          <p:cNvPr id="20" name="Group 19">
            <a:extLst>
              <a:ext uri="{FF2B5EF4-FFF2-40B4-BE49-F238E27FC236}">
                <a16:creationId xmlns:a16="http://schemas.microsoft.com/office/drawing/2014/main" id="{FBEDCE4F-A885-9F3B-4FC6-7529F8BA0D3C}"/>
              </a:ext>
            </a:extLst>
          </p:cNvPr>
          <p:cNvGrpSpPr/>
          <p:nvPr/>
        </p:nvGrpSpPr>
        <p:grpSpPr>
          <a:xfrm>
            <a:off x="270776" y="1979798"/>
            <a:ext cx="11650448" cy="2326624"/>
            <a:chOff x="262152" y="2070328"/>
            <a:chExt cx="11650448" cy="2326624"/>
          </a:xfrm>
        </p:grpSpPr>
        <p:grpSp>
          <p:nvGrpSpPr>
            <p:cNvPr id="19" name="Group 18">
              <a:extLst>
                <a:ext uri="{FF2B5EF4-FFF2-40B4-BE49-F238E27FC236}">
                  <a16:creationId xmlns:a16="http://schemas.microsoft.com/office/drawing/2014/main" id="{462613BD-A91B-AC0E-B8C0-CF42C4C44BB0}"/>
                </a:ext>
              </a:extLst>
            </p:cNvPr>
            <p:cNvGrpSpPr/>
            <p:nvPr/>
          </p:nvGrpSpPr>
          <p:grpSpPr>
            <a:xfrm>
              <a:off x="262152" y="2070328"/>
              <a:ext cx="3881878" cy="2326624"/>
              <a:chOff x="262152" y="2070328"/>
              <a:chExt cx="3881878" cy="2326624"/>
            </a:xfrm>
          </p:grpSpPr>
          <p:sp>
            <p:nvSpPr>
              <p:cNvPr id="8" name="Hexagon 7">
                <a:extLst>
                  <a:ext uri="{FF2B5EF4-FFF2-40B4-BE49-F238E27FC236}">
                    <a16:creationId xmlns:a16="http://schemas.microsoft.com/office/drawing/2014/main" id="{11313474-88FD-65F1-A41C-5082F8A13EBE}"/>
                  </a:ext>
                </a:extLst>
              </p:cNvPr>
              <p:cNvSpPr>
                <a:spLocks/>
              </p:cNvSpPr>
              <p:nvPr/>
            </p:nvSpPr>
            <p:spPr>
              <a:xfrm>
                <a:off x="262152" y="2070328"/>
                <a:ext cx="3873156" cy="1138713"/>
              </a:xfrm>
              <a:prstGeom prst="hexagon">
                <a:avLst/>
              </a:prstGeom>
              <a:solidFill>
                <a:schemeClr val="accent5">
                  <a:lumMod val="40000"/>
                  <a:lumOff val="60000"/>
                  <a:alpha val="80000"/>
                </a:schemeClr>
              </a:solidFill>
              <a:ln w="19050">
                <a:solidFill>
                  <a:schemeClr val="bg1"/>
                </a:solidFill>
              </a:ln>
            </p:spPr>
            <p:txBody>
              <a:bodyPr wrap="square" lIns="91440" tIns="45720" rIns="91440" bIns="45720" anchor="ctr">
                <a:noAutofit/>
              </a:bodyPr>
              <a:lstStyle/>
              <a:p>
                <a:pPr marL="0" marR="0" lvl="0" indent="0" algn="ctr" defTabSz="914354" rtl="0" eaLnBrk="1" fontAlgn="auto" latinLnBrk="0" hangingPunct="1">
                  <a:lnSpc>
                    <a:spcPct val="100000"/>
                  </a:lnSpc>
                  <a:spcBef>
                    <a:spcPts val="300"/>
                  </a:spcBef>
                  <a:spcAft>
                    <a:spcPts val="200"/>
                  </a:spcAft>
                  <a:buClrTx/>
                  <a:buSzTx/>
                  <a:buFontTx/>
                  <a:buNone/>
                  <a:tabLst/>
                  <a:defRPr/>
                </a:pPr>
                <a:r>
                  <a:rPr kumimoji="0" lang="en-US" sz="1300" b="0" i="0" u="none" strike="noStrike" kern="1200" cap="none" spc="0" normalizeH="0" baseline="0" noProof="0">
                    <a:ln>
                      <a:noFill/>
                    </a:ln>
                    <a:solidFill>
                      <a:prstClr val="black"/>
                    </a:solidFill>
                    <a:effectLst/>
                    <a:uLnTx/>
                    <a:uFillTx/>
                    <a:latin typeface="Arial" panose="020B0604020202020204"/>
                    <a:ea typeface="+mn-ea"/>
                    <a:cs typeface="+mn-cs"/>
                  </a:rPr>
                  <a:t>Reduction in overall mortality</a:t>
                </a:r>
                <a:r>
                  <a:rPr kumimoji="0" lang="en-US" sz="1300" b="0" i="0" u="none" strike="noStrike" kern="1200" cap="none" spc="0" normalizeH="0" baseline="30000" noProof="0">
                    <a:ln>
                      <a:noFill/>
                    </a:ln>
                    <a:solidFill>
                      <a:prstClr val="black"/>
                    </a:solidFill>
                    <a:effectLst/>
                    <a:uLnTx/>
                    <a:uFillTx/>
                    <a:latin typeface="Arial" panose="020B0604020202020204"/>
                    <a:ea typeface="+mn-ea"/>
                    <a:cs typeface="+mn-cs"/>
                  </a:rPr>
                  <a:t>1–3</a:t>
                </a:r>
                <a:endParaRPr lang="en-US">
                  <a:ea typeface="+mn-ea"/>
                  <a:cs typeface="+mn-cs"/>
                </a:endParaRPr>
              </a:p>
            </p:txBody>
          </p:sp>
          <p:sp>
            <p:nvSpPr>
              <p:cNvPr id="9" name="Hexagon 8">
                <a:extLst>
                  <a:ext uri="{FF2B5EF4-FFF2-40B4-BE49-F238E27FC236}">
                    <a16:creationId xmlns:a16="http://schemas.microsoft.com/office/drawing/2014/main" id="{2995D130-08A9-0A19-3A08-FA87213E6557}"/>
                  </a:ext>
                </a:extLst>
              </p:cNvPr>
              <p:cNvSpPr>
                <a:spLocks/>
              </p:cNvSpPr>
              <p:nvPr/>
            </p:nvSpPr>
            <p:spPr>
              <a:xfrm>
                <a:off x="270874" y="3258239"/>
                <a:ext cx="3873156" cy="1138713"/>
              </a:xfrm>
              <a:prstGeom prst="hexagon">
                <a:avLst/>
              </a:prstGeom>
              <a:solidFill>
                <a:schemeClr val="accent5">
                  <a:lumMod val="40000"/>
                  <a:lumOff val="60000"/>
                  <a:alpha val="80000"/>
                </a:schemeClr>
              </a:solidFill>
              <a:ln w="19050">
                <a:solidFill>
                  <a:schemeClr val="bg1"/>
                </a:solidFill>
              </a:ln>
            </p:spPr>
            <p:txBody>
              <a:bodyPr wrap="square" lIns="91440" tIns="45720" rIns="91440" bIns="45720" anchor="ctr">
                <a:noAutofit/>
              </a:bodyPr>
              <a:lstStyle/>
              <a:p>
                <a:pPr marL="0" marR="0" lvl="0" indent="0" algn="ctr" defTabSz="914354" rtl="0" eaLnBrk="1" fontAlgn="auto" latinLnBrk="0" hangingPunct="1">
                  <a:lnSpc>
                    <a:spcPct val="100000"/>
                  </a:lnSpc>
                  <a:spcBef>
                    <a:spcPts val="300"/>
                  </a:spcBef>
                  <a:spcAft>
                    <a:spcPts val="200"/>
                  </a:spcAft>
                  <a:buClrTx/>
                  <a:buSzTx/>
                  <a:buFontTx/>
                  <a:buNone/>
                  <a:tabLst/>
                  <a:defRPr/>
                </a:pPr>
                <a:r>
                  <a:rPr kumimoji="0" lang="en-US" sz="1300" b="0" i="0" u="none" strike="noStrike" kern="1200" cap="none" spc="0" normalizeH="0" baseline="0" noProof="0">
                    <a:ln>
                      <a:noFill/>
                    </a:ln>
                    <a:solidFill>
                      <a:prstClr val="black"/>
                    </a:solidFill>
                    <a:effectLst/>
                    <a:uLnTx/>
                    <a:uFillTx/>
                    <a:ea typeface="+mn-ea"/>
                    <a:cs typeface="+mn-cs"/>
                  </a:rPr>
                  <a:t>Significant and durable weight loss</a:t>
                </a:r>
                <a:r>
                  <a:rPr kumimoji="0" lang="en-US" sz="1300" b="0" i="0" u="none" strike="noStrike" kern="1200" cap="none" spc="0" normalizeH="0" baseline="30000" noProof="0">
                    <a:ln>
                      <a:noFill/>
                    </a:ln>
                    <a:solidFill>
                      <a:prstClr val="black"/>
                    </a:solidFill>
                    <a:effectLst/>
                    <a:uLnTx/>
                    <a:uFillTx/>
                    <a:ea typeface="+mn-ea"/>
                    <a:cs typeface="+mn-cs"/>
                  </a:rPr>
                  <a:t>1,2</a:t>
                </a:r>
                <a:r>
                  <a:rPr kumimoji="0" lang="en-US" sz="1300" b="0" i="0" u="none" strike="noStrike" kern="1200" cap="none" spc="0" normalizeH="0" baseline="0" noProof="0">
                    <a:ln>
                      <a:noFill/>
                    </a:ln>
                    <a:solidFill>
                      <a:prstClr val="black"/>
                    </a:solidFill>
                    <a:effectLst/>
                    <a:uLnTx/>
                    <a:uFillTx/>
                    <a:ea typeface="+mn-ea"/>
                    <a:cs typeface="+mn-cs"/>
                  </a:rPr>
                  <a:t> (&gt;15% weight loss for </a:t>
                </a:r>
                <a:r>
                  <a:rPr kumimoji="0" lang="en-US" sz="1300" b="0" i="0" u="none" strike="noStrike" kern="1200" cap="none" spc="0" normalizeH="0" baseline="0" noProof="0">
                    <a:ln>
                      <a:noFill/>
                    </a:ln>
                    <a:solidFill>
                      <a:prstClr val="black"/>
                    </a:solidFill>
                    <a:effectLst/>
                    <a:uLnTx/>
                    <a:uFillTx/>
                    <a:ea typeface="+mn-ea"/>
                    <a:cs typeface="Times New Roman" panose="02020603050405020304" pitchFamily="18" charset="0"/>
                  </a:rPr>
                  <a:t>≥10 years)</a:t>
                </a:r>
                <a:r>
                  <a:rPr kumimoji="0" lang="en-US" sz="1300" b="0" i="0" u="none" strike="noStrike" kern="1200" cap="none" spc="0" normalizeH="0" baseline="30000" noProof="0">
                    <a:ln>
                      <a:noFill/>
                    </a:ln>
                    <a:solidFill>
                      <a:prstClr val="black"/>
                    </a:solidFill>
                    <a:effectLst/>
                    <a:uLnTx/>
                    <a:uFillTx/>
                    <a:ea typeface="+mn-ea"/>
                    <a:cs typeface="Times New Roman" panose="02020603050405020304" pitchFamily="18" charset="0"/>
                  </a:rPr>
                  <a:t>2</a:t>
                </a:r>
                <a:endParaRPr lang="en-US" sz="1300">
                  <a:ea typeface="+mn-ea"/>
                </a:endParaRPr>
              </a:p>
              <a:p>
                <a:pPr algn="ctr" defTabSz="914354">
                  <a:spcBef>
                    <a:spcPts val="300"/>
                  </a:spcBef>
                  <a:spcAft>
                    <a:spcPts val="200"/>
                  </a:spcAft>
                  <a:defRPr/>
                </a:pPr>
                <a:r>
                  <a:rPr lang="en-US" sz="1000" i="1">
                    <a:cs typeface="Times New Roman"/>
                  </a:rPr>
                  <a:t>with individual variability in weight loss response</a:t>
                </a:r>
                <a:r>
                  <a:rPr lang="en-US" sz="1000" i="1" baseline="30000">
                    <a:cs typeface="Times New Roman"/>
                  </a:rPr>
                  <a:t>5</a:t>
                </a:r>
                <a:r>
                  <a:rPr lang="en-US" sz="1000" i="1">
                    <a:cs typeface="Times New Roman"/>
                  </a:rPr>
                  <a:t>  </a:t>
                </a:r>
                <a:endParaRPr lang="en-US" sz="1000" i="1">
                  <a:cs typeface="Times New Roman" panose="02020603050405020304" pitchFamily="18" charset="0"/>
                </a:endParaRPr>
              </a:p>
            </p:txBody>
          </p:sp>
        </p:grpSp>
        <p:grpSp>
          <p:nvGrpSpPr>
            <p:cNvPr id="18" name="Group 17">
              <a:extLst>
                <a:ext uri="{FF2B5EF4-FFF2-40B4-BE49-F238E27FC236}">
                  <a16:creationId xmlns:a16="http://schemas.microsoft.com/office/drawing/2014/main" id="{22158F64-54CF-8738-BF78-CBC58853FA4D}"/>
                </a:ext>
              </a:extLst>
            </p:cNvPr>
            <p:cNvGrpSpPr/>
            <p:nvPr/>
          </p:nvGrpSpPr>
          <p:grpSpPr>
            <a:xfrm>
              <a:off x="4152979" y="2070328"/>
              <a:ext cx="3877517" cy="2326624"/>
              <a:chOff x="4093648" y="2070328"/>
              <a:chExt cx="3877517" cy="2326624"/>
            </a:xfrm>
          </p:grpSpPr>
          <p:sp>
            <p:nvSpPr>
              <p:cNvPr id="10" name="Hexagon 9">
                <a:extLst>
                  <a:ext uri="{FF2B5EF4-FFF2-40B4-BE49-F238E27FC236}">
                    <a16:creationId xmlns:a16="http://schemas.microsoft.com/office/drawing/2014/main" id="{920F2E96-1DD4-A782-D7BB-D198157EFEE7}"/>
                  </a:ext>
                </a:extLst>
              </p:cNvPr>
              <p:cNvSpPr>
                <a:spLocks/>
              </p:cNvSpPr>
              <p:nvPr/>
            </p:nvSpPr>
            <p:spPr>
              <a:xfrm>
                <a:off x="4093648" y="2070328"/>
                <a:ext cx="3873156" cy="1138713"/>
              </a:xfrm>
              <a:prstGeom prst="hexagon">
                <a:avLst/>
              </a:prstGeom>
              <a:solidFill>
                <a:schemeClr val="accent5">
                  <a:lumMod val="40000"/>
                  <a:lumOff val="60000"/>
                  <a:alpha val="80000"/>
                </a:schemeClr>
              </a:solidFill>
              <a:ln w="19050">
                <a:solidFill>
                  <a:schemeClr val="bg1"/>
                </a:solidFill>
              </a:ln>
            </p:spPr>
            <p:txBody>
              <a:bodyPr wrap="square" lIns="91440" tIns="45720" rIns="91440" bIns="45720" anchor="ctr">
                <a:noAutofit/>
              </a:bodyPr>
              <a:lstStyle/>
              <a:p>
                <a:pPr marL="0" marR="0" lvl="0" indent="0" algn="ctr" defTabSz="914354" rtl="0" eaLnBrk="1" fontAlgn="auto" latinLnBrk="0" hangingPunct="1">
                  <a:lnSpc>
                    <a:spcPct val="100000"/>
                  </a:lnSpc>
                  <a:spcBef>
                    <a:spcPts val="300"/>
                  </a:spcBef>
                  <a:spcAft>
                    <a:spcPts val="200"/>
                  </a:spcAft>
                  <a:buClrTx/>
                  <a:buSzTx/>
                  <a:buFontTx/>
                  <a:buNone/>
                  <a:tabLst/>
                  <a:defRPr/>
                </a:pPr>
                <a:r>
                  <a:rPr kumimoji="0" lang="en-US" sz="1300" b="0" i="0" u="none" strike="noStrike" kern="1200" cap="none" spc="0" normalizeH="0" baseline="0" noProof="0">
                    <a:ln>
                      <a:noFill/>
                    </a:ln>
                    <a:solidFill>
                      <a:prstClr val="black"/>
                    </a:solidFill>
                    <a:effectLst/>
                    <a:uLnTx/>
                    <a:uFillTx/>
                    <a:latin typeface="Arial" panose="020B0604020202020204"/>
                    <a:ea typeface="+mn-ea"/>
                    <a:cs typeface="Times New Roman" panose="02020603050405020304" pitchFamily="18" charset="0"/>
                  </a:rPr>
                  <a:t>Decreased CVD risk factors and incidence of CVD</a:t>
                </a:r>
                <a:r>
                  <a:rPr kumimoji="0" lang="en-US" sz="1300" b="0" i="0" u="none" strike="noStrike" kern="1200" cap="none" spc="0" normalizeH="0" baseline="30000" noProof="0">
                    <a:ln>
                      <a:noFill/>
                    </a:ln>
                    <a:solidFill>
                      <a:prstClr val="black"/>
                    </a:solidFill>
                    <a:effectLst/>
                    <a:uLnTx/>
                    <a:uFillTx/>
                    <a:latin typeface="Arial" panose="020B0604020202020204"/>
                    <a:ea typeface="+mn-ea"/>
                    <a:cs typeface="Times New Roman" panose="02020603050405020304" pitchFamily="18" charset="0"/>
                  </a:rPr>
                  <a:t>1,3</a:t>
                </a:r>
                <a:endParaRPr lang="en-US">
                  <a:ea typeface="+mn-ea"/>
                </a:endParaRPr>
              </a:p>
            </p:txBody>
          </p:sp>
          <p:sp>
            <p:nvSpPr>
              <p:cNvPr id="11" name="Hexagon 10">
                <a:extLst>
                  <a:ext uri="{FF2B5EF4-FFF2-40B4-BE49-F238E27FC236}">
                    <a16:creationId xmlns:a16="http://schemas.microsoft.com/office/drawing/2014/main" id="{560A6FC6-0319-9846-7BCF-F685D0196EBB}"/>
                  </a:ext>
                </a:extLst>
              </p:cNvPr>
              <p:cNvSpPr>
                <a:spLocks/>
              </p:cNvSpPr>
              <p:nvPr/>
            </p:nvSpPr>
            <p:spPr>
              <a:xfrm>
                <a:off x="4098009" y="3258239"/>
                <a:ext cx="3873156" cy="1138713"/>
              </a:xfrm>
              <a:prstGeom prst="hexagon">
                <a:avLst/>
              </a:prstGeom>
              <a:solidFill>
                <a:schemeClr val="accent5">
                  <a:lumMod val="40000"/>
                  <a:lumOff val="60000"/>
                  <a:alpha val="80000"/>
                </a:schemeClr>
              </a:solidFill>
              <a:ln w="19050">
                <a:solidFill>
                  <a:schemeClr val="bg1"/>
                </a:solidFill>
              </a:ln>
            </p:spPr>
            <p:txBody>
              <a:bodyPr wrap="square" lIns="91440" tIns="45720" rIns="91440" bIns="45720" anchor="ctr">
                <a:noAutofit/>
              </a:bodyPr>
              <a:lstStyle/>
              <a:p>
                <a:pPr marL="0" marR="0" lvl="0" indent="0" algn="ctr" defTabSz="914354" rtl="0" eaLnBrk="1" fontAlgn="auto" latinLnBrk="0" hangingPunct="1">
                  <a:lnSpc>
                    <a:spcPct val="100000"/>
                  </a:lnSpc>
                  <a:spcBef>
                    <a:spcPts val="300"/>
                  </a:spcBef>
                  <a:spcAft>
                    <a:spcPts val="200"/>
                  </a:spcAft>
                  <a:buClrTx/>
                  <a:buSzTx/>
                  <a:buFontTx/>
                  <a:buNone/>
                  <a:tabLst/>
                  <a:defRPr/>
                </a:pPr>
                <a:r>
                  <a:rPr kumimoji="0" lang="en-US" sz="1300" b="0" i="0" u="none" strike="noStrike" kern="1200" cap="none" spc="0" normalizeH="0" baseline="0" noProof="0">
                    <a:ln>
                      <a:noFill/>
                    </a:ln>
                    <a:solidFill>
                      <a:prstClr val="black"/>
                    </a:solidFill>
                    <a:effectLst/>
                    <a:uLnTx/>
                    <a:uFillTx/>
                    <a:latin typeface="Arial" panose="020B0604020202020204"/>
                    <a:ea typeface="+mn-ea"/>
                    <a:cs typeface="Times New Roman" panose="02020603050405020304" pitchFamily="18" charset="0"/>
                  </a:rPr>
                  <a:t>Delay/prevention of type 2 diabetes and reduced need for antihyperglycemic medicine</a:t>
                </a:r>
                <a:r>
                  <a:rPr kumimoji="0" lang="en-US" sz="1300" b="0" i="0" u="none" strike="noStrike" kern="1200" cap="none" spc="0" normalizeH="0" baseline="30000" noProof="0">
                    <a:ln>
                      <a:noFill/>
                    </a:ln>
                    <a:solidFill>
                      <a:prstClr val="black"/>
                    </a:solidFill>
                    <a:effectLst/>
                    <a:uLnTx/>
                    <a:uFillTx/>
                    <a:latin typeface="Arial" panose="020B0604020202020204"/>
                    <a:ea typeface="+mn-ea"/>
                    <a:cs typeface="Times New Roman" panose="02020603050405020304" pitchFamily="18" charset="0"/>
                  </a:rPr>
                  <a:t>1,3,6</a:t>
                </a:r>
                <a:endParaRPr lang="en-US">
                  <a:ea typeface="+mn-ea"/>
                </a:endParaRPr>
              </a:p>
            </p:txBody>
          </p:sp>
        </p:grpSp>
        <p:grpSp>
          <p:nvGrpSpPr>
            <p:cNvPr id="17" name="Group 16">
              <a:extLst>
                <a:ext uri="{FF2B5EF4-FFF2-40B4-BE49-F238E27FC236}">
                  <a16:creationId xmlns:a16="http://schemas.microsoft.com/office/drawing/2014/main" id="{E92AC16E-2C9E-249E-EFA2-E14F1781EEFE}"/>
                </a:ext>
              </a:extLst>
            </p:cNvPr>
            <p:cNvGrpSpPr/>
            <p:nvPr/>
          </p:nvGrpSpPr>
          <p:grpSpPr>
            <a:xfrm>
              <a:off x="8039444" y="2070328"/>
              <a:ext cx="3873156" cy="2326624"/>
              <a:chOff x="8039444" y="2070328"/>
              <a:chExt cx="3873156" cy="2326624"/>
            </a:xfrm>
          </p:grpSpPr>
          <p:sp>
            <p:nvSpPr>
              <p:cNvPr id="12" name="Hexagon 11">
                <a:extLst>
                  <a:ext uri="{FF2B5EF4-FFF2-40B4-BE49-F238E27FC236}">
                    <a16:creationId xmlns:a16="http://schemas.microsoft.com/office/drawing/2014/main" id="{80AAB7D2-7BBA-0EA0-28EC-6C5886D23C0F}"/>
                  </a:ext>
                </a:extLst>
              </p:cNvPr>
              <p:cNvSpPr>
                <a:spLocks/>
              </p:cNvSpPr>
              <p:nvPr/>
            </p:nvSpPr>
            <p:spPr>
              <a:xfrm>
                <a:off x="8039444" y="2070328"/>
                <a:ext cx="3873156" cy="1138713"/>
              </a:xfrm>
              <a:prstGeom prst="hexagon">
                <a:avLst/>
              </a:prstGeom>
              <a:solidFill>
                <a:schemeClr val="accent5">
                  <a:lumMod val="40000"/>
                  <a:lumOff val="60000"/>
                  <a:alpha val="80000"/>
                </a:schemeClr>
              </a:solidFill>
              <a:ln w="19050">
                <a:solidFill>
                  <a:schemeClr val="bg1"/>
                </a:solidFill>
              </a:ln>
            </p:spPr>
            <p:txBody>
              <a:bodyPr wrap="square" lIns="91440" tIns="45720" rIns="91440" bIns="45720" anchor="ctr">
                <a:noAutofit/>
              </a:bodyPr>
              <a:lstStyle/>
              <a:p>
                <a:pPr marL="0" marR="0" lvl="0" indent="0" algn="ctr" defTabSz="914354" rtl="0" eaLnBrk="1" fontAlgn="auto" latinLnBrk="0" hangingPunct="1">
                  <a:lnSpc>
                    <a:spcPct val="100000"/>
                  </a:lnSpc>
                  <a:spcBef>
                    <a:spcPts val="300"/>
                  </a:spcBef>
                  <a:spcAft>
                    <a:spcPts val="200"/>
                  </a:spcAft>
                  <a:buClrTx/>
                  <a:buSzTx/>
                  <a:buFontTx/>
                  <a:buNone/>
                  <a:tabLst/>
                  <a:defRPr/>
                </a:pPr>
                <a:r>
                  <a:rPr kumimoji="0" lang="en-US" sz="1300" b="0" i="0" u="none" strike="noStrike" kern="1200" cap="none" spc="0" normalizeH="0" baseline="0" noProof="0">
                    <a:ln>
                      <a:noFill/>
                    </a:ln>
                    <a:solidFill>
                      <a:prstClr val="black"/>
                    </a:solidFill>
                    <a:effectLst/>
                    <a:uLnTx/>
                    <a:uFillTx/>
                    <a:latin typeface="Arial" panose="020B0604020202020204"/>
                    <a:ea typeface="+mn-ea"/>
                    <a:cs typeface="Times New Roman" panose="02020603050405020304" pitchFamily="18" charset="0"/>
                  </a:rPr>
                  <a:t>Remission of albuminuria and </a:t>
                </a:r>
                <a:br>
                  <a:rPr kumimoji="0" lang="en-US" sz="1300" b="0" i="0" u="none" strike="noStrike" kern="1200" cap="none" spc="0" normalizeH="0" baseline="0" noProof="0">
                    <a:ln>
                      <a:noFill/>
                    </a:ln>
                    <a:solidFill>
                      <a:prstClr val="black"/>
                    </a:solidFill>
                    <a:effectLst/>
                    <a:uLnTx/>
                    <a:uFillTx/>
                    <a:latin typeface="Arial" panose="020B0604020202020204"/>
                    <a:ea typeface="+mn-ea"/>
                    <a:cs typeface="Times New Roman" panose="02020603050405020304" pitchFamily="18" charset="0"/>
                  </a:rPr>
                </a:br>
                <a:r>
                  <a:rPr kumimoji="0" lang="en-US" sz="1300" b="0" i="0" u="none" strike="noStrike" kern="1200" cap="none" spc="0" normalizeH="0" baseline="0" noProof="0">
                    <a:ln>
                      <a:noFill/>
                    </a:ln>
                    <a:solidFill>
                      <a:prstClr val="black"/>
                    </a:solidFill>
                    <a:effectLst/>
                    <a:uLnTx/>
                    <a:uFillTx/>
                    <a:latin typeface="Arial" panose="020B0604020202020204"/>
                    <a:ea typeface="+mn-ea"/>
                    <a:cs typeface="Times New Roman" panose="02020603050405020304" pitchFamily="18" charset="0"/>
                  </a:rPr>
                  <a:t>early-stage CKD</a:t>
                </a:r>
                <a:r>
                  <a:rPr kumimoji="0" lang="en-US" sz="1300" b="0" i="0" u="none" strike="noStrike" kern="1200" cap="none" spc="0" normalizeH="0" baseline="30000" noProof="0">
                    <a:ln>
                      <a:noFill/>
                    </a:ln>
                    <a:solidFill>
                      <a:prstClr val="black"/>
                    </a:solidFill>
                    <a:effectLst/>
                    <a:uLnTx/>
                    <a:uFillTx/>
                    <a:latin typeface="Arial" panose="020B0604020202020204"/>
                    <a:ea typeface="+mn-ea"/>
                    <a:cs typeface="Times New Roman" panose="02020603050405020304" pitchFamily="18" charset="0"/>
                  </a:rPr>
                  <a:t>4</a:t>
                </a:r>
                <a:endParaRPr lang="en-US">
                  <a:ea typeface="+mn-ea"/>
                </a:endParaRPr>
              </a:p>
            </p:txBody>
          </p:sp>
          <p:sp>
            <p:nvSpPr>
              <p:cNvPr id="13" name="Hexagon 12">
                <a:extLst>
                  <a:ext uri="{FF2B5EF4-FFF2-40B4-BE49-F238E27FC236}">
                    <a16:creationId xmlns:a16="http://schemas.microsoft.com/office/drawing/2014/main" id="{BB1A7510-84D0-4010-058F-CEF5F209A22F}"/>
                  </a:ext>
                </a:extLst>
              </p:cNvPr>
              <p:cNvSpPr>
                <a:spLocks/>
              </p:cNvSpPr>
              <p:nvPr/>
            </p:nvSpPr>
            <p:spPr>
              <a:xfrm>
                <a:off x="8039444" y="3258239"/>
                <a:ext cx="3873156" cy="1138713"/>
              </a:xfrm>
              <a:prstGeom prst="hexagon">
                <a:avLst/>
              </a:prstGeom>
              <a:solidFill>
                <a:schemeClr val="accent5">
                  <a:lumMod val="40000"/>
                  <a:lumOff val="60000"/>
                  <a:alpha val="80000"/>
                </a:schemeClr>
              </a:solidFill>
              <a:ln w="19050">
                <a:solidFill>
                  <a:schemeClr val="bg1"/>
                </a:solidFill>
              </a:ln>
            </p:spPr>
            <p:txBody>
              <a:bodyPr wrap="square" lIns="91440" tIns="45720" rIns="91440" bIns="45720" anchor="ctr">
                <a:noAutofit/>
              </a:bodyPr>
              <a:lstStyle/>
              <a:p>
                <a:pPr algn="ctr" defTabSz="914354">
                  <a:spcBef>
                    <a:spcPts val="200"/>
                  </a:spcBef>
                  <a:spcAft>
                    <a:spcPts val="200"/>
                  </a:spcAft>
                  <a:defRPr/>
                </a:pPr>
                <a:r>
                  <a:rPr kumimoji="0" lang="en-US" sz="1300" b="0" i="0" u="none" strike="noStrike" kern="1200" cap="none" spc="0" normalizeH="0" baseline="0" noProof="0">
                    <a:ln>
                      <a:noFill/>
                    </a:ln>
                    <a:effectLst/>
                    <a:uLnTx/>
                    <a:uFillTx/>
                    <a:latin typeface="Arial" panose="020B0604020202020204"/>
                    <a:ea typeface="+mn-ea"/>
                    <a:cs typeface="Times New Roman"/>
                  </a:rPr>
                  <a:t>Decreased risk of hormone-related cancer development.</a:t>
                </a:r>
                <a:endParaRPr lang="en-US">
                  <a:cs typeface="Times New Roman"/>
                </a:endParaRPr>
              </a:p>
              <a:p>
                <a:pPr algn="ctr" defTabSz="914354">
                  <a:spcBef>
                    <a:spcPts val="200"/>
                  </a:spcBef>
                  <a:spcAft>
                    <a:spcPts val="200"/>
                  </a:spcAft>
                  <a:defRPr/>
                </a:pPr>
                <a:r>
                  <a:rPr lang="en-US" sz="1050">
                    <a:latin typeface="Arial" panose="020B0604020202020204"/>
                    <a:cs typeface="Times New Roman"/>
                  </a:rPr>
                  <a:t>(</a:t>
                </a:r>
                <a:r>
                  <a:rPr kumimoji="0" lang="en-US" sz="1050" b="0" i="0" u="none" strike="noStrike" kern="1200" cap="none" spc="0" normalizeH="0" baseline="0" noProof="0">
                    <a:ln>
                      <a:noFill/>
                    </a:ln>
                    <a:effectLst/>
                    <a:uLnTx/>
                    <a:uFillTx/>
                    <a:latin typeface="Arial" panose="020B0604020202020204"/>
                    <a:ea typeface="+mn-ea"/>
                    <a:cs typeface="Times New Roman"/>
                  </a:rPr>
                  <a:t>in women</a:t>
                </a:r>
                <a:r>
                  <a:rPr lang="en-US" sz="1050">
                    <a:latin typeface="Arial" panose="020B0604020202020204"/>
                    <a:cs typeface="Times New Roman"/>
                  </a:rPr>
                  <a:t>, </a:t>
                </a:r>
                <a:r>
                  <a:rPr kumimoji="0" lang="en-US" sz="1050" b="0" i="0" u="none" strike="noStrike" kern="1200" cap="none" spc="0" normalizeH="0" baseline="0" noProof="0">
                    <a:ln>
                      <a:noFill/>
                    </a:ln>
                    <a:effectLst/>
                    <a:uLnTx/>
                    <a:uFillTx/>
                    <a:latin typeface="Arial" panose="020B0604020202020204"/>
                    <a:ea typeface="+mn-ea"/>
                    <a:cs typeface="Times New Roman"/>
                  </a:rPr>
                  <a:t>42% decrease in overall cancers and a 50% decrease in endometrial </a:t>
                </a:r>
                <a:r>
                  <a:rPr lang="en-US" sz="1050">
                    <a:latin typeface="Arial" panose="020B0604020202020204"/>
                    <a:cs typeface="Times New Roman"/>
                  </a:rPr>
                  <a:t>cancers)</a:t>
                </a:r>
                <a:r>
                  <a:rPr lang="en-US" sz="1300" baseline="30000">
                    <a:latin typeface="Arial" panose="020B0604020202020204"/>
                    <a:cs typeface="Times New Roman"/>
                  </a:rPr>
                  <a:t>3,7</a:t>
                </a:r>
                <a:endParaRPr lang="en-US">
                  <a:cs typeface="Times New Roman"/>
                </a:endParaRPr>
              </a:p>
            </p:txBody>
          </p:sp>
        </p:grpSp>
      </p:grpSp>
      <p:sp>
        <p:nvSpPr>
          <p:cNvPr id="15" name="TextBox 14">
            <a:extLst>
              <a:ext uri="{FF2B5EF4-FFF2-40B4-BE49-F238E27FC236}">
                <a16:creationId xmlns:a16="http://schemas.microsoft.com/office/drawing/2014/main" id="{347BA52F-AC30-8973-80A8-F8D2E2C8D0D0}"/>
              </a:ext>
            </a:extLst>
          </p:cNvPr>
          <p:cNvSpPr txBox="1"/>
          <p:nvPr/>
        </p:nvSpPr>
        <p:spPr>
          <a:xfrm>
            <a:off x="702103" y="1624199"/>
            <a:ext cx="6197600" cy="369332"/>
          </a:xfrm>
          <a:prstGeom prst="rect">
            <a:avLst/>
          </a:prstGeom>
          <a:noFill/>
        </p:spPr>
        <p:txBody>
          <a:bodyPr wrap="square">
            <a:spAutoFit/>
          </a:bodyPr>
          <a:lstStyle/>
          <a:p>
            <a:pPr marL="0" marR="0" lvl="0" indent="0" algn="l" defTabSz="914354"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1800" b="0" i="0" u="none" strike="noStrike" kern="1200" cap="none" spc="0" normalizeH="0" baseline="0" noProof="0">
                <a:ln>
                  <a:noFill/>
                </a:ln>
                <a:solidFill>
                  <a:prstClr val="black"/>
                </a:solidFill>
                <a:effectLst/>
                <a:uLnTx/>
                <a:uFillTx/>
                <a:latin typeface="Arial" panose="020B0604020202020204"/>
                <a:ea typeface="+mn-ea"/>
                <a:cs typeface="+mn-cs"/>
              </a:rPr>
              <a:t>After metabolic surgery, patients may achieve:</a:t>
            </a:r>
          </a:p>
        </p:txBody>
      </p:sp>
    </p:spTree>
    <p:extLst>
      <p:ext uri="{BB962C8B-B14F-4D97-AF65-F5344CB8AC3E}">
        <p14:creationId xmlns:p14="http://schemas.microsoft.com/office/powerpoint/2010/main" val="368222187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E0A96-94BE-4BF6-B380-2CDDD1FC6D46}"/>
              </a:ext>
            </a:extLst>
          </p:cNvPr>
          <p:cNvSpPr>
            <a:spLocks noGrp="1"/>
          </p:cNvSpPr>
          <p:nvPr>
            <p:ph type="title"/>
          </p:nvPr>
        </p:nvSpPr>
        <p:spPr/>
        <p:txBody>
          <a:bodyPr/>
          <a:lstStyle/>
          <a:p>
            <a:r>
              <a:rPr lang="en-CA"/>
              <a:t>Candidates for bariatric surgery</a:t>
            </a:r>
          </a:p>
        </p:txBody>
      </p:sp>
      <p:sp>
        <p:nvSpPr>
          <p:cNvPr id="3" name="Text Placeholder 2">
            <a:extLst>
              <a:ext uri="{FF2B5EF4-FFF2-40B4-BE49-F238E27FC236}">
                <a16:creationId xmlns:a16="http://schemas.microsoft.com/office/drawing/2014/main" id="{9CF9200A-CF14-426D-9C70-C9D679F53ACA}"/>
              </a:ext>
            </a:extLst>
          </p:cNvPr>
          <p:cNvSpPr>
            <a:spLocks noGrp="1"/>
          </p:cNvSpPr>
          <p:nvPr>
            <p:ph type="body" sz="quarter" idx="13"/>
          </p:nvPr>
        </p:nvSpPr>
        <p:spPr>
          <a:xfrm>
            <a:off x="647998" y="6210000"/>
            <a:ext cx="11167981" cy="324000"/>
          </a:xfrm>
        </p:spPr>
        <p:txBody>
          <a:bodyPr>
            <a:normAutofit fontScale="47500" lnSpcReduction="20000"/>
          </a:bodyPr>
          <a:lstStyle/>
          <a:p>
            <a:r>
              <a:rPr lang="en-CA" sz="1000" i="0" dirty="0"/>
              <a:t>*Per the 2022 American Society for Metabolic and Bariatric Surgery (ASMBS) and International Federation for the Surgery of Obesity and Metabolic Disorders (IFSO).</a:t>
            </a:r>
            <a:br>
              <a:rPr lang="en-CA" sz="1000" i="0" dirty="0"/>
            </a:br>
            <a:r>
              <a:rPr lang="en-CA" sz="1000" i="0" dirty="0"/>
              <a:t>BMI, body mass index; GI, gastrointestinal; OA, osteoarthritis; T2D, type 2 diabetes.</a:t>
            </a:r>
            <a:br>
              <a:rPr lang="en-CA" sz="1000" i="0" dirty="0"/>
            </a:br>
            <a:r>
              <a:rPr lang="en-CA" sz="1000" i="0" dirty="0"/>
              <a:t>1. </a:t>
            </a:r>
            <a:r>
              <a:rPr lang="en-CA" sz="1000" i="0" dirty="0">
                <a:solidFill>
                  <a:schemeClr val="tx1"/>
                </a:solidFill>
                <a:effectLst/>
                <a:ea typeface="Calibri" panose="020F0502020204030204" pitchFamily="34" charset="0"/>
                <a:cs typeface="Arial" panose="020B0604020202020204" pitchFamily="34" charset="0"/>
              </a:rPr>
              <a:t>Eisenberg D et al. Surg </a:t>
            </a:r>
            <a:r>
              <a:rPr lang="en-CA" sz="1000" i="0" dirty="0" err="1">
                <a:solidFill>
                  <a:schemeClr val="tx1"/>
                </a:solidFill>
                <a:effectLst/>
                <a:ea typeface="Calibri" panose="020F0502020204030204" pitchFamily="34" charset="0"/>
                <a:cs typeface="Arial" panose="020B0604020202020204" pitchFamily="34" charset="0"/>
              </a:rPr>
              <a:t>Obes</a:t>
            </a:r>
            <a:r>
              <a:rPr lang="en-CA" sz="1000" i="0" dirty="0">
                <a:solidFill>
                  <a:schemeClr val="tx1"/>
                </a:solidFill>
                <a:effectLst/>
                <a:ea typeface="Calibri" panose="020F0502020204030204" pitchFamily="34" charset="0"/>
                <a:cs typeface="Arial" panose="020B0604020202020204" pitchFamily="34" charset="0"/>
              </a:rPr>
              <a:t> </a:t>
            </a:r>
            <a:r>
              <a:rPr lang="en-CA" sz="1000" i="0" dirty="0" err="1">
                <a:solidFill>
                  <a:schemeClr val="tx1"/>
                </a:solidFill>
                <a:effectLst/>
                <a:ea typeface="Calibri" panose="020F0502020204030204" pitchFamily="34" charset="0"/>
                <a:cs typeface="Arial" panose="020B0604020202020204" pitchFamily="34" charset="0"/>
              </a:rPr>
              <a:t>Relat</a:t>
            </a:r>
            <a:r>
              <a:rPr lang="en-CA" sz="1000" i="0" dirty="0">
                <a:solidFill>
                  <a:schemeClr val="tx1"/>
                </a:solidFill>
                <a:effectLst/>
                <a:ea typeface="Calibri" panose="020F0502020204030204" pitchFamily="34" charset="0"/>
                <a:cs typeface="Arial" panose="020B0604020202020204" pitchFamily="34" charset="0"/>
              </a:rPr>
              <a:t> Dis. 2022;18:1–12</a:t>
            </a:r>
            <a:r>
              <a:rPr lang="en-CA" sz="1000" i="0" dirty="0"/>
              <a:t>; 2. Stahl JM and Malhotra S. Obesity surgery indications and contraindications. Available at: </a:t>
            </a:r>
            <a:r>
              <a:rPr lang="en-CA" sz="1000" i="0" dirty="0">
                <a:hlinkClick r:id="rId2"/>
              </a:rPr>
              <a:t>https://www.ncbi.nlm.nih.gov/books/NBK513285/</a:t>
            </a:r>
            <a:r>
              <a:rPr lang="en-CA" sz="1000" i="0" dirty="0"/>
              <a:t>, Accessed May 2023; 3. Rinella ME et al. Hepatology. 2023;77:1797–1835; 4. </a:t>
            </a:r>
            <a:r>
              <a:rPr lang="en-GB" sz="1000" i="0" dirty="0" err="1"/>
              <a:t>ElSayed</a:t>
            </a:r>
            <a:r>
              <a:rPr lang="en-GB" sz="1000" i="0" dirty="0"/>
              <a:t> NA et al. Diabetes Care. 2023;46:S128–S139</a:t>
            </a:r>
            <a:r>
              <a:rPr lang="en-CA" sz="1000" i="0" dirty="0"/>
              <a:t>.</a:t>
            </a:r>
          </a:p>
        </p:txBody>
      </p:sp>
      <p:sp>
        <p:nvSpPr>
          <p:cNvPr id="5" name="TextBox 4">
            <a:extLst>
              <a:ext uri="{FF2B5EF4-FFF2-40B4-BE49-F238E27FC236}">
                <a16:creationId xmlns:a16="http://schemas.microsoft.com/office/drawing/2014/main" id="{66B016FF-E29B-70EE-DF4F-9AC7BD34B6B7}"/>
              </a:ext>
            </a:extLst>
          </p:cNvPr>
          <p:cNvSpPr txBox="1"/>
          <p:nvPr/>
        </p:nvSpPr>
        <p:spPr>
          <a:xfrm>
            <a:off x="512010" y="4865807"/>
            <a:ext cx="11167981" cy="584775"/>
          </a:xfrm>
          <a:prstGeom prst="rect">
            <a:avLst/>
          </a:prstGeom>
          <a:solidFill>
            <a:schemeClr val="accent1"/>
          </a:solidFill>
          <a:ln>
            <a:no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prstClr val="white"/>
                </a:solidFill>
                <a:latin typeface="Arial" panose="020B0604020202020204"/>
              </a:rPr>
              <a:t>Given the complexity of the disease of obesity, candidates for bariatric and metabolic surgery should be evaluated by a multidisciplinary team with access to medical, surgical, psychiatric and nutritional expertise</a:t>
            </a:r>
            <a:r>
              <a:rPr lang="en-US" sz="1600" b="1" baseline="30000">
                <a:solidFill>
                  <a:prstClr val="white"/>
                </a:solidFill>
                <a:latin typeface="Arial" panose="020B0604020202020204"/>
              </a:rPr>
              <a:t>1,4</a:t>
            </a:r>
            <a:endParaRPr kumimoji="0" lang="en-CA" sz="1600" b="1" i="0" u="none" strike="noStrike" kern="1200" cap="none" spc="0" normalizeH="0" baseline="30000" noProof="0">
              <a:ln>
                <a:noFill/>
              </a:ln>
              <a:solidFill>
                <a:prstClr val="white"/>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DFCE6225-CEDB-4788-9F34-C33EB1963D6E}"/>
              </a:ext>
            </a:extLst>
          </p:cNvPr>
          <p:cNvSpPr/>
          <p:nvPr/>
        </p:nvSpPr>
        <p:spPr>
          <a:xfrm>
            <a:off x="909803" y="1720420"/>
            <a:ext cx="5086052" cy="3115602"/>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02516E91-266A-46F6-87EB-25AD1011853D}"/>
              </a:ext>
            </a:extLst>
          </p:cNvPr>
          <p:cNvSpPr txBox="1"/>
          <p:nvPr/>
        </p:nvSpPr>
        <p:spPr>
          <a:xfrm>
            <a:off x="909802" y="1579688"/>
            <a:ext cx="5086052" cy="338554"/>
          </a:xfrm>
          <a:prstGeom prst="rect">
            <a:avLst/>
          </a:prstGeom>
          <a:solidFill>
            <a:schemeClr val="accent1"/>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a:ln>
                  <a:noFill/>
                </a:ln>
                <a:solidFill>
                  <a:prstClr val="white"/>
                </a:solidFill>
                <a:effectLst/>
                <a:uLnTx/>
                <a:uFillTx/>
                <a:latin typeface="Arial" panose="020B0604020202020204"/>
                <a:ea typeface="+mn-ea"/>
                <a:cs typeface="+mn-cs"/>
              </a:rPr>
              <a:t>Indications to undergo bariatric surgery:</a:t>
            </a:r>
            <a:r>
              <a:rPr kumimoji="0" lang="en-CA" sz="1600" b="0" i="0" u="none" strike="noStrike" kern="1200" cap="none" spc="0" normalizeH="0" baseline="30000" noProof="0">
                <a:ln>
                  <a:noFill/>
                </a:ln>
                <a:solidFill>
                  <a:prstClr val="white"/>
                </a:solidFill>
                <a:effectLst/>
                <a:uLnTx/>
                <a:uFillTx/>
                <a:latin typeface="Arial" panose="020B0604020202020204"/>
                <a:ea typeface="+mn-ea"/>
                <a:cs typeface="+mn-cs"/>
              </a:rPr>
              <a:t>1</a:t>
            </a:r>
          </a:p>
        </p:txBody>
      </p:sp>
      <p:sp>
        <p:nvSpPr>
          <p:cNvPr id="8" name="TextBox 7">
            <a:extLst>
              <a:ext uri="{FF2B5EF4-FFF2-40B4-BE49-F238E27FC236}">
                <a16:creationId xmlns:a16="http://schemas.microsoft.com/office/drawing/2014/main" id="{9EAD9347-BBA7-4291-ACFD-6103907722F5}"/>
              </a:ext>
            </a:extLst>
          </p:cNvPr>
          <p:cNvSpPr txBox="1"/>
          <p:nvPr/>
        </p:nvSpPr>
        <p:spPr>
          <a:xfrm>
            <a:off x="2624466" y="2936820"/>
            <a:ext cx="1657473" cy="307777"/>
          </a:xfrm>
          <a:prstGeom prst="rect">
            <a:avLst/>
          </a:prstGeom>
          <a:no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a:ln>
                  <a:noFill/>
                </a:ln>
                <a:solidFill>
                  <a:prstClr val="black"/>
                </a:solidFill>
                <a:effectLst/>
                <a:uLnTx/>
                <a:uFillTx/>
                <a:latin typeface="Arial" panose="020B0604020202020204"/>
                <a:ea typeface="+mn-ea"/>
                <a:cs typeface="+mn-cs"/>
              </a:rPr>
              <a:t>OR</a:t>
            </a:r>
          </a:p>
        </p:txBody>
      </p:sp>
      <p:grpSp>
        <p:nvGrpSpPr>
          <p:cNvPr id="24" name="Group 23">
            <a:extLst>
              <a:ext uri="{FF2B5EF4-FFF2-40B4-BE49-F238E27FC236}">
                <a16:creationId xmlns:a16="http://schemas.microsoft.com/office/drawing/2014/main" id="{5A7E683E-5343-C203-30AE-BD7F9DBA49B9}"/>
              </a:ext>
            </a:extLst>
          </p:cNvPr>
          <p:cNvGrpSpPr/>
          <p:nvPr/>
        </p:nvGrpSpPr>
        <p:grpSpPr>
          <a:xfrm>
            <a:off x="909802" y="1959418"/>
            <a:ext cx="5086800" cy="338554"/>
            <a:chOff x="909801" y="1714977"/>
            <a:chExt cx="5086800" cy="338554"/>
          </a:xfrm>
        </p:grpSpPr>
        <p:sp>
          <p:nvSpPr>
            <p:cNvPr id="34" name="Rectangle 33">
              <a:extLst>
                <a:ext uri="{FF2B5EF4-FFF2-40B4-BE49-F238E27FC236}">
                  <a16:creationId xmlns:a16="http://schemas.microsoft.com/office/drawing/2014/main" id="{A33DA882-A5CB-4AF6-8F36-0CB3E077F87E}"/>
                </a:ext>
              </a:extLst>
            </p:cNvPr>
            <p:cNvSpPr/>
            <p:nvPr/>
          </p:nvSpPr>
          <p:spPr>
            <a:xfrm>
              <a:off x="909801" y="1714977"/>
              <a:ext cx="5086800" cy="33855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5" name="TextBox 34">
              <a:extLst>
                <a:ext uri="{FF2B5EF4-FFF2-40B4-BE49-F238E27FC236}">
                  <a16:creationId xmlns:a16="http://schemas.microsoft.com/office/drawing/2014/main" id="{0B28DCAD-15AB-4AD3-8CAC-77C6B688C9E6}"/>
                </a:ext>
              </a:extLst>
            </p:cNvPr>
            <p:cNvSpPr txBox="1"/>
            <p:nvPr/>
          </p:nvSpPr>
          <p:spPr>
            <a:xfrm>
              <a:off x="909801" y="1730366"/>
              <a:ext cx="4790228" cy="30777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prstClr val="black"/>
                  </a:solidFill>
                  <a:effectLst/>
                  <a:uLnTx/>
                  <a:uFillTx/>
                  <a:latin typeface="Arial" panose="020B0604020202020204"/>
                  <a:ea typeface="+mn-ea"/>
                  <a:cs typeface="+mn-cs"/>
                </a:rPr>
                <a:t>Not responding to past nonsurgical weight loss attempts</a:t>
              </a:r>
            </a:p>
          </p:txBody>
        </p:sp>
      </p:grpSp>
      <p:grpSp>
        <p:nvGrpSpPr>
          <p:cNvPr id="23" name="Group 22">
            <a:extLst>
              <a:ext uri="{FF2B5EF4-FFF2-40B4-BE49-F238E27FC236}">
                <a16:creationId xmlns:a16="http://schemas.microsoft.com/office/drawing/2014/main" id="{99F85A2B-11FC-3C1A-1D36-3FB6A76CA870}"/>
              </a:ext>
            </a:extLst>
          </p:cNvPr>
          <p:cNvGrpSpPr/>
          <p:nvPr/>
        </p:nvGrpSpPr>
        <p:grpSpPr>
          <a:xfrm>
            <a:off x="909802" y="2351617"/>
            <a:ext cx="5086800" cy="531558"/>
            <a:chOff x="909801" y="2086051"/>
            <a:chExt cx="5086800" cy="531558"/>
          </a:xfrm>
        </p:grpSpPr>
        <p:sp>
          <p:nvSpPr>
            <p:cNvPr id="20" name="Rectangle 19">
              <a:extLst>
                <a:ext uri="{FF2B5EF4-FFF2-40B4-BE49-F238E27FC236}">
                  <a16:creationId xmlns:a16="http://schemas.microsoft.com/office/drawing/2014/main" id="{4406D170-EAE4-4667-95BF-8AC37DF0DE64}"/>
                </a:ext>
              </a:extLst>
            </p:cNvPr>
            <p:cNvSpPr/>
            <p:nvPr/>
          </p:nvSpPr>
          <p:spPr>
            <a:xfrm>
              <a:off x="909801" y="2086051"/>
              <a:ext cx="5086800" cy="53155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AE0D6A14-1BF4-457F-8AC9-ADD1158B6211}"/>
                </a:ext>
              </a:extLst>
            </p:cNvPr>
            <p:cNvSpPr txBox="1"/>
            <p:nvPr/>
          </p:nvSpPr>
          <p:spPr>
            <a:xfrm>
              <a:off x="909801" y="2090220"/>
              <a:ext cx="4182466" cy="523220"/>
            </a:xfrm>
            <a:prstGeom prst="rect">
              <a:avLst/>
            </a:prstGeom>
            <a:noFill/>
            <a:ln>
              <a:noFill/>
            </a:ln>
          </p:spPr>
          <p:txBody>
            <a:bodyPr wrap="square" rtlCol="0">
              <a:spAutoFit/>
            </a:bodyPr>
            <a:lstStyle/>
            <a:p>
              <a:pPr>
                <a:defRPr/>
              </a:pPr>
              <a:r>
                <a:rPr kumimoji="0" lang="en-CA" sz="1400" b="0" i="0" u="none" strike="noStrike" kern="1200" cap="none" spc="0" normalizeH="0" baseline="0" noProof="0">
                  <a:ln>
                    <a:noFill/>
                  </a:ln>
                  <a:solidFill>
                    <a:prstClr val="black"/>
                  </a:solidFill>
                  <a:effectLst/>
                  <a:uLnTx/>
                  <a:uFillTx/>
                  <a:latin typeface="Arial" panose="020B0604020202020204"/>
                  <a:ea typeface="+mn-ea"/>
                  <a:cs typeface="+mn-cs"/>
                </a:rPr>
                <a:t>BMI is </a:t>
              </a:r>
              <a:r>
                <a:rPr kumimoji="0" lang="en-CA" sz="1400" b="0" i="0" u="none" strike="noStrike" kern="1200" cap="none" spc="0" normalizeH="0" baseline="0" noProof="0">
                  <a:ln>
                    <a:noFill/>
                  </a:ln>
                  <a:solidFill>
                    <a:prstClr val="black"/>
                  </a:solidFill>
                  <a:effectLst/>
                  <a:uLnTx/>
                  <a:uFillTx/>
                  <a:latin typeface="Arial" panose="020B0604020202020204"/>
                  <a:ea typeface="+mn-ea"/>
                  <a:cs typeface="Times New Roman" panose="02020603050405020304" pitchFamily="18" charset="0"/>
                </a:rPr>
                <a:t>≥35 kg/m</a:t>
              </a:r>
              <a:r>
                <a:rPr kumimoji="0" lang="en-CA" sz="1400" b="0" i="0" u="none" strike="noStrike" kern="1200" cap="none" spc="0" normalizeH="0" baseline="30000" noProof="0">
                  <a:ln>
                    <a:noFill/>
                  </a:ln>
                  <a:solidFill>
                    <a:prstClr val="black"/>
                  </a:solidFill>
                  <a:effectLst/>
                  <a:uLnTx/>
                  <a:uFillTx/>
                  <a:latin typeface="Arial" panose="020B0604020202020204"/>
                  <a:ea typeface="+mn-ea"/>
                  <a:cs typeface="Times New Roman" panose="02020603050405020304" pitchFamily="18" charset="0"/>
                </a:rPr>
                <a:t>2 </a:t>
              </a:r>
              <a:r>
                <a:rPr kumimoji="0" lang="en-CA" sz="1400" b="0" i="0" u="none" strike="noStrike" kern="1200" cap="none" spc="0" normalizeH="0" baseline="0" noProof="0">
                  <a:ln>
                    <a:noFill/>
                  </a:ln>
                  <a:solidFill>
                    <a:prstClr val="black"/>
                  </a:solidFill>
                  <a:effectLst/>
                  <a:uLnTx/>
                  <a:uFillTx/>
                  <a:latin typeface="Arial" panose="020B0604020202020204"/>
                  <a:ea typeface="+mn-ea"/>
                  <a:cs typeface="+mn-cs"/>
                </a:rPr>
                <a:t>regardless of the presence, absence or severity of comorbidities*</a:t>
              </a:r>
            </a:p>
          </p:txBody>
        </p:sp>
      </p:grpSp>
      <p:grpSp>
        <p:nvGrpSpPr>
          <p:cNvPr id="22" name="Group 21">
            <a:extLst>
              <a:ext uri="{FF2B5EF4-FFF2-40B4-BE49-F238E27FC236}">
                <a16:creationId xmlns:a16="http://schemas.microsoft.com/office/drawing/2014/main" id="{F3405914-1635-CBF8-CCC7-AB538C9359BE}"/>
              </a:ext>
            </a:extLst>
          </p:cNvPr>
          <p:cNvGrpSpPr/>
          <p:nvPr/>
        </p:nvGrpSpPr>
        <p:grpSpPr>
          <a:xfrm>
            <a:off x="909801" y="3298243"/>
            <a:ext cx="5086801" cy="1276296"/>
            <a:chOff x="909800" y="2990425"/>
            <a:chExt cx="5086801" cy="1276296"/>
          </a:xfrm>
        </p:grpSpPr>
        <p:sp>
          <p:nvSpPr>
            <p:cNvPr id="12" name="Rectangle 11">
              <a:extLst>
                <a:ext uri="{FF2B5EF4-FFF2-40B4-BE49-F238E27FC236}">
                  <a16:creationId xmlns:a16="http://schemas.microsoft.com/office/drawing/2014/main" id="{874010BE-A3F0-4311-9882-1903C8B4C8ED}"/>
                </a:ext>
              </a:extLst>
            </p:cNvPr>
            <p:cNvSpPr/>
            <p:nvPr/>
          </p:nvSpPr>
          <p:spPr>
            <a:xfrm>
              <a:off x="909801" y="2990425"/>
              <a:ext cx="5086800" cy="127629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41AD5A49-56C9-48E4-9439-5ACAF9B154BC}"/>
                </a:ext>
              </a:extLst>
            </p:cNvPr>
            <p:cNvSpPr txBox="1"/>
            <p:nvPr/>
          </p:nvSpPr>
          <p:spPr>
            <a:xfrm>
              <a:off x="909800" y="3078403"/>
              <a:ext cx="4980859" cy="1169551"/>
            </a:xfrm>
            <a:prstGeom prst="rect">
              <a:avLst/>
            </a:prstGeom>
            <a:noFill/>
            <a:ln>
              <a:no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400" b="0" i="0" u="none" strike="noStrike" kern="1200" cap="none" spc="0" normalizeH="0" baseline="0" noProof="0" dirty="0">
                  <a:ln>
                    <a:noFill/>
                  </a:ln>
                  <a:solidFill>
                    <a:prstClr val="black"/>
                  </a:solidFill>
                  <a:effectLst/>
                  <a:uLnTx/>
                  <a:uFillTx/>
                  <a:ea typeface="+mn-ea"/>
                  <a:cs typeface="+mn-cs"/>
                </a:rPr>
                <a:t>BMI </a:t>
              </a:r>
              <a:r>
                <a:rPr lang="en-CA" sz="1400" dirty="0">
                  <a:solidFill>
                    <a:prstClr val="black"/>
                  </a:solidFill>
                </a:rPr>
                <a:t>of 30–34.9 </a:t>
              </a:r>
              <a:r>
                <a:rPr kumimoji="0" lang="en-CA" sz="1400" b="0" i="0" u="none" strike="noStrike" kern="1200" cap="none" spc="0" normalizeH="0" baseline="0" noProof="0" dirty="0">
                  <a:ln>
                    <a:noFill/>
                  </a:ln>
                  <a:solidFill>
                    <a:prstClr val="black"/>
                  </a:solidFill>
                  <a:effectLst/>
                  <a:uLnTx/>
                  <a:uFillTx/>
                  <a:ea typeface="+mn-ea"/>
                  <a:cs typeface="Times New Roman" panose="02020603050405020304" pitchFamily="18" charset="0"/>
                </a:rPr>
                <a:t>kg/m</a:t>
              </a:r>
              <a:r>
                <a:rPr kumimoji="0" lang="en-CA" sz="1400" b="0" i="0" u="none" strike="noStrike" kern="1200" cap="none" spc="0" normalizeH="0" baseline="30000" noProof="0" dirty="0">
                  <a:ln>
                    <a:noFill/>
                  </a:ln>
                  <a:solidFill>
                    <a:prstClr val="black"/>
                  </a:solidFill>
                  <a:effectLst/>
                  <a:uLnTx/>
                  <a:uFillTx/>
                  <a:ea typeface="+mn-ea"/>
                  <a:cs typeface="Times New Roman" panose="02020603050405020304" pitchFamily="18" charset="0"/>
                </a:rPr>
                <a:t>2</a:t>
              </a:r>
              <a:r>
                <a:rPr kumimoji="0" lang="en-CA" sz="1400" b="0" i="0" u="none" strike="noStrike" kern="1200" cap="none" spc="0" normalizeH="0" baseline="0" noProof="0" dirty="0">
                  <a:ln>
                    <a:noFill/>
                  </a:ln>
                  <a:solidFill>
                    <a:prstClr val="black"/>
                  </a:solidFill>
                  <a:effectLst/>
                  <a:uLnTx/>
                  <a:uFillTx/>
                  <a:ea typeface="+mn-ea"/>
                  <a:cs typeface="+mn-cs"/>
                </a:rPr>
                <a:t> for individuals with metabolic disease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BMI </a:t>
              </a:r>
              <a:r>
                <a:rPr kumimoji="0" lang="en-CA" sz="1400" b="0" i="0" u="none" strike="noStrike" kern="1200" cap="none" spc="0" normalizeH="0" baseline="0" noProof="0" dirty="0">
                  <a:ln>
                    <a:noFill/>
                  </a:ln>
                  <a:solidFill>
                    <a:prstClr val="black"/>
                  </a:solidFill>
                  <a:effectLst/>
                  <a:uLnTx/>
                  <a:uFillTx/>
                  <a:ea typeface="+mn-ea"/>
                  <a:cs typeface="Times New Roman" panose="02020603050405020304" pitchFamily="18" charset="0"/>
                </a:rPr>
                <a:t>≥</a:t>
              </a:r>
              <a:r>
                <a:rPr lang="en-US" sz="1400" dirty="0"/>
                <a:t>27.5 kg/m</a:t>
              </a:r>
              <a:r>
                <a:rPr lang="en-US" sz="1400" baseline="30000" dirty="0"/>
                <a:t>2</a:t>
              </a:r>
              <a:r>
                <a:rPr lang="en-US" sz="1400" dirty="0"/>
                <a:t> in the Asian population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400" dirty="0">
                  <a:solidFill>
                    <a:prstClr val="black"/>
                  </a:solidFill>
                </a:rPr>
                <a:t>Appropriately selected children and adolescents with class II or III obesity</a:t>
              </a:r>
            </a:p>
          </p:txBody>
        </p:sp>
      </p:grpSp>
      <p:sp>
        <p:nvSpPr>
          <p:cNvPr id="82" name="Rectangle 81">
            <a:extLst>
              <a:ext uri="{FF2B5EF4-FFF2-40B4-BE49-F238E27FC236}">
                <a16:creationId xmlns:a16="http://schemas.microsoft.com/office/drawing/2014/main" id="{F141C2A8-6260-4AFA-8290-491BE35DBCB0}"/>
              </a:ext>
            </a:extLst>
          </p:cNvPr>
          <p:cNvSpPr/>
          <p:nvPr/>
        </p:nvSpPr>
        <p:spPr>
          <a:xfrm>
            <a:off x="6195398" y="1720420"/>
            <a:ext cx="5086800" cy="3115602"/>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3" name="TextBox 82">
            <a:extLst>
              <a:ext uri="{FF2B5EF4-FFF2-40B4-BE49-F238E27FC236}">
                <a16:creationId xmlns:a16="http://schemas.microsoft.com/office/drawing/2014/main" id="{7DAA1713-DB66-4F03-AB31-76D32A728939}"/>
              </a:ext>
            </a:extLst>
          </p:cNvPr>
          <p:cNvSpPr txBox="1"/>
          <p:nvPr/>
        </p:nvSpPr>
        <p:spPr>
          <a:xfrm>
            <a:off x="6195397" y="1579688"/>
            <a:ext cx="5086800" cy="338554"/>
          </a:xfrm>
          <a:prstGeom prst="rect">
            <a:avLst/>
          </a:prstGeom>
          <a:solidFill>
            <a:schemeClr val="accent1"/>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a:ln>
                  <a:noFill/>
                </a:ln>
                <a:solidFill>
                  <a:prstClr val="white"/>
                </a:solidFill>
                <a:effectLst/>
                <a:uLnTx/>
                <a:uFillTx/>
                <a:latin typeface="Arial" panose="020B0604020202020204"/>
                <a:ea typeface="+mn-ea"/>
                <a:cs typeface="+mn-cs"/>
              </a:rPr>
              <a:t>Relative contraindications for bariatric surgery:</a:t>
            </a:r>
            <a:r>
              <a:rPr kumimoji="0" lang="en-CA" sz="1600" b="0" i="0" u="none" strike="noStrike" kern="1200" cap="none" spc="0" normalizeH="0" baseline="30000" noProof="0">
                <a:ln>
                  <a:noFill/>
                </a:ln>
                <a:solidFill>
                  <a:prstClr val="white"/>
                </a:solidFill>
                <a:effectLst/>
                <a:uLnTx/>
                <a:uFillTx/>
                <a:latin typeface="Arial" panose="020B0604020202020204"/>
                <a:ea typeface="+mn-ea"/>
                <a:cs typeface="+mn-cs"/>
              </a:rPr>
              <a:t>2,3</a:t>
            </a:r>
          </a:p>
        </p:txBody>
      </p:sp>
      <p:grpSp>
        <p:nvGrpSpPr>
          <p:cNvPr id="19" name="Group 18">
            <a:extLst>
              <a:ext uri="{FF2B5EF4-FFF2-40B4-BE49-F238E27FC236}">
                <a16:creationId xmlns:a16="http://schemas.microsoft.com/office/drawing/2014/main" id="{AA59B26A-27A1-F8CE-2436-FF98069F1E66}"/>
              </a:ext>
            </a:extLst>
          </p:cNvPr>
          <p:cNvGrpSpPr/>
          <p:nvPr/>
        </p:nvGrpSpPr>
        <p:grpSpPr>
          <a:xfrm>
            <a:off x="6195397" y="1956082"/>
            <a:ext cx="5086800" cy="387706"/>
            <a:chOff x="6195396" y="1711641"/>
            <a:chExt cx="5086800" cy="387706"/>
          </a:xfrm>
        </p:grpSpPr>
        <p:sp>
          <p:nvSpPr>
            <p:cNvPr id="110" name="Rectangle 109">
              <a:extLst>
                <a:ext uri="{FF2B5EF4-FFF2-40B4-BE49-F238E27FC236}">
                  <a16:creationId xmlns:a16="http://schemas.microsoft.com/office/drawing/2014/main" id="{3EDA3305-1D2D-4576-B6AC-60757B4051CA}"/>
                </a:ext>
              </a:extLst>
            </p:cNvPr>
            <p:cNvSpPr/>
            <p:nvPr/>
          </p:nvSpPr>
          <p:spPr>
            <a:xfrm>
              <a:off x="6195396" y="1711641"/>
              <a:ext cx="5086800" cy="38770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1" name="TextBox 110">
              <a:extLst>
                <a:ext uri="{FF2B5EF4-FFF2-40B4-BE49-F238E27FC236}">
                  <a16:creationId xmlns:a16="http://schemas.microsoft.com/office/drawing/2014/main" id="{CFDA073F-3477-442A-88EE-A0FCDE7D4E76}"/>
                </a:ext>
              </a:extLst>
            </p:cNvPr>
            <p:cNvSpPr txBox="1"/>
            <p:nvPr/>
          </p:nvSpPr>
          <p:spPr>
            <a:xfrm>
              <a:off x="6372216" y="1751606"/>
              <a:ext cx="4183082" cy="30777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prstClr val="black"/>
                  </a:solidFill>
                  <a:effectLst/>
                  <a:uLnTx/>
                  <a:uFillTx/>
                  <a:latin typeface="Arial" panose="020B0604020202020204"/>
                  <a:ea typeface="+mn-ea"/>
                  <a:cs typeface="+mn-cs"/>
                </a:rPr>
                <a:t>Severe heart failure</a:t>
              </a:r>
            </a:p>
          </p:txBody>
        </p:sp>
      </p:grpSp>
      <p:sp>
        <p:nvSpPr>
          <p:cNvPr id="119" name="TextBox 118">
            <a:extLst>
              <a:ext uri="{FF2B5EF4-FFF2-40B4-BE49-F238E27FC236}">
                <a16:creationId xmlns:a16="http://schemas.microsoft.com/office/drawing/2014/main" id="{B386D3ED-7547-47A4-88BD-BAB6D84E5862}"/>
              </a:ext>
            </a:extLst>
          </p:cNvPr>
          <p:cNvSpPr txBox="1"/>
          <p:nvPr/>
        </p:nvSpPr>
        <p:spPr>
          <a:xfrm>
            <a:off x="6372217" y="2343466"/>
            <a:ext cx="4183082" cy="307777"/>
          </a:xfrm>
          <a:prstGeom prst="rect">
            <a:avLst/>
          </a:prstGeom>
          <a:no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prstClr val="black"/>
                </a:solidFill>
                <a:effectLst/>
                <a:uLnTx/>
                <a:uFillTx/>
                <a:latin typeface="Arial" panose="020B0604020202020204"/>
                <a:ea typeface="+mn-ea"/>
                <a:cs typeface="+mn-cs"/>
              </a:rPr>
              <a:t>Unstable coronary artery disease</a:t>
            </a:r>
          </a:p>
        </p:txBody>
      </p:sp>
      <p:sp>
        <p:nvSpPr>
          <p:cNvPr id="121" name="TextBox 120">
            <a:extLst>
              <a:ext uri="{FF2B5EF4-FFF2-40B4-BE49-F238E27FC236}">
                <a16:creationId xmlns:a16="http://schemas.microsoft.com/office/drawing/2014/main" id="{0974CF8C-47B8-4BF8-B99A-CD72EA56B46A}"/>
              </a:ext>
            </a:extLst>
          </p:cNvPr>
          <p:cNvSpPr txBox="1"/>
          <p:nvPr/>
        </p:nvSpPr>
        <p:spPr>
          <a:xfrm>
            <a:off x="6372217" y="3038305"/>
            <a:ext cx="4183082" cy="307777"/>
          </a:xfrm>
          <a:prstGeom prst="rect">
            <a:avLst/>
          </a:prstGeom>
          <a:no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prstClr val="black"/>
                </a:solidFill>
                <a:effectLst/>
                <a:uLnTx/>
                <a:uFillTx/>
                <a:latin typeface="Arial" panose="020B0604020202020204"/>
                <a:ea typeface="+mn-ea"/>
                <a:cs typeface="+mn-cs"/>
              </a:rPr>
              <a:t>Active cancer treatment</a:t>
            </a:r>
          </a:p>
        </p:txBody>
      </p:sp>
      <p:sp>
        <p:nvSpPr>
          <p:cNvPr id="123" name="TextBox 122">
            <a:extLst>
              <a:ext uri="{FF2B5EF4-FFF2-40B4-BE49-F238E27FC236}">
                <a16:creationId xmlns:a16="http://schemas.microsoft.com/office/drawing/2014/main" id="{23B802C5-8DC4-4D38-9706-7319F6318327}"/>
              </a:ext>
            </a:extLst>
          </p:cNvPr>
          <p:cNvSpPr txBox="1"/>
          <p:nvPr/>
        </p:nvSpPr>
        <p:spPr>
          <a:xfrm>
            <a:off x="6372217" y="3733144"/>
            <a:ext cx="4183082" cy="307777"/>
          </a:xfrm>
          <a:prstGeom prst="rect">
            <a:avLst/>
          </a:prstGeom>
          <a:no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prstClr val="black"/>
                </a:solidFill>
                <a:effectLst/>
                <a:uLnTx/>
                <a:uFillTx/>
                <a:latin typeface="Arial" panose="020B0604020202020204"/>
                <a:ea typeface="+mn-ea"/>
                <a:cs typeface="+mn-cs"/>
              </a:rPr>
              <a:t>Drug/alcohol dependency</a:t>
            </a:r>
          </a:p>
        </p:txBody>
      </p:sp>
      <p:grpSp>
        <p:nvGrpSpPr>
          <p:cNvPr id="18" name="Group 17">
            <a:extLst>
              <a:ext uri="{FF2B5EF4-FFF2-40B4-BE49-F238E27FC236}">
                <a16:creationId xmlns:a16="http://schemas.microsoft.com/office/drawing/2014/main" id="{3FF9DFC3-A55F-0222-5395-7AA8D2880C1D}"/>
              </a:ext>
            </a:extLst>
          </p:cNvPr>
          <p:cNvGrpSpPr/>
          <p:nvPr/>
        </p:nvGrpSpPr>
        <p:grpSpPr>
          <a:xfrm>
            <a:off x="6195397" y="2650921"/>
            <a:ext cx="5086800" cy="387706"/>
            <a:chOff x="6195396" y="2535068"/>
            <a:chExt cx="5086800" cy="387706"/>
          </a:xfrm>
        </p:grpSpPr>
        <p:sp>
          <p:nvSpPr>
            <p:cNvPr id="125" name="Rectangle 124">
              <a:extLst>
                <a:ext uri="{FF2B5EF4-FFF2-40B4-BE49-F238E27FC236}">
                  <a16:creationId xmlns:a16="http://schemas.microsoft.com/office/drawing/2014/main" id="{5CF4BA6F-FD26-4D92-9450-54B3573BF3F3}"/>
                </a:ext>
              </a:extLst>
            </p:cNvPr>
            <p:cNvSpPr/>
            <p:nvPr/>
          </p:nvSpPr>
          <p:spPr>
            <a:xfrm>
              <a:off x="6195396" y="2535068"/>
              <a:ext cx="5086800" cy="38770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0" name="TextBox 119">
              <a:extLst>
                <a:ext uri="{FF2B5EF4-FFF2-40B4-BE49-F238E27FC236}">
                  <a16:creationId xmlns:a16="http://schemas.microsoft.com/office/drawing/2014/main" id="{5ED31380-DDDF-4713-A233-9ADD27A0C653}"/>
                </a:ext>
              </a:extLst>
            </p:cNvPr>
            <p:cNvSpPr txBox="1"/>
            <p:nvPr/>
          </p:nvSpPr>
          <p:spPr>
            <a:xfrm>
              <a:off x="6372216" y="2575033"/>
              <a:ext cx="4183082" cy="30777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prstClr val="black"/>
                  </a:solidFill>
                  <a:effectLst/>
                  <a:uLnTx/>
                  <a:uFillTx/>
                  <a:latin typeface="Arial" panose="020B0604020202020204"/>
                  <a:ea typeface="+mn-ea"/>
                  <a:cs typeface="+mn-cs"/>
                </a:rPr>
                <a:t>End-stage lung disease</a:t>
              </a:r>
            </a:p>
          </p:txBody>
        </p:sp>
      </p:grpSp>
      <p:grpSp>
        <p:nvGrpSpPr>
          <p:cNvPr id="17" name="Group 16">
            <a:extLst>
              <a:ext uri="{FF2B5EF4-FFF2-40B4-BE49-F238E27FC236}">
                <a16:creationId xmlns:a16="http://schemas.microsoft.com/office/drawing/2014/main" id="{652D8D5B-F529-B383-5096-CEC2503F8FDB}"/>
              </a:ext>
            </a:extLst>
          </p:cNvPr>
          <p:cNvGrpSpPr/>
          <p:nvPr/>
        </p:nvGrpSpPr>
        <p:grpSpPr>
          <a:xfrm>
            <a:off x="6195397" y="3345760"/>
            <a:ext cx="5086800" cy="387706"/>
            <a:chOff x="6195396" y="3358495"/>
            <a:chExt cx="5086800" cy="387706"/>
          </a:xfrm>
        </p:grpSpPr>
        <p:sp>
          <p:nvSpPr>
            <p:cNvPr id="126" name="Rectangle 125">
              <a:extLst>
                <a:ext uri="{FF2B5EF4-FFF2-40B4-BE49-F238E27FC236}">
                  <a16:creationId xmlns:a16="http://schemas.microsoft.com/office/drawing/2014/main" id="{D293EF8F-3872-476D-81BB-B3496903C3B2}"/>
                </a:ext>
              </a:extLst>
            </p:cNvPr>
            <p:cNvSpPr/>
            <p:nvPr/>
          </p:nvSpPr>
          <p:spPr>
            <a:xfrm>
              <a:off x="6195396" y="3358495"/>
              <a:ext cx="5086800" cy="38770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2" name="TextBox 121">
              <a:extLst>
                <a:ext uri="{FF2B5EF4-FFF2-40B4-BE49-F238E27FC236}">
                  <a16:creationId xmlns:a16="http://schemas.microsoft.com/office/drawing/2014/main" id="{816B55E3-F8A3-4B97-BF32-1E55FF1F6D31}"/>
                </a:ext>
              </a:extLst>
            </p:cNvPr>
            <p:cNvSpPr txBox="1"/>
            <p:nvPr/>
          </p:nvSpPr>
          <p:spPr>
            <a:xfrm>
              <a:off x="6372216" y="3398460"/>
              <a:ext cx="4183082" cy="30777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prstClr val="black"/>
                  </a:solidFill>
                  <a:effectLst/>
                  <a:uLnTx/>
                  <a:uFillTx/>
                  <a:latin typeface="Arial" panose="020B0604020202020204"/>
                  <a:ea typeface="+mn-ea"/>
                  <a:cs typeface="+mn-cs"/>
                </a:rPr>
                <a:t>Portal hypertension</a:t>
              </a:r>
            </a:p>
          </p:txBody>
        </p:sp>
      </p:grpSp>
      <p:grpSp>
        <p:nvGrpSpPr>
          <p:cNvPr id="16" name="Group 15">
            <a:extLst>
              <a:ext uri="{FF2B5EF4-FFF2-40B4-BE49-F238E27FC236}">
                <a16:creationId xmlns:a16="http://schemas.microsoft.com/office/drawing/2014/main" id="{86A15E04-6A90-5096-5FA6-ED9B80FD30A5}"/>
              </a:ext>
            </a:extLst>
          </p:cNvPr>
          <p:cNvGrpSpPr/>
          <p:nvPr/>
        </p:nvGrpSpPr>
        <p:grpSpPr>
          <a:xfrm>
            <a:off x="6193608" y="4040599"/>
            <a:ext cx="5086800" cy="387706"/>
            <a:chOff x="6193607" y="4063430"/>
            <a:chExt cx="5086800" cy="387706"/>
          </a:xfrm>
        </p:grpSpPr>
        <p:sp>
          <p:nvSpPr>
            <p:cNvPr id="14" name="Rectangle 13">
              <a:extLst>
                <a:ext uri="{FF2B5EF4-FFF2-40B4-BE49-F238E27FC236}">
                  <a16:creationId xmlns:a16="http://schemas.microsoft.com/office/drawing/2014/main" id="{B6F26294-A828-BB8F-4B74-F080EBFFCC56}"/>
                </a:ext>
              </a:extLst>
            </p:cNvPr>
            <p:cNvSpPr/>
            <p:nvPr/>
          </p:nvSpPr>
          <p:spPr>
            <a:xfrm>
              <a:off x="6193607" y="4063430"/>
              <a:ext cx="5086800" cy="38770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9BEBF1AC-326C-63AB-B05E-803EF17360DB}"/>
                </a:ext>
              </a:extLst>
            </p:cNvPr>
            <p:cNvSpPr txBox="1"/>
            <p:nvPr/>
          </p:nvSpPr>
          <p:spPr>
            <a:xfrm>
              <a:off x="6370427" y="4103395"/>
              <a:ext cx="4183082" cy="30777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prstClr val="black"/>
                  </a:solidFill>
                  <a:effectLst/>
                  <a:uLnTx/>
                  <a:uFillTx/>
                  <a:latin typeface="Arial" panose="020B0604020202020204"/>
                  <a:ea typeface="+mn-ea"/>
                  <a:cs typeface="+mn-cs"/>
                </a:rPr>
                <a:t>Decompensated cirrhosis</a:t>
              </a:r>
            </a:p>
          </p:txBody>
        </p:sp>
      </p:grpSp>
    </p:spTree>
    <p:extLst>
      <p:ext uri="{BB962C8B-B14F-4D97-AF65-F5344CB8AC3E}">
        <p14:creationId xmlns:p14="http://schemas.microsoft.com/office/powerpoint/2010/main" val="9334168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27.xml><?xml version="1.0" encoding="utf-8"?>
<p:tagLst xmlns:a="http://schemas.openxmlformats.org/drawingml/2006/main" xmlns:r="http://schemas.openxmlformats.org/officeDocument/2006/relationships" xmlns:p="http://schemas.openxmlformats.org/presentationml/2006/main">
  <p:tag name="[SUBGRID]" val="[SubGrid]"/>
</p:tagLst>
</file>

<file path=ppt/tags/tag28.xml><?xml version="1.0" encoding="utf-8"?>
<p:tagLst xmlns:a="http://schemas.openxmlformats.org/drawingml/2006/main" xmlns:r="http://schemas.openxmlformats.org/officeDocument/2006/relationships" xmlns:p="http://schemas.openxmlformats.org/presentationml/2006/main">
  <p:tag name="[SUBGRID]" val="[SubGrid]"/>
</p:tagLst>
</file>

<file path=ppt/tags/tag29.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30.xml><?xml version="1.0" encoding="utf-8"?>
<p:tagLst xmlns:a="http://schemas.openxmlformats.org/drawingml/2006/main" xmlns:r="http://schemas.openxmlformats.org/officeDocument/2006/relationships" xmlns:p="http://schemas.openxmlformats.org/presentationml/2006/main">
  <p:tag name="[SUBGRID]" val="[SubGrid]"/>
</p:tagLst>
</file>

<file path=ppt/tags/tag31.xml><?xml version="1.0" encoding="utf-8"?>
<p:tagLst xmlns:a="http://schemas.openxmlformats.org/drawingml/2006/main" xmlns:r="http://schemas.openxmlformats.org/officeDocument/2006/relationships" xmlns:p="http://schemas.openxmlformats.org/presentationml/2006/main">
  <p:tag name="[SUBGRID]" val="[SubGrid]"/>
</p:tagLst>
</file>

<file path=ppt/tags/tag32.xml><?xml version="1.0" encoding="utf-8"?>
<p:tagLst xmlns:a="http://schemas.openxmlformats.org/drawingml/2006/main" xmlns:r="http://schemas.openxmlformats.org/officeDocument/2006/relationships" xmlns:p="http://schemas.openxmlformats.org/presentationml/2006/main">
  <p:tag name="[SUBGRID]" val="[SubGrid]"/>
</p:tagLst>
</file>

<file path=ppt/tags/tag33.xml><?xml version="1.0" encoding="utf-8"?>
<p:tagLst xmlns:a="http://schemas.openxmlformats.org/drawingml/2006/main" xmlns:r="http://schemas.openxmlformats.org/officeDocument/2006/relationships" xmlns:p="http://schemas.openxmlformats.org/presentationml/2006/main">
  <p:tag name="[SUBGRID]" val="[SubGrid]"/>
</p:tagLst>
</file>

<file path=ppt/tags/tag34.xml><?xml version="1.0" encoding="utf-8"?>
<p:tagLst xmlns:a="http://schemas.openxmlformats.org/drawingml/2006/main" xmlns:r="http://schemas.openxmlformats.org/officeDocument/2006/relationships" xmlns:p="http://schemas.openxmlformats.org/presentationml/2006/main">
  <p:tag name="[SUBGRID]" val="[SubGrid]"/>
</p:tagLst>
</file>

<file path=ppt/tags/tag35.xml><?xml version="1.0" encoding="utf-8"?>
<p:tagLst xmlns:a="http://schemas.openxmlformats.org/drawingml/2006/main" xmlns:r="http://schemas.openxmlformats.org/officeDocument/2006/relationships" xmlns:p="http://schemas.openxmlformats.org/presentationml/2006/main">
  <p:tag name="[SUBGRID]" val="[SubGrid]"/>
</p:tagLst>
</file>

<file path=ppt/tags/tag36.xml><?xml version="1.0" encoding="utf-8"?>
<p:tagLst xmlns:a="http://schemas.openxmlformats.org/drawingml/2006/main" xmlns:r="http://schemas.openxmlformats.org/officeDocument/2006/relationships" xmlns:p="http://schemas.openxmlformats.org/presentationml/2006/main">
  <p:tag name="[SUBGRID]" val="[SubGrid]"/>
</p:tagLst>
</file>

<file path=ppt/tags/tag37.xml><?xml version="1.0" encoding="utf-8"?>
<p:tagLst xmlns:a="http://schemas.openxmlformats.org/drawingml/2006/main" xmlns:r="http://schemas.openxmlformats.org/officeDocument/2006/relationships" xmlns:p="http://schemas.openxmlformats.org/presentationml/2006/main">
  <p:tag name="[SUBGRID]" val="[SubGrid]"/>
</p:tagLst>
</file>

<file path=ppt/tags/tag38.xml><?xml version="1.0" encoding="utf-8"?>
<p:tagLst xmlns:a="http://schemas.openxmlformats.org/drawingml/2006/main" xmlns:r="http://schemas.openxmlformats.org/officeDocument/2006/relationships" xmlns:p="http://schemas.openxmlformats.org/presentationml/2006/main">
  <p:tag name="[SUBGRID]" val="[SubGrid]"/>
</p:tagLst>
</file>

<file path=ppt/tags/tag39.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40.xml><?xml version="1.0" encoding="utf-8"?>
<p:tagLst xmlns:a="http://schemas.openxmlformats.org/drawingml/2006/main" xmlns:r="http://schemas.openxmlformats.org/officeDocument/2006/relationships" xmlns:p="http://schemas.openxmlformats.org/presentationml/2006/main">
  <p:tag name="[SUBGRID]" val="[SubGrid]"/>
</p:tagLst>
</file>

<file path=ppt/tags/tag41.xml><?xml version="1.0" encoding="utf-8"?>
<p:tagLst xmlns:a="http://schemas.openxmlformats.org/drawingml/2006/main" xmlns:r="http://schemas.openxmlformats.org/officeDocument/2006/relationships" xmlns:p="http://schemas.openxmlformats.org/presentationml/2006/main">
  <p:tag name="[SUBGRID]" val="[SubGrid]"/>
</p:tagLst>
</file>

<file path=ppt/tags/tag42.xml><?xml version="1.0" encoding="utf-8"?>
<p:tagLst xmlns:a="http://schemas.openxmlformats.org/drawingml/2006/main" xmlns:r="http://schemas.openxmlformats.org/officeDocument/2006/relationships" xmlns:p="http://schemas.openxmlformats.org/presentationml/2006/main">
  <p:tag name="[SUBGRID]" val="[SubGrid]"/>
</p:tagLst>
</file>

<file path=ppt/tags/tag43.xml><?xml version="1.0" encoding="utf-8"?>
<p:tagLst xmlns:a="http://schemas.openxmlformats.org/drawingml/2006/main" xmlns:r="http://schemas.openxmlformats.org/officeDocument/2006/relationships" xmlns:p="http://schemas.openxmlformats.org/presentationml/2006/main">
  <p:tag name="[SUBGRID]" val="[SubGrid]"/>
</p:tagLst>
</file>

<file path=ppt/tags/tag44.xml><?xml version="1.0" encoding="utf-8"?>
<p:tagLst xmlns:a="http://schemas.openxmlformats.org/drawingml/2006/main" xmlns:r="http://schemas.openxmlformats.org/officeDocument/2006/relationships" xmlns:p="http://schemas.openxmlformats.org/presentationml/2006/main">
  <p:tag name="[SUBGRID]" val="[SubGrid]"/>
</p:tagLst>
</file>

<file path=ppt/tags/tag45.xml><?xml version="1.0" encoding="utf-8"?>
<p:tagLst xmlns:a="http://schemas.openxmlformats.org/drawingml/2006/main" xmlns:r="http://schemas.openxmlformats.org/officeDocument/2006/relationships" xmlns:p="http://schemas.openxmlformats.org/presentationml/2006/main">
  <p:tag name="[SUBGRID]" val="[SubGrid]"/>
</p:tagLst>
</file>

<file path=ppt/tags/tag46.xml><?xml version="1.0" encoding="utf-8"?>
<p:tagLst xmlns:a="http://schemas.openxmlformats.org/drawingml/2006/main" xmlns:r="http://schemas.openxmlformats.org/officeDocument/2006/relationships" xmlns:p="http://schemas.openxmlformats.org/presentationml/2006/main">
  <p:tag name="[SUBGRID]" val="[SubGrid]"/>
</p:tagLst>
</file>

<file path=ppt/tags/tag47.xml><?xml version="1.0" encoding="utf-8"?>
<p:tagLst xmlns:a="http://schemas.openxmlformats.org/drawingml/2006/main" xmlns:r="http://schemas.openxmlformats.org/officeDocument/2006/relationships" xmlns:p="http://schemas.openxmlformats.org/presentationml/2006/main">
  <p:tag name="[SUBGRID]" val="[SubGrid]"/>
</p:tagLst>
</file>

<file path=ppt/tags/tag48.xml><?xml version="1.0" encoding="utf-8"?>
<p:tagLst xmlns:a="http://schemas.openxmlformats.org/drawingml/2006/main" xmlns:r="http://schemas.openxmlformats.org/officeDocument/2006/relationships" xmlns:p="http://schemas.openxmlformats.org/presentationml/2006/main">
  <p:tag name="[SUBGRID]" val="[SubGrid]"/>
</p:tagLst>
</file>

<file path=ppt/tags/tag49.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50.xml><?xml version="1.0" encoding="utf-8"?>
<p:tagLst xmlns:a="http://schemas.openxmlformats.org/drawingml/2006/main" xmlns:r="http://schemas.openxmlformats.org/officeDocument/2006/relationships" xmlns:p="http://schemas.openxmlformats.org/presentationml/2006/main">
  <p:tag name="[SUBGRID]" val="[SubGrid]"/>
</p:tagLst>
</file>

<file path=ppt/tags/tag51.xml><?xml version="1.0" encoding="utf-8"?>
<p:tagLst xmlns:a="http://schemas.openxmlformats.org/drawingml/2006/main" xmlns:r="http://schemas.openxmlformats.org/officeDocument/2006/relationships" xmlns:p="http://schemas.openxmlformats.org/presentationml/2006/main">
  <p:tag name="[SUBGRID]" val="[SubGrid]"/>
</p:tagLst>
</file>

<file path=ppt/tags/tag52.xml><?xml version="1.0" encoding="utf-8"?>
<p:tagLst xmlns:a="http://schemas.openxmlformats.org/drawingml/2006/main" xmlns:r="http://schemas.openxmlformats.org/officeDocument/2006/relationships" xmlns:p="http://schemas.openxmlformats.org/presentationml/2006/main">
  <p:tag name="[SUBGRID]" val="[SubGrid]"/>
</p:tagLst>
</file>

<file path=ppt/tags/tag53.xml><?xml version="1.0" encoding="utf-8"?>
<p:tagLst xmlns:a="http://schemas.openxmlformats.org/drawingml/2006/main" xmlns:r="http://schemas.openxmlformats.org/officeDocument/2006/relationships" xmlns:p="http://schemas.openxmlformats.org/presentationml/2006/main">
  <p:tag name="[SUBGRID]" val="[SubGrid]"/>
</p:tagLst>
</file>

<file path=ppt/tags/tag54.xml><?xml version="1.0" encoding="utf-8"?>
<p:tagLst xmlns:a="http://schemas.openxmlformats.org/drawingml/2006/main" xmlns:r="http://schemas.openxmlformats.org/officeDocument/2006/relationships" xmlns:p="http://schemas.openxmlformats.org/presentationml/2006/main">
  <p:tag name="[SUBGRID]" val="[SubGrid]"/>
</p:tagLst>
</file>

<file path=ppt/tags/tag55.xml><?xml version="1.0" encoding="utf-8"?>
<p:tagLst xmlns:a="http://schemas.openxmlformats.org/drawingml/2006/main" xmlns:r="http://schemas.openxmlformats.org/officeDocument/2006/relationships" xmlns:p="http://schemas.openxmlformats.org/presentationml/2006/main">
  <p:tag name="[SUBGRID]" val="[SubGrid]"/>
</p:tagLst>
</file>

<file path=ppt/tags/tag56.xml><?xml version="1.0" encoding="utf-8"?>
<p:tagLst xmlns:a="http://schemas.openxmlformats.org/drawingml/2006/main" xmlns:r="http://schemas.openxmlformats.org/officeDocument/2006/relationships" xmlns:p="http://schemas.openxmlformats.org/presentationml/2006/main">
  <p:tag name="[SUBGRID]" val="[SubGrid]"/>
</p:tagLst>
</file>

<file path=ppt/tags/tag57.xml><?xml version="1.0" encoding="utf-8"?>
<p:tagLst xmlns:a="http://schemas.openxmlformats.org/drawingml/2006/main" xmlns:r="http://schemas.openxmlformats.org/officeDocument/2006/relationships" xmlns:p="http://schemas.openxmlformats.org/presentationml/2006/main">
  <p:tag name="[SUBGRID]" val="[SubGrid]"/>
</p:tagLst>
</file>

<file path=ppt/tags/tag58.xml><?xml version="1.0" encoding="utf-8"?>
<p:tagLst xmlns:a="http://schemas.openxmlformats.org/drawingml/2006/main" xmlns:r="http://schemas.openxmlformats.org/officeDocument/2006/relationships" xmlns:p="http://schemas.openxmlformats.org/presentationml/2006/main">
  <p:tag name="[SUBGRID]" val="[SubGrid]"/>
</p:tagLst>
</file>

<file path=ppt/tags/tag59.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60.xml><?xml version="1.0" encoding="utf-8"?>
<p:tagLst xmlns:a="http://schemas.openxmlformats.org/drawingml/2006/main" xmlns:r="http://schemas.openxmlformats.org/officeDocument/2006/relationships" xmlns:p="http://schemas.openxmlformats.org/presentationml/2006/main">
  <p:tag name="[SUBGRID]" val="[SubGrid]"/>
</p:tagLst>
</file>

<file path=ppt/tags/tag61.xml><?xml version="1.0" encoding="utf-8"?>
<p:tagLst xmlns:a="http://schemas.openxmlformats.org/drawingml/2006/main" xmlns:r="http://schemas.openxmlformats.org/officeDocument/2006/relationships" xmlns:p="http://schemas.openxmlformats.org/presentationml/2006/main">
  <p:tag name="[SUBGRID]" val="[SubGrid]"/>
</p:tagLst>
</file>

<file path=ppt/tags/tag62.xml><?xml version="1.0" encoding="utf-8"?>
<p:tagLst xmlns:a="http://schemas.openxmlformats.org/drawingml/2006/main" xmlns:r="http://schemas.openxmlformats.org/officeDocument/2006/relationships" xmlns:p="http://schemas.openxmlformats.org/presentationml/2006/main">
  <p:tag name="[SUBGRID]" val="[SubGrid]"/>
</p:tagLst>
</file>

<file path=ppt/tags/tag63.xml><?xml version="1.0" encoding="utf-8"?>
<p:tagLst xmlns:a="http://schemas.openxmlformats.org/drawingml/2006/main" xmlns:r="http://schemas.openxmlformats.org/officeDocument/2006/relationships" xmlns:p="http://schemas.openxmlformats.org/presentationml/2006/main">
  <p:tag name="[SUBGRID]" val="[SubGrid]"/>
</p:tagLst>
</file>

<file path=ppt/tags/tag64.xml><?xml version="1.0" encoding="utf-8"?>
<p:tagLst xmlns:a="http://schemas.openxmlformats.org/drawingml/2006/main" xmlns:r="http://schemas.openxmlformats.org/officeDocument/2006/relationships" xmlns:p="http://schemas.openxmlformats.org/presentationml/2006/main">
  <p:tag name="[SUBGRID]" val="[SubGrid]"/>
</p:tagLst>
</file>

<file path=ppt/tags/tag65.xml><?xml version="1.0" encoding="utf-8"?>
<p:tagLst xmlns:a="http://schemas.openxmlformats.org/drawingml/2006/main" xmlns:r="http://schemas.openxmlformats.org/officeDocument/2006/relationships" xmlns:p="http://schemas.openxmlformats.org/presentationml/2006/main">
  <p:tag name="[SUBGRID]" val="[SubGrid]"/>
</p:tagLst>
</file>

<file path=ppt/tags/tag66.xml><?xml version="1.0" encoding="utf-8"?>
<p:tagLst xmlns:a="http://schemas.openxmlformats.org/drawingml/2006/main" xmlns:r="http://schemas.openxmlformats.org/officeDocument/2006/relationships" xmlns:p="http://schemas.openxmlformats.org/presentationml/2006/main">
  <p:tag name="[SUBGRID]" val="[SubGrid]"/>
</p:tagLst>
</file>

<file path=ppt/tags/tag67.xml><?xml version="1.0" encoding="utf-8"?>
<p:tagLst xmlns:a="http://schemas.openxmlformats.org/drawingml/2006/main" xmlns:r="http://schemas.openxmlformats.org/officeDocument/2006/relationships" xmlns:p="http://schemas.openxmlformats.org/presentationml/2006/main">
  <p:tag name="[SUBGRID]" val="[SubGrid]"/>
</p:tagLst>
</file>

<file path=ppt/tags/tag68.xml><?xml version="1.0" encoding="utf-8"?>
<p:tagLst xmlns:a="http://schemas.openxmlformats.org/drawingml/2006/main" xmlns:r="http://schemas.openxmlformats.org/officeDocument/2006/relationships" xmlns:p="http://schemas.openxmlformats.org/presentationml/2006/main">
  <p:tag name="[SUBGRID]" val="[SubGrid]"/>
</p:tagLst>
</file>

<file path=ppt/tags/tag69.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70.xml><?xml version="1.0" encoding="utf-8"?>
<p:tagLst xmlns:a="http://schemas.openxmlformats.org/drawingml/2006/main" xmlns:r="http://schemas.openxmlformats.org/officeDocument/2006/relationships" xmlns:p="http://schemas.openxmlformats.org/presentationml/2006/main">
  <p:tag name="[SUBGRID]" val="[SubGrid]"/>
</p:tagLst>
</file>

<file path=ppt/tags/tag71.xml><?xml version="1.0" encoding="utf-8"?>
<p:tagLst xmlns:a="http://schemas.openxmlformats.org/drawingml/2006/main" xmlns:r="http://schemas.openxmlformats.org/officeDocument/2006/relationships" xmlns:p="http://schemas.openxmlformats.org/presentationml/2006/main">
  <p:tag name="[SUBGRID]" val="[SubGrid]"/>
</p:tagLst>
</file>

<file path=ppt/tags/tag72.xml><?xml version="1.0" encoding="utf-8"?>
<p:tagLst xmlns:a="http://schemas.openxmlformats.org/drawingml/2006/main" xmlns:r="http://schemas.openxmlformats.org/officeDocument/2006/relationships" xmlns:p="http://schemas.openxmlformats.org/presentationml/2006/main">
  <p:tag name="[SUBGRID]" val="[SubGrid]"/>
</p:tagLst>
</file>

<file path=ppt/tags/tag73.xml><?xml version="1.0" encoding="utf-8"?>
<p:tagLst xmlns:a="http://schemas.openxmlformats.org/drawingml/2006/main" xmlns:r="http://schemas.openxmlformats.org/officeDocument/2006/relationships" xmlns:p="http://schemas.openxmlformats.org/presentationml/2006/main">
  <p:tag name="[SUBGRID]" val="[SubGrid]"/>
</p:tagLst>
</file>

<file path=ppt/tags/tag74.xml><?xml version="1.0" encoding="utf-8"?>
<p:tagLst xmlns:a="http://schemas.openxmlformats.org/drawingml/2006/main" xmlns:r="http://schemas.openxmlformats.org/officeDocument/2006/relationships" xmlns:p="http://schemas.openxmlformats.org/presentationml/2006/main">
  <p:tag name="[SUBGRID]" val="[SubGrid]"/>
</p:tagLst>
</file>

<file path=ppt/tags/tag75.xml><?xml version="1.0" encoding="utf-8"?>
<p:tagLst xmlns:a="http://schemas.openxmlformats.org/drawingml/2006/main" xmlns:r="http://schemas.openxmlformats.org/officeDocument/2006/relationships" xmlns:p="http://schemas.openxmlformats.org/presentationml/2006/main">
  <p:tag name="[SUBGRID]" val="[SubGrid]"/>
</p:tagLst>
</file>

<file path=ppt/tags/tag76.xml><?xml version="1.0" encoding="utf-8"?>
<p:tagLst xmlns:a="http://schemas.openxmlformats.org/drawingml/2006/main" xmlns:r="http://schemas.openxmlformats.org/officeDocument/2006/relationships" xmlns:p="http://schemas.openxmlformats.org/presentationml/2006/main">
  <p:tag name="[SUBGRID]" val="[SubGrid]"/>
</p:tagLst>
</file>

<file path=ppt/tags/tag77.xml><?xml version="1.0" encoding="utf-8"?>
<p:tagLst xmlns:a="http://schemas.openxmlformats.org/drawingml/2006/main" xmlns:r="http://schemas.openxmlformats.org/officeDocument/2006/relationships" xmlns:p="http://schemas.openxmlformats.org/presentationml/2006/main">
  <p:tag name="[SUBGRID]" val="[SubGrid]"/>
</p:tagLst>
</file>

<file path=ppt/tags/tag78.xml><?xml version="1.0" encoding="utf-8"?>
<p:tagLst xmlns:a="http://schemas.openxmlformats.org/drawingml/2006/main" xmlns:r="http://schemas.openxmlformats.org/officeDocument/2006/relationships" xmlns:p="http://schemas.openxmlformats.org/presentationml/2006/main">
  <p:tag name="[SUBGRID]" val="[SubGrid]"/>
</p:tagLst>
</file>

<file path=ppt/tags/tag79.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80.xml><?xml version="1.0" encoding="utf-8"?>
<p:tagLst xmlns:a="http://schemas.openxmlformats.org/drawingml/2006/main" xmlns:r="http://schemas.openxmlformats.org/officeDocument/2006/relationships" xmlns:p="http://schemas.openxmlformats.org/presentationml/2006/main">
  <p:tag name="[SUBGRID]" val="[SubGrid]"/>
</p:tagLst>
</file>

<file path=ppt/tags/tag81.xml><?xml version="1.0" encoding="utf-8"?>
<p:tagLst xmlns:a="http://schemas.openxmlformats.org/drawingml/2006/main" xmlns:r="http://schemas.openxmlformats.org/officeDocument/2006/relationships" xmlns:p="http://schemas.openxmlformats.org/presentationml/2006/main">
  <p:tag name="[SUBGRID]" val="[SubGrid]"/>
</p:tagLst>
</file>

<file path=ppt/tags/tag82.xml><?xml version="1.0" encoding="utf-8"?>
<p:tagLst xmlns:a="http://schemas.openxmlformats.org/drawingml/2006/main" xmlns:r="http://schemas.openxmlformats.org/officeDocument/2006/relationships" xmlns:p="http://schemas.openxmlformats.org/presentationml/2006/main">
  <p:tag name="[SUBGRID]" val="[SubGrid]"/>
</p:tagLst>
</file>

<file path=ppt/tags/tag83.xml><?xml version="1.0" encoding="utf-8"?>
<p:tagLst xmlns:a="http://schemas.openxmlformats.org/drawingml/2006/main" xmlns:r="http://schemas.openxmlformats.org/officeDocument/2006/relationships" xmlns:p="http://schemas.openxmlformats.org/presentationml/2006/main">
  <p:tag name="[SUBGRID]" val="[SubGrid]"/>
</p:tagLst>
</file>

<file path=ppt/tags/tag84.xml><?xml version="1.0" encoding="utf-8"?>
<p:tagLst xmlns:a="http://schemas.openxmlformats.org/drawingml/2006/main" xmlns:r="http://schemas.openxmlformats.org/officeDocument/2006/relationships" xmlns:p="http://schemas.openxmlformats.org/presentationml/2006/main">
  <p:tag name="[SUBGRID]" val="[SubGrid]"/>
</p:tagLst>
</file>

<file path=ppt/tags/tag85.xml><?xml version="1.0" encoding="utf-8"?>
<p:tagLst xmlns:a="http://schemas.openxmlformats.org/drawingml/2006/main" xmlns:r="http://schemas.openxmlformats.org/officeDocument/2006/relationships" xmlns:p="http://schemas.openxmlformats.org/presentationml/2006/main">
  <p:tag name="[SUBGRID]" val="[SubGrid]"/>
</p:tagLst>
</file>

<file path=ppt/tags/tag86.xml><?xml version="1.0" encoding="utf-8"?>
<p:tagLst xmlns:a="http://schemas.openxmlformats.org/drawingml/2006/main" xmlns:r="http://schemas.openxmlformats.org/officeDocument/2006/relationships" xmlns:p="http://schemas.openxmlformats.org/presentationml/2006/main">
  <p:tag name="[SUBGRID]" val="[SubGrid]"/>
</p:tagLst>
</file>

<file path=ppt/tags/tag87.xml><?xml version="1.0" encoding="utf-8"?>
<p:tagLst xmlns:a="http://schemas.openxmlformats.org/drawingml/2006/main" xmlns:r="http://schemas.openxmlformats.org/officeDocument/2006/relationships" xmlns:p="http://schemas.openxmlformats.org/presentationml/2006/main">
  <p:tag name="[SUBGRID]" val="[SubGrid]"/>
</p:tagLst>
</file>

<file path=ppt/tags/tag88.xml><?xml version="1.0" encoding="utf-8"?>
<p:tagLst xmlns:a="http://schemas.openxmlformats.org/drawingml/2006/main" xmlns:r="http://schemas.openxmlformats.org/officeDocument/2006/relationships" xmlns:p="http://schemas.openxmlformats.org/presentationml/2006/main">
  <p:tag name="[SUBGRID]" val="[SubGrid]"/>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ags/tag90.xml><?xml version="1.0" encoding="utf-8"?>
<p:tagLst xmlns:a="http://schemas.openxmlformats.org/drawingml/2006/main" xmlns:r="http://schemas.openxmlformats.org/officeDocument/2006/relationships" xmlns:p="http://schemas.openxmlformats.org/presentationml/2006/main">
  <p:tag name="RNRSTYLE" val="header"/>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RWARD Master Template">
  <a:themeElements>
    <a:clrScheme name="FORWARD">
      <a:dk1>
        <a:srgbClr val="263C50"/>
      </a:dk1>
      <a:lt1>
        <a:srgbClr val="FFFFFF"/>
      </a:lt1>
      <a:dk2>
        <a:srgbClr val="263C50"/>
      </a:dk2>
      <a:lt2>
        <a:srgbClr val="BEC0D0"/>
      </a:lt2>
      <a:accent1>
        <a:srgbClr val="2EC4B6"/>
      </a:accent1>
      <a:accent2>
        <a:srgbClr val="38405F"/>
      </a:accent2>
      <a:accent3>
        <a:srgbClr val="DA4167"/>
      </a:accent3>
      <a:accent4>
        <a:srgbClr val="6F717A"/>
      </a:accent4>
      <a:accent5>
        <a:srgbClr val="263C50"/>
      </a:accent5>
      <a:accent6>
        <a:srgbClr val="90AECA"/>
      </a:accent6>
      <a:hlink>
        <a:srgbClr val="005AD2"/>
      </a:hlink>
      <a:folHlink>
        <a:srgbClr val="3B97DE"/>
      </a:folHlink>
    </a:clrScheme>
    <a:fontScheme name="Custom 2">
      <a:majorFont>
        <a:latin typeface="Arial Nova Ligh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20000"/>
          </a:lnSpc>
          <a:defRPr sz="2000" dirty="0" err="1" smtClean="0">
            <a:solidFill>
              <a:schemeClr val="tx2"/>
            </a:solidFill>
          </a:defRPr>
        </a:defPPr>
      </a:lstStyle>
    </a:txDef>
  </a:objectDefaults>
  <a:extraClrSchemeLst/>
  <a:custClrLst>
    <a:custClr name="Accent 1">
      <a:srgbClr val="001965"/>
    </a:custClr>
    <a:custClr name="Accent 2">
      <a:srgbClr val="005AD2"/>
    </a:custClr>
    <a:custClr name="Accent 3">
      <a:srgbClr val="3B97DE"/>
    </a:custClr>
    <a:custClr name="Accent 4">
      <a:srgbClr val="EEA7BF"/>
    </a:custClr>
    <a:custClr name="Accent 5">
      <a:srgbClr val="2A918B"/>
    </a:custClr>
    <a:custClr name="Accent 6">
      <a:srgbClr val="939AA7"/>
    </a:custClr>
    <a:custClr name="Light 2">
      <a:srgbClr val="CCC5BD"/>
    </a:custClr>
    <a:custClr name="Dark 1">
      <a:srgbClr val="000000"/>
    </a:custClr>
    <a:custClr>
      <a:srgbClr val="FFFFFF"/>
    </a:custClr>
    <a:custClr name="Color has no name">
      <a:srgbClr val="FFFFFF"/>
    </a:custClr>
    <a:custClr name="Color has no name">
      <a:srgbClr val="FFFFFF"/>
    </a:custClr>
    <a:custClr name="Accent 2">
      <a:srgbClr val="99BDED"/>
    </a:custClr>
    <a:custClr name="Accent 3">
      <a:srgbClr val="B1D5F2"/>
    </a:custClr>
    <a:custClr name="Accent 4">
      <a:srgbClr val="F8DCE5"/>
    </a:custClr>
    <a:custClr name="Accent 5">
      <a:srgbClr val="AAD3D1"/>
    </a:custClr>
    <a:custClr name="Accent 6">
      <a:srgbClr val="D4D7DC"/>
    </a:custClr>
    <a:custClr name="Light 2">
      <a:srgbClr val="EBE8E5"/>
    </a:custClr>
    <a:custClr name="Color has no name">
      <a:srgbClr val="FFFFFF"/>
    </a:custClr>
    <a:custClr name="Color has no name">
      <a:srgbClr val="FFFFFF"/>
    </a:custClr>
    <a:custClr name="Color has no name">
      <a:srgbClr val="FFFFFF"/>
    </a:custClr>
    <a:custClr name="Color has no name">
      <a:srgbClr val="FFFFFF"/>
    </a:custClr>
    <a:custClr name="Accent 2">
      <a:srgbClr val="CCDEF6"/>
    </a:custClr>
    <a:custClr name="Accent 3">
      <a:srgbClr val="D8EAF8"/>
    </a:custClr>
    <a:custClr name="Accent 4">
      <a:srgbClr val="FCEDF2"/>
    </a:custClr>
    <a:custClr name="Accent 5">
      <a:srgbClr val="D4E9E8"/>
    </a:custClr>
    <a:custClr name="Accent 6">
      <a:srgbClr val="E9EBED"/>
    </a:custClr>
    <a:custClr name="Light 2">
      <a:srgbClr val="F5F3F2"/>
    </a:custClr>
    <a:custClr name="Color has no name">
      <a:srgbClr val="FFFFFF"/>
    </a:custClr>
    <a:custClr name="Color has no name">
      <a:srgbClr val="FFFFFF"/>
    </a:custClr>
    <a:custClr name="Color has no name">
      <a:srgbClr val="FFFFFF"/>
    </a:custClr>
    <a:custClr name="Color has no name">
      <a:srgbClr val="FFFFFF"/>
    </a:custClr>
    <a:custClr name="Golden Sun">
      <a:srgbClr val="EAAB00"/>
    </a:custClr>
    <a:custClr name="Lava Red">
      <a:srgbClr val="E6553F"/>
    </a:custClr>
    <a:custClr name="Forest Green">
      <a:srgbClr val="3F9C35"/>
    </a:custClr>
  </a:custClrLst>
  <a:extLst>
    <a:ext uri="{05A4C25C-085E-4340-85A3-A5531E510DB2}">
      <thm15:themeFamily xmlns:thm15="http://schemas.microsoft.com/office/thememl/2012/main" name="Blank.potx" id="{909C29A5-E88E-48A9-8FEA-98397920CF68}" vid="{8A5C03E6-BC19-4ABC-A5C6-B7977B8DD49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0EBE0C8D17804C930E778C22370D3C" ma:contentTypeVersion="24" ma:contentTypeDescription="Create a new document." ma:contentTypeScope="" ma:versionID="849193fb43abf3de85ae4de7d837f561">
  <xsd:schema xmlns:xsd="http://www.w3.org/2001/XMLSchema" xmlns:xs="http://www.w3.org/2001/XMLSchema" xmlns:p="http://schemas.microsoft.com/office/2006/metadata/properties" xmlns:ns2="40bcddbf-5152-4ba4-91ea-bc5d864a028e" xmlns:ns3="1ff868c5-2c61-4494-a6ef-a5fad2181b1a" targetNamespace="http://schemas.microsoft.com/office/2006/metadata/properties" ma:root="true" ma:fieldsID="2e498080d6664a242c5ccf765c6c7fa9" ns2:_="" ns3:_="">
    <xsd:import namespace="40bcddbf-5152-4ba4-91ea-bc5d864a028e"/>
    <xsd:import namespace="1ff868c5-2c61-4494-a6ef-a5fad2181b1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OriginalCreator" minOccurs="0"/>
                <xsd:element ref="ns2:Expiry_x0020_Date" minOccurs="0"/>
                <xsd:element ref="ns2:lcf76f155ced4ddcb4097134ff3c332f" minOccurs="0"/>
                <xsd:element ref="ns3:TaxCatchAll" minOccurs="0"/>
                <xsd:element ref="ns2:MediaServiceObjectDetectorVersions" minOccurs="0"/>
                <xsd:element ref="ns2:MediaServiceSearchPropertie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bcddbf-5152-4ba4-91ea-bc5d864a02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OriginalCreator" ma:index="21" nillable="true" ma:displayName="Original Creator" ma:list="UserInfo" ma:SharePointGroup="0" ma:internalName="Original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piry_x0020_Date" ma:index="22" nillable="true" ma:displayName="Expiry Date" ma:format="DateOnly" ma:internalName="Expiry_x0020_Date">
      <xsd:simpleType>
        <xsd:restriction base="dms:DateTim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b9d100c1-7195-41a2-a759-8d00422780d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_Flow_SignoffStatus" ma:index="28"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f868c5-2c61-4494-a6ef-a5fad2181b1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4bdf817f-ba0d-40a2-99a2-69f8ede386e5}" ma:internalName="TaxCatchAll" ma:showField="CatchAllData" ma:web="1ff868c5-2c61-4494-a6ef-a5fad2181b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xpiry_x0020_Date xmlns="40bcddbf-5152-4ba4-91ea-bc5d864a028e" xsi:nil="true"/>
    <OriginalCreator xmlns="40bcddbf-5152-4ba4-91ea-bc5d864a028e">
      <UserInfo>
        <DisplayName/>
        <AccountId xsi:nil="true"/>
        <AccountType/>
      </UserInfo>
    </OriginalCreator>
    <TaxCatchAll xmlns="1ff868c5-2c61-4494-a6ef-a5fad2181b1a" xsi:nil="true"/>
    <lcf76f155ced4ddcb4097134ff3c332f xmlns="40bcddbf-5152-4ba4-91ea-bc5d864a028e">
      <Terms xmlns="http://schemas.microsoft.com/office/infopath/2007/PartnerControls"/>
    </lcf76f155ced4ddcb4097134ff3c332f>
    <SharedWithUsers xmlns="1ff868c5-2c61-4494-a6ef-a5fad2181b1a">
      <UserInfo>
        <DisplayName>O'Llenecia Walker</DisplayName>
        <AccountId>3596</AccountId>
        <AccountType/>
      </UserInfo>
      <UserInfo>
        <DisplayName>Nikta Tamashekan</DisplayName>
        <AccountId>906</AccountId>
        <AccountType/>
      </UserInfo>
      <UserInfo>
        <DisplayName>Carolyn Whiting</DisplayName>
        <AccountId>58</AccountId>
        <AccountType/>
      </UserInfo>
      <UserInfo>
        <DisplayName>Kimberly McCallum</DisplayName>
        <AccountId>429</AccountId>
        <AccountType/>
      </UserInfo>
      <UserInfo>
        <DisplayName>Elisha Shin</DisplayName>
        <AccountId>2112</AccountId>
        <AccountType/>
      </UserInfo>
    </SharedWithUsers>
    <_Flow_SignoffStatus xmlns="40bcddbf-5152-4ba4-91ea-bc5d864a028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E717A4-C4C9-4325-8AC6-7A61A65787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bcddbf-5152-4ba4-91ea-bc5d864a028e"/>
    <ds:schemaRef ds:uri="1ff868c5-2c61-4494-a6ef-a5fad2181b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786B1F-88E1-45A0-82F9-20D7FD34F087}">
  <ds:schemaRefs>
    <ds:schemaRef ds:uri="40bcddbf-5152-4ba4-91ea-bc5d864a028e"/>
    <ds:schemaRef ds:uri="http://schemas.microsoft.com/office/2006/documentManagement/types"/>
    <ds:schemaRef ds:uri="http://www.w3.org/XML/1998/namespace"/>
    <ds:schemaRef ds:uri="http://purl.org/dc/dcmitype/"/>
    <ds:schemaRef ds:uri="http://schemas.microsoft.com/office/2006/metadata/properties"/>
    <ds:schemaRef ds:uri="http://purl.org/dc/elements/1.1/"/>
    <ds:schemaRef ds:uri="http://schemas.openxmlformats.org/package/2006/metadata/core-properties"/>
    <ds:schemaRef ds:uri="http://purl.org/dc/terms/"/>
    <ds:schemaRef ds:uri="http://schemas.microsoft.com/office/infopath/2007/PartnerControls"/>
    <ds:schemaRef ds:uri="1ff868c5-2c61-4494-a6ef-a5fad2181b1a"/>
  </ds:schemaRefs>
</ds:datastoreItem>
</file>

<file path=customXml/itemProps3.xml><?xml version="1.0" encoding="utf-8"?>
<ds:datastoreItem xmlns:ds="http://schemas.openxmlformats.org/officeDocument/2006/customXml" ds:itemID="{9BA78137-979B-4722-9C51-24558B5218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5058</TotalTime>
  <Words>15937</Words>
  <Application>Microsoft Macintosh PowerPoint</Application>
  <PresentationFormat>Widescreen</PresentationFormat>
  <Paragraphs>1378</Paragraphs>
  <Slides>106</Slides>
  <Notes>74</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106</vt:i4>
      </vt:variant>
    </vt:vector>
  </HeadingPairs>
  <TitlesOfParts>
    <vt:vector size="120" baseType="lpstr">
      <vt:lpstr>Apis For Office</vt:lpstr>
      <vt:lpstr>Arial</vt:lpstr>
      <vt:lpstr>Arial</vt:lpstr>
      <vt:lpstr>Arial Nova Light</vt:lpstr>
      <vt:lpstr>Calibre Regular</vt:lpstr>
      <vt:lpstr>Calibri</vt:lpstr>
      <vt:lpstr>Source Sans Pro</vt:lpstr>
      <vt:lpstr>Times New Roman</vt:lpstr>
      <vt:lpstr>Verdana</vt:lpstr>
      <vt:lpstr>Wingdings 2</vt:lpstr>
      <vt:lpstr>Office Theme</vt:lpstr>
      <vt:lpstr>FORWARD Master Template</vt:lpstr>
      <vt:lpstr>Office Theme</vt:lpstr>
      <vt:lpstr>Document</vt:lpstr>
      <vt:lpstr>PowerPoint Presentation</vt:lpstr>
      <vt:lpstr>PowerPoint Presentation</vt:lpstr>
      <vt:lpstr>Objectives</vt:lpstr>
      <vt:lpstr>Join on Poll Everywhere!</vt:lpstr>
      <vt:lpstr>PowerPoint Presentation</vt:lpstr>
      <vt:lpstr>Assessment</vt:lpstr>
      <vt:lpstr>Definition and Classification of Obesity</vt:lpstr>
      <vt:lpstr>Diagnosis of Obesity</vt:lpstr>
      <vt:lpstr>Obesity staging systems1,2 </vt:lpstr>
      <vt:lpstr>Key takeaways</vt:lpstr>
      <vt:lpstr>Assessment</vt:lpstr>
      <vt:lpstr>PowerPoint Presentation</vt:lpstr>
      <vt:lpstr>Assessments</vt:lpstr>
      <vt:lpstr>Body weight regulation Historic perception: simple as calories in calories out1–3 </vt:lpstr>
      <vt:lpstr>Body weight regulation Holistic view1–6</vt:lpstr>
      <vt:lpstr>Role of the brain in appetite regulation</vt:lpstr>
      <vt:lpstr>Role of the brain in appetite regulation</vt:lpstr>
      <vt:lpstr>Role of the brain in appetite regulation</vt:lpstr>
      <vt:lpstr>Physiological responses to caloric restriction and weight loss favor weight regain1–4 </vt:lpstr>
      <vt:lpstr>Weight regain after diet-based weight loss intervention</vt:lpstr>
      <vt:lpstr>Postprandial hormonal changes to diet-based weight loss</vt:lpstr>
      <vt:lpstr>Key takeaways</vt:lpstr>
      <vt:lpstr>Assessments</vt:lpstr>
      <vt:lpstr>PowerPoint Presentation</vt:lpstr>
      <vt:lpstr>Assessments</vt:lpstr>
      <vt:lpstr>Individual weight gain or weight loss Genetic considerations</vt:lpstr>
      <vt:lpstr>Interaction of environment and genetic variability in multifactorial diseases</vt:lpstr>
      <vt:lpstr>Environmental factors contributing to obesity</vt:lpstr>
      <vt:lpstr>Non-whites have systematically experienced greater socioeconomic obstacles to health </vt:lpstr>
      <vt:lpstr>Key takeaways</vt:lpstr>
      <vt:lpstr>Assessments</vt:lpstr>
      <vt:lpstr>PowerPoint Presentation</vt:lpstr>
      <vt:lpstr>Assessments</vt:lpstr>
      <vt:lpstr>Weight bias</vt:lpstr>
      <vt:lpstr>HCP weight bias impacts care</vt:lpstr>
      <vt:lpstr>HCP weight bias impacts care</vt:lpstr>
      <vt:lpstr>Weight stigma</vt:lpstr>
      <vt:lpstr>Weight stigma impacts quality of care</vt:lpstr>
      <vt:lpstr>Patients who experience weight stigma have both behavioral and physiological changes</vt:lpstr>
      <vt:lpstr>Strategies to mitigate weight stigma  and bias</vt:lpstr>
      <vt:lpstr>Body positivity movement: Health at every size</vt:lpstr>
      <vt:lpstr>Key takeaways</vt:lpstr>
      <vt:lpstr>Assessments</vt:lpstr>
      <vt:lpstr>PowerPoint Presentation</vt:lpstr>
      <vt:lpstr>Assessment</vt:lpstr>
      <vt:lpstr>Ask permission</vt:lpstr>
      <vt:lpstr>Initiating weight management conversations </vt:lpstr>
      <vt:lpstr>Assess: Motivational interviewing </vt:lpstr>
      <vt:lpstr>Principles of motivational interviewing1,2 </vt:lpstr>
      <vt:lpstr>Advise patients about health risks associated with obesity </vt:lpstr>
      <vt:lpstr>Recognize that obesity is not the  patient’s fault</vt:lpstr>
      <vt:lpstr>Agree: Set realistic and attainable goals</vt:lpstr>
      <vt:lpstr>Use the SMART framework to set goals </vt:lpstr>
      <vt:lpstr>Key takeaways</vt:lpstr>
      <vt:lpstr>Assessment</vt:lpstr>
      <vt:lpstr>PowerPoint Presentation</vt:lpstr>
      <vt:lpstr>Assessments</vt:lpstr>
      <vt:lpstr>Life expectancy across BMI categories</vt:lpstr>
      <vt:lpstr>Obesity is associated with multiple complications1–5</vt:lpstr>
      <vt:lpstr>BMI and risk of various cancers</vt:lpstr>
      <vt:lpstr>Excess fat mass causes numerous metabolic complications</vt:lpstr>
      <vt:lpstr>Key takeaways </vt:lpstr>
      <vt:lpstr>Assessments</vt:lpstr>
      <vt:lpstr>PowerPoint Presentation</vt:lpstr>
      <vt:lpstr>Assessment</vt:lpstr>
      <vt:lpstr>Obesity meets criteria of a disease</vt:lpstr>
      <vt:lpstr>Current landscape in obesity management</vt:lpstr>
      <vt:lpstr>Current approaches to obesity care</vt:lpstr>
      <vt:lpstr>How can obesity be addressed? Efficacy of existing weight loss interventions</vt:lpstr>
      <vt:lpstr>Greater weight loss improves obesity-related complications</vt:lpstr>
      <vt:lpstr>Significant unmet need in obesity management</vt:lpstr>
      <vt:lpstr>Key takeaways</vt:lpstr>
      <vt:lpstr>Assessment</vt:lpstr>
      <vt:lpstr>PowerPoint Presentation</vt:lpstr>
      <vt:lpstr>Assessments</vt:lpstr>
      <vt:lpstr>Treatment interventions for obesity</vt:lpstr>
      <vt:lpstr>Patient-led health tracking</vt:lpstr>
      <vt:lpstr>Sleep hygiene and stress management</vt:lpstr>
      <vt:lpstr>Fad diets Negative health consequences</vt:lpstr>
      <vt:lpstr>Dietary recommendations for patients with obesity</vt:lpstr>
      <vt:lpstr>Clinical effects of exercise</vt:lpstr>
      <vt:lpstr>Recommendations for physical activity1,2</vt:lpstr>
      <vt:lpstr>How to motivate patients to increase physical activity</vt:lpstr>
      <vt:lpstr>Key takeaways</vt:lpstr>
      <vt:lpstr>Assessments</vt:lpstr>
      <vt:lpstr>PowerPoint Presentation</vt:lpstr>
      <vt:lpstr>Assessments</vt:lpstr>
      <vt:lpstr>Rationale for the use of anti-obesity medications </vt:lpstr>
      <vt:lpstr>Goals of FDA indication of anti-obesity medications</vt:lpstr>
      <vt:lpstr>Current FDA-approved pharmacotherapy: overview</vt:lpstr>
      <vt:lpstr>Approved anti-obesity medications: sites of action</vt:lpstr>
      <vt:lpstr>Tirzepatide: mechanism of action</vt:lpstr>
      <vt:lpstr>One-year mean weight loss associated with FDA-approved AOMs</vt:lpstr>
      <vt:lpstr>Key takeaways</vt:lpstr>
      <vt:lpstr>Assessments</vt:lpstr>
      <vt:lpstr>PowerPoint Presentation</vt:lpstr>
      <vt:lpstr>Assessments</vt:lpstr>
      <vt:lpstr>Metabolic surgery is the most effective intervention for severe obesity </vt:lpstr>
      <vt:lpstr>Candidates for bariatric surgery</vt:lpstr>
      <vt:lpstr>Vertical sleeve gastrectomy (VSG)</vt:lpstr>
      <vt:lpstr>Roux-en-Y gastric bypass (RYGB)</vt:lpstr>
      <vt:lpstr>Other bariatric procedures </vt:lpstr>
      <vt:lpstr>Postoperative complications associated with each type of bariatric surgery</vt:lpstr>
      <vt:lpstr>Understanding the positive outcomes of bariatric surgery may contribute to increased acceptance of the procedure and greater referrals from physicians1</vt:lpstr>
      <vt:lpstr>Key takeaways</vt:lpstr>
      <vt:lpstr>Assessments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Obesity</dc:title>
  <dc:creator/>
  <cp:lastModifiedBy>Jennifer Meyfeldt</cp:lastModifiedBy>
  <cp:revision>13</cp:revision>
  <dcterms:created xsi:type="dcterms:W3CDTF">2022-03-01T17:08:55Z</dcterms:created>
  <dcterms:modified xsi:type="dcterms:W3CDTF">2026-02-03T03:13:34Z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0x0101005D0EBE0C8D17804C930E778C22370D3C</vt:lpwstr>
  </property>
  <property fmtid="{D5CDD505-2E9C-101B-9397-08002B2CF9AE}" pid="3" name="MediaServiceImageTags">
    <vt:lpwstr/>
  </property>
</Properties>
</file>