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 id="2147483673" r:id="rId6"/>
  </p:sldMasterIdLst>
  <p:notesMasterIdLst>
    <p:notesMasterId r:id="rId41"/>
  </p:notesMasterIdLst>
  <p:sldIdLst>
    <p:sldId id="256" r:id="rId7"/>
    <p:sldId id="265" r:id="rId8"/>
    <p:sldId id="266" r:id="rId9"/>
    <p:sldId id="268" r:id="rId10"/>
    <p:sldId id="269" r:id="rId11"/>
    <p:sldId id="258" r:id="rId12"/>
    <p:sldId id="267" r:id="rId13"/>
    <p:sldId id="271" r:id="rId14"/>
    <p:sldId id="277" r:id="rId15"/>
    <p:sldId id="301" r:id="rId16"/>
    <p:sldId id="272" r:id="rId17"/>
    <p:sldId id="259" r:id="rId18"/>
    <p:sldId id="274" r:id="rId19"/>
    <p:sldId id="276" r:id="rId20"/>
    <p:sldId id="278" r:id="rId21"/>
    <p:sldId id="279" r:id="rId22"/>
    <p:sldId id="280" r:id="rId23"/>
    <p:sldId id="281" r:id="rId24"/>
    <p:sldId id="282" r:id="rId25"/>
    <p:sldId id="283" r:id="rId26"/>
    <p:sldId id="284" r:id="rId27"/>
    <p:sldId id="257" r:id="rId28"/>
    <p:sldId id="285" r:id="rId29"/>
    <p:sldId id="286" r:id="rId30"/>
    <p:sldId id="287" r:id="rId31"/>
    <p:sldId id="288" r:id="rId32"/>
    <p:sldId id="289" r:id="rId33"/>
    <p:sldId id="291" r:id="rId34"/>
    <p:sldId id="292" r:id="rId35"/>
    <p:sldId id="293" r:id="rId36"/>
    <p:sldId id="294" r:id="rId37"/>
    <p:sldId id="297" r:id="rId38"/>
    <p:sldId id="295" r:id="rId39"/>
    <p:sldId id="2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771" autoAdjust="0"/>
  </p:normalViewPr>
  <p:slideViewPr>
    <p:cSldViewPr snapToGrid="0">
      <p:cViewPr varScale="1">
        <p:scale>
          <a:sx n="83" d="100"/>
          <a:sy n="83" d="100"/>
        </p:scale>
        <p:origin x="1608"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66053-56D5-4663-9CD0-284EA26DEC78}" type="datetimeFigureOut">
              <a:rPr lang="en-US" smtClean="0"/>
              <a:t>11/30/2025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CBDE4-F0F2-4D5D-A0C2-462E78FEEC8A}" type="slidenum">
              <a:rPr lang="en-US" smtClean="0"/>
              <a:t>‹#›</a:t>
            </a:fld>
            <a:endParaRPr lang="en-US" dirty="0"/>
          </a:p>
        </p:txBody>
      </p:sp>
    </p:spTree>
    <p:extLst>
      <p:ext uri="{BB962C8B-B14F-4D97-AF65-F5344CB8AC3E}">
        <p14:creationId xmlns:p14="http://schemas.microsoft.com/office/powerpoint/2010/main" val="304116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https://www.merriam-webster.com/dictionary/seizure</a:t>
            </a:r>
          </a:p>
          <a:p>
            <a:pPr marL="228600" indent="-228600">
              <a:buAutoNum type="arabicPeriod"/>
            </a:pPr>
            <a:r>
              <a:rPr lang="en-US" dirty="0"/>
              <a:t>https://epilepsyfoundation.org.au/understanding-epilepsy/seizures/what-is-a-seizure/</a:t>
            </a:r>
          </a:p>
        </p:txBody>
      </p:sp>
      <p:sp>
        <p:nvSpPr>
          <p:cNvPr id="4" name="Slide Number Placeholder 3"/>
          <p:cNvSpPr>
            <a:spLocks noGrp="1"/>
          </p:cNvSpPr>
          <p:nvPr>
            <p:ph type="sldNum" sz="quarter" idx="5"/>
          </p:nvPr>
        </p:nvSpPr>
        <p:spPr/>
        <p:txBody>
          <a:bodyPr/>
          <a:lstStyle/>
          <a:p>
            <a:fld id="{639CBDE4-F0F2-4D5D-A0C2-462E78FEEC8A}" type="slidenum">
              <a:rPr lang="en-US" smtClean="0"/>
              <a:t>3</a:t>
            </a:fld>
            <a:endParaRPr lang="en-US" dirty="0"/>
          </a:p>
        </p:txBody>
      </p:sp>
    </p:spTree>
    <p:extLst>
      <p:ext uri="{BB962C8B-B14F-4D97-AF65-F5344CB8AC3E}">
        <p14:creationId xmlns:p14="http://schemas.microsoft.com/office/powerpoint/2010/main" val="367543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https://onlinelibrary.wiley.com/doi/10.1111/epi.18338</a:t>
            </a:r>
          </a:p>
        </p:txBody>
      </p:sp>
      <p:sp>
        <p:nvSpPr>
          <p:cNvPr id="4" name="Slide Number Placeholder 3"/>
          <p:cNvSpPr>
            <a:spLocks noGrp="1"/>
          </p:cNvSpPr>
          <p:nvPr>
            <p:ph type="sldNum" sz="quarter" idx="5"/>
          </p:nvPr>
        </p:nvSpPr>
        <p:spPr/>
        <p:txBody>
          <a:bodyPr/>
          <a:lstStyle/>
          <a:p>
            <a:fld id="{639CBDE4-F0F2-4D5D-A0C2-462E78FEEC8A}" type="slidenum">
              <a:rPr lang="en-US" smtClean="0"/>
              <a:t>4</a:t>
            </a:fld>
            <a:endParaRPr lang="en-US" dirty="0"/>
          </a:p>
        </p:txBody>
      </p:sp>
    </p:spTree>
    <p:extLst>
      <p:ext uri="{BB962C8B-B14F-4D97-AF65-F5344CB8AC3E}">
        <p14:creationId xmlns:p14="http://schemas.microsoft.com/office/powerpoint/2010/main" val="83025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39CBDE4-F0F2-4D5D-A0C2-462E78FEEC8A}" type="slidenum">
              <a:rPr lang="en-US" smtClean="0"/>
              <a:t>7</a:t>
            </a:fld>
            <a:endParaRPr lang="en-US" dirty="0"/>
          </a:p>
        </p:txBody>
      </p:sp>
    </p:spTree>
    <p:extLst>
      <p:ext uri="{BB962C8B-B14F-4D97-AF65-F5344CB8AC3E}">
        <p14:creationId xmlns:p14="http://schemas.microsoft.com/office/powerpoint/2010/main" val="252401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Neurocritical care Edited by Andrew M. </a:t>
            </a:r>
            <a:r>
              <a:rPr lang="en-US" dirty="0" err="1"/>
              <a:t>Naidech</a:t>
            </a:r>
            <a:r>
              <a:rPr lang="en-US" dirty="0"/>
              <a:t> published by Cambridge.</a:t>
            </a:r>
          </a:p>
          <a:p>
            <a:r>
              <a:rPr lang="en-US" dirty="0"/>
              <a:t>5. Neurocritical care Edited by Lori A Shutter &amp; Bradley J </a:t>
            </a:r>
            <a:r>
              <a:rPr lang="en-US" dirty="0" err="1"/>
              <a:t>Mlyneaux</a:t>
            </a:r>
            <a:r>
              <a:rPr lang="en-US" dirty="0"/>
              <a:t>, series editor John A. Kellum published by Oxford</a:t>
            </a:r>
          </a:p>
        </p:txBody>
      </p:sp>
      <p:sp>
        <p:nvSpPr>
          <p:cNvPr id="4" name="Slide Number Placeholder 3"/>
          <p:cNvSpPr>
            <a:spLocks noGrp="1"/>
          </p:cNvSpPr>
          <p:nvPr>
            <p:ph type="sldNum" sz="quarter" idx="5"/>
          </p:nvPr>
        </p:nvSpPr>
        <p:spPr/>
        <p:txBody>
          <a:bodyPr/>
          <a:lstStyle/>
          <a:p>
            <a:fld id="{639CBDE4-F0F2-4D5D-A0C2-462E78FEEC8A}" type="slidenum">
              <a:rPr lang="en-US" smtClean="0"/>
              <a:t>8</a:t>
            </a:fld>
            <a:endParaRPr lang="en-US" dirty="0"/>
          </a:p>
        </p:txBody>
      </p:sp>
    </p:spTree>
    <p:extLst>
      <p:ext uri="{BB962C8B-B14F-4D97-AF65-F5344CB8AC3E}">
        <p14:creationId xmlns:p14="http://schemas.microsoft.com/office/powerpoint/2010/main" val="383919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CBDE4-F0F2-4D5D-A0C2-462E78FEEC8A}" type="slidenum">
              <a:rPr lang="en-US" smtClean="0"/>
              <a:t>11</a:t>
            </a:fld>
            <a:endParaRPr lang="en-US" dirty="0"/>
          </a:p>
        </p:txBody>
      </p:sp>
    </p:spTree>
    <p:extLst>
      <p:ext uri="{BB962C8B-B14F-4D97-AF65-F5344CB8AC3E}">
        <p14:creationId xmlns:p14="http://schemas.microsoft.com/office/powerpoint/2010/main" val="29007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CBDE4-F0F2-4D5D-A0C2-462E78FEEC8A}" type="slidenum">
              <a:rPr lang="en-US" smtClean="0"/>
              <a:t>32</a:t>
            </a:fld>
            <a:endParaRPr lang="en-US" dirty="0"/>
          </a:p>
        </p:txBody>
      </p:sp>
    </p:spTree>
    <p:extLst>
      <p:ext uri="{BB962C8B-B14F-4D97-AF65-F5344CB8AC3E}">
        <p14:creationId xmlns:p14="http://schemas.microsoft.com/office/powerpoint/2010/main" val="1000985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White winged dove tucked within a tree in my backyard when I lived in Tucson.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4B8C2-5574-4CF3-ABEC-763BB793B9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808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8CAB37-1E88-4708-A532-D75EB2177F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PowerPoint logo">
            <a:extLst>
              <a:ext uri="{FF2B5EF4-FFF2-40B4-BE49-F238E27FC236}">
                <a16:creationId xmlns:a16="http://schemas.microsoft.com/office/drawing/2014/main" id="{A11B18B3-9881-4CAC-89A9-F3B817530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9487709" y="5573935"/>
            <a:ext cx="2043316" cy="679645"/>
          </a:xfrm>
          <a:prstGeom prst="rect">
            <a:avLst/>
          </a:prstGeom>
        </p:spPr>
      </p:pic>
      <p:cxnSp>
        <p:nvCxnSpPr>
          <p:cNvPr id="9" name="Straight Connector 8">
            <a:extLst>
              <a:ext uri="{FF2B5EF4-FFF2-40B4-BE49-F238E27FC236}">
                <a16:creationId xmlns:a16="http://schemas.microsoft.com/office/drawing/2014/main" id="{66961839-10F7-4B26-97D8-3B09045F4074}"/>
              </a:ext>
              <a:ext uri="{C183D7F6-B498-43B3-948B-1728B52AA6E4}">
                <adec:decorative xmlns:adec="http://schemas.microsoft.com/office/drawing/2017/decorative" val="1"/>
              </a:ext>
            </a:extLst>
          </p:cNvPr>
          <p:cNvCxnSpPr>
            <a:cxnSpLocks/>
          </p:cNvCxnSpPr>
          <p:nvPr userDrawn="1"/>
        </p:nvCxnSpPr>
        <p:spPr>
          <a:xfrm>
            <a:off x="556427" y="4486359"/>
            <a:ext cx="83031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897E7F-9714-44E5-993E-DBF4230C6963}"/>
              </a:ext>
            </a:extLst>
          </p:cNvPr>
          <p:cNvSpPr>
            <a:spLocks noGrp="1"/>
          </p:cNvSpPr>
          <p:nvPr>
            <p:ph type="ctrTitle"/>
          </p:nvPr>
        </p:nvSpPr>
        <p:spPr>
          <a:xfrm>
            <a:off x="442124" y="3083859"/>
            <a:ext cx="10974598" cy="1513164"/>
          </a:xfrm>
        </p:spPr>
        <p:txBody>
          <a:bodyPr vert="horz" lIns="91440" tIns="45720" rIns="91440" bIns="45720" rtlCol="0" anchor="ctr" anchorCtr="0">
            <a:normAutofit/>
          </a:bodyPr>
          <a:lstStyle>
            <a:lvl1pPr>
              <a:defRPr lang="en-US" sz="4400" b="0">
                <a:ea typeface="Segoe UI Black" panose="020B0A02040204020203" pitchFamily="34" charset="0"/>
                <a:cs typeface="Segoe UI Black" panose="020B0A02040204020203" pitchFamily="34" charset="0"/>
              </a:defRPr>
            </a:lvl1pPr>
          </a:lstStyle>
          <a:p>
            <a:pPr marL="0" lvl="0"/>
            <a:r>
              <a:rPr lang="en-US"/>
              <a:t>Click to edit Master title style</a:t>
            </a:r>
          </a:p>
        </p:txBody>
      </p:sp>
      <p:sp>
        <p:nvSpPr>
          <p:cNvPr id="3" name="Subtitle 2">
            <a:extLst>
              <a:ext uri="{FF2B5EF4-FFF2-40B4-BE49-F238E27FC236}">
                <a16:creationId xmlns:a16="http://schemas.microsoft.com/office/drawing/2014/main" id="{FC7F7019-E7BE-4EF2-AE25-147C9EB6E3AD}"/>
              </a:ext>
            </a:extLst>
          </p:cNvPr>
          <p:cNvSpPr>
            <a:spLocks noGrp="1"/>
          </p:cNvSpPr>
          <p:nvPr>
            <p:ph type="subTitle" idx="1"/>
          </p:nvPr>
        </p:nvSpPr>
        <p:spPr>
          <a:xfrm>
            <a:off x="556427" y="4746054"/>
            <a:ext cx="6579479" cy="1253469"/>
          </a:xfrm>
        </p:spPr>
        <p:txBody>
          <a:bodyPr vert="horz" lIns="91440" tIns="45720" rIns="91440" bIns="45720" rtlCol="0">
            <a:noAutofit/>
          </a:bodyPr>
          <a:lstStyle>
            <a:lvl1pPr marL="0" indent="0">
              <a:buNone/>
              <a:defRPr lang="en-US" sz="2200" b="1">
                <a:solidFill>
                  <a:schemeClr val="bg1"/>
                </a:solidFill>
              </a:defRPr>
            </a:lvl1pPr>
          </a:lstStyle>
          <a:p>
            <a:pPr marL="228600" lvl="0" indent="-228600">
              <a:lnSpc>
                <a:spcPct val="100000"/>
              </a:lnSpc>
              <a:spcAft>
                <a:spcPts val="1200"/>
              </a:spcAft>
            </a:pPr>
            <a:r>
              <a:rPr lang="en-US"/>
              <a:t>Click to edit Master subtitle style</a:t>
            </a:r>
            <a:endParaRPr lang="en-US" dirty="0"/>
          </a:p>
        </p:txBody>
      </p:sp>
    </p:spTree>
    <p:extLst>
      <p:ext uri="{BB962C8B-B14F-4D97-AF65-F5344CB8AC3E}">
        <p14:creationId xmlns:p14="http://schemas.microsoft.com/office/powerpoint/2010/main" val="213039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C314C-387C-4945-A19D-3B87791BA2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C3BE1D-B9D6-4253-B297-6E1D1831D3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456AE-EFB4-48B9-B590-443B6AC1480E}"/>
              </a:ext>
            </a:extLst>
          </p:cNvPr>
          <p:cNvSpPr>
            <a:spLocks noGrp="1"/>
          </p:cNvSpPr>
          <p:nvPr>
            <p:ph type="dt" sz="half" idx="10"/>
          </p:nvPr>
        </p:nvSpPr>
        <p:spPr/>
        <p:txBody>
          <a:bodyPr/>
          <a:lstStyle/>
          <a:p>
            <a:fld id="{9B237094-828F-4507-8763-329969F4092C}" type="datetimeFigureOut">
              <a:rPr lang="en-US" smtClean="0"/>
              <a:t>11/30/2025</a:t>
            </a:fld>
            <a:endParaRPr lang="en-US" dirty="0"/>
          </a:p>
        </p:txBody>
      </p:sp>
      <p:sp>
        <p:nvSpPr>
          <p:cNvPr id="5" name="Footer Placeholder 4">
            <a:extLst>
              <a:ext uri="{FF2B5EF4-FFF2-40B4-BE49-F238E27FC236}">
                <a16:creationId xmlns:a16="http://schemas.microsoft.com/office/drawing/2014/main" id="{1727FEF9-F08B-4826-9DD0-63FA658A78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960E9F-2C2A-48BA-B6BF-563F870F4855}"/>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279867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A3FE-33E6-FCC1-3FDB-3B448FFF14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44A7E7-8C25-4896-77EB-FD18C7B615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73CAC0-503D-5B09-6238-9284273B1310}"/>
              </a:ext>
            </a:extLst>
          </p:cNvPr>
          <p:cNvSpPr>
            <a:spLocks noGrp="1"/>
          </p:cNvSpPr>
          <p:nvPr>
            <p:ph type="dt" sz="half" idx="10"/>
          </p:nvPr>
        </p:nvSpPr>
        <p:spPr/>
        <p:txBody>
          <a:bodyPr/>
          <a:lstStyle/>
          <a:p>
            <a:fld id="{E22F1755-927E-4249-B301-7F0661B2E089}" type="datetimeFigureOut">
              <a:rPr lang="en-US" smtClean="0"/>
              <a:t>11/30/2025</a:t>
            </a:fld>
            <a:endParaRPr lang="en-US"/>
          </a:p>
        </p:txBody>
      </p:sp>
      <p:sp>
        <p:nvSpPr>
          <p:cNvPr id="5" name="Footer Placeholder 4">
            <a:extLst>
              <a:ext uri="{FF2B5EF4-FFF2-40B4-BE49-F238E27FC236}">
                <a16:creationId xmlns:a16="http://schemas.microsoft.com/office/drawing/2014/main" id="{375FAE72-96BC-39D0-95E0-775B68174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0428D-3C7C-0339-6C78-D0E14B79A3B0}"/>
              </a:ext>
            </a:extLst>
          </p:cNvPr>
          <p:cNvSpPr>
            <a:spLocks noGrp="1"/>
          </p:cNvSpPr>
          <p:nvPr>
            <p:ph type="sldNum" sz="quarter" idx="12"/>
          </p:nvPr>
        </p:nvSpPr>
        <p:spPr/>
        <p:txBody>
          <a:bodyPr/>
          <a:lstStyle/>
          <a:p>
            <a:fld id="{74B32B9B-FBC5-4111-954C-0FB68340C416}" type="slidenum">
              <a:rPr lang="en-US" smtClean="0"/>
              <a:t>‹#›</a:t>
            </a:fld>
            <a:endParaRPr lang="en-US"/>
          </a:p>
        </p:txBody>
      </p:sp>
    </p:spTree>
    <p:extLst>
      <p:ext uri="{BB962C8B-B14F-4D97-AF65-F5344CB8AC3E}">
        <p14:creationId xmlns:p14="http://schemas.microsoft.com/office/powerpoint/2010/main" val="346515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DA46-F0B3-2EC3-A0E9-792F19A531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4FB7C6-2A35-0429-30F8-681F9517BD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83CB3-F896-3599-6BC6-DB4DE3B4604C}"/>
              </a:ext>
            </a:extLst>
          </p:cNvPr>
          <p:cNvSpPr>
            <a:spLocks noGrp="1"/>
          </p:cNvSpPr>
          <p:nvPr>
            <p:ph type="dt" sz="half" idx="10"/>
          </p:nvPr>
        </p:nvSpPr>
        <p:spPr/>
        <p:txBody>
          <a:bodyPr/>
          <a:lstStyle/>
          <a:p>
            <a:fld id="{E22F1755-927E-4249-B301-7F0661B2E089}" type="datetimeFigureOut">
              <a:rPr lang="en-US" smtClean="0"/>
              <a:t>11/30/2025</a:t>
            </a:fld>
            <a:endParaRPr lang="en-US"/>
          </a:p>
        </p:txBody>
      </p:sp>
      <p:sp>
        <p:nvSpPr>
          <p:cNvPr id="5" name="Footer Placeholder 4">
            <a:extLst>
              <a:ext uri="{FF2B5EF4-FFF2-40B4-BE49-F238E27FC236}">
                <a16:creationId xmlns:a16="http://schemas.microsoft.com/office/drawing/2014/main" id="{ADF59B1D-E5EA-1756-F428-542B769F2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D8F9F-0807-34A1-E8C8-069CE7F60B4D}"/>
              </a:ext>
            </a:extLst>
          </p:cNvPr>
          <p:cNvSpPr>
            <a:spLocks noGrp="1"/>
          </p:cNvSpPr>
          <p:nvPr>
            <p:ph type="sldNum" sz="quarter" idx="12"/>
          </p:nvPr>
        </p:nvSpPr>
        <p:spPr/>
        <p:txBody>
          <a:bodyPr/>
          <a:lstStyle/>
          <a:p>
            <a:fld id="{74B32B9B-FBC5-4111-954C-0FB68340C416}" type="slidenum">
              <a:rPr lang="en-US" smtClean="0"/>
              <a:t>‹#›</a:t>
            </a:fld>
            <a:endParaRPr lang="en-US"/>
          </a:p>
        </p:txBody>
      </p:sp>
    </p:spTree>
    <p:extLst>
      <p:ext uri="{BB962C8B-B14F-4D97-AF65-F5344CB8AC3E}">
        <p14:creationId xmlns:p14="http://schemas.microsoft.com/office/powerpoint/2010/main" val="2536327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3E893-0713-C151-C2F2-8F7F1798C2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A24DC2-8B7E-EA63-1D9A-5554C33569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C34A9B-7FD4-4521-F530-80205E7F5CCD}"/>
              </a:ext>
            </a:extLst>
          </p:cNvPr>
          <p:cNvSpPr>
            <a:spLocks noGrp="1"/>
          </p:cNvSpPr>
          <p:nvPr>
            <p:ph type="dt" sz="half" idx="10"/>
          </p:nvPr>
        </p:nvSpPr>
        <p:spPr/>
        <p:txBody>
          <a:bodyPr/>
          <a:lstStyle/>
          <a:p>
            <a:fld id="{E22F1755-927E-4249-B301-7F0661B2E089}" type="datetimeFigureOut">
              <a:rPr lang="en-US" smtClean="0"/>
              <a:t>11/30/2025</a:t>
            </a:fld>
            <a:endParaRPr lang="en-US"/>
          </a:p>
        </p:txBody>
      </p:sp>
      <p:sp>
        <p:nvSpPr>
          <p:cNvPr id="5" name="Footer Placeholder 4">
            <a:extLst>
              <a:ext uri="{FF2B5EF4-FFF2-40B4-BE49-F238E27FC236}">
                <a16:creationId xmlns:a16="http://schemas.microsoft.com/office/drawing/2014/main" id="{BA7D7E66-DC15-977B-6F71-D5357F0BA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08EB5-F7F3-D16C-EBC0-7C29FC0478F7}"/>
              </a:ext>
            </a:extLst>
          </p:cNvPr>
          <p:cNvSpPr>
            <a:spLocks noGrp="1"/>
          </p:cNvSpPr>
          <p:nvPr>
            <p:ph type="sldNum" sz="quarter" idx="12"/>
          </p:nvPr>
        </p:nvSpPr>
        <p:spPr/>
        <p:txBody>
          <a:bodyPr/>
          <a:lstStyle/>
          <a:p>
            <a:fld id="{74B32B9B-FBC5-4111-954C-0FB68340C416}" type="slidenum">
              <a:rPr lang="en-US" smtClean="0"/>
              <a:t>‹#›</a:t>
            </a:fld>
            <a:endParaRPr lang="en-US"/>
          </a:p>
        </p:txBody>
      </p:sp>
    </p:spTree>
    <p:extLst>
      <p:ext uri="{BB962C8B-B14F-4D97-AF65-F5344CB8AC3E}">
        <p14:creationId xmlns:p14="http://schemas.microsoft.com/office/powerpoint/2010/main" val="3140727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3266-6B53-8CAE-74E7-CF6ABB1671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583BA4-E8DF-42FD-30F1-852C13D297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403B2B-58E1-C65A-5F9B-4209F6044D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C21B4E-8FE4-F535-D289-A491753CFA16}"/>
              </a:ext>
            </a:extLst>
          </p:cNvPr>
          <p:cNvSpPr>
            <a:spLocks noGrp="1"/>
          </p:cNvSpPr>
          <p:nvPr>
            <p:ph type="dt" sz="half" idx="10"/>
          </p:nvPr>
        </p:nvSpPr>
        <p:spPr/>
        <p:txBody>
          <a:bodyPr/>
          <a:lstStyle/>
          <a:p>
            <a:fld id="{E22F1755-927E-4249-B301-7F0661B2E089}" type="datetimeFigureOut">
              <a:rPr lang="en-US" smtClean="0"/>
              <a:t>11/30/2025</a:t>
            </a:fld>
            <a:endParaRPr lang="en-US"/>
          </a:p>
        </p:txBody>
      </p:sp>
      <p:sp>
        <p:nvSpPr>
          <p:cNvPr id="6" name="Footer Placeholder 5">
            <a:extLst>
              <a:ext uri="{FF2B5EF4-FFF2-40B4-BE49-F238E27FC236}">
                <a16:creationId xmlns:a16="http://schemas.microsoft.com/office/drawing/2014/main" id="{7AA86716-D630-FF77-FCE3-06E4573AB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5544D-5A3B-8D62-7F8D-AA796017D4AE}"/>
              </a:ext>
            </a:extLst>
          </p:cNvPr>
          <p:cNvSpPr>
            <a:spLocks noGrp="1"/>
          </p:cNvSpPr>
          <p:nvPr>
            <p:ph type="sldNum" sz="quarter" idx="12"/>
          </p:nvPr>
        </p:nvSpPr>
        <p:spPr/>
        <p:txBody>
          <a:bodyPr/>
          <a:lstStyle/>
          <a:p>
            <a:fld id="{74B32B9B-FBC5-4111-954C-0FB68340C416}" type="slidenum">
              <a:rPr lang="en-US" smtClean="0"/>
              <a:t>‹#›</a:t>
            </a:fld>
            <a:endParaRPr lang="en-US"/>
          </a:p>
        </p:txBody>
      </p:sp>
    </p:spTree>
    <p:extLst>
      <p:ext uri="{BB962C8B-B14F-4D97-AF65-F5344CB8AC3E}">
        <p14:creationId xmlns:p14="http://schemas.microsoft.com/office/powerpoint/2010/main" val="1689468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82858-C177-B5DF-A34E-84AC3D6046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688307-93D2-8841-8AFC-222DA80548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8DC90A-C021-4D21-02B6-1E38FA66E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0AE28-5421-DC5E-18B4-B1ABC7CE48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6115AA-2067-E232-BD0D-CC036FEBC4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FC095-CA66-5E63-3327-FAE103B83510}"/>
              </a:ext>
            </a:extLst>
          </p:cNvPr>
          <p:cNvSpPr>
            <a:spLocks noGrp="1"/>
          </p:cNvSpPr>
          <p:nvPr>
            <p:ph type="dt" sz="half" idx="10"/>
          </p:nvPr>
        </p:nvSpPr>
        <p:spPr/>
        <p:txBody>
          <a:bodyPr/>
          <a:lstStyle/>
          <a:p>
            <a:fld id="{E22F1755-927E-4249-B301-7F0661B2E089}" type="datetimeFigureOut">
              <a:rPr lang="en-US" smtClean="0"/>
              <a:t>11/30/2025</a:t>
            </a:fld>
            <a:endParaRPr lang="en-US"/>
          </a:p>
        </p:txBody>
      </p:sp>
      <p:sp>
        <p:nvSpPr>
          <p:cNvPr id="8" name="Footer Placeholder 7">
            <a:extLst>
              <a:ext uri="{FF2B5EF4-FFF2-40B4-BE49-F238E27FC236}">
                <a16:creationId xmlns:a16="http://schemas.microsoft.com/office/drawing/2014/main" id="{26CD543E-051C-B444-07CC-D12E55AFB5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CCCC44-2646-8633-F9FB-5E8BB7B10B4A}"/>
              </a:ext>
            </a:extLst>
          </p:cNvPr>
          <p:cNvSpPr>
            <a:spLocks noGrp="1"/>
          </p:cNvSpPr>
          <p:nvPr>
            <p:ph type="sldNum" sz="quarter" idx="12"/>
          </p:nvPr>
        </p:nvSpPr>
        <p:spPr/>
        <p:txBody>
          <a:bodyPr/>
          <a:lstStyle/>
          <a:p>
            <a:fld id="{74B32B9B-FBC5-4111-954C-0FB68340C416}" type="slidenum">
              <a:rPr lang="en-US" smtClean="0"/>
              <a:t>‹#›</a:t>
            </a:fld>
            <a:endParaRPr lang="en-US"/>
          </a:p>
        </p:txBody>
      </p:sp>
    </p:spTree>
    <p:extLst>
      <p:ext uri="{BB962C8B-B14F-4D97-AF65-F5344CB8AC3E}">
        <p14:creationId xmlns:p14="http://schemas.microsoft.com/office/powerpoint/2010/main" val="361183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74C3-E816-A84F-3298-9774C20D21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728636-48B9-751C-E26F-7ED5E0CCC887}"/>
              </a:ext>
            </a:extLst>
          </p:cNvPr>
          <p:cNvSpPr>
            <a:spLocks noGrp="1"/>
          </p:cNvSpPr>
          <p:nvPr>
            <p:ph type="dt" sz="half" idx="10"/>
          </p:nvPr>
        </p:nvSpPr>
        <p:spPr/>
        <p:txBody>
          <a:bodyPr/>
          <a:lstStyle/>
          <a:p>
            <a:fld id="{E22F1755-927E-4249-B301-7F0661B2E089}" type="datetimeFigureOut">
              <a:rPr lang="en-US" smtClean="0"/>
              <a:t>11/30/2025</a:t>
            </a:fld>
            <a:endParaRPr lang="en-US"/>
          </a:p>
        </p:txBody>
      </p:sp>
      <p:sp>
        <p:nvSpPr>
          <p:cNvPr id="4" name="Footer Placeholder 3">
            <a:extLst>
              <a:ext uri="{FF2B5EF4-FFF2-40B4-BE49-F238E27FC236}">
                <a16:creationId xmlns:a16="http://schemas.microsoft.com/office/drawing/2014/main" id="{6A7DCDAB-8F01-1E6A-066F-1E257C4CEA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E9EF9E-94D4-59A9-41D1-E68C7AC85976}"/>
              </a:ext>
            </a:extLst>
          </p:cNvPr>
          <p:cNvSpPr>
            <a:spLocks noGrp="1"/>
          </p:cNvSpPr>
          <p:nvPr>
            <p:ph type="sldNum" sz="quarter" idx="12"/>
          </p:nvPr>
        </p:nvSpPr>
        <p:spPr/>
        <p:txBody>
          <a:bodyPr/>
          <a:lstStyle/>
          <a:p>
            <a:fld id="{74B32B9B-FBC5-4111-954C-0FB68340C416}" type="slidenum">
              <a:rPr lang="en-US" smtClean="0"/>
              <a:t>‹#›</a:t>
            </a:fld>
            <a:endParaRPr lang="en-US"/>
          </a:p>
        </p:txBody>
      </p:sp>
    </p:spTree>
    <p:extLst>
      <p:ext uri="{BB962C8B-B14F-4D97-AF65-F5344CB8AC3E}">
        <p14:creationId xmlns:p14="http://schemas.microsoft.com/office/powerpoint/2010/main" val="384784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AD834-895A-1420-D933-1BB0A68513E4}"/>
              </a:ext>
            </a:extLst>
          </p:cNvPr>
          <p:cNvSpPr>
            <a:spLocks noGrp="1"/>
          </p:cNvSpPr>
          <p:nvPr>
            <p:ph type="dt" sz="half" idx="10"/>
          </p:nvPr>
        </p:nvSpPr>
        <p:spPr/>
        <p:txBody>
          <a:bodyPr/>
          <a:lstStyle/>
          <a:p>
            <a:fld id="{E22F1755-927E-4249-B301-7F0661B2E089}" type="datetimeFigureOut">
              <a:rPr lang="en-US" smtClean="0"/>
              <a:t>11/30/2025</a:t>
            </a:fld>
            <a:endParaRPr lang="en-US"/>
          </a:p>
        </p:txBody>
      </p:sp>
      <p:sp>
        <p:nvSpPr>
          <p:cNvPr id="3" name="Footer Placeholder 2">
            <a:extLst>
              <a:ext uri="{FF2B5EF4-FFF2-40B4-BE49-F238E27FC236}">
                <a16:creationId xmlns:a16="http://schemas.microsoft.com/office/drawing/2014/main" id="{890551DA-02EB-A8BB-F2B1-9C09FF7257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B727F7-3BC8-8BD6-8E59-67CA0736D6D3}"/>
              </a:ext>
            </a:extLst>
          </p:cNvPr>
          <p:cNvSpPr>
            <a:spLocks noGrp="1"/>
          </p:cNvSpPr>
          <p:nvPr>
            <p:ph type="sldNum" sz="quarter" idx="12"/>
          </p:nvPr>
        </p:nvSpPr>
        <p:spPr/>
        <p:txBody>
          <a:bodyPr/>
          <a:lstStyle/>
          <a:p>
            <a:fld id="{74B32B9B-FBC5-4111-954C-0FB68340C416}" type="slidenum">
              <a:rPr lang="en-US" smtClean="0"/>
              <a:t>‹#›</a:t>
            </a:fld>
            <a:endParaRPr lang="en-US"/>
          </a:p>
        </p:txBody>
      </p:sp>
    </p:spTree>
    <p:extLst>
      <p:ext uri="{BB962C8B-B14F-4D97-AF65-F5344CB8AC3E}">
        <p14:creationId xmlns:p14="http://schemas.microsoft.com/office/powerpoint/2010/main" val="2278343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C8EA-10B2-BDB1-A57D-B94C7ADCDD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9BCB6F-5A10-ECF7-AA92-9FEB761A10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AAE629-AD04-7128-178C-F9A6A0FB7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5B62B-9AE5-EDF6-2879-57F855240E90}"/>
              </a:ext>
            </a:extLst>
          </p:cNvPr>
          <p:cNvSpPr>
            <a:spLocks noGrp="1"/>
          </p:cNvSpPr>
          <p:nvPr>
            <p:ph type="dt" sz="half" idx="10"/>
          </p:nvPr>
        </p:nvSpPr>
        <p:spPr/>
        <p:txBody>
          <a:bodyPr/>
          <a:lstStyle/>
          <a:p>
            <a:fld id="{E22F1755-927E-4249-B301-7F0661B2E089}" type="datetimeFigureOut">
              <a:rPr lang="en-US" smtClean="0"/>
              <a:t>11/30/2025</a:t>
            </a:fld>
            <a:endParaRPr lang="en-US"/>
          </a:p>
        </p:txBody>
      </p:sp>
      <p:sp>
        <p:nvSpPr>
          <p:cNvPr id="6" name="Footer Placeholder 5">
            <a:extLst>
              <a:ext uri="{FF2B5EF4-FFF2-40B4-BE49-F238E27FC236}">
                <a16:creationId xmlns:a16="http://schemas.microsoft.com/office/drawing/2014/main" id="{8D09D8B2-78E5-E64E-6638-EA694B3BF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F2BA0-C815-FB6A-2304-D64C44F5698D}"/>
              </a:ext>
            </a:extLst>
          </p:cNvPr>
          <p:cNvSpPr>
            <a:spLocks noGrp="1"/>
          </p:cNvSpPr>
          <p:nvPr>
            <p:ph type="sldNum" sz="quarter" idx="12"/>
          </p:nvPr>
        </p:nvSpPr>
        <p:spPr/>
        <p:txBody>
          <a:bodyPr/>
          <a:lstStyle/>
          <a:p>
            <a:fld id="{74B32B9B-FBC5-4111-954C-0FB68340C416}" type="slidenum">
              <a:rPr lang="en-US" smtClean="0"/>
              <a:t>‹#›</a:t>
            </a:fld>
            <a:endParaRPr lang="en-US"/>
          </a:p>
        </p:txBody>
      </p:sp>
    </p:spTree>
    <p:extLst>
      <p:ext uri="{BB962C8B-B14F-4D97-AF65-F5344CB8AC3E}">
        <p14:creationId xmlns:p14="http://schemas.microsoft.com/office/powerpoint/2010/main" val="2811692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D2282-D4C8-4D28-C125-DAFD790FE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98B691-4067-345D-1429-FDE0799EA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96B235-27E1-CE86-60E6-612AC26B8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DE8FF-590A-5103-0198-F0AD8485C108}"/>
              </a:ext>
            </a:extLst>
          </p:cNvPr>
          <p:cNvSpPr>
            <a:spLocks noGrp="1"/>
          </p:cNvSpPr>
          <p:nvPr>
            <p:ph type="dt" sz="half" idx="10"/>
          </p:nvPr>
        </p:nvSpPr>
        <p:spPr/>
        <p:txBody>
          <a:bodyPr/>
          <a:lstStyle/>
          <a:p>
            <a:fld id="{E22F1755-927E-4249-B301-7F0661B2E089}" type="datetimeFigureOut">
              <a:rPr lang="en-US" smtClean="0"/>
              <a:t>11/30/2025</a:t>
            </a:fld>
            <a:endParaRPr lang="en-US"/>
          </a:p>
        </p:txBody>
      </p:sp>
      <p:sp>
        <p:nvSpPr>
          <p:cNvPr id="6" name="Footer Placeholder 5">
            <a:extLst>
              <a:ext uri="{FF2B5EF4-FFF2-40B4-BE49-F238E27FC236}">
                <a16:creationId xmlns:a16="http://schemas.microsoft.com/office/drawing/2014/main" id="{8A063001-4C0D-00CE-EF73-AADEE9FF5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C5B65-FB03-907A-1D90-4726D4E061C0}"/>
              </a:ext>
            </a:extLst>
          </p:cNvPr>
          <p:cNvSpPr>
            <a:spLocks noGrp="1"/>
          </p:cNvSpPr>
          <p:nvPr>
            <p:ph type="sldNum" sz="quarter" idx="12"/>
          </p:nvPr>
        </p:nvSpPr>
        <p:spPr/>
        <p:txBody>
          <a:bodyPr/>
          <a:lstStyle/>
          <a:p>
            <a:fld id="{74B32B9B-FBC5-4111-954C-0FB68340C416}" type="slidenum">
              <a:rPr lang="en-US" smtClean="0"/>
              <a:t>‹#›</a:t>
            </a:fld>
            <a:endParaRPr lang="en-US"/>
          </a:p>
        </p:txBody>
      </p:sp>
    </p:spTree>
    <p:extLst>
      <p:ext uri="{BB962C8B-B14F-4D97-AF65-F5344CB8AC3E}">
        <p14:creationId xmlns:p14="http://schemas.microsoft.com/office/powerpoint/2010/main" val="12991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AEA5-CF5B-46EC-AFCD-A1666F7A5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433B-22CF-4853-8DBF-691E749AB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E0E8C-901D-425E-8AA7-D1BD6A0A01BB}"/>
              </a:ext>
            </a:extLst>
          </p:cNvPr>
          <p:cNvSpPr>
            <a:spLocks noGrp="1"/>
          </p:cNvSpPr>
          <p:nvPr>
            <p:ph type="dt" sz="half" idx="10"/>
          </p:nvPr>
        </p:nvSpPr>
        <p:spPr/>
        <p:txBody>
          <a:bodyPr/>
          <a:lstStyle/>
          <a:p>
            <a:fld id="{9B237094-828F-4507-8763-329969F4092C}" type="datetimeFigureOut">
              <a:rPr lang="en-US" smtClean="0"/>
              <a:t>11/30/2025</a:t>
            </a:fld>
            <a:endParaRPr lang="en-US" dirty="0"/>
          </a:p>
        </p:txBody>
      </p:sp>
      <p:sp>
        <p:nvSpPr>
          <p:cNvPr id="5" name="Footer Placeholder 4">
            <a:extLst>
              <a:ext uri="{FF2B5EF4-FFF2-40B4-BE49-F238E27FC236}">
                <a16:creationId xmlns:a16="http://schemas.microsoft.com/office/drawing/2014/main" id="{543AFA12-E129-4E79-BFA1-62D435AD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0FACBF-8BF8-4D7A-9998-28CF5ED5D32B}"/>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2690262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07C74-1D6C-E69E-D164-9813040FC1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E76394-13C3-067D-C15E-B2347EEFD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DFAEC-E0BE-FB50-78A0-4BD1A2462447}"/>
              </a:ext>
            </a:extLst>
          </p:cNvPr>
          <p:cNvSpPr>
            <a:spLocks noGrp="1"/>
          </p:cNvSpPr>
          <p:nvPr>
            <p:ph type="dt" sz="half" idx="10"/>
          </p:nvPr>
        </p:nvSpPr>
        <p:spPr/>
        <p:txBody>
          <a:bodyPr/>
          <a:lstStyle/>
          <a:p>
            <a:fld id="{E22F1755-927E-4249-B301-7F0661B2E089}" type="datetimeFigureOut">
              <a:rPr lang="en-US" smtClean="0"/>
              <a:t>11/30/2025</a:t>
            </a:fld>
            <a:endParaRPr lang="en-US"/>
          </a:p>
        </p:txBody>
      </p:sp>
      <p:sp>
        <p:nvSpPr>
          <p:cNvPr id="5" name="Footer Placeholder 4">
            <a:extLst>
              <a:ext uri="{FF2B5EF4-FFF2-40B4-BE49-F238E27FC236}">
                <a16:creationId xmlns:a16="http://schemas.microsoft.com/office/drawing/2014/main" id="{739B1F15-C666-02A4-392B-BEDA156B6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5A658-048A-248C-D565-93085EEE3DAC}"/>
              </a:ext>
            </a:extLst>
          </p:cNvPr>
          <p:cNvSpPr>
            <a:spLocks noGrp="1"/>
          </p:cNvSpPr>
          <p:nvPr>
            <p:ph type="sldNum" sz="quarter" idx="12"/>
          </p:nvPr>
        </p:nvSpPr>
        <p:spPr/>
        <p:txBody>
          <a:bodyPr/>
          <a:lstStyle/>
          <a:p>
            <a:fld id="{74B32B9B-FBC5-4111-954C-0FB68340C416}" type="slidenum">
              <a:rPr lang="en-US" smtClean="0"/>
              <a:t>‹#›</a:t>
            </a:fld>
            <a:endParaRPr lang="en-US"/>
          </a:p>
        </p:txBody>
      </p:sp>
    </p:spTree>
    <p:extLst>
      <p:ext uri="{BB962C8B-B14F-4D97-AF65-F5344CB8AC3E}">
        <p14:creationId xmlns:p14="http://schemas.microsoft.com/office/powerpoint/2010/main" val="3569999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FF15CD-B82B-09C1-C52B-8360D45359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B0BFA4-1B27-6405-02FB-A2BCF887F8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CF33A-3C8A-9076-CAFA-F5B7E471E177}"/>
              </a:ext>
            </a:extLst>
          </p:cNvPr>
          <p:cNvSpPr>
            <a:spLocks noGrp="1"/>
          </p:cNvSpPr>
          <p:nvPr>
            <p:ph type="dt" sz="half" idx="10"/>
          </p:nvPr>
        </p:nvSpPr>
        <p:spPr/>
        <p:txBody>
          <a:bodyPr/>
          <a:lstStyle/>
          <a:p>
            <a:fld id="{E22F1755-927E-4249-B301-7F0661B2E089}" type="datetimeFigureOut">
              <a:rPr lang="en-US" smtClean="0"/>
              <a:t>11/30/2025</a:t>
            </a:fld>
            <a:endParaRPr lang="en-US"/>
          </a:p>
        </p:txBody>
      </p:sp>
      <p:sp>
        <p:nvSpPr>
          <p:cNvPr id="5" name="Footer Placeholder 4">
            <a:extLst>
              <a:ext uri="{FF2B5EF4-FFF2-40B4-BE49-F238E27FC236}">
                <a16:creationId xmlns:a16="http://schemas.microsoft.com/office/drawing/2014/main" id="{5ECDB96B-8066-2E1D-A2EC-9D16BCFB7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41A01-73EF-DB03-50D5-B66BBBB3ADCF}"/>
              </a:ext>
            </a:extLst>
          </p:cNvPr>
          <p:cNvSpPr>
            <a:spLocks noGrp="1"/>
          </p:cNvSpPr>
          <p:nvPr>
            <p:ph type="sldNum" sz="quarter" idx="12"/>
          </p:nvPr>
        </p:nvSpPr>
        <p:spPr/>
        <p:txBody>
          <a:bodyPr/>
          <a:lstStyle/>
          <a:p>
            <a:fld id="{74B32B9B-FBC5-4111-954C-0FB68340C416}" type="slidenum">
              <a:rPr lang="en-US" smtClean="0"/>
              <a:t>‹#›</a:t>
            </a:fld>
            <a:endParaRPr lang="en-US"/>
          </a:p>
        </p:txBody>
      </p:sp>
    </p:spTree>
    <p:extLst>
      <p:ext uri="{BB962C8B-B14F-4D97-AF65-F5344CB8AC3E}">
        <p14:creationId xmlns:p14="http://schemas.microsoft.com/office/powerpoint/2010/main" val="3375128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43629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3933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40215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1534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3741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6484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6064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2436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0F17FC-DE49-4934-B430-4C90474614F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A32B5B-6A1B-4AEE-BE18-97E2FB027B54}"/>
              </a:ext>
            </a:extLst>
          </p:cNvPr>
          <p:cNvSpPr>
            <a:spLocks noGrp="1"/>
          </p:cNvSpPr>
          <p:nvPr>
            <p:ph type="title"/>
          </p:nvPr>
        </p:nvSpPr>
        <p:spPr>
          <a:xfrm>
            <a:off x="511008" y="528137"/>
            <a:ext cx="9274676" cy="1172326"/>
          </a:xfrm>
        </p:spPr>
        <p:txBody>
          <a:bodyPr vert="horz" lIns="91440" tIns="45720" rIns="91440" bIns="45720" rtlCol="0" anchor="ctr" anchorCtr="0">
            <a:normAutofit/>
          </a:bodyPr>
          <a:lstStyle>
            <a:lvl1pPr>
              <a:defRPr lang="en-US" sz="4400"/>
            </a:lvl1pPr>
          </a:lstStyle>
          <a:p>
            <a:pPr marL="0" lvl="0"/>
            <a:r>
              <a:rPr lang="en-US"/>
              <a:t>Click to edit Master title style</a:t>
            </a:r>
            <a:endParaRPr lang="en-US" dirty="0"/>
          </a:p>
        </p:txBody>
      </p:sp>
      <p:sp>
        <p:nvSpPr>
          <p:cNvPr id="3" name="Text Placeholder 2">
            <a:extLst>
              <a:ext uri="{FF2B5EF4-FFF2-40B4-BE49-F238E27FC236}">
                <a16:creationId xmlns:a16="http://schemas.microsoft.com/office/drawing/2014/main" id="{BE82F367-9A62-40CE-A7F4-639F03D2E1CE}"/>
              </a:ext>
            </a:extLst>
          </p:cNvPr>
          <p:cNvSpPr>
            <a:spLocks noGrp="1"/>
          </p:cNvSpPr>
          <p:nvPr>
            <p:ph type="body" idx="1"/>
          </p:nvPr>
        </p:nvSpPr>
        <p:spPr>
          <a:xfrm>
            <a:off x="511008" y="1717926"/>
            <a:ext cx="9274676" cy="510674"/>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13902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108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5748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4775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8660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82133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9730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5762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8317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864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fld id="{9B237094-828F-4507-8763-329969F4092C}" type="datetimeFigureOut">
              <a:rPr lang="en-US" smtClean="0"/>
              <a:t>11/30/2025</a:t>
            </a:fld>
            <a:endParaRPr lang="en-US" dirty="0"/>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dirty="0"/>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F9A8B0E0-E07A-49F7-B25F-4B478FADB3A8}"/>
              </a:ext>
            </a:extLst>
          </p:cNvPr>
          <p:cNvSpPr>
            <a:spLocks noGrp="1"/>
          </p:cNvSpPr>
          <p:nvPr>
            <p:ph sz="quarter" idx="14"/>
          </p:nvPr>
        </p:nvSpPr>
        <p:spPr>
          <a:xfrm>
            <a:off x="6221186"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lnSpc>
                <a:spcPct val="150000"/>
              </a:lnSpc>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492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fld id="{9B237094-828F-4507-8763-329969F4092C}" type="datetimeFigureOut">
              <a:rPr lang="en-US" smtClean="0"/>
              <a:t>11/30/2025</a:t>
            </a:fld>
            <a:endParaRPr lang="en-US" dirty="0"/>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dirty="0"/>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a:extLst>
              <a:ext uri="{FF2B5EF4-FFF2-40B4-BE49-F238E27FC236}">
                <a16:creationId xmlns:a16="http://schemas.microsoft.com/office/drawing/2014/main" id="{8C66BE67-91A6-49CD-A166-4EFD27D36C0D}"/>
              </a:ext>
            </a:extLst>
          </p:cNvPr>
          <p:cNvSpPr>
            <a:spLocks noGrp="1"/>
          </p:cNvSpPr>
          <p:nvPr>
            <p:ph sz="quarter" idx="14"/>
          </p:nvPr>
        </p:nvSpPr>
        <p:spPr>
          <a:xfrm>
            <a:off x="437066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a:extLst>
              <a:ext uri="{FF2B5EF4-FFF2-40B4-BE49-F238E27FC236}">
                <a16:creationId xmlns:a16="http://schemas.microsoft.com/office/drawing/2014/main" id="{9A73E789-A47B-493F-BD60-32422000C6B6}"/>
              </a:ext>
            </a:extLst>
          </p:cNvPr>
          <p:cNvSpPr>
            <a:spLocks noGrp="1"/>
          </p:cNvSpPr>
          <p:nvPr>
            <p:ph sz="quarter" idx="15"/>
          </p:nvPr>
        </p:nvSpPr>
        <p:spPr>
          <a:xfrm>
            <a:off x="790313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BFC78D6D-D6FA-4ABF-8565-3BFF1B362A45}"/>
              </a:ext>
            </a:extLst>
          </p:cNvPr>
          <p:cNvCxnSpPr/>
          <p:nvPr userDrawn="1"/>
        </p:nvCxnSpPr>
        <p:spPr>
          <a:xfrm>
            <a:off x="4335277"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B95B52-D4CC-44EE-9F94-F106A8238740}"/>
              </a:ext>
            </a:extLst>
          </p:cNvPr>
          <p:cNvCxnSpPr/>
          <p:nvPr userDrawn="1"/>
        </p:nvCxnSpPr>
        <p:spPr>
          <a:xfrm>
            <a:off x="7866780"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88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D1ED74-0D66-49A5-B190-A7DE0E67A6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18" name="Oval 17">
            <a:extLst>
              <a:ext uri="{FF2B5EF4-FFF2-40B4-BE49-F238E27FC236}">
                <a16:creationId xmlns:a16="http://schemas.microsoft.com/office/drawing/2014/main" id="{0B519A99-FF44-472F-B22E-5F86CEAB9C59}"/>
              </a:ext>
            </a:extLst>
          </p:cNvPr>
          <p:cNvSpPr/>
          <p:nvPr userDrawn="1"/>
        </p:nvSpPr>
        <p:spPr>
          <a:xfrm>
            <a:off x="4693237"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9EC5AF5-F2E8-491C-BA10-ABF9E30E73D8}"/>
              </a:ext>
            </a:extLst>
          </p:cNvPr>
          <p:cNvSpPr/>
          <p:nvPr userDrawn="1"/>
        </p:nvSpPr>
        <p:spPr>
          <a:xfrm>
            <a:off x="8513368"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1915790-803C-4DD9-87FC-7880EE0EAC52}"/>
              </a:ext>
            </a:extLst>
          </p:cNvPr>
          <p:cNvSpPr/>
          <p:nvPr userDrawn="1"/>
        </p:nvSpPr>
        <p:spPr>
          <a:xfrm>
            <a:off x="910053" y="1892626"/>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5DE42C05-3195-4529-840F-8A6EADA6AAD9}"/>
              </a:ext>
            </a:extLst>
          </p:cNvPr>
          <p:cNvSpPr>
            <a:spLocks noGrp="1"/>
          </p:cNvSpPr>
          <p:nvPr>
            <p:ph sz="half" idx="2"/>
          </p:nvPr>
        </p:nvSpPr>
        <p:spPr>
          <a:xfrm>
            <a:off x="702129"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Rectangle 20">
            <a:extLst>
              <a:ext uri="{FF2B5EF4-FFF2-40B4-BE49-F238E27FC236}">
                <a16:creationId xmlns:a16="http://schemas.microsoft.com/office/drawing/2014/main" id="{8831B9BD-554C-40FA-8C90-F818F61C4557}"/>
              </a:ext>
            </a:extLst>
          </p:cNvPr>
          <p:cNvSpPr/>
          <p:nvPr userDrawn="1"/>
        </p:nvSpPr>
        <p:spPr>
          <a:xfrm>
            <a:off x="8892073"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1ED3FE72-F542-4BD9-81A4-FB9FDE700A2A}"/>
              </a:ext>
            </a:extLst>
          </p:cNvPr>
          <p:cNvSpPr/>
          <p:nvPr userDrawn="1"/>
        </p:nvSpPr>
        <p:spPr>
          <a:xfrm>
            <a:off x="5071942"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a:extLst>
              <a:ext uri="{FF2B5EF4-FFF2-40B4-BE49-F238E27FC236}">
                <a16:creationId xmlns:a16="http://schemas.microsoft.com/office/drawing/2014/main" id="{AF9C24C6-88D8-4D3F-AFDC-A6C9E2922736}"/>
              </a:ext>
            </a:extLst>
          </p:cNvPr>
          <p:cNvSpPr/>
          <p:nvPr userDrawn="1"/>
        </p:nvSpPr>
        <p:spPr>
          <a:xfrm>
            <a:off x="1288758"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 Placeholder 2">
            <a:extLst>
              <a:ext uri="{FF2B5EF4-FFF2-40B4-BE49-F238E27FC236}">
                <a16:creationId xmlns:a16="http://schemas.microsoft.com/office/drawing/2014/main" id="{A499F6D5-2ED8-4FD9-B5B2-9093B4C101F0}"/>
              </a:ext>
            </a:extLst>
          </p:cNvPr>
          <p:cNvSpPr>
            <a:spLocks noGrp="1"/>
          </p:cNvSpPr>
          <p:nvPr>
            <p:ph type="body" idx="1"/>
          </p:nvPr>
        </p:nvSpPr>
        <p:spPr>
          <a:xfrm>
            <a:off x="1287386" y="4298200"/>
            <a:ext cx="1877308"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Click to edit Master text styles</a:t>
            </a:r>
          </a:p>
        </p:txBody>
      </p:sp>
      <p:sp>
        <p:nvSpPr>
          <p:cNvPr id="5" name="Text Placeholder 4">
            <a:extLst>
              <a:ext uri="{FF2B5EF4-FFF2-40B4-BE49-F238E27FC236}">
                <a16:creationId xmlns:a16="http://schemas.microsoft.com/office/drawing/2014/main" id="{D3BA39E9-D45A-443C-A58B-17D0B5D5CF9E}"/>
              </a:ext>
            </a:extLst>
          </p:cNvPr>
          <p:cNvSpPr>
            <a:spLocks noGrp="1"/>
          </p:cNvSpPr>
          <p:nvPr>
            <p:ph type="body" sz="quarter" idx="3"/>
          </p:nvPr>
        </p:nvSpPr>
        <p:spPr>
          <a:xfrm>
            <a:off x="5071942" y="4298200"/>
            <a:ext cx="1912883"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Click to edit Master text styles</a:t>
            </a:r>
          </a:p>
        </p:txBody>
      </p:sp>
      <p:sp>
        <p:nvSpPr>
          <p:cNvPr id="15" name="Text Placeholder 4">
            <a:extLst>
              <a:ext uri="{FF2B5EF4-FFF2-40B4-BE49-F238E27FC236}">
                <a16:creationId xmlns:a16="http://schemas.microsoft.com/office/drawing/2014/main" id="{D42B0D44-387D-4C24-B5F0-F47FD12154F4}"/>
              </a:ext>
            </a:extLst>
          </p:cNvPr>
          <p:cNvSpPr>
            <a:spLocks noGrp="1"/>
          </p:cNvSpPr>
          <p:nvPr>
            <p:ph type="body" sz="quarter" idx="11"/>
          </p:nvPr>
        </p:nvSpPr>
        <p:spPr>
          <a:xfrm>
            <a:off x="8892073" y="4264288"/>
            <a:ext cx="1912883" cy="422012"/>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Click to edit Master text styles</a:t>
            </a:r>
          </a:p>
        </p:txBody>
      </p:sp>
      <p:sp>
        <p:nvSpPr>
          <p:cNvPr id="24" name="Content Placeholder 3">
            <a:extLst>
              <a:ext uri="{FF2B5EF4-FFF2-40B4-BE49-F238E27FC236}">
                <a16:creationId xmlns:a16="http://schemas.microsoft.com/office/drawing/2014/main" id="{9F3ACD07-A1A8-4C77-9A5E-A152399BF1AC}"/>
              </a:ext>
            </a:extLst>
          </p:cNvPr>
          <p:cNvSpPr>
            <a:spLocks noGrp="1"/>
          </p:cNvSpPr>
          <p:nvPr>
            <p:ph sz="half" idx="12"/>
          </p:nvPr>
        </p:nvSpPr>
        <p:spPr>
          <a:xfrm>
            <a:off x="4509826"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5" name="Content Placeholder 3">
            <a:extLst>
              <a:ext uri="{FF2B5EF4-FFF2-40B4-BE49-F238E27FC236}">
                <a16:creationId xmlns:a16="http://schemas.microsoft.com/office/drawing/2014/main" id="{35A00728-0390-449B-A9C3-B2E70E7B87FD}"/>
              </a:ext>
            </a:extLst>
          </p:cNvPr>
          <p:cNvSpPr>
            <a:spLocks noGrp="1"/>
          </p:cNvSpPr>
          <p:nvPr>
            <p:ph sz="half" idx="13"/>
          </p:nvPr>
        </p:nvSpPr>
        <p:spPr>
          <a:xfrm>
            <a:off x="8329957"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7" name="Title 26">
            <a:extLst>
              <a:ext uri="{FF2B5EF4-FFF2-40B4-BE49-F238E27FC236}">
                <a16:creationId xmlns:a16="http://schemas.microsoft.com/office/drawing/2014/main" id="{68A52873-F950-4E21-95F3-B294D0B91084}"/>
              </a:ext>
            </a:extLst>
          </p:cNvPr>
          <p:cNvSpPr>
            <a:spLocks noGrp="1"/>
          </p:cNvSpPr>
          <p:nvPr>
            <p:ph type="title"/>
          </p:nvPr>
        </p:nvSpPr>
        <p:spPr/>
        <p:txBody>
          <a:bodyPr/>
          <a:lstStyle/>
          <a:p>
            <a:r>
              <a:rPr lang="en-US"/>
              <a:t>Click to edit Master title style</a:t>
            </a:r>
          </a:p>
        </p:txBody>
      </p:sp>
      <p:sp>
        <p:nvSpPr>
          <p:cNvPr id="31" name="Picture Placeholder 30">
            <a:extLst>
              <a:ext uri="{FF2B5EF4-FFF2-40B4-BE49-F238E27FC236}">
                <a16:creationId xmlns:a16="http://schemas.microsoft.com/office/drawing/2014/main" id="{19C60224-04AE-4754-B02D-77F7807365BC}"/>
              </a:ext>
            </a:extLst>
          </p:cNvPr>
          <p:cNvSpPr>
            <a:spLocks noGrp="1"/>
          </p:cNvSpPr>
          <p:nvPr>
            <p:ph type="pic" sz="quarter" idx="14"/>
          </p:nvPr>
        </p:nvSpPr>
        <p:spPr>
          <a:xfrm>
            <a:off x="1287518" y="2106669"/>
            <a:ext cx="1912828" cy="1912826"/>
          </a:xfrm>
        </p:spPr>
        <p:txBody>
          <a:bodyPr/>
          <a:lstStyle/>
          <a:p>
            <a:r>
              <a:rPr lang="en-US" dirty="0"/>
              <a:t>Click icon to add picture</a:t>
            </a:r>
          </a:p>
        </p:txBody>
      </p:sp>
      <p:sp>
        <p:nvSpPr>
          <p:cNvPr id="32" name="Picture Placeholder 30">
            <a:extLst>
              <a:ext uri="{FF2B5EF4-FFF2-40B4-BE49-F238E27FC236}">
                <a16:creationId xmlns:a16="http://schemas.microsoft.com/office/drawing/2014/main" id="{0DB3A35F-50DF-4731-9C74-A6E9A24FBFB7}"/>
              </a:ext>
            </a:extLst>
          </p:cNvPr>
          <p:cNvSpPr>
            <a:spLocks noGrp="1"/>
          </p:cNvSpPr>
          <p:nvPr>
            <p:ph type="pic" sz="quarter" idx="15"/>
          </p:nvPr>
        </p:nvSpPr>
        <p:spPr>
          <a:xfrm>
            <a:off x="5071997" y="2106669"/>
            <a:ext cx="1912828" cy="1912826"/>
          </a:xfrm>
        </p:spPr>
        <p:txBody>
          <a:bodyPr/>
          <a:lstStyle/>
          <a:p>
            <a:r>
              <a:rPr lang="en-US" dirty="0"/>
              <a:t>Click icon to add picture</a:t>
            </a:r>
          </a:p>
        </p:txBody>
      </p:sp>
      <p:sp>
        <p:nvSpPr>
          <p:cNvPr id="33" name="Picture Placeholder 30">
            <a:extLst>
              <a:ext uri="{FF2B5EF4-FFF2-40B4-BE49-F238E27FC236}">
                <a16:creationId xmlns:a16="http://schemas.microsoft.com/office/drawing/2014/main" id="{90215D81-6F8E-4563-B187-421039C2AC22}"/>
              </a:ext>
            </a:extLst>
          </p:cNvPr>
          <p:cNvSpPr>
            <a:spLocks noGrp="1"/>
          </p:cNvSpPr>
          <p:nvPr>
            <p:ph type="pic" sz="quarter" idx="16"/>
          </p:nvPr>
        </p:nvSpPr>
        <p:spPr>
          <a:xfrm>
            <a:off x="8892128" y="2106669"/>
            <a:ext cx="1912828" cy="1912826"/>
          </a:xfrm>
        </p:spPr>
        <p:txBody>
          <a:bodyPr/>
          <a:lstStyle/>
          <a:p>
            <a:r>
              <a:rPr lang="en-US" dirty="0"/>
              <a:t>Click icon to add picture</a:t>
            </a:r>
          </a:p>
        </p:txBody>
      </p:sp>
      <p:sp>
        <p:nvSpPr>
          <p:cNvPr id="34" name="Rectangle 33">
            <a:extLst>
              <a:ext uri="{FF2B5EF4-FFF2-40B4-BE49-F238E27FC236}">
                <a16:creationId xmlns:a16="http://schemas.microsoft.com/office/drawing/2014/main" id="{860F1F5E-0F8E-4292-A2C4-57224605234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676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45456-20FC-48A7-BE67-71488B45A6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B51B5-1DF3-41CD-A957-E9A05361AFC4}"/>
              </a:ext>
            </a:extLst>
          </p:cNvPr>
          <p:cNvSpPr>
            <a:spLocks noGrp="1"/>
          </p:cNvSpPr>
          <p:nvPr>
            <p:ph type="dt" sz="half" idx="10"/>
          </p:nvPr>
        </p:nvSpPr>
        <p:spPr/>
        <p:txBody>
          <a:bodyPr/>
          <a:lstStyle/>
          <a:p>
            <a:fld id="{9B237094-828F-4507-8763-329969F4092C}" type="datetimeFigureOut">
              <a:rPr lang="en-US" smtClean="0"/>
              <a:t>11/30/2025</a:t>
            </a:fld>
            <a:endParaRPr lang="en-US" dirty="0"/>
          </a:p>
        </p:txBody>
      </p:sp>
      <p:sp>
        <p:nvSpPr>
          <p:cNvPr id="4" name="Footer Placeholder 3">
            <a:extLst>
              <a:ext uri="{FF2B5EF4-FFF2-40B4-BE49-F238E27FC236}">
                <a16:creationId xmlns:a16="http://schemas.microsoft.com/office/drawing/2014/main" id="{1500CD5D-2F5B-4547-8B71-EF4448AB4F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621205-E349-470A-A959-45D60D2017B1}"/>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94999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B6D9F9-5A76-47FC-B76A-79DF99E98B59}"/>
              </a:ext>
            </a:extLst>
          </p:cNvPr>
          <p:cNvSpPr>
            <a:spLocks noGrp="1"/>
          </p:cNvSpPr>
          <p:nvPr>
            <p:ph type="dt" sz="half" idx="10"/>
          </p:nvPr>
        </p:nvSpPr>
        <p:spPr/>
        <p:txBody>
          <a:bodyPr/>
          <a:lstStyle/>
          <a:p>
            <a:fld id="{9B237094-828F-4507-8763-329969F4092C}" type="datetimeFigureOut">
              <a:rPr lang="en-US" smtClean="0"/>
              <a:t>11/30/2025</a:t>
            </a:fld>
            <a:endParaRPr lang="en-US" dirty="0"/>
          </a:p>
        </p:txBody>
      </p:sp>
      <p:sp>
        <p:nvSpPr>
          <p:cNvPr id="3" name="Footer Placeholder 2">
            <a:extLst>
              <a:ext uri="{FF2B5EF4-FFF2-40B4-BE49-F238E27FC236}">
                <a16:creationId xmlns:a16="http://schemas.microsoft.com/office/drawing/2014/main" id="{DA946DF5-B260-48EA-A562-51A920C2B1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5132BD4-E04A-4497-8494-72AA7909C446}"/>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372840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7EEF-0759-477E-AA5C-EB9060CEB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3F86D4-5180-4D02-9937-52B7F61EF4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84DC1-0189-44BD-9FB8-DF70AE92417C}"/>
              </a:ext>
            </a:extLst>
          </p:cNvPr>
          <p:cNvSpPr>
            <a:spLocks noGrp="1"/>
          </p:cNvSpPr>
          <p:nvPr>
            <p:ph type="dt" sz="half" idx="10"/>
          </p:nvPr>
        </p:nvSpPr>
        <p:spPr/>
        <p:txBody>
          <a:bodyPr/>
          <a:lstStyle/>
          <a:p>
            <a:fld id="{9B237094-828F-4507-8763-329969F4092C}" type="datetimeFigureOut">
              <a:rPr lang="en-US" smtClean="0"/>
              <a:t>11/30/2025</a:t>
            </a:fld>
            <a:endParaRPr lang="en-US" dirty="0"/>
          </a:p>
        </p:txBody>
      </p:sp>
      <p:sp>
        <p:nvSpPr>
          <p:cNvPr id="5" name="Footer Placeholder 4">
            <a:extLst>
              <a:ext uri="{FF2B5EF4-FFF2-40B4-BE49-F238E27FC236}">
                <a16:creationId xmlns:a16="http://schemas.microsoft.com/office/drawing/2014/main" id="{FC24F59F-8F03-4A4D-8859-9298A260C6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3CA1F9-A38C-468E-ACB7-25764D97F87C}"/>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122413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F4D1852-0B32-43A2-AF32-062E9EC37555}"/>
              </a:ext>
              <a:ext uri="{C183D7F6-B498-43B3-948B-1728B52AA6E4}">
                <adec:decorative xmlns:adec="http://schemas.microsoft.com/office/drawing/2017/decorative" val="1"/>
              </a:ext>
            </a:extLst>
          </p:cNvPr>
          <p:cNvGrpSpPr/>
          <p:nvPr userDrawn="1"/>
        </p:nvGrpSpPr>
        <p:grpSpPr>
          <a:xfrm>
            <a:off x="0" y="4547"/>
            <a:ext cx="12192000" cy="3316716"/>
            <a:chOff x="0" y="4547"/>
            <a:chExt cx="12192000" cy="3316716"/>
          </a:xfrm>
        </p:grpSpPr>
        <p:pic>
          <p:nvPicPr>
            <p:cNvPr id="8" name="Picture 7">
              <a:extLst>
                <a:ext uri="{FF2B5EF4-FFF2-40B4-BE49-F238E27FC236}">
                  <a16:creationId xmlns:a16="http://schemas.microsoft.com/office/drawing/2014/main" id="{1287464D-F58B-492E-A7E1-17EC8F3106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9" name="Rectangle 8">
              <a:extLst>
                <a:ext uri="{FF2B5EF4-FFF2-40B4-BE49-F238E27FC236}">
                  <a16:creationId xmlns:a16="http://schemas.microsoft.com/office/drawing/2014/main" id="{AD0FA97E-93E9-45A9-967A-DD905690C756}"/>
                </a:ext>
              </a:extLst>
            </p:cNvPr>
            <p:cNvSpPr/>
            <p:nvPr/>
          </p:nvSpPr>
          <p:spPr>
            <a:xfrm>
              <a:off x="0" y="1892300"/>
              <a:ext cx="12192000" cy="142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71C049FA-04F3-4E83-A400-653730E5EA41}"/>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66200" y="1"/>
            <a:ext cx="3225800" cy="2799040"/>
          </a:xfrm>
          <a:prstGeom prst="rect">
            <a:avLst/>
          </a:prstGeom>
        </p:spPr>
      </p:pic>
      <p:sp>
        <p:nvSpPr>
          <p:cNvPr id="2" name="Title Placeholder 1">
            <a:extLst>
              <a:ext uri="{FF2B5EF4-FFF2-40B4-BE49-F238E27FC236}">
                <a16:creationId xmlns:a16="http://schemas.microsoft.com/office/drawing/2014/main" id="{A165AE06-C1A4-479D-961E-89F2BE937E6A}"/>
              </a:ext>
            </a:extLst>
          </p:cNvPr>
          <p:cNvSpPr>
            <a:spLocks noGrp="1"/>
          </p:cNvSpPr>
          <p:nvPr>
            <p:ph type="title"/>
          </p:nvPr>
        </p:nvSpPr>
        <p:spPr>
          <a:xfrm>
            <a:off x="458872" y="365125"/>
            <a:ext cx="10750550" cy="777875"/>
          </a:xfrm>
          <a:prstGeom prst="rect">
            <a:avLst/>
          </a:prstGeom>
        </p:spPr>
        <p:txBody>
          <a:bodyPr vert="horz" lIns="91440" tIns="45720" rIns="91440" bIns="45720" rtlCol="0" anchor="ctr">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101D420E-5AA3-46FF-924E-C64826528F95}"/>
              </a:ext>
            </a:extLst>
          </p:cNvPr>
          <p:cNvSpPr>
            <a:spLocks noGrp="1"/>
          </p:cNvSpPr>
          <p:nvPr>
            <p:ph type="body" idx="1"/>
          </p:nvPr>
        </p:nvSpPr>
        <p:spPr>
          <a:xfrm>
            <a:off x="838200" y="2051265"/>
            <a:ext cx="10515600" cy="4125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AE446-2533-44B0-A61C-6E2640347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37094-828F-4507-8763-329969F4092C}" type="datetimeFigureOut">
              <a:rPr lang="en-US" smtClean="0"/>
              <a:t>11/30/2025</a:t>
            </a:fld>
            <a:endParaRPr lang="en-US" dirty="0"/>
          </a:p>
        </p:txBody>
      </p:sp>
      <p:sp>
        <p:nvSpPr>
          <p:cNvPr id="5" name="Footer Placeholder 4">
            <a:extLst>
              <a:ext uri="{FF2B5EF4-FFF2-40B4-BE49-F238E27FC236}">
                <a16:creationId xmlns:a16="http://schemas.microsoft.com/office/drawing/2014/main" id="{C845CCA6-6249-4EEF-8EB6-5880D7FD2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94EE8A-DDD1-41D0-8553-81C0B037F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2767F-C36F-43F3-A3EC-D3C6B44B9C04}" type="slidenum">
              <a:rPr lang="en-US" smtClean="0"/>
              <a:t>‹#›</a:t>
            </a:fld>
            <a:endParaRPr lang="en-US" dirty="0"/>
          </a:p>
        </p:txBody>
      </p:sp>
      <p:sp>
        <p:nvSpPr>
          <p:cNvPr id="13" name="Rectangle 12">
            <a:extLst>
              <a:ext uri="{FF2B5EF4-FFF2-40B4-BE49-F238E27FC236}">
                <a16:creationId xmlns:a16="http://schemas.microsoft.com/office/drawing/2014/main" id="{BD81BBC1-20E7-4568-BB16-09A7F298515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405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8" r:id="rId9"/>
    <p:sldLayoutId id="2147483659" r:id="rId10"/>
  </p:sldLayoutIdLst>
  <p:txStyles>
    <p:titleStyle>
      <a:lvl1pPr algn="l" defTabSz="914400" rtl="0" eaLnBrk="1" latinLnBrk="0" hangingPunct="1">
        <a:lnSpc>
          <a:spcPct val="90000"/>
        </a:lnSpc>
        <a:spcBef>
          <a:spcPct val="0"/>
        </a:spcBef>
        <a:buNone/>
        <a:defRPr lang="en-US" sz="3000" b="1" kern="1200" dirty="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CDCB55-2FF9-9E84-E18A-A670541CF0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A4525D-BD37-E2E5-7EC1-36889767C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58F79-4C8F-6D83-B242-8ECB87FBE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F1755-927E-4249-B301-7F0661B2E089}" type="datetimeFigureOut">
              <a:rPr lang="en-US" smtClean="0"/>
              <a:t>11/30/2025</a:t>
            </a:fld>
            <a:endParaRPr lang="en-US"/>
          </a:p>
        </p:txBody>
      </p:sp>
      <p:sp>
        <p:nvSpPr>
          <p:cNvPr id="5" name="Footer Placeholder 4">
            <a:extLst>
              <a:ext uri="{FF2B5EF4-FFF2-40B4-BE49-F238E27FC236}">
                <a16:creationId xmlns:a16="http://schemas.microsoft.com/office/drawing/2014/main" id="{D6E12211-FF35-793D-D1E5-3252C5FCC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13131C-72E3-7897-3070-A396BB54B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32B9B-FBC5-4111-954C-0FB68340C416}" type="slidenum">
              <a:rPr lang="en-US" smtClean="0"/>
              <a:t>‹#›</a:t>
            </a:fld>
            <a:endParaRPr lang="en-US"/>
          </a:p>
        </p:txBody>
      </p:sp>
    </p:spTree>
    <p:extLst>
      <p:ext uri="{BB962C8B-B14F-4D97-AF65-F5344CB8AC3E}">
        <p14:creationId xmlns:p14="http://schemas.microsoft.com/office/powerpoint/2010/main" val="36343326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12/1/2025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47408324"/>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epilepsy.com/lifestyle/driving-and-transportation/laws/arizon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merriam-webster.com/dictionary/seizureEpilepsy" TargetMode="External"/><Relationship Id="rId2" Type="http://schemas.openxmlformats.org/officeDocument/2006/relationships/hyperlink" Target="https://www.neurocriticalcare.org/Portals/0/ENLS%205.0/ENLS%206.0/Protocol%20V6_0%20Status%20Epilepticus.pdf" TargetMode="External"/><Relationship Id="rId1" Type="http://schemas.openxmlformats.org/officeDocument/2006/relationships/slideLayout" Target="../slideLayouts/slideLayout2.xml"/><Relationship Id="rId4" Type="http://schemas.openxmlformats.org/officeDocument/2006/relationships/hyperlink" Target="https://epilepsyfoundation.org.au/understanding-epilepsy/seizures/what-is-a-seizur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1F38D0-D1DC-424C-A95E-CA9BA32661F3}"/>
              </a:ext>
            </a:extLst>
          </p:cNvPr>
          <p:cNvSpPr>
            <a:spLocks noGrp="1"/>
          </p:cNvSpPr>
          <p:nvPr>
            <p:ph type="ctrTitle"/>
          </p:nvPr>
        </p:nvSpPr>
        <p:spPr/>
        <p:txBody>
          <a:bodyPr/>
          <a:lstStyle/>
          <a:p>
            <a:r>
              <a:rPr lang="en-US" dirty="0"/>
              <a:t>Addressing Seizures in the Inpatient Setting</a:t>
            </a:r>
          </a:p>
        </p:txBody>
      </p:sp>
      <p:sp>
        <p:nvSpPr>
          <p:cNvPr id="13" name="Subtitle 12">
            <a:extLst>
              <a:ext uri="{FF2B5EF4-FFF2-40B4-BE49-F238E27FC236}">
                <a16:creationId xmlns:a16="http://schemas.microsoft.com/office/drawing/2014/main" id="{E38BC034-3AAF-43AF-B5D3-540617DEEB1D}"/>
              </a:ext>
            </a:extLst>
          </p:cNvPr>
          <p:cNvSpPr>
            <a:spLocks noGrp="1"/>
          </p:cNvSpPr>
          <p:nvPr>
            <p:ph type="subTitle" idx="1"/>
          </p:nvPr>
        </p:nvSpPr>
        <p:spPr/>
        <p:txBody>
          <a:bodyPr/>
          <a:lstStyle/>
          <a:p>
            <a:r>
              <a:rPr lang="en-US" b="0" dirty="0"/>
              <a:t>Samuel Durojaye, MD</a:t>
            </a:r>
          </a:p>
          <a:p>
            <a:r>
              <a:rPr lang="en-US" b="0" dirty="0"/>
              <a:t>Neurology | Neurocritical Care</a:t>
            </a:r>
            <a:br>
              <a:rPr lang="en-US" b="0" dirty="0"/>
            </a:br>
            <a:endParaRPr lang="en-US" b="0" dirty="0"/>
          </a:p>
        </p:txBody>
      </p:sp>
    </p:spTree>
    <p:extLst>
      <p:ext uri="{BB962C8B-B14F-4D97-AF65-F5344CB8AC3E}">
        <p14:creationId xmlns:p14="http://schemas.microsoft.com/office/powerpoint/2010/main" val="129246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06090257-5A62-F9A1-6008-5E8FF507FE82}"/>
              </a:ext>
            </a:extLst>
          </p:cNvPr>
          <p:cNvPicPr>
            <a:picLocks noGrp="1" noChangeAspect="1"/>
          </p:cNvPicPr>
          <p:nvPr>
            <p:ph idx="1"/>
          </p:nvPr>
        </p:nvPicPr>
        <p:blipFill>
          <a:blip r:embed="rId2"/>
          <a:stretch>
            <a:fillRect/>
          </a:stretch>
        </p:blipFill>
        <p:spPr>
          <a:xfrm>
            <a:off x="789556" y="242454"/>
            <a:ext cx="10612887" cy="6373091"/>
          </a:xfrm>
        </p:spPr>
      </p:pic>
    </p:spTree>
    <p:extLst>
      <p:ext uri="{BB962C8B-B14F-4D97-AF65-F5344CB8AC3E}">
        <p14:creationId xmlns:p14="http://schemas.microsoft.com/office/powerpoint/2010/main" val="340215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7E7E-E013-2845-8C9F-8E3DEE2287E6}"/>
              </a:ext>
            </a:extLst>
          </p:cNvPr>
          <p:cNvSpPr>
            <a:spLocks noGrp="1"/>
          </p:cNvSpPr>
          <p:nvPr>
            <p:ph type="title"/>
          </p:nvPr>
        </p:nvSpPr>
        <p:spPr/>
        <p:txBody>
          <a:bodyPr/>
          <a:lstStyle/>
          <a:p>
            <a:r>
              <a:rPr lang="en-US" dirty="0"/>
              <a:t>Basic Pathophysiology of Status Epilepticus</a:t>
            </a:r>
          </a:p>
        </p:txBody>
      </p:sp>
      <p:sp>
        <p:nvSpPr>
          <p:cNvPr id="3" name="Content Placeholder 2">
            <a:extLst>
              <a:ext uri="{FF2B5EF4-FFF2-40B4-BE49-F238E27FC236}">
                <a16:creationId xmlns:a16="http://schemas.microsoft.com/office/drawing/2014/main" id="{3ABAC976-6BA9-31A2-4E72-84ABD525D0FB}"/>
              </a:ext>
            </a:extLst>
          </p:cNvPr>
          <p:cNvSpPr>
            <a:spLocks noGrp="1"/>
          </p:cNvSpPr>
          <p:nvPr>
            <p:ph idx="1"/>
          </p:nvPr>
        </p:nvSpPr>
        <p:spPr/>
        <p:txBody>
          <a:bodyPr/>
          <a:lstStyle/>
          <a:p>
            <a:r>
              <a:rPr lang="en-US" dirty="0"/>
              <a:t>In summary </a:t>
            </a:r>
            <a:endParaRPr lang="en-US" baseline="-25000" dirty="0"/>
          </a:p>
          <a:p>
            <a:pPr lvl="1"/>
            <a:r>
              <a:rPr lang="en-US" dirty="0"/>
              <a:t>Postulated that there is &amp; imbalance between neuro-inhibitory and neuro-excitatory receptor activity.</a:t>
            </a:r>
          </a:p>
          <a:p>
            <a:pPr lvl="2"/>
            <a:r>
              <a:rPr lang="en-US" dirty="0"/>
              <a:t>Increased receptor trafficking</a:t>
            </a:r>
          </a:p>
          <a:p>
            <a:pPr lvl="2"/>
            <a:r>
              <a:rPr lang="en-US" dirty="0"/>
              <a:t>Increased receptor endocytosis and destruction</a:t>
            </a:r>
          </a:p>
          <a:p>
            <a:pPr lvl="3"/>
            <a:r>
              <a:rPr lang="en-US" dirty="0"/>
              <a:t>Resulting in</a:t>
            </a:r>
          </a:p>
          <a:p>
            <a:pPr lvl="2"/>
            <a:r>
              <a:rPr lang="en-US" dirty="0"/>
              <a:t>Upregulation of excitatory neurotransmitter receptors</a:t>
            </a:r>
          </a:p>
          <a:p>
            <a:pPr lvl="2"/>
            <a:r>
              <a:rPr lang="en-US" dirty="0"/>
              <a:t>Downregulation of inhibitory neurotransmitter receptors</a:t>
            </a:r>
          </a:p>
          <a:p>
            <a:pPr lvl="3"/>
            <a:r>
              <a:rPr lang="en-US" dirty="0"/>
              <a:t>Resulting in</a:t>
            </a:r>
          </a:p>
          <a:p>
            <a:pPr lvl="2"/>
            <a:r>
              <a:rPr lang="en-US" dirty="0"/>
              <a:t>Neuro-excitotoxicity, apoptosis &amp; necrosis which culminate in permanent neurologic injury.</a:t>
            </a:r>
          </a:p>
        </p:txBody>
      </p:sp>
    </p:spTree>
    <p:extLst>
      <p:ext uri="{BB962C8B-B14F-4D97-AF65-F5344CB8AC3E}">
        <p14:creationId xmlns:p14="http://schemas.microsoft.com/office/powerpoint/2010/main" val="339276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5E5F6265-26E5-6F85-7F8E-77C9543DD5F1}"/>
              </a:ext>
            </a:extLst>
          </p:cNvPr>
          <p:cNvPicPr>
            <a:picLocks noChangeAspect="1"/>
          </p:cNvPicPr>
          <p:nvPr/>
        </p:nvPicPr>
        <p:blipFill>
          <a:blip r:embed="rId2"/>
          <a:stretch>
            <a:fillRect/>
          </a:stretch>
        </p:blipFill>
        <p:spPr>
          <a:xfrm>
            <a:off x="3648645" y="0"/>
            <a:ext cx="4894709" cy="6852594"/>
          </a:xfrm>
          <a:prstGeom prst="rect">
            <a:avLst/>
          </a:prstGeom>
        </p:spPr>
      </p:pic>
    </p:spTree>
    <p:extLst>
      <p:ext uri="{BB962C8B-B14F-4D97-AF65-F5344CB8AC3E}">
        <p14:creationId xmlns:p14="http://schemas.microsoft.com/office/powerpoint/2010/main" val="178308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6763-CF05-A42D-38D0-68811767C05D}"/>
              </a:ext>
            </a:extLst>
          </p:cNvPr>
          <p:cNvSpPr>
            <a:spLocks noGrp="1"/>
          </p:cNvSpPr>
          <p:nvPr>
            <p:ph type="title"/>
          </p:nvPr>
        </p:nvSpPr>
        <p:spPr/>
        <p:txBody>
          <a:bodyPr/>
          <a:lstStyle/>
          <a:p>
            <a:r>
              <a:rPr lang="en-US" dirty="0"/>
              <a:t>Some numbers</a:t>
            </a:r>
          </a:p>
        </p:txBody>
      </p:sp>
      <p:sp>
        <p:nvSpPr>
          <p:cNvPr id="3" name="Content Placeholder 2">
            <a:extLst>
              <a:ext uri="{FF2B5EF4-FFF2-40B4-BE49-F238E27FC236}">
                <a16:creationId xmlns:a16="http://schemas.microsoft.com/office/drawing/2014/main" id="{A7313D6E-B1FD-9A5F-D658-C45F92898C6B}"/>
              </a:ext>
            </a:extLst>
          </p:cNvPr>
          <p:cNvSpPr>
            <a:spLocks noGrp="1"/>
          </p:cNvSpPr>
          <p:nvPr>
            <p:ph idx="1"/>
          </p:nvPr>
        </p:nvSpPr>
        <p:spPr/>
        <p:txBody>
          <a:bodyPr/>
          <a:lstStyle/>
          <a:p>
            <a:r>
              <a:rPr lang="en-US" dirty="0"/>
              <a:t>Epidemiology of status epilepticus </a:t>
            </a:r>
            <a:endParaRPr lang="en-US" baseline="-25000" dirty="0"/>
          </a:p>
          <a:p>
            <a:pPr lvl="1"/>
            <a:r>
              <a:rPr lang="en-US" dirty="0"/>
              <a:t>Approx 10 – 41 per 100,000 annual incidence </a:t>
            </a:r>
          </a:p>
          <a:p>
            <a:pPr lvl="1"/>
            <a:r>
              <a:rPr lang="en-US" dirty="0"/>
              <a:t>In the ICU – imprecise data </a:t>
            </a:r>
            <a:r>
              <a:rPr lang="en-US" sz="1600" dirty="0"/>
              <a:t>(retrospective studies &amp; varying definitions)</a:t>
            </a:r>
            <a:r>
              <a:rPr lang="en-US" dirty="0"/>
              <a:t> but can affect up to 19% of patients in the ICU</a:t>
            </a:r>
          </a:p>
          <a:p>
            <a:pPr lvl="1"/>
            <a:r>
              <a:rPr lang="en-US" dirty="0"/>
              <a:t>Bimodal peak incidence</a:t>
            </a:r>
          </a:p>
          <a:p>
            <a:pPr lvl="2"/>
            <a:r>
              <a:rPr lang="en-US" dirty="0"/>
              <a:t>&lt; 1yr of age </a:t>
            </a:r>
          </a:p>
          <a:p>
            <a:pPr lvl="2"/>
            <a:r>
              <a:rPr lang="en-US" dirty="0"/>
              <a:t>&gt; 60 yrs of age</a:t>
            </a:r>
          </a:p>
          <a:p>
            <a:pPr lvl="1"/>
            <a:r>
              <a:rPr lang="en-US" dirty="0"/>
              <a:t>Fatality is up to 15% </a:t>
            </a:r>
          </a:p>
          <a:p>
            <a:pPr lvl="2"/>
            <a:r>
              <a:rPr lang="en-US" dirty="0"/>
              <a:t>&gt; in those &gt; 60 yrs </a:t>
            </a:r>
          </a:p>
          <a:p>
            <a:pPr lvl="2"/>
            <a:r>
              <a:rPr lang="en-US" dirty="0"/>
              <a:t>&amp; those with refractory status epilepticus </a:t>
            </a:r>
          </a:p>
        </p:txBody>
      </p:sp>
    </p:spTree>
    <p:extLst>
      <p:ext uri="{BB962C8B-B14F-4D97-AF65-F5344CB8AC3E}">
        <p14:creationId xmlns:p14="http://schemas.microsoft.com/office/powerpoint/2010/main" val="52870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6F23-F791-F944-6DA6-7ABF0556F360}"/>
              </a:ext>
            </a:extLst>
          </p:cNvPr>
          <p:cNvSpPr>
            <a:spLocks noGrp="1"/>
          </p:cNvSpPr>
          <p:nvPr>
            <p:ph type="title"/>
          </p:nvPr>
        </p:nvSpPr>
        <p:spPr/>
        <p:txBody>
          <a:bodyPr>
            <a:normAutofit/>
          </a:bodyPr>
          <a:lstStyle/>
          <a:p>
            <a:r>
              <a:rPr lang="en-US" dirty="0"/>
              <a:t>What we’ve learnt so far</a:t>
            </a:r>
            <a:endParaRPr lang="en-US" baseline="-25000" dirty="0"/>
          </a:p>
        </p:txBody>
      </p:sp>
      <p:sp>
        <p:nvSpPr>
          <p:cNvPr id="3" name="Content Placeholder 2">
            <a:extLst>
              <a:ext uri="{FF2B5EF4-FFF2-40B4-BE49-F238E27FC236}">
                <a16:creationId xmlns:a16="http://schemas.microsoft.com/office/drawing/2014/main" id="{C6D471CA-BFCD-0D70-8524-8BF5E11A62CE}"/>
              </a:ext>
            </a:extLst>
          </p:cNvPr>
          <p:cNvSpPr>
            <a:spLocks noGrp="1"/>
          </p:cNvSpPr>
          <p:nvPr>
            <p:ph idx="1"/>
          </p:nvPr>
        </p:nvSpPr>
        <p:spPr/>
        <p:txBody>
          <a:bodyPr/>
          <a:lstStyle/>
          <a:p>
            <a:pPr lvl="1"/>
            <a:r>
              <a:rPr lang="en-US" dirty="0"/>
              <a:t>What seizures are</a:t>
            </a:r>
          </a:p>
          <a:p>
            <a:pPr lvl="1"/>
            <a:r>
              <a:rPr lang="en-US" dirty="0"/>
              <a:t>A general classification scheme of seizures</a:t>
            </a:r>
          </a:p>
          <a:p>
            <a:pPr lvl="1"/>
            <a:r>
              <a:rPr lang="en-US" dirty="0"/>
              <a:t>Definition of status epilepticus, its classification &amp; an overview of its pathophysiology</a:t>
            </a:r>
          </a:p>
        </p:txBody>
      </p:sp>
    </p:spTree>
    <p:extLst>
      <p:ext uri="{BB962C8B-B14F-4D97-AF65-F5344CB8AC3E}">
        <p14:creationId xmlns:p14="http://schemas.microsoft.com/office/powerpoint/2010/main" val="297109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2CA6-A38C-8D72-973C-02626CB55D14}"/>
              </a:ext>
            </a:extLst>
          </p:cNvPr>
          <p:cNvSpPr>
            <a:spLocks noGrp="1"/>
          </p:cNvSpPr>
          <p:nvPr>
            <p:ph type="title"/>
          </p:nvPr>
        </p:nvSpPr>
        <p:spPr/>
        <p:txBody>
          <a:bodyPr/>
          <a:lstStyle/>
          <a:p>
            <a:r>
              <a:rPr lang="en-US" dirty="0"/>
              <a:t>Let's jump into a case</a:t>
            </a:r>
          </a:p>
        </p:txBody>
      </p:sp>
      <p:sp>
        <p:nvSpPr>
          <p:cNvPr id="3" name="Content Placeholder 2">
            <a:extLst>
              <a:ext uri="{FF2B5EF4-FFF2-40B4-BE49-F238E27FC236}">
                <a16:creationId xmlns:a16="http://schemas.microsoft.com/office/drawing/2014/main" id="{9C9486E4-D90F-E4C2-B9E3-EEE23F179663}"/>
              </a:ext>
            </a:extLst>
          </p:cNvPr>
          <p:cNvSpPr>
            <a:spLocks noGrp="1"/>
          </p:cNvSpPr>
          <p:nvPr>
            <p:ph idx="1"/>
          </p:nvPr>
        </p:nvSpPr>
        <p:spPr/>
        <p:txBody>
          <a:bodyPr>
            <a:normAutofit fontScale="85000" lnSpcReduction="20000"/>
          </a:bodyPr>
          <a:lstStyle/>
          <a:p>
            <a:r>
              <a:rPr lang="en-US" dirty="0"/>
              <a:t>This is a 25-year-old male with a PMH of Localization-related epilepsy on a number of ASMs at home who is in the ER for witnessed seizures. His brother heard a thud &amp; found him on the floor stiff. EMS arrived &amp; noticed a right gaze. EMS gave 5 mg of midazolam IM. The forced gaze resolved &amp; he was no longer stiff. He arrived the ER, EM doc notes he is soiled in urine &amp; has had at least 3 brief episodes of spontaneously resolving forced right gaze. The patient is easily awakens but he cannot maintain wakefulness &amp; he does not follow commands. They give 5 mg of diazepam IV &amp; decide to intubate him for airway protection using additional10 mg of diazepam IV &amp; a paralytic. He was started on propofol and midazolam drips.</a:t>
            </a:r>
            <a:br>
              <a:rPr lang="en-US" dirty="0"/>
            </a:br>
            <a:endParaRPr lang="en-US" dirty="0"/>
          </a:p>
          <a:p>
            <a:r>
              <a:rPr lang="en-US" dirty="0"/>
              <a:t>You are the intensivist on call &amp; have been paged for admission to the ICU.</a:t>
            </a:r>
          </a:p>
          <a:p>
            <a:r>
              <a:rPr lang="en-US" dirty="0"/>
              <a:t>PS there are no </a:t>
            </a:r>
            <a:r>
              <a:rPr lang="en-US" dirty="0" err="1"/>
              <a:t>neurointensivists</a:t>
            </a:r>
            <a:r>
              <a:rPr lang="en-US" dirty="0"/>
              <a:t> &amp; the hospital has only a MICU, so it’s your show to run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59245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ECD05-F0FA-C94A-3281-F152EF5C5AD9}"/>
              </a:ext>
            </a:extLst>
          </p:cNvPr>
          <p:cNvSpPr>
            <a:spLocks noGrp="1"/>
          </p:cNvSpPr>
          <p:nvPr>
            <p:ph type="title"/>
          </p:nvPr>
        </p:nvSpPr>
        <p:spPr/>
        <p:txBody>
          <a:bodyPr/>
          <a:lstStyle/>
          <a:p>
            <a:r>
              <a:rPr lang="en-US" dirty="0"/>
              <a:t>So, what are some things you’re thinking about?</a:t>
            </a:r>
          </a:p>
        </p:txBody>
      </p:sp>
      <p:sp>
        <p:nvSpPr>
          <p:cNvPr id="3" name="Content Placeholder 2">
            <a:extLst>
              <a:ext uri="{FF2B5EF4-FFF2-40B4-BE49-F238E27FC236}">
                <a16:creationId xmlns:a16="http://schemas.microsoft.com/office/drawing/2014/main" id="{CE86EF24-975B-36C2-28E3-744E353731C5}"/>
              </a:ext>
            </a:extLst>
          </p:cNvPr>
          <p:cNvSpPr>
            <a:spLocks noGrp="1"/>
          </p:cNvSpPr>
          <p:nvPr>
            <p:ph idx="1"/>
          </p:nvPr>
        </p:nvSpPr>
        <p:spPr/>
        <p:txBody>
          <a:bodyPr/>
          <a:lstStyle/>
          <a:p>
            <a:r>
              <a:rPr lang="en-US" dirty="0"/>
              <a:t>Are they stable?</a:t>
            </a:r>
          </a:p>
          <a:p>
            <a:r>
              <a:rPr lang="en-US" dirty="0"/>
              <a:t>Are they seizing?</a:t>
            </a:r>
          </a:p>
          <a:p>
            <a:r>
              <a:rPr lang="en-US" dirty="0"/>
              <a:t>Have their current seizures been adequately treated?</a:t>
            </a:r>
          </a:p>
          <a:p>
            <a:r>
              <a:rPr lang="en-US" dirty="0"/>
              <a:t>Are they in status?</a:t>
            </a:r>
          </a:p>
          <a:p>
            <a:r>
              <a:rPr lang="en-US" dirty="0"/>
              <a:t>Why are they seizing in the first place?</a:t>
            </a:r>
          </a:p>
          <a:p>
            <a:r>
              <a:rPr lang="en-US" dirty="0"/>
              <a:t>Will they seize again?</a:t>
            </a:r>
          </a:p>
        </p:txBody>
      </p:sp>
    </p:spTree>
    <p:extLst>
      <p:ext uri="{BB962C8B-B14F-4D97-AF65-F5344CB8AC3E}">
        <p14:creationId xmlns:p14="http://schemas.microsoft.com/office/powerpoint/2010/main" val="349598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CDE6-4557-69E1-81AF-172E5128DFDF}"/>
              </a:ext>
            </a:extLst>
          </p:cNvPr>
          <p:cNvSpPr>
            <a:spLocks noGrp="1"/>
          </p:cNvSpPr>
          <p:nvPr>
            <p:ph type="title"/>
          </p:nvPr>
        </p:nvSpPr>
        <p:spPr/>
        <p:txBody>
          <a:bodyPr/>
          <a:lstStyle/>
          <a:p>
            <a:r>
              <a:rPr lang="en-US" dirty="0"/>
              <a:t>Anti-seizure medications in the seizing patient</a:t>
            </a:r>
          </a:p>
        </p:txBody>
      </p:sp>
      <p:sp>
        <p:nvSpPr>
          <p:cNvPr id="3" name="Content Placeholder 2">
            <a:extLst>
              <a:ext uri="{FF2B5EF4-FFF2-40B4-BE49-F238E27FC236}">
                <a16:creationId xmlns:a16="http://schemas.microsoft.com/office/drawing/2014/main" id="{259565B5-2CDC-FA61-18C5-DCCD6CC4EB1A}"/>
              </a:ext>
            </a:extLst>
          </p:cNvPr>
          <p:cNvSpPr>
            <a:spLocks noGrp="1"/>
          </p:cNvSpPr>
          <p:nvPr>
            <p:ph idx="1"/>
          </p:nvPr>
        </p:nvSpPr>
        <p:spPr/>
        <p:txBody>
          <a:bodyPr/>
          <a:lstStyle/>
          <a:p>
            <a:r>
              <a:rPr lang="en-US" dirty="0"/>
              <a:t>2 broad categories</a:t>
            </a:r>
          </a:p>
          <a:p>
            <a:pPr lvl="1"/>
            <a:r>
              <a:rPr lang="en-US" dirty="0"/>
              <a:t>First line agents</a:t>
            </a:r>
          </a:p>
          <a:p>
            <a:pPr lvl="2"/>
            <a:r>
              <a:rPr lang="en-US" dirty="0"/>
              <a:t>Benzodiazepines</a:t>
            </a:r>
          </a:p>
          <a:p>
            <a:pPr lvl="3"/>
            <a:r>
              <a:rPr lang="en-US" dirty="0"/>
              <a:t>Midazolam </a:t>
            </a:r>
          </a:p>
          <a:p>
            <a:pPr lvl="3"/>
            <a:r>
              <a:rPr lang="en-US" dirty="0"/>
              <a:t>Lorazepam </a:t>
            </a:r>
          </a:p>
          <a:p>
            <a:pPr lvl="3"/>
            <a:r>
              <a:rPr lang="en-US" dirty="0"/>
              <a:t>Diazepam </a:t>
            </a:r>
          </a:p>
          <a:p>
            <a:pPr marL="1371600" lvl="3" indent="0">
              <a:buNone/>
            </a:pPr>
            <a:endParaRPr lang="en-US" dirty="0"/>
          </a:p>
          <a:p>
            <a:pPr lvl="1"/>
            <a:r>
              <a:rPr lang="en-US" dirty="0"/>
              <a:t>Second line agents</a:t>
            </a:r>
          </a:p>
          <a:p>
            <a:pPr lvl="2"/>
            <a:r>
              <a:rPr lang="en-US" dirty="0"/>
              <a:t>Antiepileptics</a:t>
            </a:r>
          </a:p>
          <a:p>
            <a:pPr lvl="3"/>
            <a:r>
              <a:rPr lang="en-US" dirty="0" err="1"/>
              <a:t>Fosphenytoin</a:t>
            </a:r>
            <a:endParaRPr lang="en-US" dirty="0"/>
          </a:p>
          <a:p>
            <a:pPr lvl="3"/>
            <a:r>
              <a:rPr lang="en-US" dirty="0"/>
              <a:t>Valproic acid</a:t>
            </a:r>
          </a:p>
          <a:p>
            <a:pPr lvl="3"/>
            <a:r>
              <a:rPr lang="en-US" dirty="0"/>
              <a:t>Levetiracetam </a:t>
            </a:r>
          </a:p>
        </p:txBody>
      </p:sp>
    </p:spTree>
    <p:extLst>
      <p:ext uri="{BB962C8B-B14F-4D97-AF65-F5344CB8AC3E}">
        <p14:creationId xmlns:p14="http://schemas.microsoft.com/office/powerpoint/2010/main" val="115223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84EF-DF22-E8BA-A01E-DB40E79A7EBC}"/>
              </a:ext>
            </a:extLst>
          </p:cNvPr>
          <p:cNvSpPr>
            <a:spLocks noGrp="1"/>
          </p:cNvSpPr>
          <p:nvPr>
            <p:ph type="title"/>
          </p:nvPr>
        </p:nvSpPr>
        <p:spPr/>
        <p:txBody>
          <a:bodyPr/>
          <a:lstStyle/>
          <a:p>
            <a:r>
              <a:rPr lang="en-US" dirty="0"/>
              <a:t>First line agents</a:t>
            </a:r>
          </a:p>
        </p:txBody>
      </p:sp>
      <p:sp>
        <p:nvSpPr>
          <p:cNvPr id="3" name="Content Placeholder 2">
            <a:extLst>
              <a:ext uri="{FF2B5EF4-FFF2-40B4-BE49-F238E27FC236}">
                <a16:creationId xmlns:a16="http://schemas.microsoft.com/office/drawing/2014/main" id="{CEBC08A8-A188-55EC-4D92-41F65475C497}"/>
              </a:ext>
            </a:extLst>
          </p:cNvPr>
          <p:cNvSpPr>
            <a:spLocks noGrp="1"/>
          </p:cNvSpPr>
          <p:nvPr>
            <p:ph idx="1"/>
          </p:nvPr>
        </p:nvSpPr>
        <p:spPr/>
        <p:txBody>
          <a:bodyPr/>
          <a:lstStyle/>
          <a:p>
            <a:r>
              <a:rPr lang="en-US" dirty="0"/>
              <a:t>Purpose is to abort seizures</a:t>
            </a:r>
          </a:p>
          <a:p>
            <a:pPr lvl="1"/>
            <a:r>
              <a:rPr lang="en-US" dirty="0"/>
              <a:t>Midazolam 0.2mg/kg IM (max 10mg)</a:t>
            </a:r>
          </a:p>
          <a:p>
            <a:pPr lvl="1"/>
            <a:r>
              <a:rPr lang="en-US" dirty="0"/>
              <a:t>Lorazepam 0.1mg/kg IV (max 4mg)</a:t>
            </a:r>
          </a:p>
          <a:p>
            <a:pPr lvl="1"/>
            <a:r>
              <a:rPr lang="en-US" dirty="0"/>
              <a:t>Diazepam 0.15mg/kg IV or 0.2mg/kg PR (max 10mg)</a:t>
            </a:r>
          </a:p>
          <a:p>
            <a:pPr lvl="1"/>
            <a:endParaRPr lang="en-US" dirty="0"/>
          </a:p>
          <a:p>
            <a:r>
              <a:rPr lang="en-US" dirty="0"/>
              <a:t>Can repeat dose Q 5 minutes x 2 (total 3 doses)</a:t>
            </a:r>
          </a:p>
          <a:p>
            <a:pPr lvl="1"/>
            <a:endParaRPr lang="en-US" dirty="0"/>
          </a:p>
        </p:txBody>
      </p:sp>
    </p:spTree>
    <p:extLst>
      <p:ext uri="{BB962C8B-B14F-4D97-AF65-F5344CB8AC3E}">
        <p14:creationId xmlns:p14="http://schemas.microsoft.com/office/powerpoint/2010/main" val="31971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7DDD-83E7-9FB4-61C0-6E6AD55A0AB1}"/>
              </a:ext>
            </a:extLst>
          </p:cNvPr>
          <p:cNvSpPr>
            <a:spLocks noGrp="1"/>
          </p:cNvSpPr>
          <p:nvPr>
            <p:ph type="title"/>
          </p:nvPr>
        </p:nvSpPr>
        <p:spPr/>
        <p:txBody>
          <a:bodyPr/>
          <a:lstStyle/>
          <a:p>
            <a:r>
              <a:rPr lang="en-US" dirty="0"/>
              <a:t>Second line agents</a:t>
            </a:r>
          </a:p>
        </p:txBody>
      </p:sp>
      <p:sp>
        <p:nvSpPr>
          <p:cNvPr id="3" name="Content Placeholder 2">
            <a:extLst>
              <a:ext uri="{FF2B5EF4-FFF2-40B4-BE49-F238E27FC236}">
                <a16:creationId xmlns:a16="http://schemas.microsoft.com/office/drawing/2014/main" id="{42980F51-52D8-E65E-A855-FAE4223CFC74}"/>
              </a:ext>
            </a:extLst>
          </p:cNvPr>
          <p:cNvSpPr>
            <a:spLocks noGrp="1"/>
          </p:cNvSpPr>
          <p:nvPr>
            <p:ph idx="1"/>
          </p:nvPr>
        </p:nvSpPr>
        <p:spPr/>
        <p:txBody>
          <a:bodyPr/>
          <a:lstStyle/>
          <a:p>
            <a:r>
              <a:rPr lang="en-US" dirty="0"/>
              <a:t>These ASM are to prevent going back into seizing</a:t>
            </a:r>
          </a:p>
          <a:p>
            <a:pPr lvl="1"/>
            <a:r>
              <a:rPr lang="en-US" dirty="0"/>
              <a:t>Think of them as “Load &amp; maintain” </a:t>
            </a:r>
          </a:p>
          <a:p>
            <a:pPr lvl="1"/>
            <a:endParaRPr lang="en-US" dirty="0"/>
          </a:p>
          <a:p>
            <a:pPr lvl="1"/>
            <a:r>
              <a:rPr lang="en-US" dirty="0" err="1"/>
              <a:t>Fosphenytoin</a:t>
            </a:r>
            <a:r>
              <a:rPr lang="en-US" dirty="0"/>
              <a:t> 20mg/kg load (max 2g); 100mg Q8h IV maintenance </a:t>
            </a:r>
          </a:p>
          <a:p>
            <a:pPr marL="457200" lvl="1" indent="0">
              <a:buNone/>
            </a:pPr>
            <a:endParaRPr lang="en-US" dirty="0"/>
          </a:p>
          <a:p>
            <a:pPr lvl="1"/>
            <a:r>
              <a:rPr lang="en-US" dirty="0"/>
              <a:t>Valproic acid 40mg/kg load (max 3g); 500mg Q8h IV maintenance</a:t>
            </a:r>
          </a:p>
          <a:p>
            <a:pPr marL="457200" lvl="1" indent="0">
              <a:buNone/>
            </a:pPr>
            <a:endParaRPr lang="en-US" dirty="0"/>
          </a:p>
          <a:p>
            <a:pPr lvl="1"/>
            <a:r>
              <a:rPr lang="en-US" dirty="0"/>
              <a:t>Levetiracetam 60mg/kg load (max 4.5g); 500mg Q12h IV maintenance</a:t>
            </a:r>
          </a:p>
        </p:txBody>
      </p:sp>
    </p:spTree>
    <p:extLst>
      <p:ext uri="{BB962C8B-B14F-4D97-AF65-F5344CB8AC3E}">
        <p14:creationId xmlns:p14="http://schemas.microsoft.com/office/powerpoint/2010/main" val="196030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45"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anim calcmode="lin" valueType="num">
                                      <p:cBhvr>
                                        <p:cTn id="2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43F5-46F7-CED0-1B4F-005373BD918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5A4FA03-BEA6-BB87-ED86-E80123A21606}"/>
              </a:ext>
            </a:extLst>
          </p:cNvPr>
          <p:cNvSpPr>
            <a:spLocks noGrp="1"/>
          </p:cNvSpPr>
          <p:nvPr>
            <p:ph idx="1"/>
          </p:nvPr>
        </p:nvSpPr>
        <p:spPr/>
        <p:txBody>
          <a:bodyPr/>
          <a:lstStyle/>
          <a:p>
            <a:r>
              <a:rPr lang="en-US" dirty="0"/>
              <a:t>Define a seizure &amp; learn what defines status epilepticus</a:t>
            </a:r>
          </a:p>
          <a:p>
            <a:r>
              <a:rPr lang="en-US" dirty="0"/>
              <a:t>Briefly discuss the pathophysiology of status epilepticus</a:t>
            </a:r>
          </a:p>
          <a:p>
            <a:r>
              <a:rPr lang="en-US" dirty="0"/>
              <a:t>Go over Anti-seizure med choices for the seizing patient</a:t>
            </a:r>
          </a:p>
          <a:p>
            <a:r>
              <a:rPr lang="en-US" dirty="0"/>
              <a:t>Discuss an approach to seizure work up &amp; in the process discuss etiologies for why a patient might seize</a:t>
            </a:r>
          </a:p>
          <a:p>
            <a:r>
              <a:rPr lang="en-US" dirty="0"/>
              <a:t>Discuss differential diagnoses of seizures</a:t>
            </a:r>
          </a:p>
          <a:p>
            <a:r>
              <a:rPr lang="en-US" dirty="0"/>
              <a:t>Highlight some psychosocial effects of the diagnosis</a:t>
            </a:r>
          </a:p>
        </p:txBody>
      </p:sp>
    </p:spTree>
    <p:extLst>
      <p:ext uri="{BB962C8B-B14F-4D97-AF65-F5344CB8AC3E}">
        <p14:creationId xmlns:p14="http://schemas.microsoft.com/office/powerpoint/2010/main" val="351669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35BA-47D3-110B-7B9B-AC84D3303244}"/>
              </a:ext>
            </a:extLst>
          </p:cNvPr>
          <p:cNvSpPr>
            <a:spLocks noGrp="1"/>
          </p:cNvSpPr>
          <p:nvPr>
            <p:ph type="title"/>
          </p:nvPr>
        </p:nvSpPr>
        <p:spPr/>
        <p:txBody>
          <a:bodyPr/>
          <a:lstStyle/>
          <a:p>
            <a:r>
              <a:rPr lang="en-US" dirty="0"/>
              <a:t>Back to our patient</a:t>
            </a:r>
          </a:p>
        </p:txBody>
      </p:sp>
      <p:sp>
        <p:nvSpPr>
          <p:cNvPr id="3" name="Content Placeholder 2">
            <a:extLst>
              <a:ext uri="{FF2B5EF4-FFF2-40B4-BE49-F238E27FC236}">
                <a16:creationId xmlns:a16="http://schemas.microsoft.com/office/drawing/2014/main" id="{75CC029C-F91A-91D2-9F84-36105567A26A}"/>
              </a:ext>
            </a:extLst>
          </p:cNvPr>
          <p:cNvSpPr>
            <a:spLocks noGrp="1"/>
          </p:cNvSpPr>
          <p:nvPr>
            <p:ph idx="1"/>
          </p:nvPr>
        </p:nvSpPr>
        <p:spPr/>
        <p:txBody>
          <a:bodyPr>
            <a:normAutofit fontScale="62500" lnSpcReduction="20000"/>
          </a:bodyPr>
          <a:lstStyle/>
          <a:p>
            <a:r>
              <a:rPr lang="en-US" dirty="0"/>
              <a:t>Were they seizing?</a:t>
            </a:r>
          </a:p>
          <a:p>
            <a:pPr lvl="1"/>
            <a:r>
              <a:rPr lang="en-US" dirty="0"/>
              <a:t>Lateralizing or focal signs – forced gaze, paresis, ongoing motor activity or dysesthesia, behavioral arrests</a:t>
            </a:r>
          </a:p>
          <a:p>
            <a:pPr lvl="1"/>
            <a:r>
              <a:rPr lang="en-US" dirty="0"/>
              <a:t>Autonomic changes: concomitant rise in HR/RR/BP +/- lateralizing signs, loss of bowel/bladder control, yawning/nausea/rising gastric sensation</a:t>
            </a:r>
          </a:p>
          <a:p>
            <a:pPr lvl="1"/>
            <a:r>
              <a:rPr lang="en-US" dirty="0"/>
              <a:t>History of seizures </a:t>
            </a:r>
          </a:p>
          <a:p>
            <a:pPr lvl="1"/>
            <a:r>
              <a:rPr lang="en-US" dirty="0"/>
              <a:t>Labs: &gt; CK, &gt; </a:t>
            </a:r>
            <a:r>
              <a:rPr lang="en-US" dirty="0" err="1"/>
              <a:t>wbc</a:t>
            </a:r>
            <a:r>
              <a:rPr lang="en-US" dirty="0"/>
              <a:t>, &gt; Lactic acid &amp; &gt; prolactin, home ASM levels (obtain before a loading dose)</a:t>
            </a:r>
          </a:p>
          <a:p>
            <a:pPr marL="457200" lvl="1" indent="0">
              <a:buNone/>
            </a:pPr>
            <a:endParaRPr lang="en-US" dirty="0"/>
          </a:p>
          <a:p>
            <a:pPr lvl="1"/>
            <a:r>
              <a:rPr lang="en-US" dirty="0"/>
              <a:t>Electroencephalogram – to definitely identify seizures</a:t>
            </a:r>
          </a:p>
          <a:p>
            <a:pPr lvl="1"/>
            <a:endParaRPr lang="en-US" dirty="0"/>
          </a:p>
          <a:p>
            <a:r>
              <a:rPr lang="en-US" dirty="0"/>
              <a:t>Were seizures adequately treated?</a:t>
            </a:r>
          </a:p>
          <a:p>
            <a:pPr lvl="1"/>
            <a:r>
              <a:rPr lang="en-US" dirty="0"/>
              <a:t>Depends on patient’s weight but likely received adequate 1</a:t>
            </a:r>
            <a:r>
              <a:rPr lang="en-US" baseline="30000" dirty="0"/>
              <a:t>st</a:t>
            </a:r>
            <a:r>
              <a:rPr lang="en-US" dirty="0"/>
              <a:t> line agent dose based on diazepam IV</a:t>
            </a:r>
          </a:p>
          <a:p>
            <a:pPr lvl="1"/>
            <a:r>
              <a:rPr lang="en-US" dirty="0"/>
              <a:t>Load &amp; maintenance with a 2</a:t>
            </a:r>
            <a:r>
              <a:rPr lang="en-US" baseline="30000" dirty="0"/>
              <a:t>nd</a:t>
            </a:r>
            <a:r>
              <a:rPr lang="en-US" dirty="0"/>
              <a:t> line agent should be in order</a:t>
            </a:r>
          </a:p>
          <a:p>
            <a:endParaRPr lang="en-US" dirty="0"/>
          </a:p>
          <a:p>
            <a:r>
              <a:rPr lang="en-US" dirty="0"/>
              <a:t>Are they in status epilepticus</a:t>
            </a:r>
          </a:p>
          <a:p>
            <a:pPr lvl="1"/>
            <a:r>
              <a:rPr lang="en-US" dirty="0"/>
              <a:t>Yes – seizures of unclear duration however; recurrent clinical seizures without return to pre-seizure baseline.</a:t>
            </a:r>
          </a:p>
          <a:p>
            <a:endParaRPr lang="en-US" dirty="0"/>
          </a:p>
        </p:txBody>
      </p:sp>
    </p:spTree>
    <p:extLst>
      <p:ext uri="{BB962C8B-B14F-4D97-AF65-F5344CB8AC3E}">
        <p14:creationId xmlns:p14="http://schemas.microsoft.com/office/powerpoint/2010/main" val="343850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 calcmode="lin" valueType="num">
                                      <p:cBhvr additive="base">
                                        <p:cTn id="5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fade">
                                      <p:cBhvr>
                                        <p:cTn id="64" dur="1000"/>
                                        <p:tgtEl>
                                          <p:spTgt spid="3">
                                            <p:txEl>
                                              <p:pRg st="13" end="13"/>
                                            </p:txEl>
                                          </p:spTgt>
                                        </p:tgtEl>
                                      </p:cBhvr>
                                    </p:animEffect>
                                    <p:anim calcmode="lin" valueType="num">
                                      <p:cBhvr>
                                        <p:cTn id="6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B44ED-6343-FDD9-0530-7632241087F5}"/>
              </a:ext>
            </a:extLst>
          </p:cNvPr>
          <p:cNvSpPr>
            <a:spLocks noGrp="1"/>
          </p:cNvSpPr>
          <p:nvPr>
            <p:ph type="title"/>
          </p:nvPr>
        </p:nvSpPr>
        <p:spPr/>
        <p:txBody>
          <a:bodyPr/>
          <a:lstStyle/>
          <a:p>
            <a:r>
              <a:rPr lang="en-US" dirty="0"/>
              <a:t>What we have learnt</a:t>
            </a:r>
          </a:p>
        </p:txBody>
      </p:sp>
      <p:sp>
        <p:nvSpPr>
          <p:cNvPr id="3" name="Content Placeholder 2">
            <a:extLst>
              <a:ext uri="{FF2B5EF4-FFF2-40B4-BE49-F238E27FC236}">
                <a16:creationId xmlns:a16="http://schemas.microsoft.com/office/drawing/2014/main" id="{649E15D0-1362-7C1A-98B5-0362CE16AAA8}"/>
              </a:ext>
            </a:extLst>
          </p:cNvPr>
          <p:cNvSpPr>
            <a:spLocks noGrp="1"/>
          </p:cNvSpPr>
          <p:nvPr>
            <p:ph idx="1"/>
          </p:nvPr>
        </p:nvSpPr>
        <p:spPr/>
        <p:txBody>
          <a:bodyPr/>
          <a:lstStyle/>
          <a:p>
            <a:pPr lvl="1"/>
            <a:r>
              <a:rPr lang="en-US" dirty="0"/>
              <a:t>What seizures are</a:t>
            </a:r>
          </a:p>
          <a:p>
            <a:pPr lvl="1"/>
            <a:r>
              <a:rPr lang="en-US" dirty="0"/>
              <a:t>A general classification scheme of seizures</a:t>
            </a:r>
          </a:p>
          <a:p>
            <a:pPr lvl="1"/>
            <a:r>
              <a:rPr lang="en-US" dirty="0"/>
              <a:t>Definition of status epilepticus, its classification &amp; an overview of its pathophysiology</a:t>
            </a:r>
          </a:p>
          <a:p>
            <a:pPr lvl="1"/>
            <a:r>
              <a:rPr lang="en-US" dirty="0"/>
              <a:t>Clinical features that may suggest a seizing patient</a:t>
            </a:r>
          </a:p>
          <a:p>
            <a:pPr lvl="1"/>
            <a:r>
              <a:rPr lang="en-US" dirty="0"/>
              <a:t>First &amp; second line agents for management of single seizures &amp; status epilepticus.</a:t>
            </a:r>
          </a:p>
          <a:p>
            <a:pPr lvl="1"/>
            <a:endParaRPr lang="en-US" dirty="0"/>
          </a:p>
          <a:p>
            <a:endParaRPr lang="en-US" dirty="0"/>
          </a:p>
        </p:txBody>
      </p:sp>
    </p:spTree>
    <p:extLst>
      <p:ext uri="{BB962C8B-B14F-4D97-AF65-F5344CB8AC3E}">
        <p14:creationId xmlns:p14="http://schemas.microsoft.com/office/powerpoint/2010/main" val="1691610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564AAB-FA95-C6DD-337B-31C673B14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31" y="0"/>
            <a:ext cx="10076738" cy="6858000"/>
          </a:xfrm>
          <a:prstGeom prst="rect">
            <a:avLst/>
          </a:prstGeom>
        </p:spPr>
      </p:pic>
    </p:spTree>
    <p:extLst>
      <p:ext uri="{BB962C8B-B14F-4D97-AF65-F5344CB8AC3E}">
        <p14:creationId xmlns:p14="http://schemas.microsoft.com/office/powerpoint/2010/main" val="119340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BA2E-A079-6AAA-57A7-E7801FC878FD}"/>
              </a:ext>
            </a:extLst>
          </p:cNvPr>
          <p:cNvSpPr>
            <a:spLocks noGrp="1"/>
          </p:cNvSpPr>
          <p:nvPr>
            <p:ph type="title"/>
          </p:nvPr>
        </p:nvSpPr>
        <p:spPr/>
        <p:txBody>
          <a:bodyPr/>
          <a:lstStyle/>
          <a:p>
            <a:r>
              <a:rPr lang="en-US" dirty="0"/>
              <a:t>A Second Case</a:t>
            </a:r>
          </a:p>
        </p:txBody>
      </p:sp>
      <p:sp>
        <p:nvSpPr>
          <p:cNvPr id="3" name="Content Placeholder 2">
            <a:extLst>
              <a:ext uri="{FF2B5EF4-FFF2-40B4-BE49-F238E27FC236}">
                <a16:creationId xmlns:a16="http://schemas.microsoft.com/office/drawing/2014/main" id="{95712B0E-BDF6-A6C8-DBA3-85BD073345BA}"/>
              </a:ext>
            </a:extLst>
          </p:cNvPr>
          <p:cNvSpPr>
            <a:spLocks noGrp="1"/>
          </p:cNvSpPr>
          <p:nvPr>
            <p:ph idx="1"/>
          </p:nvPr>
        </p:nvSpPr>
        <p:spPr/>
        <p:txBody>
          <a:bodyPr/>
          <a:lstStyle/>
          <a:p>
            <a:r>
              <a:rPr lang="en-US" dirty="0"/>
              <a:t>59 yr old patient with </a:t>
            </a:r>
            <a:r>
              <a:rPr lang="en-US" dirty="0" err="1"/>
              <a:t>hx</a:t>
            </a:r>
            <a:r>
              <a:rPr lang="en-US" dirty="0"/>
              <a:t> of CKD, HTN, T2DM &amp; s/p renal transplant on tacrolimus presents to the emergency after she was found seizing by her daughter. Patient was still seizing upon arrival in ER with GTC per EM doc. Doc has now intubated the patient with etomidate and roc after giving her 4 of versed IV. </a:t>
            </a:r>
            <a:r>
              <a:rPr lang="en-US" dirty="0" err="1"/>
              <a:t>Px</a:t>
            </a:r>
            <a:r>
              <a:rPr lang="en-US" dirty="0"/>
              <a:t> is on a propofol and fentanyl drip &amp; you have been called for admission to ICU. At the time of your evaluation, patient is HD stable on the drips and no longer seizing.</a:t>
            </a:r>
          </a:p>
        </p:txBody>
      </p:sp>
    </p:spTree>
    <p:extLst>
      <p:ext uri="{BB962C8B-B14F-4D97-AF65-F5344CB8AC3E}">
        <p14:creationId xmlns:p14="http://schemas.microsoft.com/office/powerpoint/2010/main" val="237589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E2CE-3245-EF0B-67A6-EF834241AA27}"/>
              </a:ext>
            </a:extLst>
          </p:cNvPr>
          <p:cNvSpPr>
            <a:spLocks noGrp="1"/>
          </p:cNvSpPr>
          <p:nvPr>
            <p:ph type="title"/>
          </p:nvPr>
        </p:nvSpPr>
        <p:spPr/>
        <p:txBody>
          <a:bodyPr/>
          <a:lstStyle/>
          <a:p>
            <a:r>
              <a:rPr lang="en-US" dirty="0"/>
              <a:t>Why were they seizing – Thoughts?</a:t>
            </a:r>
          </a:p>
        </p:txBody>
      </p:sp>
      <p:sp>
        <p:nvSpPr>
          <p:cNvPr id="3" name="Content Placeholder 2">
            <a:extLst>
              <a:ext uri="{FF2B5EF4-FFF2-40B4-BE49-F238E27FC236}">
                <a16:creationId xmlns:a16="http://schemas.microsoft.com/office/drawing/2014/main" id="{3D10E8EB-B3C1-8254-1CBB-443EBA17F16F}"/>
              </a:ext>
            </a:extLst>
          </p:cNvPr>
          <p:cNvSpPr>
            <a:spLocks noGrp="1"/>
          </p:cNvSpPr>
          <p:nvPr>
            <p:ph idx="1"/>
          </p:nvPr>
        </p:nvSpPr>
        <p:spPr/>
        <p:txBody>
          <a:bodyPr>
            <a:normAutofit fontScale="92500" lnSpcReduction="10000"/>
          </a:bodyPr>
          <a:lstStyle/>
          <a:p>
            <a:r>
              <a:rPr lang="en-US" dirty="0"/>
              <a:t>Seizure work up</a:t>
            </a:r>
          </a:p>
          <a:p>
            <a:pPr lvl="1"/>
            <a:r>
              <a:rPr lang="en-US" dirty="0"/>
              <a:t>Seizures in patients with a history of seizures</a:t>
            </a:r>
          </a:p>
          <a:p>
            <a:pPr lvl="1"/>
            <a:r>
              <a:rPr lang="en-US" dirty="0"/>
              <a:t>Patients without a history of seizures</a:t>
            </a:r>
          </a:p>
          <a:p>
            <a:r>
              <a:rPr lang="en-US" dirty="0"/>
              <a:t>Reasons people seize</a:t>
            </a:r>
          </a:p>
          <a:p>
            <a:pPr lvl="1"/>
            <a:r>
              <a:rPr lang="en-US" dirty="0"/>
              <a:t>Structural lesions &amp; genetic preponderance (epilepsy syndromes)</a:t>
            </a:r>
          </a:p>
          <a:p>
            <a:pPr lvl="1"/>
            <a:r>
              <a:rPr lang="en-US" dirty="0"/>
              <a:t>Infection (CNS &amp; systemic) </a:t>
            </a:r>
          </a:p>
          <a:p>
            <a:pPr lvl="1"/>
            <a:r>
              <a:rPr lang="en-US" dirty="0"/>
              <a:t>Autoimmune/Inflammatory (CNS &amp; Systemic)</a:t>
            </a:r>
          </a:p>
          <a:p>
            <a:pPr lvl="1"/>
            <a:r>
              <a:rPr lang="en-US" dirty="0"/>
              <a:t>Malignancy (Primary CNS &amp; Mets)/paraneoplastic</a:t>
            </a:r>
          </a:p>
          <a:p>
            <a:pPr lvl="1"/>
            <a:r>
              <a:rPr lang="en-US" dirty="0"/>
              <a:t>Metabolic derangements</a:t>
            </a:r>
          </a:p>
          <a:p>
            <a:pPr lvl="1"/>
            <a:r>
              <a:rPr lang="en-US" dirty="0"/>
              <a:t>Medications (underdosing, malabsorption, drug-drug interaction &amp; medication non adherence).</a:t>
            </a:r>
          </a:p>
          <a:p>
            <a:pPr lvl="1"/>
            <a:r>
              <a:rPr lang="en-US" dirty="0" err="1"/>
              <a:t>NonRx</a:t>
            </a:r>
            <a:r>
              <a:rPr lang="en-US" dirty="0"/>
              <a:t> drugs &amp; toxicities</a:t>
            </a:r>
          </a:p>
          <a:p>
            <a:pPr lvl="1"/>
            <a:endParaRPr lang="en-US" dirty="0"/>
          </a:p>
        </p:txBody>
      </p:sp>
    </p:spTree>
    <p:extLst>
      <p:ext uri="{BB962C8B-B14F-4D97-AF65-F5344CB8AC3E}">
        <p14:creationId xmlns:p14="http://schemas.microsoft.com/office/powerpoint/2010/main" val="30400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5DDE-1279-9C5B-DD35-406D483C6426}"/>
              </a:ext>
            </a:extLst>
          </p:cNvPr>
          <p:cNvSpPr>
            <a:spLocks noGrp="1"/>
          </p:cNvSpPr>
          <p:nvPr>
            <p:ph type="title"/>
          </p:nvPr>
        </p:nvSpPr>
        <p:spPr/>
        <p:txBody>
          <a:bodyPr/>
          <a:lstStyle/>
          <a:p>
            <a:r>
              <a:rPr lang="en-US" dirty="0"/>
              <a:t>Seizure work up</a:t>
            </a:r>
          </a:p>
        </p:txBody>
      </p:sp>
      <p:sp>
        <p:nvSpPr>
          <p:cNvPr id="3" name="Content Placeholder 2">
            <a:extLst>
              <a:ext uri="{FF2B5EF4-FFF2-40B4-BE49-F238E27FC236}">
                <a16:creationId xmlns:a16="http://schemas.microsoft.com/office/drawing/2014/main" id="{28971BEF-6A79-BBB7-609A-B588C6F32D1A}"/>
              </a:ext>
            </a:extLst>
          </p:cNvPr>
          <p:cNvSpPr>
            <a:spLocks noGrp="1"/>
          </p:cNvSpPr>
          <p:nvPr>
            <p:ph idx="1"/>
          </p:nvPr>
        </p:nvSpPr>
        <p:spPr/>
        <p:txBody>
          <a:bodyPr>
            <a:normAutofit fontScale="85000" lnSpcReduction="20000"/>
          </a:bodyPr>
          <a:lstStyle/>
          <a:p>
            <a:r>
              <a:rPr lang="en-US" dirty="0"/>
              <a:t>Primary Structural lesions &amp; genetic preponderance (epilepsy syndromes)</a:t>
            </a:r>
          </a:p>
          <a:p>
            <a:pPr lvl="1"/>
            <a:r>
              <a:rPr lang="en-US" dirty="0"/>
              <a:t>EEG – electroencephalogram</a:t>
            </a:r>
          </a:p>
          <a:p>
            <a:pPr lvl="1"/>
            <a:r>
              <a:rPr lang="en-US" dirty="0"/>
              <a:t>Non-con or contrasted CT brain</a:t>
            </a:r>
          </a:p>
          <a:p>
            <a:pPr lvl="1"/>
            <a:r>
              <a:rPr lang="en-US" dirty="0"/>
              <a:t>Non-con or contrasted MRI brain</a:t>
            </a:r>
          </a:p>
          <a:p>
            <a:pPr lvl="1"/>
            <a:r>
              <a:rPr lang="en-US" dirty="0"/>
              <a:t>Genetic testing – </a:t>
            </a:r>
            <a:r>
              <a:rPr lang="en-US" dirty="0" err="1"/>
              <a:t>OutPx</a:t>
            </a:r>
            <a:endParaRPr lang="en-US" dirty="0"/>
          </a:p>
          <a:p>
            <a:r>
              <a:rPr lang="en-US" dirty="0"/>
              <a:t>Infection (CNS &amp; systemic)</a:t>
            </a:r>
          </a:p>
          <a:p>
            <a:pPr lvl="1"/>
            <a:r>
              <a:rPr lang="en-US" dirty="0"/>
              <a:t>Exam &amp; vitals, CBC, Blood </a:t>
            </a:r>
            <a:r>
              <a:rPr lang="en-US" dirty="0" err="1"/>
              <a:t>Cx</a:t>
            </a:r>
            <a:r>
              <a:rPr lang="en-US" dirty="0"/>
              <a:t>, CSF studies (Cell count + diff, glucose, protein, gram stain &amp; </a:t>
            </a:r>
            <a:r>
              <a:rPr lang="en-US" dirty="0" err="1"/>
              <a:t>Cx</a:t>
            </a:r>
            <a:r>
              <a:rPr lang="en-US" dirty="0"/>
              <a:t>)</a:t>
            </a:r>
          </a:p>
          <a:p>
            <a:r>
              <a:rPr lang="en-US" dirty="0"/>
              <a:t>Autoimmune/Inflammatory (CNS &amp; Systemic)</a:t>
            </a:r>
          </a:p>
          <a:p>
            <a:pPr lvl="1"/>
            <a:r>
              <a:rPr lang="en-US" dirty="0"/>
              <a:t>Exam &amp; vitals, CBC, ANA screen with reflex, autoimmune encephalitis panel (serum &amp; CSF)</a:t>
            </a:r>
          </a:p>
          <a:p>
            <a:r>
              <a:rPr lang="en-US" dirty="0"/>
              <a:t>Secondary structural lesions (TBI, hematomas) &amp; Malignancy; (Primary CNS &amp; Mets)/paraneoplastic</a:t>
            </a:r>
          </a:p>
          <a:p>
            <a:pPr lvl="1"/>
            <a:r>
              <a:rPr lang="en-US" dirty="0"/>
              <a:t>Brain imaging, CSF &amp; serum studies including paraneoplastic panel</a:t>
            </a:r>
          </a:p>
          <a:p>
            <a:pPr marL="0" indent="0">
              <a:buNone/>
            </a:pPr>
            <a:endParaRPr lang="en-US" dirty="0"/>
          </a:p>
        </p:txBody>
      </p:sp>
    </p:spTree>
    <p:extLst>
      <p:ext uri="{BB962C8B-B14F-4D97-AF65-F5344CB8AC3E}">
        <p14:creationId xmlns:p14="http://schemas.microsoft.com/office/powerpoint/2010/main" val="100361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63D8D-F5FE-A769-3390-A9DF76CFA2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6EB7A6-FE37-B275-BC4E-DDD88181C934}"/>
              </a:ext>
            </a:extLst>
          </p:cNvPr>
          <p:cNvSpPr>
            <a:spLocks noGrp="1"/>
          </p:cNvSpPr>
          <p:nvPr>
            <p:ph idx="1"/>
          </p:nvPr>
        </p:nvSpPr>
        <p:spPr/>
        <p:txBody>
          <a:bodyPr>
            <a:normAutofit fontScale="85000" lnSpcReduction="20000"/>
          </a:bodyPr>
          <a:lstStyle/>
          <a:p>
            <a:r>
              <a:rPr lang="en-US" dirty="0"/>
              <a:t>Metabolic derangements</a:t>
            </a:r>
          </a:p>
          <a:p>
            <a:pPr lvl="1"/>
            <a:r>
              <a:rPr lang="en-US" dirty="0"/>
              <a:t>CMP (Na, Ca, BUN, Glu,) Mg &amp; NH3 </a:t>
            </a:r>
          </a:p>
          <a:p>
            <a:r>
              <a:rPr lang="en-US" dirty="0"/>
              <a:t>Medications (underdosing, malabsorption, drug-drug interaction &amp; medication non adherence).</a:t>
            </a:r>
          </a:p>
          <a:p>
            <a:pPr lvl="1"/>
            <a:r>
              <a:rPr lang="en-US" dirty="0"/>
              <a:t>Home ASM level (pre-load); med review for any new meds (seizure threshold lowering meds), ADR of meds</a:t>
            </a:r>
          </a:p>
          <a:p>
            <a:r>
              <a:rPr lang="en-US" dirty="0"/>
              <a:t>Psychosocial</a:t>
            </a:r>
          </a:p>
          <a:p>
            <a:pPr lvl="1"/>
            <a:r>
              <a:rPr lang="en-US" dirty="0"/>
              <a:t>Non-Rx drugs &amp; toxicities</a:t>
            </a:r>
          </a:p>
          <a:p>
            <a:pPr lvl="2"/>
            <a:r>
              <a:rPr lang="en-US" dirty="0"/>
              <a:t>EtOH level, UDS for: Benzos, opioids (Kratom) &amp; stimulants; organophosphates</a:t>
            </a:r>
          </a:p>
          <a:p>
            <a:r>
              <a:rPr lang="en-US" dirty="0"/>
              <a:t>Other</a:t>
            </a:r>
          </a:p>
          <a:p>
            <a:pPr lvl="1"/>
            <a:r>
              <a:rPr lang="en-US" dirty="0"/>
              <a:t>Pregnancy</a:t>
            </a:r>
          </a:p>
          <a:p>
            <a:pPr lvl="1"/>
            <a:r>
              <a:rPr lang="en-US" dirty="0"/>
              <a:t>Sleep deprivation</a:t>
            </a:r>
          </a:p>
          <a:p>
            <a:pPr lvl="1"/>
            <a:r>
              <a:rPr lang="en-US" dirty="0"/>
              <a:t>Increased social stress</a:t>
            </a:r>
          </a:p>
          <a:p>
            <a:endParaRPr lang="en-US" dirty="0"/>
          </a:p>
        </p:txBody>
      </p:sp>
    </p:spTree>
    <p:extLst>
      <p:ext uri="{BB962C8B-B14F-4D97-AF65-F5344CB8AC3E}">
        <p14:creationId xmlns:p14="http://schemas.microsoft.com/office/powerpoint/2010/main" val="126205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A7C6-C496-2B6D-49CD-3D2976ECAD76}"/>
              </a:ext>
            </a:extLst>
          </p:cNvPr>
          <p:cNvSpPr>
            <a:spLocks noGrp="1"/>
          </p:cNvSpPr>
          <p:nvPr>
            <p:ph type="title"/>
          </p:nvPr>
        </p:nvSpPr>
        <p:spPr/>
        <p:txBody>
          <a:bodyPr/>
          <a:lstStyle/>
          <a:p>
            <a:r>
              <a:rPr lang="en-US" dirty="0"/>
              <a:t>At the very minimum</a:t>
            </a:r>
          </a:p>
        </p:txBody>
      </p:sp>
      <p:sp>
        <p:nvSpPr>
          <p:cNvPr id="3" name="Content Placeholder 2">
            <a:extLst>
              <a:ext uri="{FF2B5EF4-FFF2-40B4-BE49-F238E27FC236}">
                <a16:creationId xmlns:a16="http://schemas.microsoft.com/office/drawing/2014/main" id="{81FB1D4C-E57E-73CA-0814-F5C030E071AA}"/>
              </a:ext>
            </a:extLst>
          </p:cNvPr>
          <p:cNvSpPr>
            <a:spLocks noGrp="1"/>
          </p:cNvSpPr>
          <p:nvPr>
            <p:ph idx="1"/>
          </p:nvPr>
        </p:nvSpPr>
        <p:spPr/>
        <p:txBody>
          <a:bodyPr>
            <a:normAutofit fontScale="70000" lnSpcReduction="20000"/>
          </a:bodyPr>
          <a:lstStyle/>
          <a:p>
            <a:r>
              <a:rPr lang="en-US" dirty="0"/>
              <a:t>Exam &amp; vitals</a:t>
            </a:r>
          </a:p>
          <a:p>
            <a:r>
              <a:rPr lang="en-US" dirty="0"/>
              <a:t>Electrophysiologic</a:t>
            </a:r>
          </a:p>
          <a:p>
            <a:pPr lvl="1"/>
            <a:r>
              <a:rPr lang="en-US" dirty="0"/>
              <a:t>EEG</a:t>
            </a:r>
          </a:p>
          <a:p>
            <a:r>
              <a:rPr lang="en-US" dirty="0"/>
              <a:t>Imaging</a:t>
            </a:r>
          </a:p>
          <a:p>
            <a:pPr lvl="1"/>
            <a:r>
              <a:rPr lang="en-US" dirty="0"/>
              <a:t>CT brain </a:t>
            </a:r>
          </a:p>
          <a:p>
            <a:pPr lvl="1"/>
            <a:r>
              <a:rPr lang="en-US" dirty="0"/>
              <a:t>MRI brain w contrast</a:t>
            </a:r>
          </a:p>
          <a:p>
            <a:r>
              <a:rPr lang="en-US" dirty="0"/>
              <a:t>Serum Testing</a:t>
            </a:r>
          </a:p>
          <a:p>
            <a:pPr lvl="1"/>
            <a:r>
              <a:rPr lang="en-US" dirty="0"/>
              <a:t>CBC, CMP &amp; Mg, ASM levels, rec drug &amp; pregnancy screen. Consider NH3 &amp; blood culture if indicated</a:t>
            </a:r>
          </a:p>
          <a:p>
            <a:r>
              <a:rPr lang="en-US" dirty="0"/>
              <a:t>CSF testing (strongly consider if </a:t>
            </a:r>
            <a:r>
              <a:rPr lang="en-US" dirty="0" err="1"/>
              <a:t>Hx</a:t>
            </a:r>
            <a:r>
              <a:rPr lang="en-US" dirty="0"/>
              <a:t>/Exam suggest CNS infection)</a:t>
            </a:r>
          </a:p>
          <a:p>
            <a:pPr lvl="1"/>
            <a:r>
              <a:rPr lang="en-US" dirty="0"/>
              <a:t>Cell count + diff, gram stain &amp; </a:t>
            </a:r>
            <a:r>
              <a:rPr lang="en-US" dirty="0" err="1"/>
              <a:t>Cx</a:t>
            </a:r>
            <a:r>
              <a:rPr lang="en-US" dirty="0"/>
              <a:t>, protein &amp; glucose. Save an extra tube for esoteric testing.</a:t>
            </a:r>
          </a:p>
          <a:p>
            <a:r>
              <a:rPr lang="en-US" dirty="0"/>
              <a:t>Urine</a:t>
            </a:r>
          </a:p>
          <a:p>
            <a:pPr lvl="1"/>
            <a:r>
              <a:rPr lang="en-US" dirty="0"/>
              <a:t>Rec drug &amp; pregnancy screen. (UA/UCx if indicated)</a:t>
            </a:r>
          </a:p>
          <a:p>
            <a:pPr lvl="1"/>
            <a:endParaRPr lang="en-US" dirty="0"/>
          </a:p>
          <a:p>
            <a:pPr lvl="1"/>
            <a:endParaRPr lang="en-US" dirty="0"/>
          </a:p>
          <a:p>
            <a:endParaRPr lang="en-US" dirty="0"/>
          </a:p>
        </p:txBody>
      </p:sp>
    </p:spTree>
    <p:extLst>
      <p:ext uri="{BB962C8B-B14F-4D97-AF65-F5344CB8AC3E}">
        <p14:creationId xmlns:p14="http://schemas.microsoft.com/office/powerpoint/2010/main" val="245682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D14E5-93C4-AA74-8263-DB7BDE1A5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143A4-8AF7-F627-6B25-A0F0DCB0C884}"/>
              </a:ext>
            </a:extLst>
          </p:cNvPr>
          <p:cNvSpPr>
            <a:spLocks noGrp="1"/>
          </p:cNvSpPr>
          <p:nvPr>
            <p:ph type="title"/>
          </p:nvPr>
        </p:nvSpPr>
        <p:spPr/>
        <p:txBody>
          <a:bodyPr/>
          <a:lstStyle/>
          <a:p>
            <a:r>
              <a:rPr lang="en-US" dirty="0"/>
              <a:t>What we have learnt</a:t>
            </a:r>
          </a:p>
        </p:txBody>
      </p:sp>
      <p:sp>
        <p:nvSpPr>
          <p:cNvPr id="3" name="Content Placeholder 2">
            <a:extLst>
              <a:ext uri="{FF2B5EF4-FFF2-40B4-BE49-F238E27FC236}">
                <a16:creationId xmlns:a16="http://schemas.microsoft.com/office/drawing/2014/main" id="{8243F212-C2B3-C52E-2551-3DF2BC604195}"/>
              </a:ext>
            </a:extLst>
          </p:cNvPr>
          <p:cNvSpPr>
            <a:spLocks noGrp="1"/>
          </p:cNvSpPr>
          <p:nvPr>
            <p:ph idx="1"/>
          </p:nvPr>
        </p:nvSpPr>
        <p:spPr/>
        <p:txBody>
          <a:bodyPr/>
          <a:lstStyle/>
          <a:p>
            <a:pPr lvl="1"/>
            <a:r>
              <a:rPr lang="en-US" dirty="0"/>
              <a:t>What seizures are</a:t>
            </a:r>
          </a:p>
          <a:p>
            <a:pPr lvl="1"/>
            <a:r>
              <a:rPr lang="en-US" dirty="0"/>
              <a:t>A general classification scheme of seizures</a:t>
            </a:r>
          </a:p>
          <a:p>
            <a:pPr lvl="1"/>
            <a:r>
              <a:rPr lang="en-US" dirty="0"/>
              <a:t>Definition of status epilepticus, its classification &amp; an overview of its pathophysiology</a:t>
            </a:r>
          </a:p>
          <a:p>
            <a:pPr lvl="1"/>
            <a:r>
              <a:rPr lang="en-US" dirty="0"/>
              <a:t>Clinical features that may suggest a seizing patient</a:t>
            </a:r>
          </a:p>
          <a:p>
            <a:pPr lvl="1"/>
            <a:r>
              <a:rPr lang="en-US" dirty="0"/>
              <a:t>First &amp; second line agents for management of single seizures &amp; status epilepticus</a:t>
            </a:r>
          </a:p>
          <a:p>
            <a:pPr lvl="1"/>
            <a:r>
              <a:rPr lang="en-US" dirty="0"/>
              <a:t>Basic seizure work up &amp; why they are done</a:t>
            </a:r>
          </a:p>
          <a:p>
            <a:pPr lvl="1"/>
            <a:r>
              <a:rPr lang="en-US" dirty="0"/>
              <a:t>Identified some reasons why patients seize</a:t>
            </a:r>
          </a:p>
          <a:p>
            <a:endParaRPr lang="en-US" dirty="0"/>
          </a:p>
        </p:txBody>
      </p:sp>
    </p:spTree>
    <p:extLst>
      <p:ext uri="{BB962C8B-B14F-4D97-AF65-F5344CB8AC3E}">
        <p14:creationId xmlns:p14="http://schemas.microsoft.com/office/powerpoint/2010/main" val="266173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8B51-02AD-17B8-9D68-BACD3A692ECD}"/>
              </a:ext>
            </a:extLst>
          </p:cNvPr>
          <p:cNvSpPr>
            <a:spLocks noGrp="1"/>
          </p:cNvSpPr>
          <p:nvPr>
            <p:ph type="title"/>
          </p:nvPr>
        </p:nvSpPr>
        <p:spPr/>
        <p:txBody>
          <a:bodyPr/>
          <a:lstStyle/>
          <a:p>
            <a:r>
              <a:rPr lang="en-US" dirty="0"/>
              <a:t>Going back to our patients</a:t>
            </a:r>
          </a:p>
        </p:txBody>
      </p:sp>
      <p:sp>
        <p:nvSpPr>
          <p:cNvPr id="3" name="Content Placeholder 2">
            <a:extLst>
              <a:ext uri="{FF2B5EF4-FFF2-40B4-BE49-F238E27FC236}">
                <a16:creationId xmlns:a16="http://schemas.microsoft.com/office/drawing/2014/main" id="{3CB8E4EE-09CD-BBC8-1796-EC9DD008DDD6}"/>
              </a:ext>
            </a:extLst>
          </p:cNvPr>
          <p:cNvSpPr>
            <a:spLocks noGrp="1"/>
          </p:cNvSpPr>
          <p:nvPr>
            <p:ph idx="1"/>
          </p:nvPr>
        </p:nvSpPr>
        <p:spPr/>
        <p:txBody>
          <a:bodyPr>
            <a:normAutofit fontScale="70000" lnSpcReduction="20000"/>
          </a:bodyPr>
          <a:lstStyle/>
          <a:p>
            <a:r>
              <a:rPr lang="en-US" dirty="0"/>
              <a:t>25 with localization related epilepsy on multiple AEDs</a:t>
            </a:r>
          </a:p>
          <a:p>
            <a:pPr lvl="1"/>
            <a:r>
              <a:rPr lang="en-US" dirty="0"/>
              <a:t>BP 120/80, 37.2◦</a:t>
            </a:r>
            <a:r>
              <a:rPr lang="en-US" sz="1600" dirty="0"/>
              <a:t>C</a:t>
            </a:r>
            <a:r>
              <a:rPr lang="en-US" dirty="0"/>
              <a:t>, PE WNL, WBC 8, UDS neg, ASM levels; Therapeutic, studying for exams &amp; looking for a job</a:t>
            </a:r>
          </a:p>
          <a:p>
            <a:pPr lvl="1"/>
            <a:r>
              <a:rPr lang="en-US" dirty="0"/>
              <a:t>EEG: Epileptiform discharges in bilateral temporal lobes</a:t>
            </a:r>
          </a:p>
          <a:p>
            <a:pPr lvl="1"/>
            <a:r>
              <a:rPr lang="en-US" dirty="0"/>
              <a:t>CTH: WNL </a:t>
            </a:r>
          </a:p>
          <a:p>
            <a:pPr lvl="1"/>
            <a:r>
              <a:rPr lang="en-US" dirty="0"/>
              <a:t>MR Brain with con: concern for temporal mesial sclerosis R &gt; L </a:t>
            </a:r>
          </a:p>
          <a:p>
            <a:pPr marL="457200" lvl="1" indent="0">
              <a:buNone/>
            </a:pPr>
            <a:endParaRPr lang="en-US" dirty="0"/>
          </a:p>
          <a:p>
            <a:r>
              <a:rPr lang="en-US" dirty="0"/>
              <a:t>59 with CKD, HTN, T2DM S/P renal transplant &amp; on tacrolimus</a:t>
            </a:r>
          </a:p>
          <a:p>
            <a:pPr lvl="1"/>
            <a:r>
              <a:rPr lang="en-US" dirty="0"/>
              <a:t>BP 186/120, 37.1</a:t>
            </a:r>
            <a:r>
              <a:rPr lang="en-US" sz="2800" dirty="0"/>
              <a:t>◦</a:t>
            </a:r>
            <a:r>
              <a:rPr lang="en-US" sz="1800" dirty="0"/>
              <a:t>C</a:t>
            </a:r>
            <a:r>
              <a:rPr lang="en-US" dirty="0"/>
              <a:t>, no nuchal rigidity or </a:t>
            </a:r>
            <a:r>
              <a:rPr lang="en-US" dirty="0" err="1"/>
              <a:t>hx</a:t>
            </a:r>
            <a:r>
              <a:rPr lang="en-US" dirty="0"/>
              <a:t> of recent </a:t>
            </a:r>
            <a:r>
              <a:rPr lang="en-US" dirty="0" err="1"/>
              <a:t>infxn</a:t>
            </a:r>
            <a:r>
              <a:rPr lang="en-US" dirty="0"/>
              <a:t>, WBC 7. UDS neg</a:t>
            </a:r>
          </a:p>
          <a:p>
            <a:pPr lvl="1"/>
            <a:r>
              <a:rPr lang="en-US" dirty="0"/>
              <a:t>EEG: generalized slowing with runs of periodic discharges over the bilateral occipital region</a:t>
            </a:r>
          </a:p>
          <a:p>
            <a:pPr lvl="1"/>
            <a:r>
              <a:rPr lang="en-US" dirty="0"/>
              <a:t>CTH: Possible hypodensities noted within the bilateral white matter of the Occipitoparietal lobes Findings may suggest PRES in right setting but cannot exclude significant white matter disease</a:t>
            </a:r>
          </a:p>
          <a:p>
            <a:pPr lvl="1"/>
            <a:r>
              <a:rPr lang="en-US" dirty="0"/>
              <a:t>MR Brain with con: PRES, no meningitis, no stroke/bleed, no masses</a:t>
            </a:r>
          </a:p>
          <a:p>
            <a:pPr marL="457200" lvl="1" indent="0">
              <a:buNone/>
            </a:pPr>
            <a:endParaRPr lang="en-US" dirty="0"/>
          </a:p>
          <a:p>
            <a:pPr lvl="1"/>
            <a:r>
              <a:rPr lang="en-US" dirty="0"/>
              <a:t>Why do we think they seized?</a:t>
            </a:r>
          </a:p>
        </p:txBody>
      </p:sp>
    </p:spTree>
    <p:extLst>
      <p:ext uri="{BB962C8B-B14F-4D97-AF65-F5344CB8AC3E}">
        <p14:creationId xmlns:p14="http://schemas.microsoft.com/office/powerpoint/2010/main" val="137779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 calcmode="lin" valueType="num">
                                      <p:cBhvr>
                                        <p:cTn id="7"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DB28-551D-E57A-50B6-016CE39C16F7}"/>
              </a:ext>
            </a:extLst>
          </p:cNvPr>
          <p:cNvSpPr>
            <a:spLocks noGrp="1"/>
          </p:cNvSpPr>
          <p:nvPr>
            <p:ph type="title"/>
          </p:nvPr>
        </p:nvSpPr>
        <p:spPr/>
        <p:txBody>
          <a:bodyPr/>
          <a:lstStyle/>
          <a:p>
            <a:r>
              <a:rPr lang="en-US" dirty="0"/>
              <a:t>Seizure – what is?</a:t>
            </a:r>
          </a:p>
        </p:txBody>
      </p:sp>
      <p:sp>
        <p:nvSpPr>
          <p:cNvPr id="3" name="Content Placeholder 2">
            <a:extLst>
              <a:ext uri="{FF2B5EF4-FFF2-40B4-BE49-F238E27FC236}">
                <a16:creationId xmlns:a16="http://schemas.microsoft.com/office/drawing/2014/main" id="{1DB2E2F9-2599-56CE-A8F7-F0D6ECAF6E7F}"/>
              </a:ext>
            </a:extLst>
          </p:cNvPr>
          <p:cNvSpPr>
            <a:spLocks noGrp="1"/>
          </p:cNvSpPr>
          <p:nvPr>
            <p:ph idx="1"/>
          </p:nvPr>
        </p:nvSpPr>
        <p:spPr/>
        <p:txBody>
          <a:bodyPr>
            <a:normAutofit fontScale="92500" lnSpcReduction="20000"/>
          </a:bodyPr>
          <a:lstStyle/>
          <a:p>
            <a:r>
              <a:rPr lang="en-US" dirty="0"/>
              <a:t>“The physical manifestations (such as convulsions, sensory disturbances, or loss of consciousness) resulting from abnormal electrical discharges in the brain.” </a:t>
            </a:r>
            <a:r>
              <a:rPr lang="en-US" sz="1800" dirty="0"/>
              <a:t>–</a:t>
            </a:r>
            <a:r>
              <a:rPr lang="en-US" dirty="0"/>
              <a:t> </a:t>
            </a:r>
            <a:r>
              <a:rPr lang="en-US" sz="1800" dirty="0"/>
              <a:t>Merriam Webster Medical </a:t>
            </a:r>
          </a:p>
          <a:p>
            <a:pPr marL="0" indent="0">
              <a:buNone/>
            </a:pPr>
            <a:endParaRPr lang="en-US" sz="1800" dirty="0"/>
          </a:p>
          <a:p>
            <a:r>
              <a:rPr lang="en-US" dirty="0"/>
              <a:t>“A sudden and temporary change in the electrical and chemical activity in the brain which leads to a change in a person’s movement, </a:t>
            </a:r>
            <a:r>
              <a:rPr lang="en-US" dirty="0" err="1"/>
              <a:t>behaviour</a:t>
            </a:r>
            <a:r>
              <a:rPr lang="en-US" dirty="0"/>
              <a:t>, level of awareness, and/or feelings</a:t>
            </a:r>
            <a:r>
              <a:rPr lang="en-US" sz="1800" dirty="0"/>
              <a:t>.” – Epilepsy foundation Australia </a:t>
            </a:r>
          </a:p>
          <a:p>
            <a:pPr marL="0" indent="0">
              <a:buNone/>
            </a:pPr>
            <a:endParaRPr lang="en-US" sz="1800" dirty="0"/>
          </a:p>
          <a:p>
            <a:r>
              <a:rPr lang="en-US" dirty="0"/>
              <a:t>Simply put, “a seizure is a physical manifestation of an aberrant electrochemical activity in the brain.” </a:t>
            </a:r>
          </a:p>
          <a:p>
            <a:pPr lvl="1"/>
            <a:r>
              <a:rPr lang="en-US" dirty="0"/>
              <a:t>The physical manifestations can include changes to level of consciousness &amp; sensorium, changes to motor activity, sensory changes &amp; changes to autonomic function.</a:t>
            </a:r>
          </a:p>
        </p:txBody>
      </p:sp>
    </p:spTree>
    <p:extLst>
      <p:ext uri="{BB962C8B-B14F-4D97-AF65-F5344CB8AC3E}">
        <p14:creationId xmlns:p14="http://schemas.microsoft.com/office/powerpoint/2010/main" val="58224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48F0-5F27-B1F3-9C03-A6691E46DC17}"/>
              </a:ext>
            </a:extLst>
          </p:cNvPr>
          <p:cNvSpPr>
            <a:spLocks noGrp="1"/>
          </p:cNvSpPr>
          <p:nvPr>
            <p:ph type="title"/>
          </p:nvPr>
        </p:nvSpPr>
        <p:spPr/>
        <p:txBody>
          <a:bodyPr/>
          <a:lstStyle/>
          <a:p>
            <a:r>
              <a:rPr lang="en-US" dirty="0"/>
              <a:t>Seizure differentials – Thoughts?</a:t>
            </a:r>
          </a:p>
        </p:txBody>
      </p:sp>
      <p:sp>
        <p:nvSpPr>
          <p:cNvPr id="3" name="Content Placeholder 2">
            <a:extLst>
              <a:ext uri="{FF2B5EF4-FFF2-40B4-BE49-F238E27FC236}">
                <a16:creationId xmlns:a16="http://schemas.microsoft.com/office/drawing/2014/main" id="{E4C8B8E6-EF02-C15D-B402-2C30EB64C2B7}"/>
              </a:ext>
            </a:extLst>
          </p:cNvPr>
          <p:cNvSpPr>
            <a:spLocks noGrp="1"/>
          </p:cNvSpPr>
          <p:nvPr>
            <p:ph idx="1"/>
          </p:nvPr>
        </p:nvSpPr>
        <p:spPr/>
        <p:txBody>
          <a:bodyPr>
            <a:normAutofit fontScale="70000" lnSpcReduction="20000"/>
          </a:bodyPr>
          <a:lstStyle/>
          <a:p>
            <a:r>
              <a:rPr lang="en-US" dirty="0"/>
              <a:t>“As not everything that wheezes is asthma, not everything that shakes is a seizure”.</a:t>
            </a:r>
          </a:p>
          <a:p>
            <a:endParaRPr lang="en-US" dirty="0"/>
          </a:p>
          <a:p>
            <a:r>
              <a:rPr lang="en-US" dirty="0"/>
              <a:t>Movement d/o</a:t>
            </a:r>
          </a:p>
          <a:p>
            <a:pPr lvl="1"/>
            <a:r>
              <a:rPr lang="en-US" dirty="0"/>
              <a:t>Tremors, dystonia, non-epileptic myoclonus </a:t>
            </a:r>
          </a:p>
          <a:p>
            <a:r>
              <a:rPr lang="en-US" dirty="0"/>
              <a:t>Somatoform d/o – Non-epileptic seizures</a:t>
            </a:r>
          </a:p>
          <a:p>
            <a:r>
              <a:rPr lang="en-US" dirty="0"/>
              <a:t>Convulsive syncope</a:t>
            </a:r>
          </a:p>
          <a:p>
            <a:r>
              <a:rPr lang="en-US" dirty="0"/>
              <a:t>Metabolic derangements</a:t>
            </a:r>
          </a:p>
          <a:p>
            <a:pPr lvl="1"/>
            <a:r>
              <a:rPr lang="en-US" dirty="0"/>
              <a:t>Glucose (too high or too low), severe hypothyroidism/myxedema</a:t>
            </a:r>
          </a:p>
          <a:p>
            <a:r>
              <a:rPr lang="en-US" dirty="0"/>
              <a:t>Ischemic strokes</a:t>
            </a:r>
          </a:p>
          <a:p>
            <a:pPr lvl="1"/>
            <a:r>
              <a:rPr lang="en-US" dirty="0"/>
              <a:t>Especially LVOs, rarely BG strokes with hyperkinetic movements</a:t>
            </a:r>
          </a:p>
          <a:p>
            <a:r>
              <a:rPr lang="en-US" dirty="0"/>
              <a:t>Medications</a:t>
            </a:r>
          </a:p>
          <a:p>
            <a:pPr lvl="1"/>
            <a:r>
              <a:rPr lang="en-US" dirty="0"/>
              <a:t>Med induced movement d/o</a:t>
            </a:r>
          </a:p>
          <a:p>
            <a:pPr lvl="2"/>
            <a:r>
              <a:rPr lang="en-US" dirty="0"/>
              <a:t>Dystonic reactions, hyperkinetic movements &amp; </a:t>
            </a:r>
          </a:p>
        </p:txBody>
      </p:sp>
    </p:spTree>
    <p:extLst>
      <p:ext uri="{BB962C8B-B14F-4D97-AF65-F5344CB8AC3E}">
        <p14:creationId xmlns:p14="http://schemas.microsoft.com/office/powerpoint/2010/main" val="121994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additive="base">
                                        <p:cTn id="3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 calcmode="lin" valueType="num">
                                      <p:cBhvr additive="base">
                                        <p:cTn id="4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 calcmode="lin" valueType="num">
                                      <p:cBhvr additive="base">
                                        <p:cTn id="5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 calcmode="lin" valueType="num">
                                      <p:cBhvr additive="base">
                                        <p:cTn id="5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0EC91-E6D9-CF4A-A618-52F41100C1A8}"/>
              </a:ext>
            </a:extLst>
          </p:cNvPr>
          <p:cNvSpPr>
            <a:spLocks noGrp="1"/>
          </p:cNvSpPr>
          <p:nvPr>
            <p:ph type="title"/>
          </p:nvPr>
        </p:nvSpPr>
        <p:spPr/>
        <p:txBody>
          <a:bodyPr/>
          <a:lstStyle/>
          <a:p>
            <a:r>
              <a:rPr lang="en-US" dirty="0"/>
              <a:t>Beyond the hospital</a:t>
            </a:r>
          </a:p>
        </p:txBody>
      </p:sp>
      <p:sp>
        <p:nvSpPr>
          <p:cNvPr id="3" name="Content Placeholder 2">
            <a:extLst>
              <a:ext uri="{FF2B5EF4-FFF2-40B4-BE49-F238E27FC236}">
                <a16:creationId xmlns:a16="http://schemas.microsoft.com/office/drawing/2014/main" id="{C33C0080-2208-95BE-204A-970B1954CBCE}"/>
              </a:ext>
            </a:extLst>
          </p:cNvPr>
          <p:cNvSpPr>
            <a:spLocks noGrp="1"/>
          </p:cNvSpPr>
          <p:nvPr>
            <p:ph idx="1"/>
          </p:nvPr>
        </p:nvSpPr>
        <p:spPr/>
        <p:txBody>
          <a:bodyPr>
            <a:normAutofit fontScale="70000" lnSpcReduction="20000"/>
          </a:bodyPr>
          <a:lstStyle/>
          <a:p>
            <a:r>
              <a:rPr lang="en-US" dirty="0"/>
              <a:t>Access to care</a:t>
            </a:r>
          </a:p>
          <a:p>
            <a:pPr lvl="1"/>
            <a:r>
              <a:rPr lang="en-US" dirty="0"/>
              <a:t>PCP &amp; neuro follow ups, ASM cost &amp; adherence, substance use rehabilitation </a:t>
            </a:r>
          </a:p>
          <a:p>
            <a:r>
              <a:rPr lang="en-US" dirty="0"/>
              <a:t>Return to work &amp; seizure precautions</a:t>
            </a:r>
          </a:p>
          <a:p>
            <a:pPr lvl="1"/>
            <a:r>
              <a:rPr lang="en-US" dirty="0"/>
              <a:t>School bus/public transportation drivers, pilots, heavy machinery operators.</a:t>
            </a:r>
          </a:p>
          <a:p>
            <a:r>
              <a:rPr lang="en-US" dirty="0"/>
              <a:t>Social</a:t>
            </a:r>
          </a:p>
          <a:p>
            <a:pPr lvl="1"/>
            <a:r>
              <a:rPr lang="en-US" dirty="0"/>
              <a:t>Swimming &amp; outdoor sports</a:t>
            </a:r>
          </a:p>
          <a:p>
            <a:pPr lvl="1"/>
            <a:r>
              <a:rPr lang="en-US" dirty="0"/>
              <a:t>Avoiding seizure precipitants e.g.: </a:t>
            </a:r>
          </a:p>
          <a:p>
            <a:pPr lvl="2"/>
            <a:r>
              <a:rPr lang="en-US" dirty="0"/>
              <a:t>clubs/raves (flashing/strobe lights)</a:t>
            </a:r>
          </a:p>
          <a:p>
            <a:pPr lvl="2"/>
            <a:r>
              <a:rPr lang="en-US" dirty="0"/>
              <a:t>Recreational drugs</a:t>
            </a:r>
          </a:p>
          <a:p>
            <a:pPr lvl="1"/>
            <a:r>
              <a:rPr lang="en-US" dirty="0"/>
              <a:t>Pregnancy</a:t>
            </a:r>
          </a:p>
          <a:p>
            <a:pPr lvl="2"/>
            <a:r>
              <a:rPr lang="en-US" dirty="0"/>
              <a:t>ASM &amp; teratogenicity; ASM &amp; breastfeeding</a:t>
            </a:r>
          </a:p>
          <a:p>
            <a:pPr lvl="2"/>
            <a:r>
              <a:rPr lang="en-US" dirty="0"/>
              <a:t>Seizure risks &amp; pregnancy</a:t>
            </a:r>
          </a:p>
          <a:p>
            <a:pPr lvl="2"/>
            <a:r>
              <a:rPr lang="en-US" dirty="0"/>
              <a:t>Preeclampsia &amp; eclampsia</a:t>
            </a:r>
          </a:p>
          <a:p>
            <a:r>
              <a:rPr lang="en-US" dirty="0"/>
              <a:t>State laws</a:t>
            </a:r>
          </a:p>
          <a:p>
            <a:pPr lvl="1"/>
            <a:r>
              <a:rPr lang="en-US" dirty="0"/>
              <a:t>It is your responsibility to know the state law on reporting to DMV &amp; or DPS.</a:t>
            </a:r>
          </a:p>
          <a:p>
            <a:pPr lvl="1"/>
            <a:r>
              <a:rPr lang="en-US" dirty="0">
                <a:hlinkClick r:id="rId2"/>
              </a:rPr>
              <a:t>https://www.epilepsy.com/lifestyle/driving-and-transportation/laws/arizona</a:t>
            </a:r>
            <a:endParaRPr lang="en-US" dirty="0"/>
          </a:p>
        </p:txBody>
      </p:sp>
    </p:spTree>
    <p:extLst>
      <p:ext uri="{BB962C8B-B14F-4D97-AF65-F5344CB8AC3E}">
        <p14:creationId xmlns:p14="http://schemas.microsoft.com/office/powerpoint/2010/main" val="339854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3" end="13"/>
                                            </p:txEl>
                                          </p:spTgt>
                                        </p:tgtEl>
                                      </p:cBhvr>
                                    </p:animEffect>
                                    <p:animScale>
                                      <p:cBhvr>
                                        <p:cTn id="7" dur="250" autoRev="1" fill="hold"/>
                                        <p:tgtEl>
                                          <p:spTgt spid="3">
                                            <p:txEl>
                                              <p:pRg st="13" end="13"/>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4" end="14"/>
                                            </p:txEl>
                                          </p:spTgt>
                                        </p:tgtEl>
                                      </p:cBhvr>
                                    </p:animEffect>
                                    <p:animScale>
                                      <p:cBhvr>
                                        <p:cTn id="10" dur="250" autoRev="1" fill="hold"/>
                                        <p:tgtEl>
                                          <p:spTgt spid="3">
                                            <p:txEl>
                                              <p:pRg st="14" end="14"/>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15" end="15"/>
                                            </p:txEl>
                                          </p:spTgt>
                                        </p:tgtEl>
                                      </p:cBhvr>
                                    </p:animEffect>
                                    <p:animScale>
                                      <p:cBhvr>
                                        <p:cTn id="13" dur="250" autoRev="1" fill="hold"/>
                                        <p:tgtEl>
                                          <p:spTgt spid="3">
                                            <p:txEl>
                                              <p:pRg st="15" end="1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26073-B1A6-9776-0238-2D5AD45D54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2BD11-40C5-45CB-D928-9285D0F309E0}"/>
              </a:ext>
            </a:extLst>
          </p:cNvPr>
          <p:cNvSpPr>
            <a:spLocks noGrp="1"/>
          </p:cNvSpPr>
          <p:nvPr>
            <p:ph type="title"/>
          </p:nvPr>
        </p:nvSpPr>
        <p:spPr/>
        <p:txBody>
          <a:bodyPr/>
          <a:lstStyle/>
          <a:p>
            <a:r>
              <a:rPr lang="en-US" dirty="0"/>
              <a:t>What we have learnt</a:t>
            </a:r>
          </a:p>
        </p:txBody>
      </p:sp>
      <p:sp>
        <p:nvSpPr>
          <p:cNvPr id="3" name="Content Placeholder 2">
            <a:extLst>
              <a:ext uri="{FF2B5EF4-FFF2-40B4-BE49-F238E27FC236}">
                <a16:creationId xmlns:a16="http://schemas.microsoft.com/office/drawing/2014/main" id="{13A5AE46-7FD4-3B4B-63E6-BA5DCDC11522}"/>
              </a:ext>
            </a:extLst>
          </p:cNvPr>
          <p:cNvSpPr>
            <a:spLocks noGrp="1"/>
          </p:cNvSpPr>
          <p:nvPr>
            <p:ph idx="1"/>
          </p:nvPr>
        </p:nvSpPr>
        <p:spPr/>
        <p:txBody>
          <a:bodyPr>
            <a:normAutofit fontScale="92500" lnSpcReduction="20000"/>
          </a:bodyPr>
          <a:lstStyle/>
          <a:p>
            <a:pPr lvl="1"/>
            <a:r>
              <a:rPr lang="en-US" dirty="0"/>
              <a:t>What seizures are</a:t>
            </a:r>
          </a:p>
          <a:p>
            <a:pPr lvl="1"/>
            <a:r>
              <a:rPr lang="en-US" dirty="0"/>
              <a:t>A general classification scheme of seizures</a:t>
            </a:r>
          </a:p>
          <a:p>
            <a:pPr lvl="1"/>
            <a:r>
              <a:rPr lang="en-US" dirty="0"/>
              <a:t>Definition of status epilepticus, its classification &amp; an overview of its pathophysiology</a:t>
            </a:r>
          </a:p>
          <a:p>
            <a:pPr lvl="1"/>
            <a:r>
              <a:rPr lang="en-US" dirty="0"/>
              <a:t>Clinical features that may suggest a seizing patient</a:t>
            </a:r>
          </a:p>
          <a:p>
            <a:pPr lvl="1"/>
            <a:r>
              <a:rPr lang="en-US" dirty="0"/>
              <a:t>First &amp; second line agents for management of single seizures &amp; status epilepticus</a:t>
            </a:r>
          </a:p>
          <a:p>
            <a:pPr lvl="1"/>
            <a:r>
              <a:rPr lang="en-US" dirty="0"/>
              <a:t>Basic seizure work up &amp; why they are done</a:t>
            </a:r>
          </a:p>
          <a:p>
            <a:pPr lvl="1"/>
            <a:r>
              <a:rPr lang="en-US" dirty="0"/>
              <a:t>Identified some reasons why patients seize</a:t>
            </a:r>
          </a:p>
          <a:p>
            <a:pPr lvl="1"/>
            <a:r>
              <a:rPr lang="en-US" dirty="0"/>
              <a:t>Differential diagnoses of seizures</a:t>
            </a:r>
          </a:p>
          <a:p>
            <a:pPr lvl="1"/>
            <a:r>
              <a:rPr lang="en-US" dirty="0"/>
              <a:t>Psychosocial issues post inpatient stay </a:t>
            </a:r>
          </a:p>
          <a:p>
            <a:pPr lvl="1"/>
            <a:r>
              <a:rPr lang="en-US" dirty="0"/>
              <a:t>Importance of accurate documentation &amp; need to know state laws regarding reporting LOC events to the DPS and or DMV</a:t>
            </a:r>
          </a:p>
          <a:p>
            <a:endParaRPr lang="en-US" dirty="0"/>
          </a:p>
        </p:txBody>
      </p:sp>
    </p:spTree>
    <p:extLst>
      <p:ext uri="{BB962C8B-B14F-4D97-AF65-F5344CB8AC3E}">
        <p14:creationId xmlns:p14="http://schemas.microsoft.com/office/powerpoint/2010/main" val="4266986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01AF-44F1-527A-C3D4-22DFE0896C8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5BF2D10-C82B-F052-BF0E-326722FABDC1}"/>
              </a:ext>
            </a:extLst>
          </p:cNvPr>
          <p:cNvSpPr>
            <a:spLocks noGrp="1"/>
          </p:cNvSpPr>
          <p:nvPr>
            <p:ph idx="1"/>
          </p:nvPr>
        </p:nvSpPr>
        <p:spPr/>
        <p:txBody>
          <a:bodyPr>
            <a:normAutofit fontScale="62500" lnSpcReduction="20000"/>
          </a:bodyPr>
          <a:lstStyle/>
          <a:p>
            <a:pPr marL="514350" indent="-514350">
              <a:buFont typeface="+mj-lt"/>
              <a:buAutoNum type="arabicPeriod"/>
            </a:pPr>
            <a:r>
              <a:rPr lang="en-US" dirty="0"/>
              <a:t>Swor DE, McConnell DP. Status Epilepticus and EEG Monitoring. In: </a:t>
            </a:r>
            <a:r>
              <a:rPr lang="en-US" dirty="0" err="1"/>
              <a:t>Naidech</a:t>
            </a:r>
            <a:r>
              <a:rPr lang="en-US" dirty="0"/>
              <a:t> AM, ed. </a:t>
            </a:r>
            <a:r>
              <a:rPr lang="en-US" i="1" dirty="0"/>
              <a:t>Neurocritical Care</a:t>
            </a:r>
            <a:r>
              <a:rPr lang="en-US" dirty="0"/>
              <a:t>. Cambridge Manuals in Neurology. Cambridge University Press; 2022:271-294.</a:t>
            </a:r>
          </a:p>
          <a:p>
            <a:pPr marL="514350" indent="-514350">
              <a:buFont typeface="+mj-lt"/>
              <a:buAutoNum type="arabicPeriod"/>
            </a:pPr>
            <a:r>
              <a:rPr lang="en-US" dirty="0"/>
              <a:t>Reznik ME, Claassen J. Seizures and status epilepticus. In: Shutter LA, Molyneaux BJ, eds. Neurocritical Care. Oxford University Press; 2018:68-82.</a:t>
            </a:r>
          </a:p>
          <a:p>
            <a:pPr marL="514350" indent="-514350">
              <a:buFont typeface="+mj-lt"/>
              <a:buAutoNum type="arabicPeriod"/>
            </a:pPr>
            <a:r>
              <a:rPr lang="en-US" dirty="0"/>
              <a:t>Beniczky S, Trinka E, </a:t>
            </a:r>
            <a:r>
              <a:rPr lang="en-US" dirty="0" err="1"/>
              <a:t>Wirrell</a:t>
            </a:r>
            <a:r>
              <a:rPr lang="en-US" dirty="0"/>
              <a:t> E, Abdulla F, Al </a:t>
            </a:r>
            <a:r>
              <a:rPr lang="en-US" dirty="0" err="1"/>
              <a:t>Baradie</a:t>
            </a:r>
            <a:r>
              <a:rPr lang="en-US" dirty="0"/>
              <a:t> R, Alonso Vanegas M, et al. Updated classification of epileptic seizures: Position paper of the International League Against Epilepsy. Epilepsia. 2025;66(6):1804-1823. doi:10.1111/epi.18338</a:t>
            </a:r>
          </a:p>
          <a:p>
            <a:pPr marL="514350" indent="-514350">
              <a:buFont typeface="+mj-lt"/>
              <a:buAutoNum type="arabicPeriod"/>
            </a:pPr>
            <a:r>
              <a:rPr lang="en-US" dirty="0"/>
              <a:t>Swor DE, Waybright RA; Neurocritical Care Society. Emergency Neurological Life Support: Status Epilepticus Protocol, Version 6.0. Chicago, IL: Neurocritical Care Society; July 2024. Accessed November 23, 2025. </a:t>
            </a:r>
            <a:r>
              <a:rPr lang="en-US" dirty="0">
                <a:hlinkClick r:id="rId2"/>
              </a:rPr>
              <a:t>https://www.neurocriticalcare.org/Portals/0/ENLS%205.0/ENLS%206.0/Protocol%20V6_0%20Status%20Epilepticus.pdf</a:t>
            </a:r>
            <a:endParaRPr lang="en-US" dirty="0"/>
          </a:p>
          <a:p>
            <a:pPr marL="514350" indent="-514350">
              <a:buFont typeface="+mj-lt"/>
              <a:buAutoNum type="arabicPeriod"/>
            </a:pPr>
            <a:r>
              <a:rPr lang="en-US" dirty="0"/>
              <a:t>Merriam-Webster. Seizure. Merriam-Webster.com Dictionary. Published 2025. Accessed November 18, 2025. </a:t>
            </a:r>
            <a:r>
              <a:rPr lang="en-US" dirty="0">
                <a:hlinkClick r:id="rId3"/>
              </a:rPr>
              <a:t>https://www.merriam-webster.com/dictionary/seizureEpilepsy</a:t>
            </a:r>
            <a:endParaRPr lang="en-US" dirty="0"/>
          </a:p>
          <a:p>
            <a:pPr marL="514350" indent="-514350">
              <a:buFont typeface="+mj-lt"/>
              <a:buAutoNum type="arabicPeriod"/>
            </a:pPr>
            <a:r>
              <a:rPr lang="en-US" dirty="0"/>
              <a:t>Foundation. What is a seizure? Epilepsy Foundation. Accessed November 18, 2025. </a:t>
            </a:r>
            <a:r>
              <a:rPr lang="en-US" dirty="0">
                <a:hlinkClick r:id="rId4"/>
              </a:rPr>
              <a:t>https://epilepsyfoundation.org.au/understanding-epilepsy/seizures/what-is-a-seizure/</a:t>
            </a:r>
            <a:endParaRPr lang="en-US" dirty="0"/>
          </a:p>
        </p:txBody>
      </p:sp>
    </p:spTree>
    <p:extLst>
      <p:ext uri="{BB962C8B-B14F-4D97-AF65-F5344CB8AC3E}">
        <p14:creationId xmlns:p14="http://schemas.microsoft.com/office/powerpoint/2010/main" val="3397126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3BDD91-D65B-98F4-8610-EDE25D3253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9061" y="427436"/>
            <a:ext cx="6433877" cy="3001564"/>
          </a:xfrm>
        </p:spPr>
      </p:pic>
      <p:sp>
        <p:nvSpPr>
          <p:cNvPr id="6" name="TextBox 5">
            <a:extLst>
              <a:ext uri="{FF2B5EF4-FFF2-40B4-BE49-F238E27FC236}">
                <a16:creationId xmlns:a16="http://schemas.microsoft.com/office/drawing/2014/main" id="{4E98D357-FDF0-C420-A9EF-2B26E93CBC09}"/>
              </a:ext>
            </a:extLst>
          </p:cNvPr>
          <p:cNvSpPr txBox="1"/>
          <p:nvPr/>
        </p:nvSpPr>
        <p:spPr>
          <a:xfrm>
            <a:off x="1437190" y="4074765"/>
            <a:ext cx="9317620" cy="1708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oudy Old Style"/>
                <a:ea typeface="+mn-ea"/>
                <a:cs typeface="+mn-cs"/>
              </a:rPr>
              <a:t>“A person has got to be careful, to never really arrive at a place where they think they’re at somewhere. You always have to realize that you’re constantly in a state of becoming.”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oudy Old Style"/>
                <a:ea typeface="+mn-ea"/>
                <a:cs typeface="+mn-cs"/>
              </a:rPr>
              <a:t>			- Bob Dylan </a:t>
            </a:r>
            <a:br>
              <a:rPr kumimoji="0" lang="en-US" sz="900" b="0" i="0" u="none" strike="noStrike" kern="1200" cap="none" spc="0" normalizeH="0" baseline="0" noProof="0" dirty="0">
                <a:ln>
                  <a:noFill/>
                </a:ln>
                <a:solidFill>
                  <a:prstClr val="white"/>
                </a:solidFill>
                <a:effectLst/>
                <a:uLnTx/>
                <a:uFillTx/>
                <a:latin typeface="Goudy Old Style"/>
                <a:ea typeface="+mn-ea"/>
                <a:cs typeface="+mn-cs"/>
              </a:rPr>
            </a:br>
            <a:endParaRPr kumimoji="0" lang="en-US" sz="900" b="0" i="0" u="none" strike="noStrike" kern="1200" cap="none" spc="0" normalizeH="0" baseline="0" noProof="0" dirty="0">
              <a:ln>
                <a:noFill/>
              </a:ln>
              <a:solidFill>
                <a:prstClr val="white"/>
              </a:solidFill>
              <a:effectLst/>
              <a:uLnTx/>
              <a:uFillTx/>
              <a:latin typeface="Goudy Old Styl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oudy Old Style"/>
                <a:ea typeface="+mn-ea"/>
                <a:cs typeface="+mn-cs"/>
              </a:rPr>
              <a:t>“Above all, you keep your clarity; you keep your focus. You keep your sense of love and you keep your sense of purpose.”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oudy Old Style"/>
                <a:ea typeface="+mn-ea"/>
                <a:cs typeface="+mn-cs"/>
              </a:rPr>
              <a:t>					- Lauryn Hill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oudy Old Styl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oudy Old Styl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oudy Old Style"/>
                <a:ea typeface="+mn-ea"/>
                <a:cs typeface="+mn-cs"/>
              </a:rPr>
              <a:t>Questions or Comments?</a:t>
            </a:r>
          </a:p>
        </p:txBody>
      </p:sp>
      <p:pic>
        <p:nvPicPr>
          <p:cNvPr id="7" name="Picture 6">
            <a:extLst>
              <a:ext uri="{FF2B5EF4-FFF2-40B4-BE49-F238E27FC236}">
                <a16:creationId xmlns:a16="http://schemas.microsoft.com/office/drawing/2014/main" id="{86C10EBE-84C7-4A4A-E501-429742B9D73B}"/>
              </a:ext>
            </a:extLst>
          </p:cNvPr>
          <p:cNvPicPr>
            <a:picLocks noChangeAspect="1"/>
          </p:cNvPicPr>
          <p:nvPr/>
        </p:nvPicPr>
        <p:blipFill>
          <a:blip r:embed="rId4"/>
          <a:stretch>
            <a:fillRect/>
          </a:stretch>
        </p:blipFill>
        <p:spPr>
          <a:xfrm>
            <a:off x="8734425" y="3144484"/>
            <a:ext cx="578512" cy="284515"/>
          </a:xfrm>
          <a:prstGeom prst="rect">
            <a:avLst/>
          </a:prstGeom>
        </p:spPr>
      </p:pic>
    </p:spTree>
    <p:extLst>
      <p:ext uri="{BB962C8B-B14F-4D97-AF65-F5344CB8AC3E}">
        <p14:creationId xmlns:p14="http://schemas.microsoft.com/office/powerpoint/2010/main" val="380191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01AD-BCE9-C2A1-E961-182103973F74}"/>
              </a:ext>
            </a:extLst>
          </p:cNvPr>
          <p:cNvSpPr>
            <a:spLocks noGrp="1"/>
          </p:cNvSpPr>
          <p:nvPr>
            <p:ph type="title"/>
          </p:nvPr>
        </p:nvSpPr>
        <p:spPr/>
        <p:txBody>
          <a:bodyPr/>
          <a:lstStyle/>
          <a:p>
            <a:r>
              <a:rPr lang="en-US" dirty="0"/>
              <a:t>Seizure(s) – classification of</a:t>
            </a:r>
          </a:p>
        </p:txBody>
      </p:sp>
      <p:sp>
        <p:nvSpPr>
          <p:cNvPr id="3" name="Content Placeholder 2">
            <a:extLst>
              <a:ext uri="{FF2B5EF4-FFF2-40B4-BE49-F238E27FC236}">
                <a16:creationId xmlns:a16="http://schemas.microsoft.com/office/drawing/2014/main" id="{DDB07045-D923-E56D-FBBD-C32A2827F085}"/>
              </a:ext>
            </a:extLst>
          </p:cNvPr>
          <p:cNvSpPr>
            <a:spLocks noGrp="1"/>
          </p:cNvSpPr>
          <p:nvPr>
            <p:ph idx="1"/>
          </p:nvPr>
        </p:nvSpPr>
        <p:spPr/>
        <p:txBody>
          <a:bodyPr>
            <a:normAutofit lnSpcReduction="10000"/>
          </a:bodyPr>
          <a:lstStyle/>
          <a:p>
            <a:r>
              <a:rPr lang="en-US" dirty="0"/>
              <a:t>Simplified version of ILAE (Int. league against epilepsy) classification</a:t>
            </a:r>
          </a:p>
          <a:p>
            <a:pPr lvl="1"/>
            <a:r>
              <a:rPr lang="en-US" dirty="0"/>
              <a:t>4 broad classes</a:t>
            </a:r>
          </a:p>
          <a:p>
            <a:pPr lvl="2"/>
            <a:r>
              <a:rPr lang="en-US" dirty="0"/>
              <a:t>Generalized, Focal, Unknown </a:t>
            </a:r>
            <a:r>
              <a:rPr lang="en-US" sz="1400" dirty="0"/>
              <a:t>(whether focal or generalized)</a:t>
            </a:r>
            <a:r>
              <a:rPr lang="en-US" dirty="0"/>
              <a:t> &amp; Unclassified </a:t>
            </a:r>
          </a:p>
          <a:p>
            <a:pPr lvl="1"/>
            <a:endParaRPr lang="en-US" dirty="0"/>
          </a:p>
          <a:p>
            <a:pPr lvl="1"/>
            <a:r>
              <a:rPr lang="en-US" dirty="0"/>
              <a:t>Focal &amp; Unknown subdivided based on assessment of consciousness</a:t>
            </a:r>
          </a:p>
          <a:p>
            <a:pPr lvl="2"/>
            <a:r>
              <a:rPr lang="en-US" dirty="0"/>
              <a:t>Focal/unknown seizures with impaired consciousness</a:t>
            </a:r>
          </a:p>
          <a:p>
            <a:pPr lvl="2"/>
            <a:r>
              <a:rPr lang="en-US" dirty="0"/>
              <a:t>Focal/unknown seizures with preserved consciousness</a:t>
            </a:r>
          </a:p>
          <a:p>
            <a:pPr lvl="2"/>
            <a:endParaRPr lang="en-US" dirty="0"/>
          </a:p>
          <a:p>
            <a:pPr lvl="1"/>
            <a:r>
              <a:rPr lang="en-US" dirty="0"/>
              <a:t>Focal &amp; Unknown subclassified based on progression </a:t>
            </a:r>
          </a:p>
          <a:p>
            <a:pPr lvl="2"/>
            <a:r>
              <a:rPr lang="en-US" dirty="0"/>
              <a:t>Focal to bilateral tonic </a:t>
            </a:r>
            <a:r>
              <a:rPr lang="en-US" dirty="0" err="1"/>
              <a:t>clonic</a:t>
            </a:r>
            <a:r>
              <a:rPr lang="en-US" dirty="0"/>
              <a:t> seizures </a:t>
            </a:r>
          </a:p>
          <a:p>
            <a:pPr lvl="2"/>
            <a:r>
              <a:rPr lang="en-US" dirty="0"/>
              <a:t>Unknown bilateral tonic </a:t>
            </a:r>
            <a:r>
              <a:rPr lang="en-US" dirty="0" err="1"/>
              <a:t>clonic</a:t>
            </a:r>
            <a:r>
              <a:rPr lang="en-US" dirty="0"/>
              <a:t> seizures</a:t>
            </a:r>
          </a:p>
          <a:p>
            <a:endParaRPr lang="en-US" dirty="0"/>
          </a:p>
        </p:txBody>
      </p:sp>
    </p:spTree>
    <p:extLst>
      <p:ext uri="{BB962C8B-B14F-4D97-AF65-F5344CB8AC3E}">
        <p14:creationId xmlns:p14="http://schemas.microsoft.com/office/powerpoint/2010/main" val="76624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7BAE8-547B-D241-463B-C8831091C0D5}"/>
              </a:ext>
            </a:extLst>
          </p:cNvPr>
          <p:cNvSpPr>
            <a:spLocks noGrp="1"/>
          </p:cNvSpPr>
          <p:nvPr>
            <p:ph type="title"/>
          </p:nvPr>
        </p:nvSpPr>
        <p:spPr/>
        <p:txBody>
          <a:bodyPr/>
          <a:lstStyle/>
          <a:p>
            <a:r>
              <a:rPr lang="en-US" dirty="0"/>
              <a:t>For this lecture</a:t>
            </a:r>
          </a:p>
        </p:txBody>
      </p:sp>
      <p:sp>
        <p:nvSpPr>
          <p:cNvPr id="3" name="Content Placeholder 2">
            <a:extLst>
              <a:ext uri="{FF2B5EF4-FFF2-40B4-BE49-F238E27FC236}">
                <a16:creationId xmlns:a16="http://schemas.microsoft.com/office/drawing/2014/main" id="{0EEAD4B8-CBCF-1CEA-57F6-5DF07D2B1B53}"/>
              </a:ext>
            </a:extLst>
          </p:cNvPr>
          <p:cNvSpPr>
            <a:spLocks noGrp="1"/>
          </p:cNvSpPr>
          <p:nvPr>
            <p:ph idx="1"/>
          </p:nvPr>
        </p:nvSpPr>
        <p:spPr/>
        <p:txBody>
          <a:bodyPr/>
          <a:lstStyle/>
          <a:p>
            <a:r>
              <a:rPr lang="en-US" dirty="0"/>
              <a:t>Abridged classification</a:t>
            </a:r>
          </a:p>
          <a:p>
            <a:pPr lvl="1"/>
            <a:r>
              <a:rPr lang="en-US" dirty="0"/>
              <a:t>Seizures</a:t>
            </a:r>
          </a:p>
          <a:p>
            <a:pPr lvl="2"/>
            <a:r>
              <a:rPr lang="en-US" dirty="0"/>
              <a:t>Generalized &amp; Focal</a:t>
            </a:r>
          </a:p>
          <a:p>
            <a:pPr lvl="2"/>
            <a:endParaRPr lang="en-US" dirty="0"/>
          </a:p>
          <a:p>
            <a:pPr lvl="2"/>
            <a:r>
              <a:rPr lang="en-US" dirty="0"/>
              <a:t>Focal seizures – (level of consciousness)?</a:t>
            </a:r>
          </a:p>
          <a:p>
            <a:pPr lvl="3"/>
            <a:r>
              <a:rPr lang="en-US" dirty="0"/>
              <a:t>Focal seizures with impaired consciousness</a:t>
            </a:r>
          </a:p>
          <a:p>
            <a:pPr lvl="3"/>
            <a:r>
              <a:rPr lang="en-US" dirty="0"/>
              <a:t>Focal seizures with preserved consciousness</a:t>
            </a:r>
          </a:p>
          <a:p>
            <a:pPr lvl="3"/>
            <a:endParaRPr lang="en-US" dirty="0"/>
          </a:p>
          <a:p>
            <a:pPr lvl="3"/>
            <a:r>
              <a:rPr lang="en-US" dirty="0"/>
              <a:t>Focal seizures (did it stay focal or did it generalize)?</a:t>
            </a:r>
          </a:p>
          <a:p>
            <a:pPr lvl="4"/>
            <a:r>
              <a:rPr lang="en-US" dirty="0"/>
              <a:t>with secondary generalization</a:t>
            </a:r>
          </a:p>
        </p:txBody>
      </p:sp>
    </p:spTree>
    <p:extLst>
      <p:ext uri="{BB962C8B-B14F-4D97-AF65-F5344CB8AC3E}">
        <p14:creationId xmlns:p14="http://schemas.microsoft.com/office/powerpoint/2010/main" val="672175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C7CDF4-C3FC-BAA0-A535-407FC9221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157" y="93818"/>
            <a:ext cx="11283686" cy="6670363"/>
          </a:xfrm>
          <a:prstGeom prst="rect">
            <a:avLst/>
          </a:prstGeom>
        </p:spPr>
      </p:pic>
    </p:spTree>
    <p:extLst>
      <p:ext uri="{BB962C8B-B14F-4D97-AF65-F5344CB8AC3E}">
        <p14:creationId xmlns:p14="http://schemas.microsoft.com/office/powerpoint/2010/main" val="127258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4FB5-C0F2-F7FA-DDD8-AFF0F283B1A0}"/>
              </a:ext>
            </a:extLst>
          </p:cNvPr>
          <p:cNvSpPr>
            <a:spLocks noGrp="1"/>
          </p:cNvSpPr>
          <p:nvPr>
            <p:ph type="title"/>
          </p:nvPr>
        </p:nvSpPr>
        <p:spPr/>
        <p:txBody>
          <a:bodyPr/>
          <a:lstStyle/>
          <a:p>
            <a:r>
              <a:rPr lang="en-US" dirty="0"/>
              <a:t>StAtUs ePiLePtIcUs – what is this phenomenon?!</a:t>
            </a:r>
          </a:p>
        </p:txBody>
      </p:sp>
      <mc:AlternateContent xmlns:mc="http://schemas.openxmlformats.org/markup-compatibility/2006">
        <mc:Choice xmlns:am3d="http://schemas.microsoft.com/office/drawing/2017/model3d" Requires="am3d">
          <p:graphicFrame>
            <p:nvGraphicFramePr>
              <p:cNvPr id="4" name="Content Placeholder 3" descr="Mean Spirit">
                <a:extLst>
                  <a:ext uri="{FF2B5EF4-FFF2-40B4-BE49-F238E27FC236}">
                    <a16:creationId xmlns:a16="http://schemas.microsoft.com/office/drawing/2014/main" id="{DD372D75-032C-9C4D-0E1C-155BC741C21E}"/>
                  </a:ext>
                </a:extLst>
              </p:cNvPr>
              <p:cNvGraphicFramePr>
                <a:graphicFrameLocks noGrp="1" noChangeAspect="1"/>
              </p:cNvGraphicFramePr>
              <p:nvPr>
                <p:ph idx="1"/>
                <p:extLst>
                  <p:ext uri="{D42A27DB-BD31-4B8C-83A1-F6EECF244321}">
                    <p14:modId xmlns:p14="http://schemas.microsoft.com/office/powerpoint/2010/main" val="3018832157"/>
                  </p:ext>
                </p:extLst>
              </p:nvPr>
            </p:nvGraphicFramePr>
            <p:xfrm>
              <a:off x="4887347" y="2838734"/>
              <a:ext cx="2417302" cy="2550541"/>
            </p:xfrm>
            <a:graphic>
              <a:graphicData uri="http://schemas.microsoft.com/office/drawing/2017/model3d">
                <am3d:model3d r:embed="rId3">
                  <am3d:spPr>
                    <a:xfrm>
                      <a:off x="0" y="0"/>
                      <a:ext cx="2417302" cy="2550541"/>
                    </a:xfrm>
                    <a:prstGeom prst="rect">
                      <a:avLst/>
                    </a:prstGeom>
                  </am3d:spPr>
                  <am3d:camera>
                    <am3d:pos x="0" y="0" z="65214517"/>
                    <am3d:up dx="0" dy="36000000" dz="0"/>
                    <am3d:lookAt x="0" y="0" z="0"/>
                    <am3d:perspective fov="2700000"/>
                  </am3d:camera>
                  <am3d:trans>
                    <am3d:meterPerModelUnit n="14368904" d="1000000"/>
                    <am3d:preTrans dx="0" dy="-18000000" dz="0"/>
                    <am3d:scale>
                      <am3d:sx n="1000000" d="1000000"/>
                      <am3d:sy n="1000000" d="1000000"/>
                      <am3d:sz n="1000000" d="1000000"/>
                    </am3d:scale>
                    <am3d:rot ax="-79376" ay="624332" az="-14340"/>
                    <am3d:postTrans dx="0" dy="0" dz="0"/>
                  </am3d:trans>
                  <am3d:raster rName="Office3DRenderer" rVer="16.0.8326">
                    <am3d:blip r:embed="rId4"/>
                  </am3d:raster>
                  <am3d:objViewport viewportSz="401614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Content Placeholder 3" descr="Mean Spirit">
                <a:extLst>
                  <a:ext uri="{FF2B5EF4-FFF2-40B4-BE49-F238E27FC236}">
                    <a16:creationId xmlns:a16="http://schemas.microsoft.com/office/drawing/2014/main" id="{DD372D75-032C-9C4D-0E1C-155BC741C21E}"/>
                  </a:ext>
                </a:extLst>
              </p:cNvPr>
              <p:cNvPicPr>
                <a:picLocks noGrp="1" noRot="1" noChangeAspect="1" noMove="1" noResize="1" noEditPoints="1" noAdjustHandles="1" noChangeArrowheads="1" noChangeShapeType="1" noCrop="1"/>
              </p:cNvPicPr>
              <p:nvPr/>
            </p:nvPicPr>
            <p:blipFill>
              <a:blip r:embed="rId4"/>
              <a:stretch>
                <a:fillRect/>
              </a:stretch>
            </p:blipFill>
            <p:spPr>
              <a:xfrm>
                <a:off x="4887347" y="2838734"/>
                <a:ext cx="2417302" cy="2550541"/>
              </a:xfrm>
              <a:prstGeom prst="rect">
                <a:avLst/>
              </a:prstGeom>
            </p:spPr>
          </p:pic>
        </mc:Fallback>
      </mc:AlternateContent>
    </p:spTree>
    <p:extLst>
      <p:ext uri="{BB962C8B-B14F-4D97-AF65-F5344CB8AC3E}">
        <p14:creationId xmlns:p14="http://schemas.microsoft.com/office/powerpoint/2010/main" val="152077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mph" presetSubtype="2" fill="hold" nodeType="clickEffect">
                                  <p:stCondLst>
                                    <p:cond delay="0"/>
                                  </p:stCondLst>
                                  <p:childTnLst>
                                    <p:anim calcmode="lin" valueType="num">
                                      <p:cBhvr additive="sum">
                                        <p:cTn id="6" dur="2000" fill="hold"/>
                                        <p:tgtEl>
                                          <p:spTgt spid="4"/>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7" dur="2000" fill="hold"/>
                                        <p:tgtEl>
                                          <p:spTgt spid="4"/>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8" dur="2000" fill="hold"/>
                                        <p:tgtEl>
                                          <p:spTgt spid="4"/>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9" dur="2000" fill="hold"/>
                                        <p:tgtEl>
                                          <p:spTgt spid="4"/>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0" dur="2000" fill="hold"/>
                                        <p:tgtEl>
                                          <p:spTgt spid="4"/>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124C-AF2C-4C80-1E94-69497E4D17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1A89C7-D606-D6E8-0BBB-F6DF419DC2BE}"/>
              </a:ext>
            </a:extLst>
          </p:cNvPr>
          <p:cNvSpPr>
            <a:spLocks noGrp="1"/>
          </p:cNvSpPr>
          <p:nvPr>
            <p:ph idx="1"/>
          </p:nvPr>
        </p:nvSpPr>
        <p:spPr/>
        <p:txBody>
          <a:bodyPr/>
          <a:lstStyle/>
          <a:p>
            <a:r>
              <a:rPr lang="en-US" dirty="0"/>
              <a:t>Status epilepticus </a:t>
            </a:r>
          </a:p>
          <a:p>
            <a:pPr lvl="1"/>
            <a:r>
              <a:rPr lang="en-US" dirty="0"/>
              <a:t>A seizure lasting 5 or more minutes </a:t>
            </a:r>
          </a:p>
          <a:p>
            <a:pPr lvl="6"/>
            <a:r>
              <a:rPr lang="en-US" dirty="0"/>
              <a:t>And Or </a:t>
            </a:r>
          </a:p>
          <a:p>
            <a:pPr lvl="1"/>
            <a:r>
              <a:rPr lang="en-US" dirty="0"/>
              <a:t>A series of seizures without return to pre-seizure baseline level of consciousness </a:t>
            </a:r>
            <a:endParaRPr lang="en-US" baseline="-25000" dirty="0"/>
          </a:p>
        </p:txBody>
      </p:sp>
    </p:spTree>
    <p:extLst>
      <p:ext uri="{BB962C8B-B14F-4D97-AF65-F5344CB8AC3E}">
        <p14:creationId xmlns:p14="http://schemas.microsoft.com/office/powerpoint/2010/main" val="70023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706B-2479-B33A-1D23-459BC3C3689D}"/>
              </a:ext>
            </a:extLst>
          </p:cNvPr>
          <p:cNvSpPr>
            <a:spLocks noGrp="1"/>
          </p:cNvSpPr>
          <p:nvPr>
            <p:ph type="title"/>
          </p:nvPr>
        </p:nvSpPr>
        <p:spPr/>
        <p:txBody>
          <a:bodyPr/>
          <a:lstStyle/>
          <a:p>
            <a:r>
              <a:rPr lang="en-US" dirty="0"/>
              <a:t>Status Epilepticus – classification </a:t>
            </a:r>
            <a:endParaRPr lang="en-US" baseline="-25000" dirty="0"/>
          </a:p>
        </p:txBody>
      </p:sp>
      <p:sp>
        <p:nvSpPr>
          <p:cNvPr id="3" name="Content Placeholder 2">
            <a:extLst>
              <a:ext uri="{FF2B5EF4-FFF2-40B4-BE49-F238E27FC236}">
                <a16:creationId xmlns:a16="http://schemas.microsoft.com/office/drawing/2014/main" id="{C6807512-E36B-0D77-E871-5C959B10C7A7}"/>
              </a:ext>
            </a:extLst>
          </p:cNvPr>
          <p:cNvSpPr>
            <a:spLocks noGrp="1"/>
          </p:cNvSpPr>
          <p:nvPr>
            <p:ph idx="1"/>
          </p:nvPr>
        </p:nvSpPr>
        <p:spPr/>
        <p:txBody>
          <a:bodyPr>
            <a:normAutofit fontScale="92500" lnSpcReduction="20000"/>
          </a:bodyPr>
          <a:lstStyle/>
          <a:p>
            <a:r>
              <a:rPr lang="en-US" dirty="0"/>
              <a:t>Status epilepticus</a:t>
            </a:r>
          </a:p>
          <a:p>
            <a:pPr lvl="1"/>
            <a:r>
              <a:rPr lang="en-US" dirty="0"/>
              <a:t>Convulsive </a:t>
            </a:r>
          </a:p>
          <a:p>
            <a:pPr lvl="2"/>
            <a:r>
              <a:rPr lang="en-US" dirty="0"/>
              <a:t>Obvious or overt seizures noted on clinical exam</a:t>
            </a:r>
          </a:p>
          <a:p>
            <a:pPr marL="914400" lvl="2" indent="0">
              <a:buNone/>
            </a:pPr>
            <a:endParaRPr lang="en-US" dirty="0"/>
          </a:p>
          <a:p>
            <a:pPr lvl="1"/>
            <a:r>
              <a:rPr lang="en-US" dirty="0"/>
              <a:t>Nonconvulsive</a:t>
            </a:r>
          </a:p>
          <a:p>
            <a:pPr lvl="2"/>
            <a:r>
              <a:rPr lang="en-US" dirty="0"/>
              <a:t>There is absence of or presence of subtle clinical signs; no clear evidence of ongoing seizures</a:t>
            </a:r>
          </a:p>
          <a:p>
            <a:pPr lvl="3"/>
            <a:r>
              <a:rPr lang="en-US" dirty="0"/>
              <a:t>Persistent encephalopathy</a:t>
            </a:r>
          </a:p>
          <a:p>
            <a:pPr lvl="3"/>
            <a:r>
              <a:rPr lang="en-US" dirty="0"/>
              <a:t>Unexplained &amp; arbitrary negative signs</a:t>
            </a:r>
          </a:p>
          <a:p>
            <a:pPr marL="1371600" lvl="3" indent="0">
              <a:buNone/>
            </a:pPr>
            <a:endParaRPr lang="en-US" dirty="0"/>
          </a:p>
          <a:p>
            <a:pPr marL="457200" lvl="1" indent="0">
              <a:buNone/>
            </a:pPr>
            <a:r>
              <a:rPr lang="en-US" dirty="0"/>
              <a:t>Note that</a:t>
            </a:r>
          </a:p>
          <a:p>
            <a:pPr lvl="2"/>
            <a:r>
              <a:rPr lang="en-US" dirty="0"/>
              <a:t>Generalized &amp; focal seizures can go on to become status epilepticus if they persist long enough or they recur without return to baseline level of consciousness between the seizures.</a:t>
            </a:r>
          </a:p>
          <a:p>
            <a:pPr lvl="3"/>
            <a:r>
              <a:rPr lang="en-US" dirty="0"/>
              <a:t>Any seizure can go on to status epilepticus even with preserved consciousness (as with focal seizures with preserved consciousness lasting &gt; 5 minutes).</a:t>
            </a:r>
          </a:p>
        </p:txBody>
      </p:sp>
    </p:spTree>
    <p:extLst>
      <p:ext uri="{BB962C8B-B14F-4D97-AF65-F5344CB8AC3E}">
        <p14:creationId xmlns:p14="http://schemas.microsoft.com/office/powerpoint/2010/main" val="251864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Amaze Theme">
  <a:themeElements>
    <a:clrScheme name="Amaze">
      <a:dk1>
        <a:sysClr val="windowText" lastClr="000000"/>
      </a:dk1>
      <a:lt1>
        <a:sysClr val="window" lastClr="FFFFFF"/>
      </a:lt1>
      <a:dk2>
        <a:srgbClr val="455F51"/>
      </a:dk2>
      <a:lt2>
        <a:srgbClr val="E3DED1"/>
      </a:lt2>
      <a:accent1>
        <a:srgbClr val="107C10"/>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6411256.potx" id="{98B5B306-FFD1-4FBB-801B-9213364F33A8}" vid="{78ABC6E9-7907-4F03-B4EB-AC0B7FBE30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6e0ed944f324437a1628d920c25a1c7c">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edbd56de57fb331bd1e5e8af7e1d85f1"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DD1E4E54-D823-4696-BBE2-5A8AE79AD477}">
  <ds:schemaRefs>
    <ds:schemaRef ds:uri="http://schemas.microsoft.com/sharepoint/v3/contenttype/forms"/>
  </ds:schemaRefs>
</ds:datastoreItem>
</file>

<file path=customXml/itemProps2.xml><?xml version="1.0" encoding="utf-8"?>
<ds:datastoreItem xmlns:ds="http://schemas.openxmlformats.org/officeDocument/2006/customXml" ds:itemID="{47449C20-468D-43AC-BAA9-5AF10C1B7F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89E9E9-CE08-455B-9B22-675497F5CD5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Want to amaze your students </Template>
  <TotalTime>4704</TotalTime>
  <Words>2556</Words>
  <Application>Microsoft Office PowerPoint</Application>
  <PresentationFormat>Widescreen</PresentationFormat>
  <Paragraphs>286</Paragraphs>
  <Slides>34</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Arial</vt:lpstr>
      <vt:lpstr>Calibri</vt:lpstr>
      <vt:lpstr>Calibri Light</vt:lpstr>
      <vt:lpstr>Goudy Old Style</vt:lpstr>
      <vt:lpstr>Segoe UI</vt:lpstr>
      <vt:lpstr>Segoe UI Black</vt:lpstr>
      <vt:lpstr>Segoe UI Light</vt:lpstr>
      <vt:lpstr>Wingdings</vt:lpstr>
      <vt:lpstr>Wingdings 2</vt:lpstr>
      <vt:lpstr>Amaze Theme</vt:lpstr>
      <vt:lpstr>Office Theme</vt:lpstr>
      <vt:lpstr>SlateVTI</vt:lpstr>
      <vt:lpstr>Addressing Seizures in the Inpatient Setting</vt:lpstr>
      <vt:lpstr>Objectives</vt:lpstr>
      <vt:lpstr>Seizure – what is?</vt:lpstr>
      <vt:lpstr>Seizure(s) – classification of</vt:lpstr>
      <vt:lpstr>For this lecture</vt:lpstr>
      <vt:lpstr>PowerPoint Presentation</vt:lpstr>
      <vt:lpstr>StAtUs ePiLePtIcUs – what is this phenomenon?!</vt:lpstr>
      <vt:lpstr>PowerPoint Presentation</vt:lpstr>
      <vt:lpstr>Status Epilepticus – classification </vt:lpstr>
      <vt:lpstr>PowerPoint Presentation</vt:lpstr>
      <vt:lpstr>Basic Pathophysiology of Status Epilepticus</vt:lpstr>
      <vt:lpstr>PowerPoint Presentation</vt:lpstr>
      <vt:lpstr>Some numbers</vt:lpstr>
      <vt:lpstr>What we’ve learnt so far</vt:lpstr>
      <vt:lpstr>Let's jump into a case</vt:lpstr>
      <vt:lpstr>So, what are some things you’re thinking about?</vt:lpstr>
      <vt:lpstr>Anti-seizure medications in the seizing patient</vt:lpstr>
      <vt:lpstr>First line agents</vt:lpstr>
      <vt:lpstr>Second line agents</vt:lpstr>
      <vt:lpstr>Back to our patient</vt:lpstr>
      <vt:lpstr>What we have learnt</vt:lpstr>
      <vt:lpstr>PowerPoint Presentation</vt:lpstr>
      <vt:lpstr>A Second Case</vt:lpstr>
      <vt:lpstr>Why were they seizing – Thoughts?</vt:lpstr>
      <vt:lpstr>Seizure work up</vt:lpstr>
      <vt:lpstr>PowerPoint Presentation</vt:lpstr>
      <vt:lpstr>At the very minimum</vt:lpstr>
      <vt:lpstr>What we have learnt</vt:lpstr>
      <vt:lpstr>Going back to our patients</vt:lpstr>
      <vt:lpstr>Seizure differentials – Thoughts?</vt:lpstr>
      <vt:lpstr>Beyond the hospital</vt:lpstr>
      <vt:lpstr>What we have learnt</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 Durojaye</dc:creator>
  <cp:lastModifiedBy>S Durojaye</cp:lastModifiedBy>
  <cp:revision>26</cp:revision>
  <dcterms:created xsi:type="dcterms:W3CDTF">2025-11-21T22:28:24Z</dcterms:created>
  <dcterms:modified xsi:type="dcterms:W3CDTF">2025-12-02T03:56:35Z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