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68" r:id="rId3"/>
    <p:sldId id="258" r:id="rId4"/>
    <p:sldId id="371" r:id="rId5"/>
    <p:sldId id="259" r:id="rId6"/>
    <p:sldId id="277" r:id="rId7"/>
    <p:sldId id="278" r:id="rId8"/>
    <p:sldId id="280" r:id="rId9"/>
    <p:sldId id="281" r:id="rId10"/>
    <p:sldId id="260" r:id="rId11"/>
    <p:sldId id="261" r:id="rId12"/>
    <p:sldId id="314" r:id="rId13"/>
    <p:sldId id="345" r:id="rId14"/>
    <p:sldId id="262" r:id="rId15"/>
    <p:sldId id="282" r:id="rId16"/>
    <p:sldId id="315" r:id="rId17"/>
    <p:sldId id="346" r:id="rId18"/>
    <p:sldId id="263" r:id="rId19"/>
    <p:sldId id="316" r:id="rId20"/>
    <p:sldId id="347" r:id="rId21"/>
    <p:sldId id="264" r:id="rId22"/>
    <p:sldId id="283" r:id="rId23"/>
    <p:sldId id="284" r:id="rId24"/>
    <p:sldId id="287" r:id="rId25"/>
    <p:sldId id="265" r:id="rId26"/>
    <p:sldId id="266" r:id="rId27"/>
    <p:sldId id="318" r:id="rId28"/>
    <p:sldId id="351" r:id="rId29"/>
    <p:sldId id="288" r:id="rId30"/>
    <p:sldId id="289" r:id="rId31"/>
    <p:sldId id="267" r:id="rId32"/>
    <p:sldId id="319" r:id="rId33"/>
    <p:sldId id="352" r:id="rId34"/>
    <p:sldId id="290" r:id="rId35"/>
    <p:sldId id="268" r:id="rId36"/>
    <p:sldId id="292" r:id="rId37"/>
    <p:sldId id="269" r:id="rId38"/>
    <p:sldId id="270" r:id="rId39"/>
    <p:sldId id="293" r:id="rId40"/>
    <p:sldId id="356" r:id="rId41"/>
    <p:sldId id="323" r:id="rId42"/>
    <p:sldId id="338" r:id="rId43"/>
    <p:sldId id="369" r:id="rId44"/>
    <p:sldId id="339" r:id="rId45"/>
    <p:sldId id="370" r:id="rId46"/>
    <p:sldId id="340" r:id="rId47"/>
    <p:sldId id="297" r:id="rId48"/>
    <p:sldId id="271" r:id="rId49"/>
    <p:sldId id="272" r:id="rId50"/>
    <p:sldId id="306" r:id="rId51"/>
    <p:sldId id="274" r:id="rId52"/>
    <p:sldId id="317" r:id="rId53"/>
    <p:sldId id="349" r:id="rId54"/>
    <p:sldId id="273" r:id="rId55"/>
    <p:sldId id="312" r:id="rId56"/>
    <p:sldId id="307" r:id="rId57"/>
    <p:sldId id="308" r:id="rId58"/>
    <p:sldId id="309" r:id="rId59"/>
    <p:sldId id="310" r:id="rId60"/>
    <p:sldId id="311" r:id="rId61"/>
    <p:sldId id="275" r:id="rId62"/>
    <p:sldId id="276" r:id="rId63"/>
    <p:sldId id="299" r:id="rId64"/>
    <p:sldId id="298" r:id="rId65"/>
    <p:sldId id="300" r:id="rId66"/>
    <p:sldId id="301" r:id="rId67"/>
    <p:sldId id="302" r:id="rId68"/>
    <p:sldId id="303" r:id="rId69"/>
    <p:sldId id="304" r:id="rId70"/>
    <p:sldId id="30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3399"/>
    <a:srgbClr val="CC0000"/>
    <a:srgbClr val="CC99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0" autoAdjust="0"/>
    <p:restoredTop sz="94660"/>
  </p:normalViewPr>
  <p:slideViewPr>
    <p:cSldViewPr snapToGrid="0">
      <p:cViewPr varScale="1">
        <p:scale>
          <a:sx n="107" d="100"/>
          <a:sy n="107" d="100"/>
        </p:scale>
        <p:origin x="168" y="2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E7C0A-A2C1-4012-941C-38A45CA50E62}"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78136-4ECC-4A56-ABC2-4FD179272086}" type="slidenum">
              <a:rPr lang="en-US" smtClean="0"/>
              <a:t>‹#›</a:t>
            </a:fld>
            <a:endParaRPr lang="en-US"/>
          </a:p>
        </p:txBody>
      </p:sp>
    </p:spTree>
    <p:extLst>
      <p:ext uri="{BB962C8B-B14F-4D97-AF65-F5344CB8AC3E}">
        <p14:creationId xmlns:p14="http://schemas.microsoft.com/office/powerpoint/2010/main" val="108116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F6A1F-DD13-4C45-A971-C0C62F4D7E47}" type="slidenum">
              <a:rPr lang="en-US" altLang="en-US" smtClean="0"/>
              <a:pPr eaLnBrk="1" hangingPunct="1"/>
              <a:t>39</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055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54CF91-024A-47C0-BA9C-0A9CE3CA4ECE}" type="slidenum">
              <a:rPr lang="en-US" altLang="en-US" smtClean="0"/>
              <a:pPr eaLnBrk="1" hangingPunct="1"/>
              <a:t>64</a:t>
            </a:fld>
            <a:endParaRPr lang="en-US" alt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2371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FF9E90-ACA8-40F6-B98B-6D657979F3E5}" type="slidenum">
              <a:rPr lang="en-US" altLang="en-US" smtClean="0"/>
              <a:pPr eaLnBrk="1" hangingPunct="1"/>
              <a:t>66</a:t>
            </a:fld>
            <a:endParaRPr lang="en-US" alt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05007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A97B59-B70A-414C-B1E6-4017D2071FAE}" type="slidenum">
              <a:rPr lang="en-US" altLang="en-US" smtClean="0"/>
              <a:pPr eaLnBrk="1" hangingPunct="1"/>
              <a:t>67</a:t>
            </a:fld>
            <a:endParaRPr lang="en-US" alt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93454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1CA80C-938D-4429-8BFD-EE0E744961A3}" type="slidenum">
              <a:rPr lang="en-US" altLang="en-US" smtClean="0"/>
              <a:pPr eaLnBrk="1" hangingPunct="1"/>
              <a:t>68</a:t>
            </a:fld>
            <a:endParaRPr lang="en-US" alt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3764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4A1C1A-2CAB-454B-887C-08D16DE7E122}" type="slidenum">
              <a:rPr lang="en-US" altLang="en-US" smtClean="0"/>
              <a:pPr eaLnBrk="1" hangingPunct="1"/>
              <a:t>69</a:t>
            </a:fld>
            <a:endParaRPr lang="en-US" alt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3138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673438-535B-4300-87D7-12417D073F32}" type="slidenum">
              <a:rPr lang="en-US" altLang="en-US" smtClean="0"/>
              <a:pPr eaLnBrk="1" hangingPunct="1"/>
              <a:t>50</a:t>
            </a:fld>
            <a:endParaRPr lang="en-US" alt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5572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C88E22-8155-4D97-A804-4DB06FAA0DF5}" type="slidenum">
              <a:rPr lang="en-US" altLang="en-US" smtClean="0"/>
              <a:pPr eaLnBrk="1" hangingPunct="1"/>
              <a:t>55</a:t>
            </a:fld>
            <a:endParaRPr lang="en-US" alt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5789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270783-6576-4A9A-BB76-F6B17181151A}" type="slidenum">
              <a:rPr lang="en-US" altLang="en-US" smtClean="0"/>
              <a:pPr eaLnBrk="1" hangingPunct="1"/>
              <a:t>56</a:t>
            </a:fld>
            <a:endParaRPr lang="en-US" alt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9050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9A8620-4C07-4F03-80EC-5A1CE3D46459}" type="slidenum">
              <a:rPr lang="en-US" altLang="en-US" smtClean="0"/>
              <a:pPr eaLnBrk="1" hangingPunct="1"/>
              <a:t>57</a:t>
            </a:fld>
            <a:endParaRPr lang="en-US" alt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1066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19F63E-3C17-4F08-A6EE-934E4BB9E0C7}" type="slidenum">
              <a:rPr lang="en-US" altLang="en-US" smtClean="0"/>
              <a:pPr eaLnBrk="1" hangingPunct="1"/>
              <a:t>58</a:t>
            </a:fld>
            <a:endParaRPr lang="en-US" alt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92108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349C49-E494-4562-90EB-28D51DAEF52B}" type="slidenum">
              <a:rPr lang="en-US" altLang="en-US" smtClean="0"/>
              <a:pPr eaLnBrk="1" hangingPunct="1"/>
              <a:t>59</a:t>
            </a:fld>
            <a:endParaRPr lang="en-US" alt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060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4BFE49-0840-4C84-8699-F11B80C73172}" type="slidenum">
              <a:rPr lang="en-US" altLang="en-US" smtClean="0"/>
              <a:pPr eaLnBrk="1" hangingPunct="1"/>
              <a:t>60</a:t>
            </a:fld>
            <a:endParaRPr lang="en-US" alt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3487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0A69B8-0539-4A0E-A5E1-9F735B997E33}" type="slidenum">
              <a:rPr lang="en-US" altLang="en-US" smtClean="0"/>
              <a:pPr eaLnBrk="1" hangingPunct="1"/>
              <a:t>63</a:t>
            </a:fld>
            <a:endParaRPr lang="en-US" alt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8331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ABC921-B89D-4874-861E-2FD4DCA36654}"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176604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ABC921-B89D-4874-861E-2FD4DCA36654}"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12670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ABC921-B89D-4874-861E-2FD4DCA36654}"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35146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A64D257-ECE1-4D82-8B02-789AD74E4B42}" type="slidenum">
              <a:rPr lang="en-US" altLang="en-US"/>
              <a:pPr>
                <a:defRPr/>
              </a:pPr>
              <a:t>‹#›</a:t>
            </a:fld>
            <a:endParaRPr lang="en-US" altLang="en-US"/>
          </a:p>
        </p:txBody>
      </p:sp>
    </p:spTree>
    <p:extLst>
      <p:ext uri="{BB962C8B-B14F-4D97-AF65-F5344CB8AC3E}">
        <p14:creationId xmlns:p14="http://schemas.microsoft.com/office/powerpoint/2010/main" val="3417896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C719BED9-0072-4EC1-A561-1E71F05BD4BA}" type="slidenum">
              <a:rPr lang="en-US" altLang="en-US"/>
              <a:pPr>
                <a:defRPr/>
              </a:pPr>
              <a:t>‹#›</a:t>
            </a:fld>
            <a:endParaRPr lang="en-US" altLang="en-US"/>
          </a:p>
        </p:txBody>
      </p:sp>
    </p:spTree>
    <p:extLst>
      <p:ext uri="{BB962C8B-B14F-4D97-AF65-F5344CB8AC3E}">
        <p14:creationId xmlns:p14="http://schemas.microsoft.com/office/powerpoint/2010/main" val="2922406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0057B72-D320-493C-B430-A88F0568F7F1}" type="slidenum">
              <a:rPr lang="en-US" altLang="en-US"/>
              <a:pPr>
                <a:defRPr/>
              </a:pPr>
              <a:t>‹#›</a:t>
            </a:fld>
            <a:endParaRPr lang="en-US" altLang="en-US"/>
          </a:p>
        </p:txBody>
      </p:sp>
    </p:spTree>
    <p:extLst>
      <p:ext uri="{BB962C8B-B14F-4D97-AF65-F5344CB8AC3E}">
        <p14:creationId xmlns:p14="http://schemas.microsoft.com/office/powerpoint/2010/main" val="138458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30725"/>
          </a:xfrm>
        </p:spPr>
        <p:txBody>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DF7B8F3-45A0-447A-AE8E-00A989A0C941}" type="slidenum">
              <a:rPr lang="en-US" altLang="en-US"/>
              <a:pPr>
                <a:defRPr/>
              </a:pPr>
              <a:t>‹#›</a:t>
            </a:fld>
            <a:endParaRPr lang="en-US" altLang="en-US"/>
          </a:p>
        </p:txBody>
      </p:sp>
    </p:spTree>
    <p:extLst>
      <p:ext uri="{BB962C8B-B14F-4D97-AF65-F5344CB8AC3E}">
        <p14:creationId xmlns:p14="http://schemas.microsoft.com/office/powerpoint/2010/main" val="190069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396C60E1-46DD-41AD-A0E4-CA56B5DD8A4D}" type="slidenum">
              <a:rPr lang="en-US" altLang="en-US"/>
              <a:pPr>
                <a:defRPr/>
              </a:pPr>
              <a:t>‹#›</a:t>
            </a:fld>
            <a:endParaRPr lang="en-US" altLang="en-US"/>
          </a:p>
        </p:txBody>
      </p:sp>
    </p:spTree>
    <p:extLst>
      <p:ext uri="{BB962C8B-B14F-4D97-AF65-F5344CB8AC3E}">
        <p14:creationId xmlns:p14="http://schemas.microsoft.com/office/powerpoint/2010/main" val="3377869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218957EC-15E1-4730-B2F4-B15648766A51}" type="slidenum">
              <a:rPr lang="en-US" altLang="en-US"/>
              <a:pPr>
                <a:defRPr/>
              </a:pPr>
              <a:t>‹#›</a:t>
            </a:fld>
            <a:endParaRPr lang="en-US" altLang="en-US"/>
          </a:p>
        </p:txBody>
      </p:sp>
    </p:spTree>
    <p:extLst>
      <p:ext uri="{BB962C8B-B14F-4D97-AF65-F5344CB8AC3E}">
        <p14:creationId xmlns:p14="http://schemas.microsoft.com/office/powerpoint/2010/main" val="372139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ABC921-B89D-4874-861E-2FD4DCA36654}"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91442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BC921-B89D-4874-861E-2FD4DCA36654}"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9227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ABC921-B89D-4874-861E-2FD4DCA36654}" type="datetimeFigureOut">
              <a:rPr lang="en-US" smtClean="0"/>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52431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ABC921-B89D-4874-861E-2FD4DCA36654}" type="datetimeFigureOut">
              <a:rPr lang="en-US" smtClean="0"/>
              <a:t>10/7/25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2224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ABC921-B89D-4874-861E-2FD4DCA36654}" type="datetimeFigureOut">
              <a:rPr lang="en-US" smtClean="0"/>
              <a:t>10/7/25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52458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BC921-B89D-4874-861E-2FD4DCA36654}" type="datetimeFigureOut">
              <a:rPr lang="en-US" smtClean="0"/>
              <a:t>10/7/25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63617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BC921-B89D-4874-861E-2FD4DCA36654}" type="datetimeFigureOut">
              <a:rPr lang="en-US" smtClean="0"/>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3985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BC921-B89D-4874-861E-2FD4DCA36654}" type="datetimeFigureOut">
              <a:rPr lang="en-US" smtClean="0"/>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45392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BC921-B89D-4874-861E-2FD4DCA36654}" type="datetimeFigureOut">
              <a:rPr lang="en-US" smtClean="0"/>
              <a:t>10/7/25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98178-2031-40CE-8997-FD9D08779B64}" type="slidenum">
              <a:rPr lang="en-US" smtClean="0"/>
              <a:t>‹#›</a:t>
            </a:fld>
            <a:endParaRPr lang="en-US"/>
          </a:p>
        </p:txBody>
      </p:sp>
    </p:spTree>
    <p:extLst>
      <p:ext uri="{BB962C8B-B14F-4D97-AF65-F5344CB8AC3E}">
        <p14:creationId xmlns:p14="http://schemas.microsoft.com/office/powerpoint/2010/main" val="287041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mc/articles/PMC6253693/"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6">
                    <a:lumMod val="75000"/>
                  </a:schemeClr>
                </a:solidFill>
              </a:rPr>
              <a:t>URINALYSIS</a:t>
            </a:r>
          </a:p>
        </p:txBody>
      </p:sp>
      <p:sp>
        <p:nvSpPr>
          <p:cNvPr id="3" name="Subtitle 2"/>
          <p:cNvSpPr>
            <a:spLocks noGrp="1"/>
          </p:cNvSpPr>
          <p:nvPr>
            <p:ph type="subTitle" idx="1"/>
          </p:nvPr>
        </p:nvSpPr>
        <p:spPr>
          <a:xfrm>
            <a:off x="1524000" y="3602037"/>
            <a:ext cx="9144000" cy="2038741"/>
          </a:xfrm>
        </p:spPr>
        <p:txBody>
          <a:bodyPr>
            <a:normAutofit fontScale="92500" lnSpcReduction="20000"/>
          </a:bodyPr>
          <a:lstStyle/>
          <a:p>
            <a:r>
              <a:rPr lang="en-US" sz="2900" dirty="0"/>
              <a:t>ACADEMIC HALF DAY</a:t>
            </a:r>
          </a:p>
          <a:p>
            <a:r>
              <a:rPr lang="en-US" sz="2900" dirty="0"/>
              <a:t>October 7, 2025</a:t>
            </a:r>
          </a:p>
          <a:p>
            <a:endParaRPr lang="en-US" dirty="0"/>
          </a:p>
          <a:p>
            <a:r>
              <a:rPr lang="en-US" sz="2500" dirty="0"/>
              <a:t>Katharine Dahl, MD</a:t>
            </a:r>
          </a:p>
          <a:p>
            <a:r>
              <a:rPr lang="en-US" sz="2500" dirty="0"/>
              <a:t>kdahl1@arizona.edu</a:t>
            </a:r>
          </a:p>
        </p:txBody>
      </p:sp>
    </p:spTree>
    <p:extLst>
      <p:ext uri="{BB962C8B-B14F-4D97-AF65-F5344CB8AC3E}">
        <p14:creationId xmlns:p14="http://schemas.microsoft.com/office/powerpoint/2010/main" val="24722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Urine Dipstick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52026"/>
              </p:ext>
            </p:extLst>
          </p:nvPr>
        </p:nvGraphicFramePr>
        <p:xfrm>
          <a:off x="838200" y="1494321"/>
          <a:ext cx="10515600" cy="48920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128158513"/>
                    </a:ext>
                  </a:extLst>
                </a:gridCol>
                <a:gridCol w="1739348">
                  <a:extLst>
                    <a:ext uri="{9D8B030D-6E8A-4147-A177-3AD203B41FA5}">
                      <a16:colId xmlns:a16="http://schemas.microsoft.com/office/drawing/2014/main" val="1054998901"/>
                    </a:ext>
                  </a:extLst>
                </a:gridCol>
                <a:gridCol w="5271052">
                  <a:extLst>
                    <a:ext uri="{9D8B030D-6E8A-4147-A177-3AD203B41FA5}">
                      <a16:colId xmlns:a16="http://schemas.microsoft.com/office/drawing/2014/main" val="69338050"/>
                    </a:ext>
                  </a:extLst>
                </a:gridCol>
              </a:tblGrid>
              <a:tr h="370840">
                <a:tc>
                  <a:txBody>
                    <a:bodyPr/>
                    <a:lstStyle/>
                    <a:p>
                      <a:endParaRPr lang="en-US" dirty="0"/>
                    </a:p>
                  </a:txBody>
                  <a:tcPr/>
                </a:tc>
                <a:tc>
                  <a:txBody>
                    <a:bodyPr/>
                    <a:lstStyle/>
                    <a:p>
                      <a:r>
                        <a:rPr lang="en-US" dirty="0"/>
                        <a:t>Reference</a:t>
                      </a:r>
                      <a:r>
                        <a:rPr lang="en-US" baseline="0" dirty="0"/>
                        <a:t> Range</a:t>
                      </a:r>
                      <a:endParaRPr lang="en-US" dirty="0"/>
                    </a:p>
                  </a:txBody>
                  <a:tcPr/>
                </a:tc>
                <a:tc>
                  <a:txBody>
                    <a:bodyPr/>
                    <a:lstStyle/>
                    <a:p>
                      <a:r>
                        <a:rPr lang="en-US" dirty="0"/>
                        <a:t>Comments</a:t>
                      </a:r>
                    </a:p>
                  </a:txBody>
                  <a:tcPr/>
                </a:tc>
                <a:extLst>
                  <a:ext uri="{0D108BD9-81ED-4DB2-BD59-A6C34878D82A}">
                    <a16:rowId xmlns:a16="http://schemas.microsoft.com/office/drawing/2014/main" val="2264879315"/>
                  </a:ext>
                </a:extLst>
              </a:tr>
              <a:tr h="370840">
                <a:tc>
                  <a:txBody>
                    <a:bodyPr/>
                    <a:lstStyle/>
                    <a:p>
                      <a:r>
                        <a:rPr lang="en-US" sz="1600" dirty="0"/>
                        <a:t>Specific gravity</a:t>
                      </a:r>
                    </a:p>
                  </a:txBody>
                  <a:tcPr/>
                </a:tc>
                <a:tc>
                  <a:txBody>
                    <a:bodyPr/>
                    <a:lstStyle/>
                    <a:p>
                      <a:r>
                        <a:rPr lang="en-US" sz="1600" dirty="0"/>
                        <a:t>1.005-1.030</a:t>
                      </a:r>
                    </a:p>
                  </a:txBody>
                  <a:tcPr/>
                </a:tc>
                <a:tc>
                  <a:txBody>
                    <a:bodyPr/>
                    <a:lstStyle/>
                    <a:p>
                      <a:r>
                        <a:rPr lang="en-US" sz="1600" dirty="0"/>
                        <a:t>Low with</a:t>
                      </a:r>
                      <a:r>
                        <a:rPr lang="en-US" sz="1600" baseline="0" dirty="0"/>
                        <a:t> dilute, high with concentrated or with hypertonic product excretion</a:t>
                      </a:r>
                      <a:endParaRPr lang="en-US" sz="1600" dirty="0"/>
                    </a:p>
                  </a:txBody>
                  <a:tcPr/>
                </a:tc>
                <a:extLst>
                  <a:ext uri="{0D108BD9-81ED-4DB2-BD59-A6C34878D82A}">
                    <a16:rowId xmlns:a16="http://schemas.microsoft.com/office/drawing/2014/main" val="2608537988"/>
                  </a:ext>
                </a:extLst>
              </a:tr>
              <a:tr h="370840">
                <a:tc>
                  <a:txBody>
                    <a:bodyPr/>
                    <a:lstStyle/>
                    <a:p>
                      <a:r>
                        <a:rPr lang="en-US" sz="1600" dirty="0"/>
                        <a:t>pH</a:t>
                      </a:r>
                    </a:p>
                  </a:txBody>
                  <a:tcPr/>
                </a:tc>
                <a:tc>
                  <a:txBody>
                    <a:bodyPr/>
                    <a:lstStyle/>
                    <a:p>
                      <a:r>
                        <a:rPr lang="en-US" sz="1600" dirty="0"/>
                        <a:t>5.0-6.5</a:t>
                      </a:r>
                    </a:p>
                  </a:txBody>
                  <a:tcPr/>
                </a:tc>
                <a:tc>
                  <a:txBody>
                    <a:bodyPr/>
                    <a:lstStyle/>
                    <a:p>
                      <a:r>
                        <a:rPr lang="en-US" sz="1600" dirty="0"/>
                        <a:t>High with inability to excrete acid load (renal</a:t>
                      </a:r>
                      <a:r>
                        <a:rPr lang="en-US" sz="1600" baseline="0" dirty="0"/>
                        <a:t> tubular acidosis), urease-splitting organisms</a:t>
                      </a:r>
                      <a:endParaRPr lang="en-US" sz="1600" dirty="0"/>
                    </a:p>
                  </a:txBody>
                  <a:tcPr/>
                </a:tc>
                <a:extLst>
                  <a:ext uri="{0D108BD9-81ED-4DB2-BD59-A6C34878D82A}">
                    <a16:rowId xmlns:a16="http://schemas.microsoft.com/office/drawing/2014/main" val="1581279701"/>
                  </a:ext>
                </a:extLst>
              </a:tr>
              <a:tr h="370840">
                <a:tc>
                  <a:txBody>
                    <a:bodyPr/>
                    <a:lstStyle/>
                    <a:p>
                      <a:r>
                        <a:rPr lang="en-US" sz="1600" dirty="0"/>
                        <a:t>Blood</a:t>
                      </a:r>
                    </a:p>
                  </a:txBody>
                  <a:tcPr/>
                </a:tc>
                <a:tc>
                  <a:txBody>
                    <a:bodyPr/>
                    <a:lstStyle/>
                    <a:p>
                      <a:r>
                        <a:rPr lang="en-US" sz="1600" dirty="0"/>
                        <a:t>None</a:t>
                      </a:r>
                    </a:p>
                  </a:txBody>
                  <a:tcPr/>
                </a:tc>
                <a:tc>
                  <a:txBody>
                    <a:bodyPr/>
                    <a:lstStyle/>
                    <a:p>
                      <a:r>
                        <a:rPr lang="en-US" sz="1600" dirty="0"/>
                        <a:t>False positives: myoglobin, hemolysis</a:t>
                      </a:r>
                    </a:p>
                  </a:txBody>
                  <a:tcPr/>
                </a:tc>
                <a:extLst>
                  <a:ext uri="{0D108BD9-81ED-4DB2-BD59-A6C34878D82A}">
                    <a16:rowId xmlns:a16="http://schemas.microsoft.com/office/drawing/2014/main" val="2965818586"/>
                  </a:ext>
                </a:extLst>
              </a:tr>
              <a:tr h="370840">
                <a:tc>
                  <a:txBody>
                    <a:bodyPr/>
                    <a:lstStyle/>
                    <a:p>
                      <a:r>
                        <a:rPr lang="en-US" sz="1600" dirty="0"/>
                        <a:t>Protein </a:t>
                      </a:r>
                    </a:p>
                  </a:txBody>
                  <a:tcPr/>
                </a:tc>
                <a:tc>
                  <a:txBody>
                    <a:bodyPr/>
                    <a:lstStyle/>
                    <a:p>
                      <a:r>
                        <a:rPr lang="en-US" sz="1600" dirty="0"/>
                        <a:t>None</a:t>
                      </a:r>
                    </a:p>
                  </a:txBody>
                  <a:tcPr/>
                </a:tc>
                <a:tc>
                  <a:txBody>
                    <a:bodyPr/>
                    <a:lstStyle/>
                    <a:p>
                      <a:r>
                        <a:rPr lang="en-US" sz="1600" dirty="0"/>
                        <a:t>Dipstick detects albumin,</a:t>
                      </a:r>
                      <a:r>
                        <a:rPr lang="en-US" sz="1600" baseline="0" dirty="0"/>
                        <a:t> not other proteins</a:t>
                      </a:r>
                      <a:endParaRPr lang="en-US" sz="1600" dirty="0"/>
                    </a:p>
                    <a:p>
                      <a:r>
                        <a:rPr lang="en-US" sz="1600" dirty="0"/>
                        <a:t>False positives: concentrated urine</a:t>
                      </a:r>
                    </a:p>
                    <a:p>
                      <a:r>
                        <a:rPr lang="en-US" sz="1600" dirty="0"/>
                        <a:t>False negative: non-albumin protein</a:t>
                      </a:r>
                    </a:p>
                  </a:txBody>
                  <a:tcPr/>
                </a:tc>
                <a:extLst>
                  <a:ext uri="{0D108BD9-81ED-4DB2-BD59-A6C34878D82A}">
                    <a16:rowId xmlns:a16="http://schemas.microsoft.com/office/drawing/2014/main" val="1903866697"/>
                  </a:ext>
                </a:extLst>
              </a:tr>
              <a:tr h="370840">
                <a:tc>
                  <a:txBody>
                    <a:bodyPr/>
                    <a:lstStyle/>
                    <a:p>
                      <a:r>
                        <a:rPr lang="en-US" sz="1600" dirty="0"/>
                        <a:t>Glucose</a:t>
                      </a:r>
                    </a:p>
                  </a:txBody>
                  <a:tcPr/>
                </a:tc>
                <a:tc>
                  <a:txBody>
                    <a:bodyPr/>
                    <a:lstStyle/>
                    <a:p>
                      <a:r>
                        <a:rPr lang="en-US" sz="1600" dirty="0"/>
                        <a:t>None</a:t>
                      </a:r>
                    </a:p>
                  </a:txBody>
                  <a:tcPr/>
                </a:tc>
                <a:tc>
                  <a:txBody>
                    <a:bodyPr/>
                    <a:lstStyle/>
                    <a:p>
                      <a:r>
                        <a:rPr lang="en-US" sz="1600" dirty="0"/>
                        <a:t>Positive when plasma glucose &gt;180mg/dL, pregnancy, Fanconi syndrome, SGLT-2 inhibitor</a:t>
                      </a:r>
                    </a:p>
                  </a:txBody>
                  <a:tcPr/>
                </a:tc>
                <a:extLst>
                  <a:ext uri="{0D108BD9-81ED-4DB2-BD59-A6C34878D82A}">
                    <a16:rowId xmlns:a16="http://schemas.microsoft.com/office/drawing/2014/main" val="261348766"/>
                  </a:ext>
                </a:extLst>
              </a:tr>
              <a:tr h="370840">
                <a:tc>
                  <a:txBody>
                    <a:bodyPr/>
                    <a:lstStyle/>
                    <a:p>
                      <a:r>
                        <a:rPr lang="en-US" sz="1600" dirty="0"/>
                        <a:t>Ketones</a:t>
                      </a:r>
                    </a:p>
                  </a:txBody>
                  <a:tcPr/>
                </a:tc>
                <a:tc>
                  <a:txBody>
                    <a:bodyPr/>
                    <a:lstStyle/>
                    <a:p>
                      <a:r>
                        <a:rPr lang="en-US" sz="1600" dirty="0"/>
                        <a:t>None</a:t>
                      </a:r>
                    </a:p>
                  </a:txBody>
                  <a:tcPr/>
                </a:tc>
                <a:tc>
                  <a:txBody>
                    <a:bodyPr/>
                    <a:lstStyle/>
                    <a:p>
                      <a:r>
                        <a:rPr lang="en-US" sz="1600" dirty="0"/>
                        <a:t>Detects</a:t>
                      </a:r>
                      <a:r>
                        <a:rPr lang="en-US" sz="1600" baseline="0" dirty="0"/>
                        <a:t> acetoacetic acid</a:t>
                      </a:r>
                    </a:p>
                    <a:p>
                      <a:r>
                        <a:rPr lang="en-US" sz="1600" baseline="0" dirty="0"/>
                        <a:t>Doesn’t detect acetone or beta-hydroxybutyrate</a:t>
                      </a:r>
                      <a:endParaRPr lang="en-US" sz="1600" dirty="0"/>
                    </a:p>
                  </a:txBody>
                  <a:tcPr/>
                </a:tc>
                <a:extLst>
                  <a:ext uri="{0D108BD9-81ED-4DB2-BD59-A6C34878D82A}">
                    <a16:rowId xmlns:a16="http://schemas.microsoft.com/office/drawing/2014/main" val="612079713"/>
                  </a:ext>
                </a:extLst>
              </a:tr>
              <a:tr h="370840">
                <a:tc>
                  <a:txBody>
                    <a:bodyPr/>
                    <a:lstStyle/>
                    <a:p>
                      <a:r>
                        <a:rPr lang="en-US" sz="1600" dirty="0"/>
                        <a:t>Nitrites</a:t>
                      </a:r>
                    </a:p>
                  </a:txBody>
                  <a:tcPr/>
                </a:tc>
                <a:tc>
                  <a:txBody>
                    <a:bodyPr/>
                    <a:lstStyle/>
                    <a:p>
                      <a:r>
                        <a:rPr lang="en-US" sz="1600" dirty="0"/>
                        <a:t>None</a:t>
                      </a:r>
                    </a:p>
                  </a:txBody>
                  <a:tcPr/>
                </a:tc>
                <a:tc>
                  <a:txBody>
                    <a:bodyPr/>
                    <a:lstStyle/>
                    <a:p>
                      <a:r>
                        <a:rPr lang="en-US" sz="1600" dirty="0"/>
                        <a:t>Nitrites converted</a:t>
                      </a:r>
                      <a:r>
                        <a:rPr lang="en-US" sz="1600" baseline="0" dirty="0"/>
                        <a:t> dietary nitrate by bacteria</a:t>
                      </a:r>
                      <a:endParaRPr lang="en-US" sz="1600" dirty="0"/>
                    </a:p>
                  </a:txBody>
                  <a:tcPr/>
                </a:tc>
                <a:extLst>
                  <a:ext uri="{0D108BD9-81ED-4DB2-BD59-A6C34878D82A}">
                    <a16:rowId xmlns:a16="http://schemas.microsoft.com/office/drawing/2014/main" val="2133856148"/>
                  </a:ext>
                </a:extLst>
              </a:tr>
              <a:tr h="370840">
                <a:tc>
                  <a:txBody>
                    <a:bodyPr/>
                    <a:lstStyle/>
                    <a:p>
                      <a:r>
                        <a:rPr lang="en-US" sz="1600" dirty="0"/>
                        <a:t>Leukocyte esterase</a:t>
                      </a:r>
                    </a:p>
                  </a:txBody>
                  <a:tcPr/>
                </a:tc>
                <a:tc>
                  <a:txBody>
                    <a:bodyPr/>
                    <a:lstStyle/>
                    <a:p>
                      <a:r>
                        <a:rPr lang="en-US" sz="1600" dirty="0"/>
                        <a:t>None</a:t>
                      </a:r>
                    </a:p>
                  </a:txBody>
                  <a:tcPr/>
                </a:tc>
                <a:tc>
                  <a:txBody>
                    <a:bodyPr/>
                    <a:lstStyle/>
                    <a:p>
                      <a:r>
                        <a:rPr lang="en-US" sz="1600" dirty="0"/>
                        <a:t>Positive if &gt; 3 leukocytes</a:t>
                      </a:r>
                      <a:r>
                        <a:rPr lang="en-US" sz="1600" baseline="0" dirty="0"/>
                        <a:t>/</a:t>
                      </a:r>
                      <a:r>
                        <a:rPr lang="en-US" sz="1600" baseline="0" dirty="0" err="1"/>
                        <a:t>hpf</a:t>
                      </a:r>
                      <a:endParaRPr lang="en-US" sz="1600" dirty="0"/>
                    </a:p>
                  </a:txBody>
                  <a:tcPr/>
                </a:tc>
                <a:extLst>
                  <a:ext uri="{0D108BD9-81ED-4DB2-BD59-A6C34878D82A}">
                    <a16:rowId xmlns:a16="http://schemas.microsoft.com/office/drawing/2014/main" val="3498128321"/>
                  </a:ext>
                </a:extLst>
              </a:tr>
            </a:tbl>
          </a:graphicData>
        </a:graphic>
      </p:graphicFrame>
    </p:spTree>
    <p:extLst>
      <p:ext uri="{BB962C8B-B14F-4D97-AF65-F5344CB8AC3E}">
        <p14:creationId xmlns:p14="http://schemas.microsoft.com/office/powerpoint/2010/main" val="201847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Urine Microscopy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3085451"/>
              </p:ext>
            </p:extLst>
          </p:nvPr>
        </p:nvGraphicFramePr>
        <p:xfrm>
          <a:off x="838200" y="1494321"/>
          <a:ext cx="10515600" cy="23317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128158513"/>
                    </a:ext>
                  </a:extLst>
                </a:gridCol>
                <a:gridCol w="1739348">
                  <a:extLst>
                    <a:ext uri="{9D8B030D-6E8A-4147-A177-3AD203B41FA5}">
                      <a16:colId xmlns:a16="http://schemas.microsoft.com/office/drawing/2014/main" val="1054998901"/>
                    </a:ext>
                  </a:extLst>
                </a:gridCol>
                <a:gridCol w="5271052">
                  <a:extLst>
                    <a:ext uri="{9D8B030D-6E8A-4147-A177-3AD203B41FA5}">
                      <a16:colId xmlns:a16="http://schemas.microsoft.com/office/drawing/2014/main" val="69338050"/>
                    </a:ext>
                  </a:extLst>
                </a:gridCol>
              </a:tblGrid>
              <a:tr h="370840">
                <a:tc>
                  <a:txBody>
                    <a:bodyPr/>
                    <a:lstStyle/>
                    <a:p>
                      <a:endParaRPr lang="en-US" dirty="0"/>
                    </a:p>
                  </a:txBody>
                  <a:tcPr/>
                </a:tc>
                <a:tc>
                  <a:txBody>
                    <a:bodyPr/>
                    <a:lstStyle/>
                    <a:p>
                      <a:r>
                        <a:rPr lang="en-US" dirty="0"/>
                        <a:t>Reference</a:t>
                      </a:r>
                      <a:r>
                        <a:rPr lang="en-US" baseline="0" dirty="0"/>
                        <a:t> Range</a:t>
                      </a:r>
                      <a:endParaRPr lang="en-US" dirty="0"/>
                    </a:p>
                  </a:txBody>
                  <a:tcPr/>
                </a:tc>
                <a:tc>
                  <a:txBody>
                    <a:bodyPr/>
                    <a:lstStyle/>
                    <a:p>
                      <a:r>
                        <a:rPr lang="en-US" dirty="0"/>
                        <a:t>Comments</a:t>
                      </a:r>
                    </a:p>
                  </a:txBody>
                  <a:tcPr/>
                </a:tc>
                <a:extLst>
                  <a:ext uri="{0D108BD9-81ED-4DB2-BD59-A6C34878D82A}">
                    <a16:rowId xmlns:a16="http://schemas.microsoft.com/office/drawing/2014/main" val="2264879315"/>
                  </a:ext>
                </a:extLst>
              </a:tr>
              <a:tr h="370840">
                <a:tc>
                  <a:txBody>
                    <a:bodyPr/>
                    <a:lstStyle/>
                    <a:p>
                      <a:r>
                        <a:rPr lang="en-US" sz="1600" dirty="0"/>
                        <a:t>Erythrocytes</a:t>
                      </a:r>
                    </a:p>
                  </a:txBody>
                  <a:tcPr/>
                </a:tc>
                <a:tc>
                  <a:txBody>
                    <a:bodyPr/>
                    <a:lstStyle/>
                    <a:p>
                      <a:r>
                        <a:rPr lang="en-US" sz="1600" dirty="0"/>
                        <a:t>0-3/</a:t>
                      </a:r>
                      <a:r>
                        <a:rPr lang="en-US" sz="1600" dirty="0" err="1"/>
                        <a:t>hpf</a:t>
                      </a:r>
                      <a:endParaRPr lang="en-US" sz="1600" dirty="0"/>
                    </a:p>
                  </a:txBody>
                  <a:tcPr/>
                </a:tc>
                <a:tc>
                  <a:txBody>
                    <a:bodyPr/>
                    <a:lstStyle/>
                    <a:p>
                      <a:r>
                        <a:rPr lang="en-US" sz="1600" dirty="0"/>
                        <a:t>Need to evaluate erythrocyte</a:t>
                      </a:r>
                      <a:r>
                        <a:rPr lang="en-US" sz="1600" baseline="0" dirty="0"/>
                        <a:t> morphology</a:t>
                      </a:r>
                      <a:endParaRPr lang="en-US" sz="1600" dirty="0"/>
                    </a:p>
                  </a:txBody>
                  <a:tcPr/>
                </a:tc>
                <a:extLst>
                  <a:ext uri="{0D108BD9-81ED-4DB2-BD59-A6C34878D82A}">
                    <a16:rowId xmlns:a16="http://schemas.microsoft.com/office/drawing/2014/main" val="2608537988"/>
                  </a:ext>
                </a:extLst>
              </a:tr>
              <a:tr h="370840">
                <a:tc>
                  <a:txBody>
                    <a:bodyPr/>
                    <a:lstStyle/>
                    <a:p>
                      <a:r>
                        <a:rPr lang="en-US" sz="1600" dirty="0"/>
                        <a:t>Leukocytes</a:t>
                      </a:r>
                    </a:p>
                  </a:txBody>
                  <a:tcPr/>
                </a:tc>
                <a:tc>
                  <a:txBody>
                    <a:bodyPr/>
                    <a:lstStyle/>
                    <a:p>
                      <a:r>
                        <a:rPr lang="en-US" sz="1600" dirty="0"/>
                        <a:t>0-3/</a:t>
                      </a:r>
                      <a:r>
                        <a:rPr lang="en-US" sz="1600" dirty="0" err="1"/>
                        <a:t>hpf</a:t>
                      </a:r>
                      <a:endParaRPr lang="en-US" sz="1600" dirty="0"/>
                    </a:p>
                  </a:txBody>
                  <a:tcPr/>
                </a:tc>
                <a:tc>
                  <a:txBody>
                    <a:bodyPr/>
                    <a:lstStyle/>
                    <a:p>
                      <a:endParaRPr lang="en-US" sz="1600" dirty="0"/>
                    </a:p>
                  </a:txBody>
                  <a:tcPr/>
                </a:tc>
                <a:extLst>
                  <a:ext uri="{0D108BD9-81ED-4DB2-BD59-A6C34878D82A}">
                    <a16:rowId xmlns:a16="http://schemas.microsoft.com/office/drawing/2014/main" val="1581279701"/>
                  </a:ext>
                </a:extLst>
              </a:tr>
              <a:tr h="370840">
                <a:tc>
                  <a:txBody>
                    <a:bodyPr/>
                    <a:lstStyle/>
                    <a:p>
                      <a:r>
                        <a:rPr lang="en-US" sz="1600" dirty="0"/>
                        <a:t>Casts</a:t>
                      </a:r>
                    </a:p>
                  </a:txBody>
                  <a:tcPr/>
                </a:tc>
                <a:tc>
                  <a:txBody>
                    <a:bodyPr/>
                    <a:lstStyle/>
                    <a:p>
                      <a:r>
                        <a:rPr lang="en-US" sz="1600" dirty="0"/>
                        <a:t>None or hyaline</a:t>
                      </a:r>
                    </a:p>
                  </a:txBody>
                  <a:tcPr/>
                </a:tc>
                <a:tc>
                  <a:txBody>
                    <a:bodyPr/>
                    <a:lstStyle/>
                    <a:p>
                      <a:r>
                        <a:rPr lang="en-US" sz="1600" dirty="0"/>
                        <a:t>Hyaline – suggest poor renal perfusion</a:t>
                      </a:r>
                    </a:p>
                    <a:p>
                      <a:r>
                        <a:rPr lang="en-US" sz="1600" dirty="0"/>
                        <a:t>Non-hyaline casts – suggest intrinsic</a:t>
                      </a:r>
                      <a:r>
                        <a:rPr lang="en-US" sz="1600" baseline="0" dirty="0"/>
                        <a:t> injury</a:t>
                      </a:r>
                      <a:endParaRPr lang="en-US" sz="1600" dirty="0"/>
                    </a:p>
                  </a:txBody>
                  <a:tcPr/>
                </a:tc>
                <a:extLst>
                  <a:ext uri="{0D108BD9-81ED-4DB2-BD59-A6C34878D82A}">
                    <a16:rowId xmlns:a16="http://schemas.microsoft.com/office/drawing/2014/main" val="2965818586"/>
                  </a:ext>
                </a:extLst>
              </a:tr>
              <a:tr h="370840">
                <a:tc>
                  <a:txBody>
                    <a:bodyPr/>
                    <a:lstStyle/>
                    <a:p>
                      <a:r>
                        <a:rPr lang="en-US" sz="1600" dirty="0"/>
                        <a:t>Crystals</a:t>
                      </a:r>
                    </a:p>
                  </a:txBody>
                  <a:tcPr/>
                </a:tc>
                <a:tc>
                  <a:txBody>
                    <a:bodyPr/>
                    <a:lstStyle/>
                    <a:p>
                      <a:r>
                        <a:rPr lang="en-US" sz="1600" dirty="0"/>
                        <a:t>None</a:t>
                      </a:r>
                    </a:p>
                  </a:txBody>
                  <a:tcPr/>
                </a:tc>
                <a:tc>
                  <a:txBody>
                    <a:bodyPr/>
                    <a:lstStyle/>
                    <a:p>
                      <a:r>
                        <a:rPr lang="en-US" sz="1600" dirty="0"/>
                        <a:t>Occur when urine is supersaturated</a:t>
                      </a:r>
                      <a:r>
                        <a:rPr lang="en-US" sz="1600" baseline="0" dirty="0"/>
                        <a:t> with a specific substance</a:t>
                      </a:r>
                      <a:endParaRPr lang="en-US" sz="1600" dirty="0"/>
                    </a:p>
                  </a:txBody>
                  <a:tcPr/>
                </a:tc>
                <a:extLst>
                  <a:ext uri="{0D108BD9-81ED-4DB2-BD59-A6C34878D82A}">
                    <a16:rowId xmlns:a16="http://schemas.microsoft.com/office/drawing/2014/main" val="1903866697"/>
                  </a:ext>
                </a:extLst>
              </a:tr>
            </a:tbl>
          </a:graphicData>
        </a:graphic>
      </p:graphicFrame>
    </p:spTree>
    <p:extLst>
      <p:ext uri="{BB962C8B-B14F-4D97-AF65-F5344CB8AC3E}">
        <p14:creationId xmlns:p14="http://schemas.microsoft.com/office/powerpoint/2010/main" val="389508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p:txBody>
          <a:bodyPr/>
          <a:lstStyle/>
          <a:p>
            <a:pPr marL="0" indent="0">
              <a:buNone/>
            </a:pPr>
            <a:r>
              <a:rPr lang="en-US" dirty="0"/>
              <a:t>You are asked to see a 25 year old man with head trauma after a motor vehicle accident for evaluation of hypernatremia.  He is making 5L of urine per day.  Serum sodium 159.  You suspect he has central diabetes insipidus.  What do you expect his urine specific gravity to be?</a:t>
            </a:r>
          </a:p>
          <a:p>
            <a:pPr marL="514350" indent="-514350">
              <a:buAutoNum type="alphaUcPeriod"/>
            </a:pPr>
            <a:r>
              <a:rPr lang="en-US" dirty="0"/>
              <a:t>1.005</a:t>
            </a:r>
          </a:p>
          <a:p>
            <a:pPr marL="514350" indent="-514350">
              <a:buAutoNum type="alphaUcPeriod"/>
            </a:pPr>
            <a:r>
              <a:rPr lang="en-US" dirty="0"/>
              <a:t>1.010</a:t>
            </a:r>
          </a:p>
          <a:p>
            <a:pPr marL="514350" indent="-514350">
              <a:buAutoNum type="alphaUcPeriod"/>
            </a:pPr>
            <a:r>
              <a:rPr lang="en-US" dirty="0"/>
              <a:t>1.015</a:t>
            </a:r>
          </a:p>
          <a:p>
            <a:pPr marL="514350" indent="-514350">
              <a:buAutoNum type="alphaUcPeriod"/>
            </a:pPr>
            <a:r>
              <a:rPr lang="en-US" dirty="0"/>
              <a:t>1.020</a:t>
            </a:r>
          </a:p>
          <a:p>
            <a:endParaRPr lang="en-US" dirty="0"/>
          </a:p>
        </p:txBody>
      </p:sp>
    </p:spTree>
    <p:extLst>
      <p:ext uri="{BB962C8B-B14F-4D97-AF65-F5344CB8AC3E}">
        <p14:creationId xmlns:p14="http://schemas.microsoft.com/office/powerpoint/2010/main" val="216339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p:txBody>
          <a:bodyPr/>
          <a:lstStyle/>
          <a:p>
            <a:pPr marL="0" indent="0">
              <a:buNone/>
            </a:pPr>
            <a:r>
              <a:rPr lang="en-US" dirty="0"/>
              <a:t>You are asked to see a 25 year old man with head trauma after a motor vehicle accident for evaluation of hypernatremia.  He is making 5L of urine per day.  Serum sodium 159.  You suspect he has central diabetes insipidus.  What do you expect his urine specific gravity to be?</a:t>
            </a:r>
          </a:p>
          <a:p>
            <a:pPr marL="514350" indent="-514350">
              <a:buAutoNum type="alphaUcPeriod"/>
            </a:pPr>
            <a:r>
              <a:rPr lang="en-US" dirty="0">
                <a:highlight>
                  <a:srgbClr val="00FFFF"/>
                </a:highlight>
              </a:rPr>
              <a:t>1.005</a:t>
            </a:r>
          </a:p>
          <a:p>
            <a:pPr marL="514350" indent="-514350">
              <a:buAutoNum type="alphaUcPeriod"/>
            </a:pPr>
            <a:r>
              <a:rPr lang="en-US" dirty="0"/>
              <a:t>1.010</a:t>
            </a:r>
          </a:p>
          <a:p>
            <a:pPr marL="514350" indent="-514350">
              <a:buAutoNum type="alphaUcPeriod"/>
            </a:pPr>
            <a:r>
              <a:rPr lang="en-US" dirty="0"/>
              <a:t>1.015</a:t>
            </a:r>
          </a:p>
          <a:p>
            <a:pPr marL="514350" indent="-514350">
              <a:buAutoNum type="alphaUcPeriod"/>
            </a:pPr>
            <a:r>
              <a:rPr lang="en-US" dirty="0"/>
              <a:t>1.020</a:t>
            </a:r>
          </a:p>
          <a:p>
            <a:endParaRPr lang="en-US" dirty="0"/>
          </a:p>
        </p:txBody>
      </p:sp>
      <p:sp>
        <p:nvSpPr>
          <p:cNvPr id="5" name="TextBox 4">
            <a:extLst>
              <a:ext uri="{FF2B5EF4-FFF2-40B4-BE49-F238E27FC236}">
                <a16:creationId xmlns:a16="http://schemas.microsoft.com/office/drawing/2014/main" id="{6BABA424-D046-4D3E-B8D5-F0CC3C3D260B}"/>
              </a:ext>
            </a:extLst>
          </p:cNvPr>
          <p:cNvSpPr txBox="1"/>
          <p:nvPr/>
        </p:nvSpPr>
        <p:spPr>
          <a:xfrm>
            <a:off x="989814" y="5854045"/>
            <a:ext cx="9191134" cy="923330"/>
          </a:xfrm>
          <a:prstGeom prst="rect">
            <a:avLst/>
          </a:prstGeom>
          <a:noFill/>
        </p:spPr>
        <p:txBody>
          <a:bodyPr wrap="square" rtlCol="0">
            <a:spAutoFit/>
          </a:bodyPr>
          <a:lstStyle/>
          <a:p>
            <a:r>
              <a:rPr lang="en-US" dirty="0">
                <a:highlight>
                  <a:srgbClr val="00FFFF"/>
                </a:highlight>
              </a:rPr>
              <a:t>In diabetes insipidus, the hypothalamus does not produce ADH, so there is no insertion of aquaporin channels into the apical membrane of the principle cells in the collecting duct.  Water is not reabsorbed and the urine osmolality and specific gravity remain low.</a:t>
            </a:r>
          </a:p>
        </p:txBody>
      </p:sp>
    </p:spTree>
    <p:extLst>
      <p:ext uri="{BB962C8B-B14F-4D97-AF65-F5344CB8AC3E}">
        <p14:creationId xmlns:p14="http://schemas.microsoft.com/office/powerpoint/2010/main" val="403461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Specific Gravity</a:t>
            </a:r>
          </a:p>
        </p:txBody>
      </p:sp>
      <p:sp>
        <p:nvSpPr>
          <p:cNvPr id="3" name="Content Placeholder 2"/>
          <p:cNvSpPr>
            <a:spLocks noGrp="1"/>
          </p:cNvSpPr>
          <p:nvPr>
            <p:ph idx="1"/>
          </p:nvPr>
        </p:nvSpPr>
        <p:spPr/>
        <p:txBody>
          <a:bodyPr/>
          <a:lstStyle/>
          <a:p>
            <a:r>
              <a:rPr lang="en-US" dirty="0"/>
              <a:t>Ratio of the weight of urine to an equal quantity of water</a:t>
            </a:r>
          </a:p>
          <a:p>
            <a:r>
              <a:rPr lang="en-US" dirty="0"/>
              <a:t>Normal 1.010</a:t>
            </a:r>
          </a:p>
          <a:p>
            <a:r>
              <a:rPr lang="en-US" dirty="0"/>
              <a:t>Can use to estimate urine osmolality</a:t>
            </a:r>
          </a:p>
          <a:p>
            <a:pPr lvl="1"/>
            <a:r>
              <a:rPr lang="en-US" dirty="0"/>
              <a:t>1.010 approximately correlates with osmolality of 300mOsm/kg H2O</a:t>
            </a:r>
          </a:p>
        </p:txBody>
      </p:sp>
    </p:spTree>
    <p:extLst>
      <p:ext uri="{BB962C8B-B14F-4D97-AF65-F5344CB8AC3E}">
        <p14:creationId xmlns:p14="http://schemas.microsoft.com/office/powerpoint/2010/main" val="164448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Osmolality</a:t>
            </a:r>
          </a:p>
        </p:txBody>
      </p:sp>
      <p:sp>
        <p:nvSpPr>
          <p:cNvPr id="3" name="Content Placeholder 2"/>
          <p:cNvSpPr>
            <a:spLocks noGrp="1"/>
          </p:cNvSpPr>
          <p:nvPr>
            <p:ph idx="1"/>
          </p:nvPr>
        </p:nvSpPr>
        <p:spPr/>
        <p:txBody>
          <a:bodyPr>
            <a:normAutofit/>
          </a:bodyPr>
          <a:lstStyle/>
          <a:p>
            <a:r>
              <a:rPr lang="en-US" altLang="en-US" dirty="0"/>
              <a:t>In order to maintain plasma osmolality (# of particles/unit mass) near 285 </a:t>
            </a:r>
            <a:r>
              <a:rPr lang="en-US" altLang="en-US" dirty="0" err="1"/>
              <a:t>mOsm</a:t>
            </a:r>
            <a:r>
              <a:rPr lang="en-US" altLang="en-US" dirty="0"/>
              <a:t>/kg the kidney varies urine osmolality from 50 to 1200 </a:t>
            </a:r>
            <a:r>
              <a:rPr lang="en-US" altLang="en-US" dirty="0" err="1"/>
              <a:t>mOsm</a:t>
            </a:r>
            <a:r>
              <a:rPr lang="en-US" altLang="en-US" dirty="0"/>
              <a:t>/kg</a:t>
            </a:r>
          </a:p>
          <a:p>
            <a:r>
              <a:rPr lang="en-US" altLang="en-US" dirty="0"/>
              <a:t>Children can achieve an osmolality &gt;1000 but adults rarely can; studies have shown an age-related decline</a:t>
            </a:r>
          </a:p>
          <a:p>
            <a:r>
              <a:rPr lang="en-US" altLang="en-US" dirty="0"/>
              <a:t>Urine osmolality is useful when correlating it with the clinical state of the patient</a:t>
            </a:r>
          </a:p>
          <a:p>
            <a:r>
              <a:rPr lang="en-US" altLang="en-US" dirty="0"/>
              <a:t>High glucose concentration increases osmolality</a:t>
            </a:r>
          </a:p>
          <a:p>
            <a:r>
              <a:rPr lang="en-US" altLang="en-US" dirty="0"/>
              <a:t>Certain toxins can increase the osmolality of urine </a:t>
            </a:r>
          </a:p>
        </p:txBody>
      </p:sp>
    </p:spTree>
    <p:extLst>
      <p:ext uri="{BB962C8B-B14F-4D97-AF65-F5344CB8AC3E}">
        <p14:creationId xmlns:p14="http://schemas.microsoft.com/office/powerpoint/2010/main" val="385267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sp>
        <p:nvSpPr>
          <p:cNvPr id="3" name="Content Placeholder 2"/>
          <p:cNvSpPr>
            <a:spLocks noGrp="1"/>
          </p:cNvSpPr>
          <p:nvPr>
            <p:ph idx="1"/>
          </p:nvPr>
        </p:nvSpPr>
        <p:spPr/>
        <p:txBody>
          <a:bodyPr/>
          <a:lstStyle/>
          <a:p>
            <a:pPr marL="0" indent="0">
              <a:buNone/>
            </a:pPr>
            <a:r>
              <a:rPr lang="en-US" dirty="0"/>
              <a:t>A 54 year old woman with </a:t>
            </a:r>
            <a:r>
              <a:rPr lang="en-US" dirty="0" err="1"/>
              <a:t>Sjögren</a:t>
            </a:r>
            <a:r>
              <a:rPr lang="en-US" dirty="0"/>
              <a:t> Syndrome comes to the office for evaluation of nephrolithiasis.  Her potassium is 3.2, bicarbonate 12.  What is a possible diagnosis?  What do you think her urine pH will be?</a:t>
            </a:r>
          </a:p>
          <a:p>
            <a:pPr marL="514350" indent="-514350">
              <a:buAutoNum type="alphaUcPeriod"/>
            </a:pPr>
            <a:r>
              <a:rPr lang="en-US" dirty="0"/>
              <a:t>4.5</a:t>
            </a:r>
          </a:p>
          <a:p>
            <a:pPr marL="514350" indent="-514350">
              <a:buAutoNum type="alphaUcPeriod"/>
            </a:pPr>
            <a:r>
              <a:rPr lang="en-US" dirty="0"/>
              <a:t>6.0</a:t>
            </a:r>
          </a:p>
          <a:p>
            <a:pPr marL="514350" indent="-514350">
              <a:buAutoNum type="alphaUcPeriod"/>
            </a:pPr>
            <a:r>
              <a:rPr lang="en-US" dirty="0"/>
              <a:t>7.5</a:t>
            </a:r>
          </a:p>
        </p:txBody>
      </p:sp>
    </p:spTree>
    <p:extLst>
      <p:ext uri="{BB962C8B-B14F-4D97-AF65-F5344CB8AC3E}">
        <p14:creationId xmlns:p14="http://schemas.microsoft.com/office/powerpoint/2010/main" val="446414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sp>
        <p:nvSpPr>
          <p:cNvPr id="3" name="Content Placeholder 2"/>
          <p:cNvSpPr>
            <a:spLocks noGrp="1"/>
          </p:cNvSpPr>
          <p:nvPr>
            <p:ph idx="1"/>
          </p:nvPr>
        </p:nvSpPr>
        <p:spPr>
          <a:xfrm>
            <a:off x="838200" y="1825625"/>
            <a:ext cx="5157486" cy="4351338"/>
          </a:xfrm>
        </p:spPr>
        <p:txBody>
          <a:bodyPr>
            <a:normAutofit lnSpcReduction="10000"/>
          </a:bodyPr>
          <a:lstStyle/>
          <a:p>
            <a:pPr marL="0" indent="0">
              <a:buNone/>
            </a:pPr>
            <a:r>
              <a:rPr lang="en-US" dirty="0"/>
              <a:t>A 54 year old woman with </a:t>
            </a:r>
            <a:r>
              <a:rPr lang="en-US" dirty="0" err="1"/>
              <a:t>Sjogren</a:t>
            </a:r>
            <a:r>
              <a:rPr lang="en-US" dirty="0"/>
              <a:t> Syndrome comes to the office for evaluation of nephrolithiasis.  Her potassium is 3.2, bicarbonate 12.  You diagnose her with a distal type 1 renal tubular acidosis.  What do you think her urine pH will be?</a:t>
            </a:r>
          </a:p>
          <a:p>
            <a:pPr marL="514350" indent="-514350">
              <a:buAutoNum type="alphaUcPeriod"/>
            </a:pPr>
            <a:r>
              <a:rPr lang="en-US" dirty="0"/>
              <a:t>4.5</a:t>
            </a:r>
          </a:p>
          <a:p>
            <a:pPr marL="514350" indent="-514350">
              <a:buAutoNum type="alphaUcPeriod"/>
            </a:pPr>
            <a:r>
              <a:rPr lang="en-US" dirty="0"/>
              <a:t>6.0</a:t>
            </a:r>
          </a:p>
          <a:p>
            <a:pPr marL="514350" indent="-514350">
              <a:buAutoNum type="alphaUcPeriod"/>
            </a:pPr>
            <a:r>
              <a:rPr lang="en-US" dirty="0">
                <a:highlight>
                  <a:srgbClr val="00FFFF"/>
                </a:highlight>
              </a:rPr>
              <a:t>7.5</a:t>
            </a:r>
          </a:p>
        </p:txBody>
      </p:sp>
      <p:pic>
        <p:nvPicPr>
          <p:cNvPr id="4" name="Picture 3" descr="11_02">
            <a:extLst>
              <a:ext uri="{FF2B5EF4-FFF2-40B4-BE49-F238E27FC236}">
                <a16:creationId xmlns:a16="http://schemas.microsoft.com/office/drawing/2014/main" id="{9647674B-7A79-4153-9F81-917BE81BF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686" y="1423686"/>
            <a:ext cx="6196314" cy="54343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57D1EB-5083-47B8-9F00-D703BFEDDB0D}"/>
              </a:ext>
            </a:extLst>
          </p:cNvPr>
          <p:cNvSpPr txBox="1"/>
          <p:nvPr/>
        </p:nvSpPr>
        <p:spPr>
          <a:xfrm>
            <a:off x="4340506" y="365125"/>
            <a:ext cx="7303626" cy="769441"/>
          </a:xfrm>
          <a:prstGeom prst="rect">
            <a:avLst/>
          </a:prstGeom>
          <a:noFill/>
        </p:spPr>
        <p:txBody>
          <a:bodyPr wrap="square" rtlCol="0">
            <a:spAutoFit/>
          </a:bodyPr>
          <a:lstStyle/>
          <a:p>
            <a:r>
              <a:rPr lang="en-US" sz="2200" dirty="0">
                <a:highlight>
                  <a:srgbClr val="00FFFF"/>
                </a:highlight>
              </a:rPr>
              <a:t>In a Type 1 Distal Renal Tubular Acidosis, there is a failure of the </a:t>
            </a:r>
            <a:r>
              <a:rPr lang="el-GR" sz="2200" dirty="0">
                <a:highlight>
                  <a:srgbClr val="00FFFF"/>
                </a:highlight>
              </a:rPr>
              <a:t>α</a:t>
            </a:r>
            <a:r>
              <a:rPr lang="en-US" sz="2200" dirty="0">
                <a:highlight>
                  <a:srgbClr val="00FFFF"/>
                </a:highlight>
              </a:rPr>
              <a:t>-intercalated cell to secrete H+ ions and reclaim K+ ions. </a:t>
            </a:r>
          </a:p>
        </p:txBody>
      </p:sp>
    </p:spTree>
    <p:extLst>
      <p:ext uri="{BB962C8B-B14F-4D97-AF65-F5344CB8AC3E}">
        <p14:creationId xmlns:p14="http://schemas.microsoft.com/office/powerpoint/2010/main" val="237161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pH</a:t>
            </a:r>
          </a:p>
        </p:txBody>
      </p:sp>
      <p:sp>
        <p:nvSpPr>
          <p:cNvPr id="3" name="Content Placeholder 2"/>
          <p:cNvSpPr>
            <a:spLocks noGrp="1"/>
          </p:cNvSpPr>
          <p:nvPr>
            <p:ph idx="1"/>
          </p:nvPr>
        </p:nvSpPr>
        <p:spPr/>
        <p:txBody>
          <a:bodyPr/>
          <a:lstStyle/>
          <a:p>
            <a:r>
              <a:rPr lang="en-US" dirty="0"/>
              <a:t>Acidic pH (5.0-6.0)</a:t>
            </a:r>
          </a:p>
          <a:p>
            <a:pPr lvl="1"/>
            <a:r>
              <a:rPr lang="en-US" dirty="0"/>
              <a:t>Diet with animal meat generates high acid load</a:t>
            </a:r>
          </a:p>
          <a:p>
            <a:pPr lvl="1"/>
            <a:r>
              <a:rPr lang="en-US" dirty="0"/>
              <a:t>Volume depletion </a:t>
            </a:r>
          </a:p>
          <a:p>
            <a:r>
              <a:rPr lang="en-US" dirty="0"/>
              <a:t>Alkaline pH (&gt;7.0)</a:t>
            </a:r>
          </a:p>
          <a:p>
            <a:pPr lvl="1"/>
            <a:r>
              <a:rPr lang="en-US" dirty="0"/>
              <a:t>Strict vegetarians can have alkaline urine</a:t>
            </a:r>
          </a:p>
          <a:p>
            <a:pPr lvl="1"/>
            <a:r>
              <a:rPr lang="en-US" dirty="0"/>
              <a:t>Type 1 (distal) Renal Tubular Acidosis</a:t>
            </a:r>
          </a:p>
          <a:p>
            <a:pPr lvl="1"/>
            <a:r>
              <a:rPr lang="en-US" dirty="0"/>
              <a:t>Infections caused by urease-splitting organisms (Proteus and Pseudomonas species)</a:t>
            </a:r>
          </a:p>
          <a:p>
            <a:pPr lvl="1"/>
            <a:r>
              <a:rPr lang="en-US" dirty="0"/>
              <a:t>Acute Tubular Necrosis</a:t>
            </a:r>
          </a:p>
        </p:txBody>
      </p:sp>
    </p:spTree>
    <p:extLst>
      <p:ext uri="{BB962C8B-B14F-4D97-AF65-F5344CB8AC3E}">
        <p14:creationId xmlns:p14="http://schemas.microsoft.com/office/powerpoint/2010/main" val="93209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a:t>
            </a:r>
          </a:p>
        </p:txBody>
      </p:sp>
      <p:sp>
        <p:nvSpPr>
          <p:cNvPr id="3" name="Content Placeholder 2"/>
          <p:cNvSpPr>
            <a:spLocks noGrp="1"/>
          </p:cNvSpPr>
          <p:nvPr>
            <p:ph idx="1"/>
          </p:nvPr>
        </p:nvSpPr>
        <p:spPr/>
        <p:txBody>
          <a:bodyPr>
            <a:normAutofit fontScale="92500"/>
          </a:bodyPr>
          <a:lstStyle/>
          <a:p>
            <a:pPr marL="0" indent="0">
              <a:buNone/>
            </a:pPr>
            <a:r>
              <a:rPr lang="en-US" dirty="0"/>
              <a:t>A 70 year old male with a diagnosis of Multiple Myeloma comes to see to you for evaluation of proteinuria.  His serum glucose is normal and his </a:t>
            </a:r>
            <a:r>
              <a:rPr lang="en-US" u="sng" dirty="0"/>
              <a:t>urine glucose is elevated.  He has proteinuria</a:t>
            </a:r>
            <a:r>
              <a:rPr lang="en-US" dirty="0"/>
              <a:t>.  His serum bicarbonate is 14 , potassium is 3.2 , uric acid is 2.5 , and phosphorus is 1.8 .  Dysfunction of which part of the nephron causes these lab results?</a:t>
            </a:r>
          </a:p>
          <a:p>
            <a:pPr marL="514350" indent="-514350">
              <a:buAutoNum type="alphaUcPeriod"/>
            </a:pPr>
            <a:r>
              <a:rPr lang="en-US" dirty="0"/>
              <a:t>Glomerulus</a:t>
            </a:r>
          </a:p>
          <a:p>
            <a:pPr marL="514350" indent="-514350">
              <a:buAutoNum type="alphaUcPeriod"/>
            </a:pPr>
            <a:r>
              <a:rPr lang="en-US" dirty="0"/>
              <a:t>Proximal tubule</a:t>
            </a:r>
          </a:p>
          <a:p>
            <a:pPr marL="514350" indent="-514350">
              <a:buAutoNum type="alphaUcPeriod"/>
            </a:pPr>
            <a:r>
              <a:rPr lang="en-US" dirty="0"/>
              <a:t>Loop of Henle</a:t>
            </a:r>
          </a:p>
          <a:p>
            <a:pPr marL="514350" indent="-514350">
              <a:buAutoNum type="alphaUcPeriod"/>
            </a:pPr>
            <a:r>
              <a:rPr lang="en-US" dirty="0"/>
              <a:t>Distal tubule</a:t>
            </a:r>
          </a:p>
          <a:p>
            <a:pPr marL="514350" indent="-514350">
              <a:buAutoNum type="alphaUcPeriod"/>
            </a:pPr>
            <a:r>
              <a:rPr lang="en-US" dirty="0"/>
              <a:t>Collecting tubule</a:t>
            </a:r>
          </a:p>
        </p:txBody>
      </p:sp>
    </p:spTree>
    <p:extLst>
      <p:ext uri="{BB962C8B-B14F-4D97-AF65-F5344CB8AC3E}">
        <p14:creationId xmlns:p14="http://schemas.microsoft.com/office/powerpoint/2010/main" val="380842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OBJECTIVES</a:t>
            </a:r>
          </a:p>
        </p:txBody>
      </p:sp>
      <p:sp>
        <p:nvSpPr>
          <p:cNvPr id="3" name="Content Placeholder 2"/>
          <p:cNvSpPr>
            <a:spLocks noGrp="1"/>
          </p:cNvSpPr>
          <p:nvPr>
            <p:ph idx="1"/>
          </p:nvPr>
        </p:nvSpPr>
        <p:spPr>
          <a:xfrm>
            <a:off x="838200" y="1825624"/>
            <a:ext cx="10515600" cy="4415156"/>
          </a:xfrm>
        </p:spPr>
        <p:txBody>
          <a:bodyPr>
            <a:normAutofit/>
          </a:bodyPr>
          <a:lstStyle/>
          <a:p>
            <a:pPr marL="0" indent="0" algn="l">
              <a:buNone/>
            </a:pPr>
            <a:r>
              <a:rPr lang="en-US" b="0" i="0" dirty="0">
                <a:solidFill>
                  <a:srgbClr val="000000"/>
                </a:solidFill>
                <a:effectLst/>
                <a:latin typeface="+mj-lt"/>
              </a:rPr>
              <a:t>1. Describe the appropriate urine specimen collection and storage in ambulatory patients and hospitalized patients with Foley catheters in order to accurately interpret the urinalysis.</a:t>
            </a:r>
          </a:p>
          <a:p>
            <a:pPr marL="0" indent="0" algn="l">
              <a:buNone/>
            </a:pPr>
            <a:r>
              <a:rPr lang="en-US" b="0" i="0" dirty="0">
                <a:solidFill>
                  <a:srgbClr val="000000"/>
                </a:solidFill>
                <a:effectLst/>
                <a:latin typeface="+mj-lt"/>
              </a:rPr>
              <a:t>2. List the possible causes of urine that is cloudy, orange, brown, or red.</a:t>
            </a:r>
          </a:p>
          <a:p>
            <a:pPr marL="0" indent="0" algn="l">
              <a:buNone/>
            </a:pPr>
            <a:r>
              <a:rPr lang="en-US" b="0" i="0" dirty="0">
                <a:solidFill>
                  <a:srgbClr val="000000"/>
                </a:solidFill>
                <a:effectLst/>
                <a:latin typeface="+mj-lt"/>
              </a:rPr>
              <a:t>3. Predict how the urinalysis will appear in disorders of volume/tonicity, glomerular diseases, tubulointerstitial disorders, and acid base disorders.</a:t>
            </a:r>
          </a:p>
          <a:p>
            <a:pPr marL="0" indent="0" algn="l">
              <a:buNone/>
            </a:pPr>
            <a:r>
              <a:rPr lang="en-US" b="0" i="0" dirty="0">
                <a:solidFill>
                  <a:srgbClr val="000000"/>
                </a:solidFill>
                <a:effectLst/>
                <a:latin typeface="+mj-lt"/>
              </a:rPr>
              <a:t>4. Describe the conditions associated with the following urine casts: Hyaline, Erythrocyte, Leukocyte, Epithelial, Granular, Fatty.</a:t>
            </a:r>
          </a:p>
          <a:p>
            <a:endParaRPr lang="en-US" dirty="0"/>
          </a:p>
        </p:txBody>
      </p:sp>
    </p:spTree>
    <p:extLst>
      <p:ext uri="{BB962C8B-B14F-4D97-AF65-F5344CB8AC3E}">
        <p14:creationId xmlns:p14="http://schemas.microsoft.com/office/powerpoint/2010/main" val="4029469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a:t>
            </a:r>
          </a:p>
        </p:txBody>
      </p:sp>
      <p:sp>
        <p:nvSpPr>
          <p:cNvPr id="3" name="Content Placeholder 2"/>
          <p:cNvSpPr>
            <a:spLocks noGrp="1"/>
          </p:cNvSpPr>
          <p:nvPr>
            <p:ph idx="1"/>
          </p:nvPr>
        </p:nvSpPr>
        <p:spPr>
          <a:xfrm>
            <a:off x="838200" y="1374212"/>
            <a:ext cx="11118448" cy="3475580"/>
          </a:xfrm>
        </p:spPr>
        <p:txBody>
          <a:bodyPr>
            <a:normAutofit fontScale="85000" lnSpcReduction="10000"/>
          </a:bodyPr>
          <a:lstStyle/>
          <a:p>
            <a:pPr marL="0" indent="0">
              <a:buNone/>
            </a:pPr>
            <a:r>
              <a:rPr lang="en-US" dirty="0"/>
              <a:t>A 70 year old male with a diagnosis of Multiple Myeloma comes to see to you for evaluation of proteinuria.  His serum glucose is normal and his urine glucose is elevated.  He has proteinuria.  His serum bicarbonate is 14 , potassium is 3.2 , uric acid is 2.5 , and phosphorus is 1.8 .  Dysfunction of which part of the nephron causes these lab results?</a:t>
            </a:r>
          </a:p>
          <a:p>
            <a:pPr marL="514350" indent="-514350">
              <a:buAutoNum type="alphaUcPeriod"/>
            </a:pPr>
            <a:r>
              <a:rPr lang="en-US" dirty="0"/>
              <a:t>Glomerulus</a:t>
            </a:r>
          </a:p>
          <a:p>
            <a:pPr marL="514350" indent="-514350">
              <a:buAutoNum type="alphaUcPeriod"/>
            </a:pPr>
            <a:r>
              <a:rPr lang="en-US" dirty="0">
                <a:highlight>
                  <a:srgbClr val="00FFFF"/>
                </a:highlight>
              </a:rPr>
              <a:t>Proximal tubule</a:t>
            </a:r>
          </a:p>
          <a:p>
            <a:pPr marL="514350" indent="-514350">
              <a:buAutoNum type="alphaUcPeriod"/>
            </a:pPr>
            <a:r>
              <a:rPr lang="en-US" dirty="0"/>
              <a:t>Loop of Henle</a:t>
            </a:r>
          </a:p>
          <a:p>
            <a:pPr marL="514350" indent="-514350">
              <a:buAutoNum type="alphaUcPeriod"/>
            </a:pPr>
            <a:r>
              <a:rPr lang="en-US" dirty="0"/>
              <a:t>Distal tubule</a:t>
            </a:r>
          </a:p>
          <a:p>
            <a:pPr marL="514350" indent="-514350">
              <a:buAutoNum type="alphaUcPeriod"/>
            </a:pPr>
            <a:r>
              <a:rPr lang="en-US" dirty="0"/>
              <a:t>Collecting tubule</a:t>
            </a:r>
          </a:p>
        </p:txBody>
      </p:sp>
      <p:sp>
        <p:nvSpPr>
          <p:cNvPr id="4" name="TextBox 3">
            <a:extLst>
              <a:ext uri="{FF2B5EF4-FFF2-40B4-BE49-F238E27FC236}">
                <a16:creationId xmlns:a16="http://schemas.microsoft.com/office/drawing/2014/main" id="{AAC48393-699A-4DF1-821A-5642960C3275}"/>
              </a:ext>
            </a:extLst>
          </p:cNvPr>
          <p:cNvSpPr txBox="1"/>
          <p:nvPr/>
        </p:nvSpPr>
        <p:spPr>
          <a:xfrm>
            <a:off x="838200" y="4849792"/>
            <a:ext cx="10852230" cy="1785104"/>
          </a:xfrm>
          <a:prstGeom prst="rect">
            <a:avLst/>
          </a:prstGeom>
          <a:noFill/>
        </p:spPr>
        <p:txBody>
          <a:bodyPr wrap="square" rtlCol="0">
            <a:spAutoFit/>
          </a:bodyPr>
          <a:lstStyle/>
          <a:p>
            <a:r>
              <a:rPr lang="en-US" sz="2200" dirty="0">
                <a:highlight>
                  <a:srgbClr val="00FFFF"/>
                </a:highlight>
              </a:rPr>
              <a:t>Multiple Myeloma causes proximal tubular dysfunction.  This patient has Fanconi Syndrome which is caused by proximal tubular dysfunction.  Bicarbonate, glucose, phosphorus, potassium, and amino acids are all absorbed in the proximal tubule, so this patient is not reabsorbing these and they remain in his urine.  He has a Type 2 Proximal Renal Tubular Acidosis</a:t>
            </a:r>
          </a:p>
        </p:txBody>
      </p:sp>
    </p:spTree>
    <p:extLst>
      <p:ext uri="{BB962C8B-B14F-4D97-AF65-F5344CB8AC3E}">
        <p14:creationId xmlns:p14="http://schemas.microsoft.com/office/powerpoint/2010/main" val="380640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Protein</a:t>
            </a:r>
          </a:p>
        </p:txBody>
      </p:sp>
      <p:sp>
        <p:nvSpPr>
          <p:cNvPr id="3" name="Content Placeholder 2"/>
          <p:cNvSpPr>
            <a:spLocks noGrp="1"/>
          </p:cNvSpPr>
          <p:nvPr>
            <p:ph idx="1"/>
          </p:nvPr>
        </p:nvSpPr>
        <p:spPr/>
        <p:txBody>
          <a:bodyPr>
            <a:normAutofit fontScale="92500" lnSpcReduction="20000"/>
          </a:bodyPr>
          <a:lstStyle/>
          <a:p>
            <a:r>
              <a:rPr lang="en-US" dirty="0"/>
              <a:t>Dipstick only detects albumin:</a:t>
            </a:r>
          </a:p>
          <a:p>
            <a:pPr lvl="1"/>
            <a:r>
              <a:rPr lang="en-US" dirty="0"/>
              <a:t>Trace (5-30mg/</a:t>
            </a:r>
            <a:r>
              <a:rPr lang="en-US" dirty="0" err="1"/>
              <a:t>dL</a:t>
            </a:r>
            <a:r>
              <a:rPr lang="en-US" dirty="0"/>
              <a:t>)</a:t>
            </a:r>
          </a:p>
          <a:p>
            <a:pPr lvl="1"/>
            <a:r>
              <a:rPr lang="en-US" dirty="0"/>
              <a:t>1+ (30mg/</a:t>
            </a:r>
            <a:r>
              <a:rPr lang="en-US" dirty="0" err="1"/>
              <a:t>dL</a:t>
            </a:r>
            <a:r>
              <a:rPr lang="en-US" dirty="0"/>
              <a:t>)</a:t>
            </a:r>
          </a:p>
          <a:p>
            <a:pPr lvl="1"/>
            <a:r>
              <a:rPr lang="en-US" dirty="0"/>
              <a:t>2+ (100mg/</a:t>
            </a:r>
            <a:r>
              <a:rPr lang="en-US" dirty="0" err="1"/>
              <a:t>dL</a:t>
            </a:r>
            <a:r>
              <a:rPr lang="en-US" dirty="0"/>
              <a:t>)</a:t>
            </a:r>
          </a:p>
          <a:p>
            <a:pPr lvl="1"/>
            <a:r>
              <a:rPr lang="en-US" dirty="0"/>
              <a:t>3+ (300mg/</a:t>
            </a:r>
            <a:r>
              <a:rPr lang="en-US" dirty="0" err="1"/>
              <a:t>dL</a:t>
            </a:r>
            <a:r>
              <a:rPr lang="en-US" dirty="0"/>
              <a:t>)</a:t>
            </a:r>
          </a:p>
          <a:p>
            <a:pPr lvl="1"/>
            <a:r>
              <a:rPr lang="en-US" dirty="0"/>
              <a:t>4+ (&gt;1000mg/</a:t>
            </a:r>
            <a:r>
              <a:rPr lang="en-US" dirty="0" err="1"/>
              <a:t>dL</a:t>
            </a:r>
            <a:r>
              <a:rPr lang="en-US" dirty="0"/>
              <a:t>)</a:t>
            </a:r>
          </a:p>
          <a:p>
            <a:r>
              <a:rPr lang="en-US" dirty="0"/>
              <a:t>False positives</a:t>
            </a:r>
          </a:p>
          <a:p>
            <a:pPr lvl="1"/>
            <a:r>
              <a:rPr lang="en-US" dirty="0"/>
              <a:t>Alkaline urine</a:t>
            </a:r>
          </a:p>
          <a:p>
            <a:r>
              <a:rPr lang="en-US" dirty="0"/>
              <a:t>False negatives</a:t>
            </a:r>
          </a:p>
          <a:p>
            <a:pPr lvl="1"/>
            <a:r>
              <a:rPr lang="en-US" dirty="0"/>
              <a:t>Light chains</a:t>
            </a:r>
          </a:p>
          <a:p>
            <a:pPr lvl="1"/>
            <a:r>
              <a:rPr lang="en-US" dirty="0"/>
              <a:t>Immunoglobulins</a:t>
            </a:r>
          </a:p>
          <a:p>
            <a:pPr lvl="1"/>
            <a:r>
              <a:rPr lang="en-US" dirty="0"/>
              <a:t>Sulfosalicylic acid (SSA) test can be used to detect presence of albumin + other proteins</a:t>
            </a:r>
          </a:p>
        </p:txBody>
      </p:sp>
    </p:spTree>
    <p:extLst>
      <p:ext uri="{BB962C8B-B14F-4D97-AF65-F5344CB8AC3E}">
        <p14:creationId xmlns:p14="http://schemas.microsoft.com/office/powerpoint/2010/main" val="165892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Proteinuria</a:t>
            </a:r>
          </a:p>
        </p:txBody>
      </p:sp>
      <p:sp>
        <p:nvSpPr>
          <p:cNvPr id="3" name="Content Placeholder 2"/>
          <p:cNvSpPr>
            <a:spLocks noGrp="1"/>
          </p:cNvSpPr>
          <p:nvPr>
            <p:ph idx="1"/>
          </p:nvPr>
        </p:nvSpPr>
        <p:spPr/>
        <p:txBody>
          <a:bodyPr>
            <a:normAutofit fontScale="85000" lnSpcReduction="10000"/>
          </a:bodyPr>
          <a:lstStyle/>
          <a:p>
            <a:pPr>
              <a:defRPr/>
            </a:pPr>
            <a:r>
              <a:rPr lang="en-US" dirty="0"/>
              <a:t>Types of Proteinuria:</a:t>
            </a:r>
          </a:p>
          <a:p>
            <a:pPr lvl="1">
              <a:defRPr/>
            </a:pPr>
            <a:endParaRPr lang="en-US" dirty="0"/>
          </a:p>
          <a:p>
            <a:pPr lvl="1">
              <a:defRPr/>
            </a:pPr>
            <a:r>
              <a:rPr lang="en-US" dirty="0"/>
              <a:t>Glomerular proteinuria: predominantly albumin</a:t>
            </a:r>
          </a:p>
          <a:p>
            <a:pPr lvl="1">
              <a:defRPr/>
            </a:pPr>
            <a:endParaRPr lang="en-US" dirty="0"/>
          </a:p>
          <a:p>
            <a:pPr lvl="1">
              <a:defRPr/>
            </a:pPr>
            <a:r>
              <a:rPr lang="en-US" dirty="0"/>
              <a:t>Tubular proteinuria: </a:t>
            </a:r>
            <a:r>
              <a:rPr lang="en-US" altLang="en-US" dirty="0"/>
              <a:t>Interference with proximal tubular reabsorption, principally due to </a:t>
            </a:r>
            <a:r>
              <a:rPr lang="en-US" altLang="en-US" dirty="0" err="1"/>
              <a:t>tubulointerstitial</a:t>
            </a:r>
            <a:r>
              <a:rPr lang="en-US" altLang="en-US" dirty="0"/>
              <a:t> diseases</a:t>
            </a:r>
          </a:p>
          <a:p>
            <a:pPr lvl="1">
              <a:defRPr/>
            </a:pPr>
            <a:endParaRPr lang="en-US" dirty="0"/>
          </a:p>
          <a:p>
            <a:pPr lvl="1">
              <a:defRPr/>
            </a:pPr>
            <a:r>
              <a:rPr lang="en-US" dirty="0"/>
              <a:t>Overflow proteinuria: </a:t>
            </a:r>
            <a:r>
              <a:rPr lang="en-US" altLang="en-US" dirty="0"/>
              <a:t>Increased excretion of low molecular weight proteins can occur with marked overproduction of a particular protein (almost always immunoglobulin light chains in multiple myeloma) – proximal tubule can’t absorb it all</a:t>
            </a:r>
            <a:endParaRPr lang="en-US" dirty="0"/>
          </a:p>
          <a:p>
            <a:pPr marL="344487" lvl="1" indent="0">
              <a:buFont typeface="Wingdings" pitchFamily="2" charset="2"/>
              <a:buNone/>
              <a:defRPr/>
            </a:pPr>
            <a:endParaRPr lang="en-US" dirty="0"/>
          </a:p>
          <a:p>
            <a:pPr lvl="1">
              <a:defRPr/>
            </a:pPr>
            <a:r>
              <a:rPr lang="en-US" dirty="0"/>
              <a:t>Post-renal proteinuria: Inflammation in the urinary tract, which can occur with urinary tract infection, can give rise to increases in urinary protein excretion. The excreted proteins are generally non-albumin (often IgA or IgG), and only small amounts are excreted</a:t>
            </a:r>
          </a:p>
          <a:p>
            <a:pPr lvl="1">
              <a:defRPr/>
            </a:pPr>
            <a:endParaRPr lang="en-US" dirty="0"/>
          </a:p>
        </p:txBody>
      </p:sp>
    </p:spTree>
    <p:extLst>
      <p:ext uri="{BB962C8B-B14F-4D97-AF65-F5344CB8AC3E}">
        <p14:creationId xmlns:p14="http://schemas.microsoft.com/office/powerpoint/2010/main" val="398856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Proteinuria</a:t>
            </a:r>
          </a:p>
        </p:txBody>
      </p:sp>
      <p:sp>
        <p:nvSpPr>
          <p:cNvPr id="3" name="Content Placeholder 2"/>
          <p:cNvSpPr>
            <a:spLocks noGrp="1"/>
          </p:cNvSpPr>
          <p:nvPr>
            <p:ph idx="1"/>
          </p:nvPr>
        </p:nvSpPr>
        <p:spPr/>
        <p:txBody>
          <a:bodyPr/>
          <a:lstStyle/>
          <a:p>
            <a:r>
              <a:rPr lang="en-US" altLang="en-US" dirty="0"/>
              <a:t>Urinary protein excretion normally should be less than 150 mg per day (albumin + low molecular weight proteins)</a:t>
            </a:r>
          </a:p>
          <a:p>
            <a:pPr>
              <a:buNone/>
            </a:pPr>
            <a:endParaRPr lang="en-US" altLang="en-US" dirty="0"/>
          </a:p>
          <a:p>
            <a:r>
              <a:rPr lang="en-US" altLang="en-US" dirty="0"/>
              <a:t>Normal rate of albumin excretion &lt;20 mg per day</a:t>
            </a:r>
          </a:p>
          <a:p>
            <a:endParaRPr lang="en-US" altLang="en-US" dirty="0"/>
          </a:p>
          <a:p>
            <a:r>
              <a:rPr lang="en-US" altLang="en-US" dirty="0"/>
              <a:t>Persistent albumin excretion between 30 and 300 mg per day is called high albuminuria (or microalbuminuria)</a:t>
            </a:r>
          </a:p>
          <a:p>
            <a:endParaRPr lang="en-US" dirty="0"/>
          </a:p>
        </p:txBody>
      </p:sp>
    </p:spTree>
    <p:extLst>
      <p:ext uri="{BB962C8B-B14F-4D97-AF65-F5344CB8AC3E}">
        <p14:creationId xmlns:p14="http://schemas.microsoft.com/office/powerpoint/2010/main" val="3837745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Proteinuria - quantification</a:t>
            </a:r>
          </a:p>
        </p:txBody>
      </p:sp>
      <p:sp>
        <p:nvSpPr>
          <p:cNvPr id="3" name="Content Placeholder 2"/>
          <p:cNvSpPr>
            <a:spLocks noGrp="1"/>
          </p:cNvSpPr>
          <p:nvPr>
            <p:ph idx="1"/>
          </p:nvPr>
        </p:nvSpPr>
        <p:spPr/>
        <p:txBody>
          <a:bodyPr>
            <a:normAutofit/>
          </a:bodyPr>
          <a:lstStyle/>
          <a:p>
            <a:r>
              <a:rPr lang="en-US" altLang="en-US" dirty="0"/>
              <a:t>24-hour urine test for protein or albumin excretion</a:t>
            </a:r>
          </a:p>
          <a:p>
            <a:pPr lvl="1"/>
            <a:r>
              <a:rPr lang="en-US" altLang="en-US" dirty="0"/>
              <a:t>The amount of protein secreted varies by circadian rhythm</a:t>
            </a:r>
          </a:p>
          <a:p>
            <a:pPr lvl="1"/>
            <a:r>
              <a:rPr lang="en-US" altLang="en-US" dirty="0"/>
              <a:t>Problems: it is time consuming, subject to error due to overcollection or </a:t>
            </a:r>
            <a:r>
              <a:rPr lang="en-US" altLang="en-US" dirty="0" err="1"/>
              <a:t>undercollection</a:t>
            </a:r>
            <a:r>
              <a:rPr lang="en-US" altLang="en-US" dirty="0"/>
              <a:t>, impractical for many patients</a:t>
            </a:r>
          </a:p>
          <a:p>
            <a:pPr>
              <a:defRPr/>
            </a:pPr>
            <a:r>
              <a:rPr lang="en-US" dirty="0"/>
              <a:t>Protein-creatinine or </a:t>
            </a:r>
            <a:r>
              <a:rPr lang="en-US" dirty="0" err="1"/>
              <a:t>albumin:creatinine</a:t>
            </a:r>
            <a:r>
              <a:rPr lang="en-US" dirty="0"/>
              <a:t> ratio on a random urine sample</a:t>
            </a:r>
          </a:p>
          <a:p>
            <a:pPr lvl="1">
              <a:defRPr/>
            </a:pPr>
            <a:r>
              <a:rPr lang="en-US" dirty="0"/>
              <a:t>Correlates well with the 24-hour urine collection </a:t>
            </a:r>
          </a:p>
          <a:p>
            <a:pPr lvl="1">
              <a:defRPr/>
            </a:pPr>
            <a:r>
              <a:rPr lang="en-US" dirty="0"/>
              <a:t>Is easy to obtain</a:t>
            </a:r>
          </a:p>
          <a:p>
            <a:pPr lvl="1">
              <a:defRPr/>
            </a:pPr>
            <a:r>
              <a:rPr lang="en-US" dirty="0"/>
              <a:t>Limitations: if creatinine in urine is not what it is expected to be (assumes 1g/day of creatinine excreted)</a:t>
            </a:r>
          </a:p>
          <a:p>
            <a:endParaRPr lang="en-US" dirty="0"/>
          </a:p>
        </p:txBody>
      </p:sp>
    </p:spTree>
    <p:extLst>
      <p:ext uri="{BB962C8B-B14F-4D97-AF65-F5344CB8AC3E}">
        <p14:creationId xmlns:p14="http://schemas.microsoft.com/office/powerpoint/2010/main" val="3671833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Glucose</a:t>
            </a:r>
            <a:r>
              <a:rPr lang="en-US" dirty="0"/>
              <a:t>	</a:t>
            </a:r>
          </a:p>
        </p:txBody>
      </p:sp>
      <p:sp>
        <p:nvSpPr>
          <p:cNvPr id="3" name="Content Placeholder 2"/>
          <p:cNvSpPr>
            <a:spLocks noGrp="1"/>
          </p:cNvSpPr>
          <p:nvPr>
            <p:ph idx="1"/>
          </p:nvPr>
        </p:nvSpPr>
        <p:spPr/>
        <p:txBody>
          <a:bodyPr>
            <a:normAutofit lnSpcReduction="10000"/>
          </a:bodyPr>
          <a:lstStyle/>
          <a:p>
            <a:r>
              <a:rPr lang="en-US" dirty="0"/>
              <a:t>When blood glucose is &gt;180mg/</a:t>
            </a:r>
            <a:r>
              <a:rPr lang="en-US" dirty="0" err="1"/>
              <a:t>dL</a:t>
            </a:r>
            <a:r>
              <a:rPr lang="en-US" dirty="0"/>
              <a:t>, absorptive capacity of the proximal tubule is </a:t>
            </a:r>
            <a:r>
              <a:rPr lang="en-US" dirty="0" err="1"/>
              <a:t>exceded</a:t>
            </a:r>
            <a:endParaRPr lang="en-US" dirty="0"/>
          </a:p>
          <a:p>
            <a:endParaRPr lang="en-US" dirty="0"/>
          </a:p>
          <a:p>
            <a:r>
              <a:rPr lang="en-US" dirty="0" err="1"/>
              <a:t>Fanconi</a:t>
            </a:r>
            <a:r>
              <a:rPr lang="en-US" dirty="0"/>
              <a:t> Syndrome – proximal tubular dysfunction</a:t>
            </a:r>
          </a:p>
          <a:p>
            <a:pPr lvl="1"/>
            <a:r>
              <a:rPr lang="en-US" dirty="0" err="1"/>
              <a:t>Glucosuria</a:t>
            </a:r>
            <a:r>
              <a:rPr lang="en-US" dirty="0"/>
              <a:t> in the absence of hyperglycemia</a:t>
            </a:r>
          </a:p>
          <a:p>
            <a:pPr lvl="1"/>
            <a:r>
              <a:rPr lang="en-US" altLang="en-US" dirty="0"/>
              <a:t>Also with loss of phosphate, uric acid, amino acids and bicarbonate</a:t>
            </a:r>
          </a:p>
          <a:p>
            <a:pPr lvl="1"/>
            <a:endParaRPr lang="en-US" altLang="en-US" dirty="0"/>
          </a:p>
          <a:p>
            <a:r>
              <a:rPr lang="en-US" altLang="en-US" dirty="0"/>
              <a:t>SGLT-2 Inhibitors</a:t>
            </a:r>
          </a:p>
          <a:p>
            <a:pPr lvl="1"/>
            <a:endParaRPr lang="en-US" dirty="0"/>
          </a:p>
          <a:p>
            <a:r>
              <a:rPr lang="en-US" dirty="0"/>
              <a:t>Pregnancy </a:t>
            </a:r>
          </a:p>
        </p:txBody>
      </p:sp>
    </p:spTree>
    <p:extLst>
      <p:ext uri="{BB962C8B-B14F-4D97-AF65-F5344CB8AC3E}">
        <p14:creationId xmlns:p14="http://schemas.microsoft.com/office/powerpoint/2010/main" val="4217742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Ketones</a:t>
            </a:r>
            <a:r>
              <a:rPr lang="en-US" dirty="0"/>
              <a:t>	</a:t>
            </a:r>
          </a:p>
        </p:txBody>
      </p:sp>
      <p:sp>
        <p:nvSpPr>
          <p:cNvPr id="3" name="Content Placeholder 2"/>
          <p:cNvSpPr>
            <a:spLocks noGrp="1"/>
          </p:cNvSpPr>
          <p:nvPr>
            <p:ph idx="1"/>
          </p:nvPr>
        </p:nvSpPr>
        <p:spPr/>
        <p:txBody>
          <a:bodyPr>
            <a:normAutofit lnSpcReduction="10000"/>
          </a:bodyPr>
          <a:lstStyle/>
          <a:p>
            <a:r>
              <a:rPr lang="en-US" dirty="0"/>
              <a:t>Dipstick detects acetoacetate but not beta-hydroxybutyrate</a:t>
            </a:r>
          </a:p>
          <a:p>
            <a:r>
              <a:rPr lang="en-US" dirty="0"/>
              <a:t>Positive with:</a:t>
            </a:r>
          </a:p>
          <a:p>
            <a:pPr lvl="1"/>
            <a:r>
              <a:rPr lang="en-US" dirty="0"/>
              <a:t>Starvation</a:t>
            </a:r>
          </a:p>
          <a:p>
            <a:pPr lvl="1"/>
            <a:r>
              <a:rPr lang="en-US" dirty="0"/>
              <a:t>Alcoholic ketoacidosis (but sometimes negative when only ketone is beta-hydroxybutyrate)</a:t>
            </a:r>
          </a:p>
          <a:p>
            <a:pPr lvl="1"/>
            <a:r>
              <a:rPr lang="en-US" dirty="0"/>
              <a:t>Diabetic ketoacidosis (dipstick underestimates total ketone excretion, because the main ketone is beta-hydroxybutyrate)</a:t>
            </a:r>
          </a:p>
          <a:p>
            <a:pPr lvl="1"/>
            <a:r>
              <a:rPr lang="en-US" dirty="0"/>
              <a:t>Salicylate toxicity</a:t>
            </a:r>
          </a:p>
          <a:p>
            <a:pPr lvl="1"/>
            <a:r>
              <a:rPr lang="en-US" dirty="0"/>
              <a:t>Isopropyl alcohol poisoning</a:t>
            </a:r>
          </a:p>
          <a:p>
            <a:r>
              <a:rPr lang="en-US" dirty="0"/>
              <a:t>False positive</a:t>
            </a:r>
          </a:p>
          <a:p>
            <a:pPr lvl="1"/>
            <a:r>
              <a:rPr lang="en-US" dirty="0"/>
              <a:t>Drugs with </a:t>
            </a:r>
            <a:r>
              <a:rPr lang="en-US" dirty="0" err="1"/>
              <a:t>sulfydryl</a:t>
            </a:r>
            <a:r>
              <a:rPr lang="en-US" dirty="0"/>
              <a:t> groups: captopril</a:t>
            </a:r>
          </a:p>
        </p:txBody>
      </p:sp>
    </p:spTree>
    <p:extLst>
      <p:ext uri="{BB962C8B-B14F-4D97-AF65-F5344CB8AC3E}">
        <p14:creationId xmlns:p14="http://schemas.microsoft.com/office/powerpoint/2010/main" val="188798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a:t>
            </a:r>
          </a:p>
        </p:txBody>
      </p:sp>
      <p:sp>
        <p:nvSpPr>
          <p:cNvPr id="3" name="Content Placeholder 2"/>
          <p:cNvSpPr>
            <a:spLocks noGrp="1"/>
          </p:cNvSpPr>
          <p:nvPr>
            <p:ph idx="1"/>
          </p:nvPr>
        </p:nvSpPr>
        <p:spPr/>
        <p:txBody>
          <a:bodyPr>
            <a:normAutofit lnSpcReduction="10000"/>
          </a:bodyPr>
          <a:lstStyle/>
          <a:p>
            <a:pPr marL="0" indent="0">
              <a:buNone/>
            </a:pPr>
            <a:r>
              <a:rPr lang="en-US" dirty="0"/>
              <a:t>A 25-year-old female presents to the hospital with confusion and bruising on her arms and legs.  Two days prior she had a diarrheal illness.  Labs reveal hemoglobin of 7.5 , platelets 16 .  Peripheral smear shows schistocytes.  Creatine kinase is normal.  Creatinine is 3.7.  Urinalysis shows no protein, 3+ blood, + urobilinogen, and microscopy shows no erythrocytes.  What is her diagnosis?</a:t>
            </a:r>
          </a:p>
          <a:p>
            <a:pPr marL="514350" indent="-514350">
              <a:buAutoNum type="alphaUcPeriod"/>
            </a:pPr>
            <a:r>
              <a:rPr lang="en-US" dirty="0"/>
              <a:t>Rhabdomyolysis with myoglobinuria</a:t>
            </a:r>
          </a:p>
          <a:p>
            <a:pPr marL="514350" indent="-514350">
              <a:buAutoNum type="alphaUcPeriod"/>
            </a:pPr>
            <a:r>
              <a:rPr lang="en-US" dirty="0"/>
              <a:t>Thrombotic thrombocytopenic purpura with hemoglobinuria</a:t>
            </a:r>
          </a:p>
          <a:p>
            <a:pPr marL="514350" indent="-514350">
              <a:buAutoNum type="alphaUcPeriod"/>
            </a:pPr>
            <a:r>
              <a:rPr lang="en-US" dirty="0"/>
              <a:t>Membranoproliferative glomerulonephritis</a:t>
            </a:r>
          </a:p>
          <a:p>
            <a:pPr marL="514350" indent="-514350">
              <a:buAutoNum type="alphaUcPeriod"/>
            </a:pPr>
            <a:r>
              <a:rPr lang="en-US" dirty="0"/>
              <a:t>Obstructive jaundice</a:t>
            </a:r>
          </a:p>
        </p:txBody>
      </p:sp>
    </p:spTree>
    <p:extLst>
      <p:ext uri="{BB962C8B-B14F-4D97-AF65-F5344CB8AC3E}">
        <p14:creationId xmlns:p14="http://schemas.microsoft.com/office/powerpoint/2010/main" val="236171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a:t>
            </a:r>
          </a:p>
        </p:txBody>
      </p:sp>
      <p:sp>
        <p:nvSpPr>
          <p:cNvPr id="3" name="Content Placeholder 2"/>
          <p:cNvSpPr>
            <a:spLocks noGrp="1"/>
          </p:cNvSpPr>
          <p:nvPr>
            <p:ph idx="1"/>
          </p:nvPr>
        </p:nvSpPr>
        <p:spPr>
          <a:xfrm>
            <a:off x="745603" y="1258466"/>
            <a:ext cx="10515600" cy="3070466"/>
          </a:xfrm>
        </p:spPr>
        <p:txBody>
          <a:bodyPr>
            <a:normAutofit/>
          </a:bodyPr>
          <a:lstStyle/>
          <a:p>
            <a:pPr marL="0" indent="0">
              <a:buNone/>
            </a:pPr>
            <a:r>
              <a:rPr lang="en-US" sz="2000" dirty="0"/>
              <a:t>A 25-year-old female presents to the hospital with confusion and bruising on her arms and legs.  Two days prior she had a diarrheal illness.  Labs reveal hemoglobin of 7.5 , platelets 16 .  Peripheral smear shows schistocytes.  Creatine kinase is normal.  Creatinine is 3.7 .  Urinalysis shows no protein, 3+ blood, + urobilinogen, and microscopy shows no erythrocytes.  What is her diagnosis?</a:t>
            </a:r>
          </a:p>
          <a:p>
            <a:pPr marL="514350" indent="-514350">
              <a:buAutoNum type="alphaUcPeriod"/>
            </a:pPr>
            <a:r>
              <a:rPr lang="en-US" sz="2000" dirty="0"/>
              <a:t>Rhabdomyolysis with myoglobinuria (No – CK is normal)</a:t>
            </a:r>
          </a:p>
          <a:p>
            <a:pPr marL="514350" indent="-514350">
              <a:buAutoNum type="alphaUcPeriod"/>
            </a:pPr>
            <a:r>
              <a:rPr lang="en-US" sz="2000" dirty="0">
                <a:highlight>
                  <a:srgbClr val="00FFFF"/>
                </a:highlight>
              </a:rPr>
              <a:t>Thrombotic thrombocytopenic purpura with hemoglobinuria</a:t>
            </a:r>
          </a:p>
          <a:p>
            <a:pPr marL="514350" indent="-514350">
              <a:buAutoNum type="alphaUcPeriod"/>
            </a:pPr>
            <a:r>
              <a:rPr lang="en-US" sz="2000" dirty="0"/>
              <a:t>Membranoproliferative glomerulonephritis (No – should have dysmorphic RBCs on micro)</a:t>
            </a:r>
          </a:p>
          <a:p>
            <a:pPr marL="514350" indent="-514350">
              <a:buAutoNum type="alphaUcPeriod"/>
            </a:pPr>
            <a:r>
              <a:rPr lang="en-US" sz="2000" dirty="0"/>
              <a:t>Obstructive jaundice (No – should not have urobilinogen in the urine)</a:t>
            </a:r>
          </a:p>
        </p:txBody>
      </p:sp>
      <p:sp>
        <p:nvSpPr>
          <p:cNvPr id="5" name="TextBox 4">
            <a:extLst>
              <a:ext uri="{FF2B5EF4-FFF2-40B4-BE49-F238E27FC236}">
                <a16:creationId xmlns:a16="http://schemas.microsoft.com/office/drawing/2014/main" id="{04C2C063-6BBB-4CAE-9C38-170C8C79A910}"/>
              </a:ext>
            </a:extLst>
          </p:cNvPr>
          <p:cNvSpPr txBox="1"/>
          <p:nvPr/>
        </p:nvSpPr>
        <p:spPr>
          <a:xfrm>
            <a:off x="412830" y="4328932"/>
            <a:ext cx="11296891" cy="2246769"/>
          </a:xfrm>
          <a:prstGeom prst="rect">
            <a:avLst/>
          </a:prstGeom>
          <a:noFill/>
        </p:spPr>
        <p:txBody>
          <a:bodyPr wrap="square" rtlCol="0">
            <a:spAutoFit/>
          </a:bodyPr>
          <a:lstStyle/>
          <a:p>
            <a:r>
              <a:rPr lang="en-US" sz="2000" dirty="0">
                <a:highlight>
                  <a:srgbClr val="00FFFF"/>
                </a:highlight>
              </a:rPr>
              <a:t>This patient has a hemolytic anemia and TTP likely caused by an </a:t>
            </a:r>
            <a:r>
              <a:rPr lang="en-US" sz="2000" dirty="0" err="1">
                <a:highlight>
                  <a:srgbClr val="00FFFF"/>
                </a:highlight>
              </a:rPr>
              <a:t>E.Coli</a:t>
            </a:r>
            <a:r>
              <a:rPr lang="en-US" sz="2000" dirty="0">
                <a:highlight>
                  <a:srgbClr val="00FFFF"/>
                </a:highlight>
              </a:rPr>
              <a:t> infection.  The anemia with presence of schistocytes on peripheral smear suggests hemolysis.  The hemolysis increases unconjugated bilirubin which is insoluble so cannot be excreted by the kidneys, hence no bilirubin in the urine.  It is conjugated in the liver and secreted in the gut where it is  converted to urobilinogen, reabsorbed in the blood and excreted in the kidney.  The presence of blood on urinalysis with no RBCs on microscopy indicates that there is hemoglobin in the urine without cells.  Heme pigment is toxic to the tubular cells and causes Acute Tubular Necrosis.</a:t>
            </a:r>
          </a:p>
        </p:txBody>
      </p:sp>
    </p:spTree>
    <p:extLst>
      <p:ext uri="{BB962C8B-B14F-4D97-AF65-F5344CB8AC3E}">
        <p14:creationId xmlns:p14="http://schemas.microsoft.com/office/powerpoint/2010/main" val="3452880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0000"/>
                </a:solidFill>
              </a:rPr>
              <a:t>Hematuria</a:t>
            </a:r>
          </a:p>
        </p:txBody>
      </p:sp>
      <p:sp>
        <p:nvSpPr>
          <p:cNvPr id="3" name="Content Placeholder 2"/>
          <p:cNvSpPr>
            <a:spLocks noGrp="1"/>
          </p:cNvSpPr>
          <p:nvPr>
            <p:ph idx="1"/>
          </p:nvPr>
        </p:nvSpPr>
        <p:spPr/>
        <p:txBody>
          <a:bodyPr/>
          <a:lstStyle/>
          <a:p>
            <a:r>
              <a:rPr lang="en-US" altLang="en-US" dirty="0"/>
              <a:t>Presence of blood or intact cells in the urine</a:t>
            </a:r>
          </a:p>
          <a:p>
            <a:r>
              <a:rPr lang="en-US" altLang="en-US" dirty="0"/>
              <a:t>A very alkaline urine or a urine with very low specific gravity can cause RBC to lyse</a:t>
            </a:r>
          </a:p>
          <a:p>
            <a:r>
              <a:rPr lang="en-US" altLang="en-US" dirty="0"/>
              <a:t>RBC can enter the urine anywhere from the glomerulus to the urethra</a:t>
            </a:r>
          </a:p>
          <a:p>
            <a:r>
              <a:rPr lang="en-US" altLang="en-US" dirty="0"/>
              <a:t>Reagent strips can detect 1-2 RBC/</a:t>
            </a:r>
            <a:r>
              <a:rPr lang="en-US" altLang="en-US" dirty="0" err="1"/>
              <a:t>hpf</a:t>
            </a:r>
            <a:endParaRPr lang="en-US" altLang="en-US" dirty="0"/>
          </a:p>
          <a:p>
            <a:r>
              <a:rPr lang="en-US" altLang="en-US" dirty="0"/>
              <a:t>Greater than 2 RBC/</a:t>
            </a:r>
            <a:r>
              <a:rPr lang="en-US" altLang="en-US" dirty="0" err="1"/>
              <a:t>hpf</a:t>
            </a:r>
            <a:r>
              <a:rPr lang="en-US" altLang="en-US" dirty="0"/>
              <a:t> considered abnormal</a:t>
            </a:r>
          </a:p>
          <a:p>
            <a:endParaRPr lang="en-US" dirty="0"/>
          </a:p>
        </p:txBody>
      </p:sp>
    </p:spTree>
    <p:extLst>
      <p:ext uri="{BB962C8B-B14F-4D97-AF65-F5344CB8AC3E}">
        <p14:creationId xmlns:p14="http://schemas.microsoft.com/office/powerpoint/2010/main" val="53876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Specimen Collection</a:t>
            </a:r>
          </a:p>
        </p:txBody>
      </p:sp>
      <p:sp>
        <p:nvSpPr>
          <p:cNvPr id="3" name="Content Placeholder 2"/>
          <p:cNvSpPr>
            <a:spLocks noGrp="1"/>
          </p:cNvSpPr>
          <p:nvPr>
            <p:ph idx="1"/>
          </p:nvPr>
        </p:nvSpPr>
        <p:spPr/>
        <p:txBody>
          <a:bodyPr/>
          <a:lstStyle/>
          <a:p>
            <a:r>
              <a:rPr lang="en-US" dirty="0"/>
              <a:t>Avoid exercise 72 hours prior – trauma increases proteinuria and hematuria</a:t>
            </a:r>
          </a:p>
          <a:p>
            <a:r>
              <a:rPr lang="en-US" dirty="0"/>
              <a:t>Avoid contamination</a:t>
            </a:r>
          </a:p>
          <a:p>
            <a:pPr lvl="1"/>
            <a:r>
              <a:rPr lang="en-US" dirty="0"/>
              <a:t>Males – retract foreskin</a:t>
            </a:r>
          </a:p>
          <a:p>
            <a:pPr lvl="1"/>
            <a:r>
              <a:rPr lang="en-US" dirty="0"/>
              <a:t>Females – separate labia and cleanse </a:t>
            </a:r>
            <a:r>
              <a:rPr lang="en-US" dirty="0" err="1"/>
              <a:t>periurethral</a:t>
            </a:r>
            <a:r>
              <a:rPr lang="en-US" dirty="0"/>
              <a:t> area with sterile wipe</a:t>
            </a:r>
          </a:p>
          <a:p>
            <a:pPr lvl="1"/>
            <a:r>
              <a:rPr lang="en-US" dirty="0"/>
              <a:t>Midstream “clean catch” collection or bladder catheterization</a:t>
            </a:r>
          </a:p>
          <a:p>
            <a:pPr marL="0" indent="0">
              <a:buNone/>
            </a:pPr>
            <a:endParaRPr lang="en-US" dirty="0"/>
          </a:p>
        </p:txBody>
      </p:sp>
    </p:spTree>
    <p:extLst>
      <p:ext uri="{BB962C8B-B14F-4D97-AF65-F5344CB8AC3E}">
        <p14:creationId xmlns:p14="http://schemas.microsoft.com/office/powerpoint/2010/main" val="1613234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0000"/>
                </a:solidFill>
              </a:rPr>
              <a:t>Hemoglobinuria</a:t>
            </a:r>
          </a:p>
        </p:txBody>
      </p:sp>
      <p:sp>
        <p:nvSpPr>
          <p:cNvPr id="3" name="Content Placeholder 2"/>
          <p:cNvSpPr>
            <a:spLocks noGrp="1"/>
          </p:cNvSpPr>
          <p:nvPr>
            <p:ph idx="1"/>
          </p:nvPr>
        </p:nvSpPr>
        <p:spPr/>
        <p:txBody>
          <a:bodyPr/>
          <a:lstStyle/>
          <a:p>
            <a:r>
              <a:rPr lang="en-US" altLang="en-US" dirty="0"/>
              <a:t>Hemoglobinuria –presence of free hemoglobin in the urine due to  intravascular hemolysis</a:t>
            </a:r>
          </a:p>
          <a:p>
            <a:endParaRPr lang="en-US" altLang="en-US" dirty="0"/>
          </a:p>
          <a:p>
            <a:pPr marL="457200" lvl="1" indent="0">
              <a:buNone/>
            </a:pPr>
            <a:r>
              <a:rPr lang="en-US" altLang="en-US" dirty="0"/>
              <a:t>May lead to kidney damage – Acute Tubular Necrosis from </a:t>
            </a:r>
            <a:r>
              <a:rPr lang="en-US" altLang="en-US" dirty="0" err="1"/>
              <a:t>heme</a:t>
            </a:r>
            <a:r>
              <a:rPr lang="en-US" altLang="en-US" dirty="0"/>
              <a:t> pigment</a:t>
            </a:r>
          </a:p>
          <a:p>
            <a:endParaRPr lang="en-US" dirty="0"/>
          </a:p>
        </p:txBody>
      </p:sp>
    </p:spTree>
    <p:extLst>
      <p:ext uri="{BB962C8B-B14F-4D97-AF65-F5344CB8AC3E}">
        <p14:creationId xmlns:p14="http://schemas.microsoft.com/office/powerpoint/2010/main" val="1643934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73214"/>
          </a:xfrm>
        </p:spPr>
        <p:txBody>
          <a:bodyPr/>
          <a:lstStyle/>
          <a:p>
            <a:r>
              <a:rPr lang="en-US" dirty="0">
                <a:solidFill>
                  <a:srgbClr val="CC0000"/>
                </a:solidFill>
              </a:rPr>
              <a:t>Blood</a:t>
            </a:r>
            <a:r>
              <a:rPr lang="en-US" dirty="0"/>
              <a:t>	</a:t>
            </a:r>
          </a:p>
        </p:txBody>
      </p:sp>
      <p:sp>
        <p:nvSpPr>
          <p:cNvPr id="3" name="Content Placeholder 2"/>
          <p:cNvSpPr>
            <a:spLocks noGrp="1"/>
          </p:cNvSpPr>
          <p:nvPr>
            <p:ph idx="1"/>
          </p:nvPr>
        </p:nvSpPr>
        <p:spPr>
          <a:xfrm>
            <a:off x="838200" y="1088020"/>
            <a:ext cx="10515600" cy="5769979"/>
          </a:xfrm>
        </p:spPr>
        <p:txBody>
          <a:bodyPr>
            <a:normAutofit fontScale="70000" lnSpcReduction="20000"/>
          </a:bodyPr>
          <a:lstStyle/>
          <a:p>
            <a:r>
              <a:rPr lang="en-US" dirty="0"/>
              <a:t>Dipstick measures peroxidase activity</a:t>
            </a:r>
          </a:p>
          <a:p>
            <a:pPr lvl="1"/>
            <a:r>
              <a:rPr lang="en-US" sz="2800" b="1" dirty="0"/>
              <a:t>Free hemoglobin – hemolysis</a:t>
            </a:r>
          </a:p>
          <a:p>
            <a:pPr lvl="1"/>
            <a:r>
              <a:rPr lang="en-US" dirty="0"/>
              <a:t>Intact erythrocytes</a:t>
            </a:r>
          </a:p>
          <a:p>
            <a:r>
              <a:rPr lang="en-US" dirty="0"/>
              <a:t>1-3 erythrocytes/</a:t>
            </a:r>
            <a:r>
              <a:rPr lang="en-US" dirty="0" err="1"/>
              <a:t>hpf</a:t>
            </a:r>
            <a:r>
              <a:rPr lang="en-US" dirty="0"/>
              <a:t> needed for positive result</a:t>
            </a:r>
          </a:p>
          <a:p>
            <a:r>
              <a:rPr lang="en-US" dirty="0"/>
              <a:t>False positives</a:t>
            </a:r>
          </a:p>
          <a:p>
            <a:pPr lvl="1"/>
            <a:r>
              <a:rPr lang="en-US" sz="2800" b="1" dirty="0"/>
              <a:t>Myoglobin</a:t>
            </a:r>
          </a:p>
          <a:p>
            <a:pPr lvl="1"/>
            <a:r>
              <a:rPr lang="en-US" dirty="0"/>
              <a:t>Bacteria that express </a:t>
            </a:r>
            <a:r>
              <a:rPr lang="en-US" dirty="0" err="1"/>
              <a:t>pseudoperoxidase</a:t>
            </a:r>
            <a:r>
              <a:rPr lang="en-US" dirty="0"/>
              <a:t> activity: Enterobacter, </a:t>
            </a:r>
            <a:r>
              <a:rPr lang="en-US" dirty="0" err="1"/>
              <a:t>Staphyloccoci</a:t>
            </a:r>
            <a:r>
              <a:rPr lang="en-US" dirty="0"/>
              <a:t>, </a:t>
            </a:r>
            <a:r>
              <a:rPr lang="en-US" dirty="0" err="1"/>
              <a:t>Strebtococci</a:t>
            </a:r>
            <a:r>
              <a:rPr lang="en-US" dirty="0"/>
              <a:t> species</a:t>
            </a:r>
          </a:p>
          <a:p>
            <a:pPr lvl="1"/>
            <a:r>
              <a:rPr lang="en-US" dirty="0"/>
              <a:t>Hypochlorite</a:t>
            </a:r>
          </a:p>
          <a:p>
            <a:pPr lvl="1"/>
            <a:r>
              <a:rPr lang="en-US" dirty="0"/>
              <a:t>Rifampin</a:t>
            </a:r>
          </a:p>
          <a:p>
            <a:pPr lvl="1"/>
            <a:r>
              <a:rPr lang="en-US" dirty="0" err="1"/>
              <a:t>Chloroquin</a:t>
            </a:r>
            <a:endParaRPr lang="en-US" dirty="0"/>
          </a:p>
          <a:p>
            <a:pPr lvl="1"/>
            <a:r>
              <a:rPr lang="en-US" dirty="0"/>
              <a:t>Iodine</a:t>
            </a:r>
          </a:p>
          <a:p>
            <a:pPr lvl="1"/>
            <a:r>
              <a:rPr lang="en-US" dirty="0"/>
              <a:t>Alkaline urine</a:t>
            </a:r>
          </a:p>
          <a:p>
            <a:pPr lvl="1"/>
            <a:r>
              <a:rPr lang="en-US" dirty="0"/>
              <a:t>Low specific gravity</a:t>
            </a:r>
          </a:p>
          <a:p>
            <a:pPr lvl="1"/>
            <a:r>
              <a:rPr lang="en-US" dirty="0"/>
              <a:t>Semen</a:t>
            </a:r>
          </a:p>
          <a:p>
            <a:pPr lvl="1"/>
            <a:r>
              <a:rPr lang="en-US" dirty="0"/>
              <a:t>Oxidizing agents to clean the perineum</a:t>
            </a:r>
          </a:p>
          <a:p>
            <a:r>
              <a:rPr lang="en-US" dirty="0"/>
              <a:t>False negatives</a:t>
            </a:r>
          </a:p>
          <a:p>
            <a:pPr lvl="1"/>
            <a:r>
              <a:rPr lang="en-US" dirty="0"/>
              <a:t>Ascorbic acid</a:t>
            </a:r>
          </a:p>
          <a:p>
            <a:r>
              <a:rPr lang="en-US" dirty="0"/>
              <a:t>Blood on urine dipstick with no RBCs on microscopy raises suspicion for:</a:t>
            </a:r>
          </a:p>
          <a:p>
            <a:pPr lvl="1"/>
            <a:r>
              <a:rPr lang="en-US" sz="3200" b="1" dirty="0"/>
              <a:t> Rhabdomyolysis (myoglobin) positive for blood with no erythrocytes</a:t>
            </a:r>
          </a:p>
          <a:p>
            <a:pPr lvl="1"/>
            <a:r>
              <a:rPr lang="en-US" sz="3200" b="1" dirty="0"/>
              <a:t>Hemolysis</a:t>
            </a:r>
          </a:p>
          <a:p>
            <a:pPr marL="457200" lvl="1" indent="0">
              <a:buNone/>
            </a:pPr>
            <a:endParaRPr lang="en-US" sz="3200" b="1" dirty="0"/>
          </a:p>
        </p:txBody>
      </p:sp>
    </p:spTree>
    <p:extLst>
      <p:ext uri="{BB962C8B-B14F-4D97-AF65-F5344CB8AC3E}">
        <p14:creationId xmlns:p14="http://schemas.microsoft.com/office/powerpoint/2010/main" val="2616236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6</a:t>
            </a:r>
          </a:p>
        </p:txBody>
      </p:sp>
      <p:sp>
        <p:nvSpPr>
          <p:cNvPr id="3" name="Content Placeholder 2"/>
          <p:cNvSpPr>
            <a:spLocks noGrp="1"/>
          </p:cNvSpPr>
          <p:nvPr>
            <p:ph idx="1"/>
          </p:nvPr>
        </p:nvSpPr>
        <p:spPr/>
        <p:txBody>
          <a:bodyPr>
            <a:normAutofit lnSpcReduction="10000"/>
          </a:bodyPr>
          <a:lstStyle/>
          <a:p>
            <a:pPr marL="0" indent="0">
              <a:buNone/>
            </a:pPr>
            <a:r>
              <a:rPr lang="en-US" dirty="0"/>
              <a:t>A 30-year-old man presents to the hospital with severe total body aches after a day of playing basketball outside in Phoenix.  His creatinine is 5.6 , potassium is 5.9 .  Hemoglobin is normal.  Creatine kinase is 12,000 . Urinalysis shows 3+ blood and no erythrocytes.  What is the most likely diagnosis?</a:t>
            </a:r>
          </a:p>
          <a:p>
            <a:pPr marL="514350" indent="-514350">
              <a:buAutoNum type="alphaUcPeriod"/>
            </a:pPr>
            <a:r>
              <a:rPr lang="en-US" dirty="0"/>
              <a:t>Rhabdomyolysis with myoglobinuria</a:t>
            </a:r>
          </a:p>
          <a:p>
            <a:pPr marL="514350" indent="-514350">
              <a:buAutoNum type="alphaUcPeriod"/>
            </a:pPr>
            <a:r>
              <a:rPr lang="en-US" dirty="0"/>
              <a:t>Consumption of too many beets</a:t>
            </a:r>
          </a:p>
          <a:p>
            <a:pPr marL="514350" indent="-514350">
              <a:buAutoNum type="alphaUcPeriod"/>
            </a:pPr>
            <a:r>
              <a:rPr lang="en-US" dirty="0"/>
              <a:t>Acute renal colic from nephrolithiasis</a:t>
            </a:r>
          </a:p>
          <a:p>
            <a:pPr marL="514350" indent="-514350">
              <a:buAutoNum type="alphaUcPeriod"/>
            </a:pPr>
            <a:r>
              <a:rPr lang="en-US" dirty="0"/>
              <a:t>Renal cell carcinoma</a:t>
            </a:r>
          </a:p>
          <a:p>
            <a:pPr marL="514350" indent="-514350">
              <a:buAutoNum type="alphaUcPeriod"/>
            </a:pPr>
            <a:r>
              <a:rPr lang="en-US" dirty="0"/>
              <a:t>Lupus nephritis</a:t>
            </a:r>
          </a:p>
        </p:txBody>
      </p:sp>
    </p:spTree>
    <p:extLst>
      <p:ext uri="{BB962C8B-B14F-4D97-AF65-F5344CB8AC3E}">
        <p14:creationId xmlns:p14="http://schemas.microsoft.com/office/powerpoint/2010/main" val="3250382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6</a:t>
            </a:r>
          </a:p>
        </p:txBody>
      </p:sp>
      <p:sp>
        <p:nvSpPr>
          <p:cNvPr id="3" name="Content Placeholder 2"/>
          <p:cNvSpPr>
            <a:spLocks noGrp="1"/>
          </p:cNvSpPr>
          <p:nvPr>
            <p:ph idx="1"/>
          </p:nvPr>
        </p:nvSpPr>
        <p:spPr>
          <a:xfrm>
            <a:off x="745601" y="1258466"/>
            <a:ext cx="11187897" cy="3845969"/>
          </a:xfrm>
        </p:spPr>
        <p:txBody>
          <a:bodyPr>
            <a:normAutofit fontScale="92500" lnSpcReduction="20000"/>
          </a:bodyPr>
          <a:lstStyle/>
          <a:p>
            <a:pPr marL="0" indent="0">
              <a:buNone/>
            </a:pPr>
            <a:r>
              <a:rPr lang="en-US" dirty="0"/>
              <a:t>A 30 year old man presents to the hospital with severe total body aches after a day of playing basketball outside in Phoenix.  His creatinine is 5.6 , potassium is 5.9 .  Hemoglobin is normal.  Creatine kinase is 12,000 . Urinalysis shows 3+ blood and no erythrocytes.  What is the most likely diagnosis?</a:t>
            </a:r>
          </a:p>
          <a:p>
            <a:pPr marL="514350" indent="-514350">
              <a:buAutoNum type="alphaUcPeriod"/>
            </a:pPr>
            <a:r>
              <a:rPr lang="en-US" dirty="0">
                <a:highlight>
                  <a:srgbClr val="00FFFF"/>
                </a:highlight>
              </a:rPr>
              <a:t>Rhabdomyolysis with myoglobinuria</a:t>
            </a:r>
          </a:p>
          <a:p>
            <a:pPr marL="514350" indent="-514350">
              <a:buAutoNum type="alphaUcPeriod"/>
            </a:pPr>
            <a:r>
              <a:rPr lang="en-US" dirty="0"/>
              <a:t>Consumption of too many beets (No – urinalysis and micro would both be negative for blood)</a:t>
            </a:r>
          </a:p>
          <a:p>
            <a:pPr marL="514350" indent="-514350">
              <a:buAutoNum type="alphaUcPeriod"/>
            </a:pPr>
            <a:r>
              <a:rPr lang="en-US" dirty="0"/>
              <a:t>Acute renal colic from nephrolithiasis (No – Micro would have intact RBCs)</a:t>
            </a:r>
          </a:p>
          <a:p>
            <a:pPr marL="514350" indent="-514350">
              <a:buFont typeface="Arial" panose="020B0604020202020204" pitchFamily="34" charset="0"/>
              <a:buAutoNum type="alphaUcPeriod"/>
            </a:pPr>
            <a:r>
              <a:rPr lang="en-US" dirty="0"/>
              <a:t>Renal cell carcinoma (No – Micro would have intact RBCs)</a:t>
            </a:r>
          </a:p>
          <a:p>
            <a:pPr marL="514350" indent="-514350">
              <a:buAutoNum type="alphaUcPeriod"/>
            </a:pPr>
            <a:r>
              <a:rPr lang="en-US" dirty="0"/>
              <a:t>Lupus nephritis (No – Micro would have dysmorphic RBCs or RBC casts)</a:t>
            </a:r>
          </a:p>
        </p:txBody>
      </p:sp>
      <p:sp>
        <p:nvSpPr>
          <p:cNvPr id="4" name="TextBox 3">
            <a:extLst>
              <a:ext uri="{FF2B5EF4-FFF2-40B4-BE49-F238E27FC236}">
                <a16:creationId xmlns:a16="http://schemas.microsoft.com/office/drawing/2014/main" id="{F287D7A5-9088-4D88-A5C9-D2A547C66A15}"/>
              </a:ext>
            </a:extLst>
          </p:cNvPr>
          <p:cNvSpPr txBox="1"/>
          <p:nvPr/>
        </p:nvSpPr>
        <p:spPr>
          <a:xfrm>
            <a:off x="544010" y="4757196"/>
            <a:ext cx="11111696" cy="1938992"/>
          </a:xfrm>
          <a:prstGeom prst="rect">
            <a:avLst/>
          </a:prstGeom>
          <a:noFill/>
        </p:spPr>
        <p:txBody>
          <a:bodyPr wrap="square" rtlCol="0">
            <a:spAutoFit/>
          </a:bodyPr>
          <a:lstStyle/>
          <a:p>
            <a:r>
              <a:rPr lang="en-US" sz="2000" dirty="0">
                <a:highlight>
                  <a:srgbClr val="00FFFF"/>
                </a:highlight>
              </a:rPr>
              <a:t>This patient has rhabdomyolysis caused by breakdown of muscle.  Myoglobin gets filtered by the kidneys and causes toxicity to the renal tubules – Acute Tubular Necrosis.  The high CK is diagnostic of rhabdomyolysis.  The potassium is high because of the ARF and also there is cellular lysis from muscle injury, and the intracellular potassium is coming out of the cells. The presence of blood on urinalysis is because the reagent for </a:t>
            </a:r>
            <a:r>
              <a:rPr lang="en-US" sz="2000" dirty="0" err="1">
                <a:highlight>
                  <a:srgbClr val="00FFFF"/>
                </a:highlight>
              </a:rPr>
              <a:t>heme</a:t>
            </a:r>
            <a:r>
              <a:rPr lang="en-US" sz="2000" dirty="0">
                <a:highlight>
                  <a:srgbClr val="00FFFF"/>
                </a:highlight>
              </a:rPr>
              <a:t> </a:t>
            </a:r>
            <a:r>
              <a:rPr lang="en-US" sz="2000" dirty="0" err="1">
                <a:highlight>
                  <a:srgbClr val="00FFFF"/>
                </a:highlight>
              </a:rPr>
              <a:t>crossreacts</a:t>
            </a:r>
            <a:r>
              <a:rPr lang="en-US" sz="2000" dirty="0">
                <a:highlight>
                  <a:srgbClr val="00FFFF"/>
                </a:highlight>
              </a:rPr>
              <a:t> with myoglobin.  Whenever you see blood on urinalysis with no RBCs on micro, think rhabdomyolysis or hemolytic anemia.</a:t>
            </a:r>
          </a:p>
        </p:txBody>
      </p:sp>
    </p:spTree>
    <p:extLst>
      <p:ext uri="{BB962C8B-B14F-4D97-AF65-F5344CB8AC3E}">
        <p14:creationId xmlns:p14="http://schemas.microsoft.com/office/powerpoint/2010/main" val="4176958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3399"/>
                </a:solidFill>
              </a:rPr>
              <a:t>Myoglobinuria</a:t>
            </a:r>
          </a:p>
        </p:txBody>
      </p:sp>
      <p:sp>
        <p:nvSpPr>
          <p:cNvPr id="3" name="Content Placeholder 2"/>
          <p:cNvSpPr>
            <a:spLocks noGrp="1"/>
          </p:cNvSpPr>
          <p:nvPr>
            <p:ph idx="1"/>
          </p:nvPr>
        </p:nvSpPr>
        <p:spPr/>
        <p:txBody>
          <a:bodyPr/>
          <a:lstStyle/>
          <a:p>
            <a:r>
              <a:rPr lang="en-US" altLang="en-US" dirty="0"/>
              <a:t>Myoglobinuria-small molecular weight </a:t>
            </a:r>
            <a:r>
              <a:rPr lang="en-US" altLang="en-US" dirty="0" err="1"/>
              <a:t>heme</a:t>
            </a:r>
            <a:r>
              <a:rPr lang="en-US" altLang="en-US" dirty="0"/>
              <a:t> protein of striated muscle found in urine</a:t>
            </a:r>
          </a:p>
          <a:p>
            <a:r>
              <a:rPr lang="en-US" altLang="en-US" dirty="0"/>
              <a:t>Reacts to same reagent for hemoglobin</a:t>
            </a:r>
          </a:p>
          <a:p>
            <a:r>
              <a:rPr lang="en-US" altLang="en-US" dirty="0"/>
              <a:t>Toxic to renal tubules, may cause acute renal failure</a:t>
            </a:r>
          </a:p>
          <a:p>
            <a:r>
              <a:rPr lang="en-US" altLang="en-US" dirty="0"/>
              <a:t>Cleared from plasma in the first pass, therefore serum is clear of myoglobin</a:t>
            </a:r>
          </a:p>
          <a:p>
            <a:endParaRPr lang="en-US" dirty="0"/>
          </a:p>
        </p:txBody>
      </p:sp>
    </p:spTree>
    <p:extLst>
      <p:ext uri="{BB962C8B-B14F-4D97-AF65-F5344CB8AC3E}">
        <p14:creationId xmlns:p14="http://schemas.microsoft.com/office/powerpoint/2010/main" val="4026166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Leukocyte Esterase and Nitrites</a:t>
            </a:r>
          </a:p>
        </p:txBody>
      </p:sp>
      <p:sp>
        <p:nvSpPr>
          <p:cNvPr id="3" name="Content Placeholder 2"/>
          <p:cNvSpPr>
            <a:spLocks noGrp="1"/>
          </p:cNvSpPr>
          <p:nvPr>
            <p:ph idx="1"/>
          </p:nvPr>
        </p:nvSpPr>
        <p:spPr/>
        <p:txBody>
          <a:bodyPr>
            <a:normAutofit fontScale="85000" lnSpcReduction="20000"/>
          </a:bodyPr>
          <a:lstStyle/>
          <a:p>
            <a:r>
              <a:rPr lang="en-US" dirty="0"/>
              <a:t>Leukocyte Esterase</a:t>
            </a:r>
          </a:p>
          <a:p>
            <a:pPr lvl="1"/>
            <a:r>
              <a:rPr lang="en-US" dirty="0"/>
              <a:t>Enzyme present on leukocytes</a:t>
            </a:r>
          </a:p>
          <a:p>
            <a:pPr lvl="1"/>
            <a:r>
              <a:rPr lang="en-US" dirty="0"/>
              <a:t>Positive when 3 leukocytes/</a:t>
            </a:r>
            <a:r>
              <a:rPr lang="en-US" dirty="0" err="1"/>
              <a:t>hpf</a:t>
            </a:r>
            <a:r>
              <a:rPr lang="en-US" dirty="0"/>
              <a:t> present</a:t>
            </a:r>
          </a:p>
          <a:p>
            <a:pPr lvl="1"/>
            <a:r>
              <a:rPr lang="en-US" altLang="en-US" dirty="0"/>
              <a:t>False positive - high glucose or protein concentrations, in the presence of tetracycline, tobramycin, or some cephalosporins</a:t>
            </a:r>
          </a:p>
          <a:p>
            <a:pPr lvl="1"/>
            <a:endParaRPr lang="en-US" dirty="0"/>
          </a:p>
          <a:p>
            <a:r>
              <a:rPr lang="en-US" dirty="0"/>
              <a:t>Nitrites</a:t>
            </a:r>
          </a:p>
          <a:p>
            <a:pPr lvl="1"/>
            <a:r>
              <a:rPr lang="en-US" dirty="0"/>
              <a:t>Result from the conversion of nitrates to nitrites by gram-negative bacteria</a:t>
            </a:r>
          </a:p>
          <a:p>
            <a:pPr lvl="2"/>
            <a:r>
              <a:rPr lang="en-US" dirty="0"/>
              <a:t>Detects UTI’s caused by gram-negative organisms, including: Escherichia coli, Klebsiella pneumoniae, Proteus</a:t>
            </a:r>
          </a:p>
          <a:p>
            <a:pPr lvl="2"/>
            <a:r>
              <a:rPr lang="en-US" dirty="0"/>
              <a:t>Does not detect UTI’s caused by gram-positive organisms such as Enterococcus that do not produce nitrite</a:t>
            </a:r>
          </a:p>
          <a:p>
            <a:r>
              <a:rPr lang="en-US" b="1" dirty="0"/>
              <a:t>Presence of BOTH leukocyte esterase and nitrites on urine dipstick highly suggestive of UTI</a:t>
            </a:r>
          </a:p>
          <a:p>
            <a:r>
              <a:rPr lang="en-US" dirty="0"/>
              <a:t>Absence of BOTH has high negative predictive value for UTI </a:t>
            </a:r>
          </a:p>
          <a:p>
            <a:endParaRPr lang="en-US" dirty="0"/>
          </a:p>
        </p:txBody>
      </p:sp>
    </p:spTree>
    <p:extLst>
      <p:ext uri="{BB962C8B-B14F-4D97-AF65-F5344CB8AC3E}">
        <p14:creationId xmlns:p14="http://schemas.microsoft.com/office/powerpoint/2010/main" val="2714810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Bilirubin</a:t>
            </a:r>
          </a:p>
        </p:txBody>
      </p:sp>
      <p:sp>
        <p:nvSpPr>
          <p:cNvPr id="3" name="Content Placeholder 2"/>
          <p:cNvSpPr>
            <a:spLocks noGrp="1"/>
          </p:cNvSpPr>
          <p:nvPr>
            <p:ph idx="1"/>
          </p:nvPr>
        </p:nvSpPr>
        <p:spPr/>
        <p:txBody>
          <a:bodyPr/>
          <a:lstStyle/>
          <a:p>
            <a:r>
              <a:rPr lang="en-US" altLang="en-US" dirty="0"/>
              <a:t>Bilirubin is formed from the breakdown of hemoglobin in the spleen; bound to albumin transported to liver via blood (unconjugated, insoluble can’t be filtered by kidney)</a:t>
            </a:r>
          </a:p>
          <a:p>
            <a:r>
              <a:rPr lang="en-US" altLang="en-US" dirty="0"/>
              <a:t>Bilirubin then is conjugated in liver and excreted via bile duct in duodenum</a:t>
            </a:r>
          </a:p>
          <a:p>
            <a:r>
              <a:rPr lang="en-US" altLang="en-US" dirty="0"/>
              <a:t>Very small amount of conjugated bilirubin may be reabsorbed and filtered by the kidney whenever plasma levels are high.</a:t>
            </a:r>
          </a:p>
          <a:p>
            <a:pPr marL="0" indent="0">
              <a:buNone/>
            </a:pPr>
            <a:endParaRPr lang="en-US" dirty="0"/>
          </a:p>
        </p:txBody>
      </p:sp>
    </p:spTree>
    <p:extLst>
      <p:ext uri="{BB962C8B-B14F-4D97-AF65-F5344CB8AC3E}">
        <p14:creationId xmlns:p14="http://schemas.microsoft.com/office/powerpoint/2010/main" val="572689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Bilirubin</a:t>
            </a:r>
            <a:r>
              <a:rPr lang="en-US" dirty="0"/>
              <a:t>	</a:t>
            </a:r>
          </a:p>
        </p:txBody>
      </p:sp>
      <p:sp>
        <p:nvSpPr>
          <p:cNvPr id="3" name="Content Placeholder 2"/>
          <p:cNvSpPr>
            <a:spLocks noGrp="1"/>
          </p:cNvSpPr>
          <p:nvPr>
            <p:ph idx="1"/>
          </p:nvPr>
        </p:nvSpPr>
        <p:spPr/>
        <p:txBody>
          <a:bodyPr>
            <a:normAutofit/>
          </a:bodyPr>
          <a:lstStyle/>
          <a:p>
            <a:r>
              <a:rPr lang="en-US" dirty="0"/>
              <a:t>Conjugated bilirubin not usually present in the urine.  Thus, its presence suggests:</a:t>
            </a:r>
          </a:p>
          <a:p>
            <a:pPr lvl="1"/>
            <a:r>
              <a:rPr lang="en-US" sz="2800" b="1" dirty="0"/>
              <a:t>Severe liver disease</a:t>
            </a:r>
          </a:p>
          <a:p>
            <a:pPr lvl="1"/>
            <a:r>
              <a:rPr lang="en-US" sz="2800" b="1" dirty="0"/>
              <a:t>Obstructive jaundice</a:t>
            </a:r>
          </a:p>
          <a:p>
            <a:pPr lvl="1"/>
            <a:endParaRPr lang="en-US" dirty="0"/>
          </a:p>
          <a:p>
            <a:r>
              <a:rPr lang="en-US" dirty="0"/>
              <a:t>False positive: chlorpromazine</a:t>
            </a:r>
          </a:p>
          <a:p>
            <a:r>
              <a:rPr lang="en-US" dirty="0"/>
              <a:t>False negative: ascorbic acid</a:t>
            </a:r>
          </a:p>
        </p:txBody>
      </p:sp>
    </p:spTree>
    <p:extLst>
      <p:ext uri="{BB962C8B-B14F-4D97-AF65-F5344CB8AC3E}">
        <p14:creationId xmlns:p14="http://schemas.microsoft.com/office/powerpoint/2010/main" val="3363124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Urobilinogen</a:t>
            </a:r>
            <a:r>
              <a:rPr lang="en-US" dirty="0"/>
              <a:t>	</a:t>
            </a:r>
          </a:p>
        </p:txBody>
      </p:sp>
      <p:sp>
        <p:nvSpPr>
          <p:cNvPr id="3" name="Content Placeholder 2"/>
          <p:cNvSpPr>
            <a:spLocks noGrp="1"/>
          </p:cNvSpPr>
          <p:nvPr>
            <p:ph idx="1"/>
          </p:nvPr>
        </p:nvSpPr>
        <p:spPr/>
        <p:txBody>
          <a:bodyPr>
            <a:normAutofit/>
          </a:bodyPr>
          <a:lstStyle/>
          <a:p>
            <a:r>
              <a:rPr lang="en-US" dirty="0"/>
              <a:t>Produced in the gut from metabolism of bilirubin into urobilinogen</a:t>
            </a:r>
          </a:p>
          <a:p>
            <a:r>
              <a:rPr lang="en-US" dirty="0"/>
              <a:t>Most is excreted in the gut, but a small amount is reabsorbed into the blood and excreted in the urine</a:t>
            </a:r>
          </a:p>
          <a:p>
            <a:r>
              <a:rPr lang="en-US" b="1" dirty="0"/>
              <a:t>Positive</a:t>
            </a:r>
            <a:r>
              <a:rPr lang="en-US" dirty="0"/>
              <a:t> in the urine and gut: </a:t>
            </a:r>
            <a:r>
              <a:rPr lang="en-US" b="1" dirty="0"/>
              <a:t>hemolytic anemia</a:t>
            </a:r>
          </a:p>
          <a:p>
            <a:r>
              <a:rPr lang="en-US" b="1" dirty="0"/>
              <a:t>Negative </a:t>
            </a:r>
            <a:r>
              <a:rPr lang="en-US" dirty="0"/>
              <a:t>in the urine and gut: </a:t>
            </a:r>
            <a:r>
              <a:rPr lang="en-US" b="1" dirty="0"/>
              <a:t>biliary obstruction </a:t>
            </a:r>
            <a:r>
              <a:rPr lang="en-US" dirty="0"/>
              <a:t>(because bilirubin does not reach the bowel to be metabolized into urobilinogen)</a:t>
            </a:r>
          </a:p>
        </p:txBody>
      </p:sp>
    </p:spTree>
    <p:extLst>
      <p:ext uri="{BB962C8B-B14F-4D97-AF65-F5344CB8AC3E}">
        <p14:creationId xmlns:p14="http://schemas.microsoft.com/office/powerpoint/2010/main" val="1807427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dirty="0">
                <a:solidFill>
                  <a:schemeClr val="accent6">
                    <a:lumMod val="75000"/>
                  </a:schemeClr>
                </a:solidFill>
              </a:rPr>
              <a:t>Urine Bilirubin and Urobilinogen</a:t>
            </a:r>
          </a:p>
        </p:txBody>
      </p:sp>
      <p:graphicFrame>
        <p:nvGraphicFramePr>
          <p:cNvPr id="205928" name="Group 104"/>
          <p:cNvGraphicFramePr>
            <a:graphicFrameLocks noGrp="1"/>
          </p:cNvGraphicFramePr>
          <p:nvPr>
            <p:ph idx="1"/>
            <p:extLst>
              <p:ext uri="{D42A27DB-BD31-4B8C-83A1-F6EECF244321}">
                <p14:modId xmlns:p14="http://schemas.microsoft.com/office/powerpoint/2010/main" val="534588002"/>
              </p:ext>
            </p:extLst>
          </p:nvPr>
        </p:nvGraphicFramePr>
        <p:xfrm>
          <a:off x="1435100" y="1866901"/>
          <a:ext cx="8305800" cy="4706951"/>
        </p:xfrm>
        <a:graphic>
          <a:graphicData uri="http://schemas.openxmlformats.org/drawingml/2006/table">
            <a:tbl>
              <a:tblPr/>
              <a:tblGrid>
                <a:gridCol w="1828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822450">
                  <a:extLst>
                    <a:ext uri="{9D8B030D-6E8A-4147-A177-3AD203B41FA5}">
                      <a16:colId xmlns:a16="http://schemas.microsoft.com/office/drawing/2014/main" val="20002"/>
                    </a:ext>
                  </a:extLst>
                </a:gridCol>
                <a:gridCol w="2520950">
                  <a:extLst>
                    <a:ext uri="{9D8B030D-6E8A-4147-A177-3AD203B41FA5}">
                      <a16:colId xmlns:a16="http://schemas.microsoft.com/office/drawing/2014/main" val="20003"/>
                    </a:ext>
                  </a:extLst>
                </a:gridCol>
              </a:tblGrid>
              <a:tr h="96323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a:ln>
                            <a:noFill/>
                          </a:ln>
                          <a:solidFill>
                            <a:schemeClr val="tx1"/>
                          </a:solidFill>
                          <a:effectLst/>
                          <a:latin typeface="Arial" charset="0"/>
                        </a:rPr>
                        <a:t>Condition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Urine Urobilinogen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Urine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Bilirubin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Fecal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Urobilinogen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652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normal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Normal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1-4 mg/ 24 hour</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412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hepatitis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Normal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652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obstruction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highlight>
                            <a:srgbClr val="FFFF00"/>
                          </a:highligh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652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hemolysis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highlight>
                            <a:srgbClr val="FFFF00"/>
                          </a:highligh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highlight>
                            <a:srgbClr val="FFFF00"/>
                          </a:highligh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269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False Positives from Foley Catheters</a:t>
            </a:r>
          </a:p>
        </p:txBody>
      </p:sp>
      <p:sp>
        <p:nvSpPr>
          <p:cNvPr id="3" name="Content Placeholder 2"/>
          <p:cNvSpPr>
            <a:spLocks noGrp="1"/>
          </p:cNvSpPr>
          <p:nvPr>
            <p:ph idx="1"/>
          </p:nvPr>
        </p:nvSpPr>
        <p:spPr>
          <a:xfrm>
            <a:off x="6437870" y="1825625"/>
            <a:ext cx="4915929" cy="4351338"/>
          </a:xfrm>
        </p:spPr>
        <p:txBody>
          <a:bodyPr>
            <a:normAutofit/>
          </a:bodyPr>
          <a:lstStyle/>
          <a:p>
            <a:pPr marL="0" indent="0">
              <a:buNone/>
            </a:pPr>
            <a:r>
              <a:rPr lang="en-US" dirty="0"/>
              <a:t>Percentage of false positive catheter associated UTI’s increases with amount of time catheter is in. </a:t>
            </a:r>
          </a:p>
          <a:p>
            <a:pPr marL="0" indent="0">
              <a:buNone/>
            </a:pPr>
            <a:endParaRPr lang="en-US" dirty="0"/>
          </a:p>
          <a:p>
            <a:pPr marL="0" indent="0">
              <a:buNone/>
            </a:pPr>
            <a:endParaRPr lang="en-US" dirty="0"/>
          </a:p>
          <a:p>
            <a:pPr marL="0" indent="0">
              <a:buNone/>
            </a:pPr>
            <a:endParaRPr lang="en-US" dirty="0"/>
          </a:p>
        </p:txBody>
      </p:sp>
      <p:pic>
        <p:nvPicPr>
          <p:cNvPr id="5" name="Picture 4" descr="A blue and red pie chart&#10;&#10;Description automatically generated">
            <a:extLst>
              <a:ext uri="{FF2B5EF4-FFF2-40B4-BE49-F238E27FC236}">
                <a16:creationId xmlns:a16="http://schemas.microsoft.com/office/drawing/2014/main" id="{3B994230-3265-3369-F3E4-82DE550D0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1614491"/>
            <a:ext cx="5903784" cy="3130722"/>
          </a:xfrm>
          <a:prstGeom prst="rect">
            <a:avLst/>
          </a:prstGeom>
        </p:spPr>
      </p:pic>
      <p:sp>
        <p:nvSpPr>
          <p:cNvPr id="6" name="TextBox 5">
            <a:extLst>
              <a:ext uri="{FF2B5EF4-FFF2-40B4-BE49-F238E27FC236}">
                <a16:creationId xmlns:a16="http://schemas.microsoft.com/office/drawing/2014/main" id="{13421F32-E0F7-D1DA-0575-BDE0EBD106EA}"/>
              </a:ext>
            </a:extLst>
          </p:cNvPr>
          <p:cNvSpPr txBox="1"/>
          <p:nvPr/>
        </p:nvSpPr>
        <p:spPr>
          <a:xfrm>
            <a:off x="395416" y="6301946"/>
            <a:ext cx="5585254" cy="261610"/>
          </a:xfrm>
          <a:prstGeom prst="rect">
            <a:avLst/>
          </a:prstGeom>
          <a:noFill/>
        </p:spPr>
        <p:txBody>
          <a:bodyPr wrap="square" rtlCol="0">
            <a:spAutoFit/>
          </a:bodyPr>
          <a:lstStyle/>
          <a:p>
            <a:r>
              <a:rPr lang="en-US" sz="1100" dirty="0"/>
              <a:t>Pender S, et al. </a:t>
            </a:r>
            <a:r>
              <a:rPr lang="en-US" sz="1100" b="0" i="0" u="sng" dirty="0">
                <a:solidFill>
                  <a:srgbClr val="376FAA"/>
                </a:solidFill>
                <a:effectLst/>
                <a:latin typeface="Helvetica Neue" panose="02000503000000020004" pitchFamily="2" charset="0"/>
                <a:hlinkClick r:id="rId3"/>
              </a:rPr>
              <a:t>Open Forum Infect Dis.</a:t>
            </a:r>
            <a:r>
              <a:rPr lang="en-US" sz="1100" b="0" i="0" dirty="0">
                <a:solidFill>
                  <a:srgbClr val="212121"/>
                </a:solidFill>
                <a:effectLst/>
                <a:latin typeface="Helvetica Neue" panose="02000503000000020004" pitchFamily="2" charset="0"/>
              </a:rPr>
              <a:t> 2018 Nov; 5(Suppl 1): S620.</a:t>
            </a:r>
            <a:endParaRPr lang="en-US" sz="1100" dirty="0"/>
          </a:p>
        </p:txBody>
      </p:sp>
      <p:sp>
        <p:nvSpPr>
          <p:cNvPr id="7" name="TextBox 6">
            <a:extLst>
              <a:ext uri="{FF2B5EF4-FFF2-40B4-BE49-F238E27FC236}">
                <a16:creationId xmlns:a16="http://schemas.microsoft.com/office/drawing/2014/main" id="{EFF620C6-5E1C-44AF-EB02-AE0569ABEB60}"/>
              </a:ext>
            </a:extLst>
          </p:cNvPr>
          <p:cNvSpPr txBox="1"/>
          <p:nvPr/>
        </p:nvSpPr>
        <p:spPr>
          <a:xfrm>
            <a:off x="395416" y="4956347"/>
            <a:ext cx="5165125" cy="923330"/>
          </a:xfrm>
          <a:prstGeom prst="rect">
            <a:avLst/>
          </a:prstGeom>
          <a:noFill/>
        </p:spPr>
        <p:txBody>
          <a:bodyPr wrap="square" rtlCol="0">
            <a:spAutoFit/>
          </a:bodyPr>
          <a:lstStyle/>
          <a:p>
            <a:r>
              <a:rPr lang="en-US" dirty="0"/>
              <a:t>FP defined by negative UA result and absence of bacteria performed on the same day or day prior to the culture that resulted in a reported CAUTI</a:t>
            </a:r>
          </a:p>
        </p:txBody>
      </p:sp>
    </p:spTree>
    <p:extLst>
      <p:ext uri="{BB962C8B-B14F-4D97-AF65-F5344CB8AC3E}">
        <p14:creationId xmlns:p14="http://schemas.microsoft.com/office/powerpoint/2010/main" val="2275250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Urine bilirubin in liver failure</a:t>
            </a:r>
            <a:r>
              <a:rPr lang="en-US" dirty="0"/>
              <a:t>	</a:t>
            </a:r>
          </a:p>
        </p:txBody>
      </p:sp>
      <p:sp>
        <p:nvSpPr>
          <p:cNvPr id="3" name="Content Placeholder 2"/>
          <p:cNvSpPr>
            <a:spLocks noGrp="1"/>
          </p:cNvSpPr>
          <p:nvPr>
            <p:ph idx="1"/>
          </p:nvPr>
        </p:nvSpPr>
        <p:spPr/>
        <p:txBody>
          <a:bodyPr>
            <a:normAutofit fontScale="85000" lnSpcReduction="10000"/>
          </a:bodyPr>
          <a:lstStyle/>
          <a:p>
            <a:r>
              <a:rPr lang="en-US" dirty="0"/>
              <a:t>If the liver is failing, why would there be conjugated bilirubin at all?  Why wouldn’t there be a lot of unconjugated bilirubin in the blood that can’t be excreted by the kidneys?</a:t>
            </a:r>
          </a:p>
          <a:p>
            <a:endParaRPr lang="en-US" dirty="0"/>
          </a:p>
          <a:p>
            <a:r>
              <a:rPr lang="en-US" dirty="0"/>
              <a:t>It turns out that the hepatocytes need to both conjugate and excrete bilirubin.  Conjugation happens slowly but is easy for the liver to do because the unconjugated bilirubin enters the hepatocyte via passive transport.  Excretion requires active transport.  When the cells get damaged, they are unable to excrete the conjugated bilirubin.  The concentration builds up and the conjugated bilirubin leaks back across the basolateral membrane of the hepatocyte.</a:t>
            </a:r>
          </a:p>
          <a:p>
            <a:r>
              <a:rPr lang="en-US" dirty="0"/>
              <a:t>Thus, urine bilirubin is a sensitive way to detect milder liver damage, because the levels or urine bilirubin will be high while serum bilirubin levels are still normal.</a:t>
            </a:r>
          </a:p>
        </p:txBody>
      </p:sp>
    </p:spTree>
    <p:extLst>
      <p:ext uri="{BB962C8B-B14F-4D97-AF65-F5344CB8AC3E}">
        <p14:creationId xmlns:p14="http://schemas.microsoft.com/office/powerpoint/2010/main" val="2925875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t>Has a gallstone obstructing the common bile duct </a:t>
            </a:r>
          </a:p>
          <a:p>
            <a:r>
              <a:rPr lang="en-US" dirty="0"/>
              <a:t>Has liver cirrhosis  </a:t>
            </a:r>
          </a:p>
          <a:p>
            <a:r>
              <a:rPr lang="en-US" dirty="0"/>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extLst>
              <p:ext uri="{D42A27DB-BD31-4B8C-83A1-F6EECF244321}">
                <p14:modId xmlns:p14="http://schemas.microsoft.com/office/powerpoint/2010/main" val="1159254638"/>
              </p:ext>
            </p:extLst>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Tree>
    <p:extLst>
      <p:ext uri="{BB962C8B-B14F-4D97-AF65-F5344CB8AC3E}">
        <p14:creationId xmlns:p14="http://schemas.microsoft.com/office/powerpoint/2010/main" val="3687819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Review: 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highlight>
                  <a:srgbClr val="99CC00"/>
                </a:highlight>
              </a:rPr>
              <a:t>Has a gallstone obstructing the common bile duct </a:t>
            </a:r>
          </a:p>
          <a:p>
            <a:r>
              <a:rPr lang="en-US" dirty="0"/>
              <a:t>Has liver cirrhosis  </a:t>
            </a:r>
          </a:p>
          <a:p>
            <a:r>
              <a:rPr lang="en-US" dirty="0"/>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extLst>
              <p:ext uri="{D42A27DB-BD31-4B8C-83A1-F6EECF244321}">
                <p14:modId xmlns:p14="http://schemas.microsoft.com/office/powerpoint/2010/main" val="3110670762"/>
              </p:ext>
            </p:extLst>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highlight>
                            <a:srgbClr val="99CC00"/>
                          </a:highlight>
                        </a:rPr>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
        <p:nvSpPr>
          <p:cNvPr id="3" name="TextBox 2">
            <a:extLst>
              <a:ext uri="{FF2B5EF4-FFF2-40B4-BE49-F238E27FC236}">
                <a16:creationId xmlns:a16="http://schemas.microsoft.com/office/drawing/2014/main" id="{E0A95C86-03BD-4608-920E-AFA29AC727B7}"/>
              </a:ext>
            </a:extLst>
          </p:cNvPr>
          <p:cNvSpPr txBox="1"/>
          <p:nvPr/>
        </p:nvSpPr>
        <p:spPr>
          <a:xfrm>
            <a:off x="1008667" y="4917911"/>
            <a:ext cx="9162854" cy="1446550"/>
          </a:xfrm>
          <a:prstGeom prst="rect">
            <a:avLst/>
          </a:prstGeom>
          <a:noFill/>
        </p:spPr>
        <p:txBody>
          <a:bodyPr wrap="square" rtlCol="0">
            <a:spAutoFit/>
          </a:bodyPr>
          <a:lstStyle/>
          <a:p>
            <a:r>
              <a:rPr lang="en-US" sz="2200" dirty="0">
                <a:highlight>
                  <a:srgbClr val="99CC00"/>
                </a:highlight>
              </a:rPr>
              <a:t>Because no bilirubin gets into the duodenum due to the blockage, no urobilinogen is formed. The conjugated bilirubin backs up into the blood.  Conjugated bilirubin is soluble and can be filtered by the kidney, so some of it comes out in the urine.</a:t>
            </a:r>
          </a:p>
        </p:txBody>
      </p:sp>
    </p:spTree>
    <p:extLst>
      <p:ext uri="{BB962C8B-B14F-4D97-AF65-F5344CB8AC3E}">
        <p14:creationId xmlns:p14="http://schemas.microsoft.com/office/powerpoint/2010/main" val="1301490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t>Has a gallstone obstructing the common bile duct </a:t>
            </a:r>
          </a:p>
          <a:p>
            <a:r>
              <a:rPr lang="en-US" dirty="0"/>
              <a:t>Has liver cirrhosis  </a:t>
            </a:r>
          </a:p>
          <a:p>
            <a:r>
              <a:rPr lang="en-US" dirty="0"/>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Tree>
    <p:extLst>
      <p:ext uri="{BB962C8B-B14F-4D97-AF65-F5344CB8AC3E}">
        <p14:creationId xmlns:p14="http://schemas.microsoft.com/office/powerpoint/2010/main" val="537007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Review: 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t>Has a gallstone obstructing the common bile duct </a:t>
            </a:r>
          </a:p>
          <a:p>
            <a:r>
              <a:rPr lang="en-US" dirty="0">
                <a:highlight>
                  <a:srgbClr val="FFFF00"/>
                </a:highlight>
              </a:rPr>
              <a:t>Has liver cirrhosis  </a:t>
            </a:r>
          </a:p>
          <a:p>
            <a:r>
              <a:rPr lang="en-US" dirty="0"/>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extLst>
              <p:ext uri="{D42A27DB-BD31-4B8C-83A1-F6EECF244321}">
                <p14:modId xmlns:p14="http://schemas.microsoft.com/office/powerpoint/2010/main" val="2575715092"/>
              </p:ext>
            </p:extLst>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highlight>
                            <a:srgbClr val="FFFF00"/>
                          </a:highlight>
                        </a:rPr>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
        <p:nvSpPr>
          <p:cNvPr id="3" name="TextBox 2">
            <a:extLst>
              <a:ext uri="{FF2B5EF4-FFF2-40B4-BE49-F238E27FC236}">
                <a16:creationId xmlns:a16="http://schemas.microsoft.com/office/drawing/2014/main" id="{647AB7AC-518D-43BD-98EC-AA71F6A6CDF3}"/>
              </a:ext>
            </a:extLst>
          </p:cNvPr>
          <p:cNvSpPr txBox="1"/>
          <p:nvPr/>
        </p:nvSpPr>
        <p:spPr>
          <a:xfrm>
            <a:off x="838200" y="5307291"/>
            <a:ext cx="9606699" cy="1446550"/>
          </a:xfrm>
          <a:prstGeom prst="rect">
            <a:avLst/>
          </a:prstGeom>
          <a:noFill/>
        </p:spPr>
        <p:txBody>
          <a:bodyPr wrap="square" rtlCol="0">
            <a:spAutoFit/>
          </a:bodyPr>
          <a:lstStyle/>
          <a:p>
            <a:r>
              <a:rPr lang="en-US" sz="2200" dirty="0">
                <a:highlight>
                  <a:srgbClr val="FFFF00"/>
                </a:highlight>
              </a:rPr>
              <a:t>Injury to the liver parenchyma leads to buildup of conjugated bilirubin.  Some of it is excreted in the urine.  Some of it goes into the duodenum via the common bile duct, is converted to urobilinogen and a small amount reabsorbed and excreted in the kidney.</a:t>
            </a:r>
          </a:p>
        </p:txBody>
      </p:sp>
    </p:spTree>
    <p:extLst>
      <p:ext uri="{BB962C8B-B14F-4D97-AF65-F5344CB8AC3E}">
        <p14:creationId xmlns:p14="http://schemas.microsoft.com/office/powerpoint/2010/main" val="4231758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t>Has a gallstone obstructing the common bile duct </a:t>
            </a:r>
          </a:p>
          <a:p>
            <a:r>
              <a:rPr lang="en-US" dirty="0"/>
              <a:t>Has liver cirrhosis  </a:t>
            </a:r>
          </a:p>
          <a:p>
            <a:r>
              <a:rPr lang="en-US" dirty="0"/>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Tree>
    <p:extLst>
      <p:ext uri="{BB962C8B-B14F-4D97-AF65-F5344CB8AC3E}">
        <p14:creationId xmlns:p14="http://schemas.microsoft.com/office/powerpoint/2010/main" val="2920589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Review: 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t>Has a gallstone obstructing the common bile duct </a:t>
            </a:r>
          </a:p>
          <a:p>
            <a:r>
              <a:rPr lang="en-US" dirty="0"/>
              <a:t>Has liver cirrhosis  </a:t>
            </a:r>
          </a:p>
          <a:p>
            <a:r>
              <a:rPr lang="en-US" dirty="0">
                <a:highlight>
                  <a:srgbClr val="FF0000"/>
                </a:highlight>
              </a:rPr>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extLst>
              <p:ext uri="{D42A27DB-BD31-4B8C-83A1-F6EECF244321}">
                <p14:modId xmlns:p14="http://schemas.microsoft.com/office/powerpoint/2010/main" val="2903982417"/>
              </p:ext>
            </p:extLst>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highlight>
                            <a:srgbClr val="FF0000"/>
                          </a:highlight>
                        </a:rPr>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
        <p:nvSpPr>
          <p:cNvPr id="3" name="TextBox 2">
            <a:extLst>
              <a:ext uri="{FF2B5EF4-FFF2-40B4-BE49-F238E27FC236}">
                <a16:creationId xmlns:a16="http://schemas.microsoft.com/office/drawing/2014/main" id="{4AA23B3D-B17F-4951-9E4E-AF19AB52BE86}"/>
              </a:ext>
            </a:extLst>
          </p:cNvPr>
          <p:cNvSpPr txBox="1"/>
          <p:nvPr/>
        </p:nvSpPr>
        <p:spPr>
          <a:xfrm>
            <a:off x="1018097" y="4917911"/>
            <a:ext cx="9690754" cy="2154436"/>
          </a:xfrm>
          <a:prstGeom prst="rect">
            <a:avLst/>
          </a:prstGeom>
          <a:noFill/>
        </p:spPr>
        <p:txBody>
          <a:bodyPr wrap="square" rtlCol="0">
            <a:spAutoFit/>
          </a:bodyPr>
          <a:lstStyle/>
          <a:p>
            <a:r>
              <a:rPr lang="en-US" altLang="en-US" sz="2200" dirty="0">
                <a:highlight>
                  <a:srgbClr val="FF0000"/>
                </a:highlight>
              </a:rPr>
              <a:t>The bilirubin formed from hemolysis is unconjugated.  Unconjugated bilirubin is insoluble and can’t be filtered by kidney.  Therefore, no bilirubin gets into the urine from this patient. This bilirubin then is conjugated in liver and excreted via bile duct in to the </a:t>
            </a:r>
            <a:r>
              <a:rPr lang="en-US" altLang="en-US" sz="2200" dirty="0" err="1">
                <a:highlight>
                  <a:srgbClr val="FF0000"/>
                </a:highlight>
              </a:rPr>
              <a:t>duodendum</a:t>
            </a:r>
            <a:r>
              <a:rPr lang="en-US" altLang="en-US" sz="2200" dirty="0">
                <a:highlight>
                  <a:srgbClr val="FF0000"/>
                </a:highlight>
              </a:rPr>
              <a:t>. The bilirubin is metabolized into urobilinogen and a small amount is reabsorbed into the blood and excreted in the urine. </a:t>
            </a:r>
          </a:p>
          <a:p>
            <a:endParaRPr lang="en-US" sz="2400" dirty="0">
              <a:highlight>
                <a:srgbClr val="FF0000"/>
              </a:highlight>
            </a:endParaRPr>
          </a:p>
        </p:txBody>
      </p:sp>
    </p:spTree>
    <p:extLst>
      <p:ext uri="{BB962C8B-B14F-4D97-AF65-F5344CB8AC3E}">
        <p14:creationId xmlns:p14="http://schemas.microsoft.com/office/powerpoint/2010/main" val="3063099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Urine Microscopy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9594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Erythrocytes</a:t>
            </a:r>
            <a:r>
              <a:rPr lang="en-US" dirty="0"/>
              <a:t>	</a:t>
            </a:r>
          </a:p>
        </p:txBody>
      </p:sp>
      <p:sp>
        <p:nvSpPr>
          <p:cNvPr id="3" name="Content Placeholder 2"/>
          <p:cNvSpPr>
            <a:spLocks noGrp="1"/>
          </p:cNvSpPr>
          <p:nvPr>
            <p:ph idx="1"/>
          </p:nvPr>
        </p:nvSpPr>
        <p:spPr>
          <a:xfrm>
            <a:off x="838200" y="1825624"/>
            <a:ext cx="5920409" cy="4760705"/>
          </a:xfrm>
        </p:spPr>
        <p:txBody>
          <a:bodyPr>
            <a:normAutofit/>
          </a:bodyPr>
          <a:lstStyle/>
          <a:p>
            <a:r>
              <a:rPr lang="en-US" dirty="0"/>
              <a:t>Causes:</a:t>
            </a:r>
          </a:p>
          <a:p>
            <a:pPr lvl="1"/>
            <a:r>
              <a:rPr lang="en-US" dirty="0"/>
              <a:t>Glomerular injury</a:t>
            </a:r>
          </a:p>
          <a:p>
            <a:pPr lvl="1"/>
            <a:r>
              <a:rPr lang="en-US" dirty="0"/>
              <a:t>Genitourinary tract bleeding</a:t>
            </a:r>
          </a:p>
          <a:p>
            <a:r>
              <a:rPr lang="en-US" dirty="0"/>
              <a:t>Isomorphic– urologic process</a:t>
            </a:r>
          </a:p>
          <a:p>
            <a:pPr lvl="1"/>
            <a:r>
              <a:rPr lang="en-US" dirty="0"/>
              <a:t>Stone</a:t>
            </a:r>
          </a:p>
          <a:p>
            <a:pPr lvl="1"/>
            <a:r>
              <a:rPr lang="en-US" dirty="0"/>
              <a:t>Tumor</a:t>
            </a:r>
          </a:p>
          <a:p>
            <a:pPr lvl="1"/>
            <a:r>
              <a:rPr lang="en-US" dirty="0"/>
              <a:t>Infection</a:t>
            </a:r>
          </a:p>
          <a:p>
            <a:r>
              <a:rPr lang="en-US" dirty="0"/>
              <a:t>Dysmorphic – glomerular process</a:t>
            </a:r>
          </a:p>
          <a:p>
            <a:pPr lvl="1"/>
            <a:r>
              <a:rPr lang="en-US" dirty="0"/>
              <a:t>Acanthocytes – have vesicle-shaped protrusions – highly specific for glomerulonephritis</a:t>
            </a:r>
          </a:p>
        </p:txBody>
      </p:sp>
      <p:pic>
        <p:nvPicPr>
          <p:cNvPr id="1026" name="Picture 2" descr="Image result for acanthocyt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095" y="2590800"/>
            <a:ext cx="5208814" cy="4868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bc whitearrow dismor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646867" y="540941"/>
            <a:ext cx="4878219" cy="3199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 name="Straight Arrow Connector 5"/>
          <p:cNvCxnSpPr/>
          <p:nvPr/>
        </p:nvCxnSpPr>
        <p:spPr>
          <a:xfrm flipV="1">
            <a:off x="5613400" y="2743200"/>
            <a:ext cx="901700" cy="476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248400" y="4610100"/>
            <a:ext cx="2387600" cy="87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37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Leukocytes</a:t>
            </a:r>
            <a:r>
              <a:rPr lang="en-US" dirty="0"/>
              <a:t>	</a:t>
            </a:r>
          </a:p>
        </p:txBody>
      </p:sp>
      <p:sp>
        <p:nvSpPr>
          <p:cNvPr id="3" name="Content Placeholder 2"/>
          <p:cNvSpPr>
            <a:spLocks noGrp="1"/>
          </p:cNvSpPr>
          <p:nvPr>
            <p:ph idx="1"/>
          </p:nvPr>
        </p:nvSpPr>
        <p:spPr>
          <a:xfrm>
            <a:off x="838200" y="1825625"/>
            <a:ext cx="10515600" cy="4773958"/>
          </a:xfrm>
        </p:spPr>
        <p:txBody>
          <a:bodyPr>
            <a:normAutofit/>
          </a:bodyPr>
          <a:lstStyle/>
          <a:p>
            <a:r>
              <a:rPr lang="en-US" dirty="0"/>
              <a:t>Pyuria: &gt;4 leukocytes/</a:t>
            </a:r>
            <a:r>
              <a:rPr lang="en-US" dirty="0" err="1"/>
              <a:t>hpf</a:t>
            </a:r>
            <a:endParaRPr lang="en-US" dirty="0"/>
          </a:p>
          <a:p>
            <a:r>
              <a:rPr lang="en-US" dirty="0"/>
              <a:t>Sterile pyuria: leukocytes in the urine with negative urine bacterial culture</a:t>
            </a:r>
          </a:p>
          <a:p>
            <a:pPr lvl="1"/>
            <a:r>
              <a:rPr lang="en-US" dirty="0"/>
              <a:t>Acute Interstitial Nephritis</a:t>
            </a:r>
          </a:p>
          <a:p>
            <a:pPr lvl="2"/>
            <a:r>
              <a:rPr lang="en-US" dirty="0"/>
              <a:t>Often with low-grade proteinuria</a:t>
            </a:r>
          </a:p>
          <a:p>
            <a:pPr lvl="2"/>
            <a:r>
              <a:rPr lang="en-US" dirty="0"/>
              <a:t>Causes</a:t>
            </a:r>
          </a:p>
          <a:p>
            <a:pPr lvl="3"/>
            <a:r>
              <a:rPr lang="en-US" dirty="0"/>
              <a:t>Drugs: antibiotics, NSAIDs, proton pump inhibitors</a:t>
            </a:r>
          </a:p>
          <a:p>
            <a:pPr lvl="3"/>
            <a:r>
              <a:rPr lang="en-US" dirty="0"/>
              <a:t>Kidney transplant rejection (lymphocytes)</a:t>
            </a:r>
          </a:p>
          <a:p>
            <a:pPr lvl="3"/>
            <a:r>
              <a:rPr lang="en-US" dirty="0"/>
              <a:t>Kidney stones</a:t>
            </a:r>
          </a:p>
          <a:p>
            <a:pPr lvl="1"/>
            <a:r>
              <a:rPr lang="en-US" dirty="0"/>
              <a:t>Mycobacterium tuberculosis (infectious cause of sterile pyuria)</a:t>
            </a:r>
          </a:p>
          <a:p>
            <a:pPr marL="0" indent="0">
              <a:buNone/>
            </a:pPr>
            <a:endParaRPr lang="en-US" dirty="0"/>
          </a:p>
        </p:txBody>
      </p:sp>
    </p:spTree>
    <p:extLst>
      <p:ext uri="{BB962C8B-B14F-4D97-AF65-F5344CB8AC3E}">
        <p14:creationId xmlns:p14="http://schemas.microsoft.com/office/powerpoint/2010/main" val="80973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Specimen Processing</a:t>
            </a:r>
          </a:p>
        </p:txBody>
      </p:sp>
      <p:sp>
        <p:nvSpPr>
          <p:cNvPr id="3" name="Content Placeholder 2"/>
          <p:cNvSpPr>
            <a:spLocks noGrp="1"/>
          </p:cNvSpPr>
          <p:nvPr>
            <p:ph idx="1"/>
          </p:nvPr>
        </p:nvSpPr>
        <p:spPr/>
        <p:txBody>
          <a:bodyPr/>
          <a:lstStyle/>
          <a:p>
            <a:r>
              <a:rPr lang="en-US" dirty="0"/>
              <a:t>Prompt processing – should be examined within 1 hour of voiding to minimize breakdown of formed elements</a:t>
            </a:r>
          </a:p>
          <a:p>
            <a:r>
              <a:rPr lang="en-US" dirty="0"/>
              <a:t>Macroscopic exam – color and clarity</a:t>
            </a:r>
          </a:p>
          <a:p>
            <a:r>
              <a:rPr lang="en-US" dirty="0"/>
              <a:t>Chemical exam - dipstick</a:t>
            </a:r>
          </a:p>
          <a:p>
            <a:r>
              <a:rPr lang="en-US" dirty="0"/>
              <a:t>Microscopic exam</a:t>
            </a:r>
          </a:p>
          <a:p>
            <a:pPr lvl="1"/>
            <a:r>
              <a:rPr lang="en-US" dirty="0"/>
              <a:t>Centrifuge at 3000rpm for 3-5 minutes</a:t>
            </a:r>
          </a:p>
          <a:p>
            <a:pPr lvl="1"/>
            <a:r>
              <a:rPr lang="en-US" dirty="0"/>
              <a:t>Pour off supernatant</a:t>
            </a:r>
          </a:p>
          <a:p>
            <a:pPr lvl="1"/>
            <a:r>
              <a:rPr lang="en-US" dirty="0"/>
              <a:t>Place sediment on slide for microscopic exam</a:t>
            </a:r>
          </a:p>
        </p:txBody>
      </p:sp>
    </p:spTree>
    <p:extLst>
      <p:ext uri="{BB962C8B-B14F-4D97-AF65-F5344CB8AC3E}">
        <p14:creationId xmlns:p14="http://schemas.microsoft.com/office/powerpoint/2010/main" val="1994103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dirty="0">
                <a:solidFill>
                  <a:srgbClr val="0070C0"/>
                </a:solidFill>
              </a:rPr>
              <a:t>Leukocytes</a:t>
            </a:r>
          </a:p>
        </p:txBody>
      </p:sp>
      <p:pic>
        <p:nvPicPr>
          <p:cNvPr id="97283" name="Picture 5" descr="wb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24501" y="1027906"/>
            <a:ext cx="3756025"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7264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Epithelial Cells	</a:t>
            </a:r>
          </a:p>
        </p:txBody>
      </p:sp>
      <p:sp>
        <p:nvSpPr>
          <p:cNvPr id="3" name="Content Placeholder 2"/>
          <p:cNvSpPr>
            <a:spLocks noGrp="1"/>
          </p:cNvSpPr>
          <p:nvPr>
            <p:ph idx="1"/>
          </p:nvPr>
        </p:nvSpPr>
        <p:spPr>
          <a:xfrm>
            <a:off x="838200" y="1825625"/>
            <a:ext cx="8069944" cy="4351338"/>
          </a:xfrm>
        </p:spPr>
        <p:txBody>
          <a:bodyPr>
            <a:normAutofit fontScale="92500"/>
          </a:bodyPr>
          <a:lstStyle/>
          <a:p>
            <a:r>
              <a:rPr lang="en-US" dirty="0"/>
              <a:t>Renal tubular epithelial cells</a:t>
            </a:r>
          </a:p>
          <a:p>
            <a:pPr lvl="1"/>
            <a:r>
              <a:rPr lang="en-US" dirty="0"/>
              <a:t>Large central nuclei</a:t>
            </a:r>
          </a:p>
          <a:p>
            <a:pPr lvl="1"/>
            <a:r>
              <a:rPr lang="en-US" dirty="0"/>
              <a:t>1.5-3 x larger than leukocytes</a:t>
            </a:r>
          </a:p>
          <a:p>
            <a:pPr lvl="1"/>
            <a:r>
              <a:rPr lang="en-US" dirty="0"/>
              <a:t>Seen along with pigmented casts in Acute Tubular Necrosis</a:t>
            </a:r>
          </a:p>
          <a:p>
            <a:r>
              <a:rPr lang="en-US" dirty="0"/>
              <a:t>Transitional epithelial cells</a:t>
            </a:r>
          </a:p>
          <a:p>
            <a:pPr lvl="1"/>
            <a:r>
              <a:rPr lang="en-US" dirty="0"/>
              <a:t>Larger than tubular epithelial cells</a:t>
            </a:r>
          </a:p>
          <a:p>
            <a:pPr lvl="1"/>
            <a:r>
              <a:rPr lang="en-US" dirty="0"/>
              <a:t>Originate anywhere from renal pelvis to proximal urethra</a:t>
            </a:r>
          </a:p>
          <a:p>
            <a:r>
              <a:rPr lang="en-US" dirty="0"/>
              <a:t>Squamous epithelial cells</a:t>
            </a:r>
          </a:p>
          <a:p>
            <a:pPr lvl="1"/>
            <a:r>
              <a:rPr lang="en-US" dirty="0"/>
              <a:t>Large and irregular with small central nuclei</a:t>
            </a:r>
          </a:p>
          <a:p>
            <a:pPr lvl="1"/>
            <a:r>
              <a:rPr lang="en-US" dirty="0"/>
              <a:t>Originate from distal urethra or external genitalia</a:t>
            </a:r>
          </a:p>
          <a:p>
            <a:pPr lvl="1"/>
            <a:r>
              <a:rPr lang="en-US" dirty="0"/>
              <a:t>Suggests urine contamination</a:t>
            </a:r>
          </a:p>
          <a:p>
            <a:pPr lvl="1"/>
            <a:endParaRPr lang="en-US" dirty="0"/>
          </a:p>
        </p:txBody>
      </p:sp>
      <p:pic>
        <p:nvPicPr>
          <p:cNvPr id="2050" name="Picture 2" descr="Image result for renal tubular epithelial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1438729"/>
            <a:ext cx="1828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clinpath.com/wp-content/uploads/Transitional-epithelial-c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550" y="2764292"/>
            <a:ext cx="2381250" cy="20764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9382539" y="2941983"/>
            <a:ext cx="774936" cy="68911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95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p>
        </p:txBody>
      </p:sp>
      <p:sp>
        <p:nvSpPr>
          <p:cNvPr id="3" name="Content Placeholder 2"/>
          <p:cNvSpPr>
            <a:spLocks noGrp="1"/>
          </p:cNvSpPr>
          <p:nvPr>
            <p:ph idx="1"/>
          </p:nvPr>
        </p:nvSpPr>
        <p:spPr/>
        <p:txBody>
          <a:bodyPr>
            <a:normAutofit/>
          </a:bodyPr>
          <a:lstStyle/>
          <a:p>
            <a:pPr marL="0" indent="0">
              <a:buNone/>
            </a:pPr>
            <a:r>
              <a:rPr lang="en-US" dirty="0"/>
              <a:t>An 18-year-old man comes to your office for evaluation of periorbital edema and leg swelling.  Creatinine is 0.8.  Urinalysis has 4+ protein and no blood.  The urine is foamy.  On microscopy, which casts are you most likely to see?</a:t>
            </a:r>
          </a:p>
          <a:p>
            <a:pPr marL="0" indent="0">
              <a:buNone/>
            </a:pPr>
            <a:endParaRPr lang="en-US" dirty="0"/>
          </a:p>
        </p:txBody>
      </p:sp>
      <p:pic>
        <p:nvPicPr>
          <p:cNvPr id="6" name="Picture 7" descr="rbc 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3444875"/>
            <a:ext cx="2601686" cy="21485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descr="White_cell_cast_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50846" y="3444875"/>
            <a:ext cx="3704772" cy="25699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9" descr="granular cas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778578" y="5053012"/>
            <a:ext cx="2540000" cy="1804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10" descr="Fatty_cast_polar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755618" y="4188505"/>
            <a:ext cx="3600450" cy="207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074ED84C-2DEC-402C-8DD8-A05C1C5E930B}"/>
              </a:ext>
            </a:extLst>
          </p:cNvPr>
          <p:cNvSpPr txBox="1"/>
          <p:nvPr/>
        </p:nvSpPr>
        <p:spPr>
          <a:xfrm>
            <a:off x="314325" y="3543300"/>
            <a:ext cx="400050" cy="369332"/>
          </a:xfrm>
          <a:prstGeom prst="rect">
            <a:avLst/>
          </a:prstGeom>
          <a:noFill/>
        </p:spPr>
        <p:txBody>
          <a:bodyPr wrap="square" rtlCol="0">
            <a:spAutoFit/>
          </a:bodyPr>
          <a:lstStyle/>
          <a:p>
            <a:r>
              <a:rPr lang="en-US" dirty="0"/>
              <a:t>A</a:t>
            </a:r>
          </a:p>
        </p:txBody>
      </p:sp>
      <p:sp>
        <p:nvSpPr>
          <p:cNvPr id="5" name="TextBox 4">
            <a:extLst>
              <a:ext uri="{FF2B5EF4-FFF2-40B4-BE49-F238E27FC236}">
                <a16:creationId xmlns:a16="http://schemas.microsoft.com/office/drawing/2014/main" id="{C1D942E6-B345-4423-A816-9297BD03DEE9}"/>
              </a:ext>
            </a:extLst>
          </p:cNvPr>
          <p:cNvSpPr txBox="1"/>
          <p:nvPr/>
        </p:nvSpPr>
        <p:spPr>
          <a:xfrm>
            <a:off x="2219325" y="5807631"/>
            <a:ext cx="390525" cy="369332"/>
          </a:xfrm>
          <a:prstGeom prst="rect">
            <a:avLst/>
          </a:prstGeom>
          <a:noFill/>
        </p:spPr>
        <p:txBody>
          <a:bodyPr wrap="square" rtlCol="0">
            <a:spAutoFit/>
          </a:bodyPr>
          <a:lstStyle/>
          <a:p>
            <a:r>
              <a:rPr lang="en-US" dirty="0"/>
              <a:t>B</a:t>
            </a:r>
          </a:p>
        </p:txBody>
      </p:sp>
      <p:sp>
        <p:nvSpPr>
          <p:cNvPr id="12" name="TextBox 11">
            <a:extLst>
              <a:ext uri="{FF2B5EF4-FFF2-40B4-BE49-F238E27FC236}">
                <a16:creationId xmlns:a16="http://schemas.microsoft.com/office/drawing/2014/main" id="{FDC97BE1-BEE1-4D5F-A2BB-116D6F950304}"/>
              </a:ext>
            </a:extLst>
          </p:cNvPr>
          <p:cNvSpPr txBox="1"/>
          <p:nvPr/>
        </p:nvSpPr>
        <p:spPr>
          <a:xfrm>
            <a:off x="3533775" y="3733800"/>
            <a:ext cx="409575" cy="369332"/>
          </a:xfrm>
          <a:prstGeom prst="rect">
            <a:avLst/>
          </a:prstGeom>
          <a:noFill/>
        </p:spPr>
        <p:txBody>
          <a:bodyPr wrap="square" rtlCol="0">
            <a:spAutoFit/>
          </a:bodyPr>
          <a:lstStyle/>
          <a:p>
            <a:r>
              <a:rPr lang="en-US" dirty="0"/>
              <a:t>C</a:t>
            </a:r>
          </a:p>
        </p:txBody>
      </p:sp>
      <p:sp>
        <p:nvSpPr>
          <p:cNvPr id="15" name="TextBox 14">
            <a:extLst>
              <a:ext uri="{FF2B5EF4-FFF2-40B4-BE49-F238E27FC236}">
                <a16:creationId xmlns:a16="http://schemas.microsoft.com/office/drawing/2014/main" id="{F271FEFA-5C58-4961-9B97-100B43C94CD5}"/>
              </a:ext>
            </a:extLst>
          </p:cNvPr>
          <p:cNvSpPr txBox="1"/>
          <p:nvPr/>
        </p:nvSpPr>
        <p:spPr>
          <a:xfrm>
            <a:off x="8240486" y="3684236"/>
            <a:ext cx="914400"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3432625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p>
        </p:txBody>
      </p:sp>
      <p:sp>
        <p:nvSpPr>
          <p:cNvPr id="3" name="Content Placeholder 2"/>
          <p:cNvSpPr>
            <a:spLocks noGrp="1"/>
          </p:cNvSpPr>
          <p:nvPr>
            <p:ph idx="1"/>
          </p:nvPr>
        </p:nvSpPr>
        <p:spPr/>
        <p:txBody>
          <a:bodyPr>
            <a:normAutofit/>
          </a:bodyPr>
          <a:lstStyle/>
          <a:p>
            <a:pPr marL="0" indent="0">
              <a:buNone/>
            </a:pPr>
            <a:r>
              <a:rPr lang="en-US" dirty="0"/>
              <a:t>A 18-year-old man comes to your office for evaluation of periorbital edema and leg swelling.  Creatinine is 0.8.  Urinalysis has 4+ protein and no blood.  The urine is foamy.  On microscopy, which casts are you most likely to see?</a:t>
            </a:r>
          </a:p>
          <a:p>
            <a:pPr marL="0" indent="0">
              <a:buNone/>
            </a:pPr>
            <a:endParaRPr lang="en-US" dirty="0"/>
          </a:p>
        </p:txBody>
      </p:sp>
      <p:pic>
        <p:nvPicPr>
          <p:cNvPr id="6" name="Picture 7" descr="rbc 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3444875"/>
            <a:ext cx="2601686" cy="21485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descr="White_cell_cast_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50846" y="3444875"/>
            <a:ext cx="3704772" cy="25699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9" descr="granular cas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778578" y="5053012"/>
            <a:ext cx="2540000" cy="1804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10" descr="Fatty_cast_polar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59757" y="3444875"/>
            <a:ext cx="7222604" cy="3413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0D8F505-6C8A-4AEA-9E5F-DE700BD2C9B1}"/>
              </a:ext>
            </a:extLst>
          </p:cNvPr>
          <p:cNvSpPr txBox="1"/>
          <p:nvPr/>
        </p:nvSpPr>
        <p:spPr>
          <a:xfrm>
            <a:off x="8060804" y="3136740"/>
            <a:ext cx="3692325" cy="3477875"/>
          </a:xfrm>
          <a:prstGeom prst="rect">
            <a:avLst/>
          </a:prstGeom>
          <a:noFill/>
        </p:spPr>
        <p:txBody>
          <a:bodyPr wrap="square" rtlCol="0">
            <a:spAutoFit/>
          </a:bodyPr>
          <a:lstStyle/>
          <a:p>
            <a:r>
              <a:rPr lang="en-US" sz="2000" dirty="0">
                <a:highlight>
                  <a:srgbClr val="00FFFF"/>
                </a:highlight>
              </a:rPr>
              <a:t>This patient has nephrotic syndrome with high grade proteinuria from Minimal Change Disease. Nephrotic syndrome causes hyperlipidemia and </a:t>
            </a:r>
            <a:r>
              <a:rPr lang="en-US" sz="2000" dirty="0" err="1">
                <a:highlight>
                  <a:srgbClr val="00FFFF"/>
                </a:highlight>
              </a:rPr>
              <a:t>lipiduria</a:t>
            </a:r>
            <a:r>
              <a:rPr lang="en-US" sz="2000" dirty="0">
                <a:highlight>
                  <a:srgbClr val="00FFFF"/>
                </a:highlight>
              </a:rPr>
              <a:t>. Fatty casts formed by the breakdown of lipid-rich epithelial cells are seen with nephrotic syndrome. Fatty casts have a Maltese Cross appearance under polarized light</a:t>
            </a:r>
            <a:r>
              <a:rPr lang="en-US" dirty="0">
                <a:highlight>
                  <a:srgbClr val="00FFFF"/>
                </a:highlight>
              </a:rPr>
              <a:t>.</a:t>
            </a:r>
          </a:p>
        </p:txBody>
      </p:sp>
    </p:spTree>
    <p:extLst>
      <p:ext uri="{BB962C8B-B14F-4D97-AF65-F5344CB8AC3E}">
        <p14:creationId xmlns:p14="http://schemas.microsoft.com/office/powerpoint/2010/main" val="1208579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Casts	</a:t>
            </a:r>
          </a:p>
        </p:txBody>
      </p:sp>
      <p:sp>
        <p:nvSpPr>
          <p:cNvPr id="3" name="Content Placeholder 2"/>
          <p:cNvSpPr>
            <a:spLocks noGrp="1"/>
          </p:cNvSpPr>
          <p:nvPr>
            <p:ph idx="1"/>
          </p:nvPr>
        </p:nvSpPr>
        <p:spPr>
          <a:xfrm>
            <a:off x="838200" y="1470025"/>
            <a:ext cx="10515600" cy="4351338"/>
          </a:xfrm>
        </p:spPr>
        <p:txBody>
          <a:bodyPr>
            <a:normAutofit fontScale="92500" lnSpcReduction="20000"/>
          </a:bodyPr>
          <a:lstStyle/>
          <a:p>
            <a:r>
              <a:rPr lang="en-US" dirty="0"/>
              <a:t>Casts </a:t>
            </a:r>
            <a:r>
              <a:rPr lang="en-US" dirty="0" err="1"/>
              <a:t>containTamm-Horsfall</a:t>
            </a:r>
            <a:r>
              <a:rPr lang="en-US" dirty="0"/>
              <a:t> mucoprotein, cells or cellular debris, or </a:t>
            </a:r>
            <a:r>
              <a:rPr lang="en-US" dirty="0" err="1"/>
              <a:t>liprotein</a:t>
            </a:r>
            <a:r>
              <a:rPr lang="en-US" dirty="0"/>
              <a:t> droplets</a:t>
            </a:r>
          </a:p>
          <a:p>
            <a:r>
              <a:rPr lang="en-US" dirty="0"/>
              <a:t>Cylindrical because formed in the tubular lumen</a:t>
            </a:r>
          </a:p>
          <a:p>
            <a:r>
              <a:rPr lang="en-US" dirty="0"/>
              <a:t>Types:</a:t>
            </a:r>
          </a:p>
          <a:p>
            <a:pPr lvl="1"/>
            <a:r>
              <a:rPr lang="en-US" dirty="0"/>
              <a:t>Hyaline casts – do not indicate disease (seen with diuretic therapy of concentrated urine)</a:t>
            </a:r>
          </a:p>
          <a:p>
            <a:pPr lvl="1"/>
            <a:r>
              <a:rPr lang="en-US" dirty="0"/>
              <a:t>Pigmented granular casts (muddy brown casts) – Acute Tubular Necrosis</a:t>
            </a:r>
          </a:p>
          <a:p>
            <a:pPr lvl="1"/>
            <a:r>
              <a:rPr lang="en-US" dirty="0"/>
              <a:t>Erythrocyte casts – Glomerulonephritis</a:t>
            </a:r>
          </a:p>
          <a:p>
            <a:pPr lvl="2"/>
            <a:r>
              <a:rPr lang="en-US" dirty="0"/>
              <a:t>Specific but not sensitive for GN</a:t>
            </a:r>
          </a:p>
          <a:p>
            <a:pPr lvl="1"/>
            <a:r>
              <a:rPr lang="en-US" dirty="0"/>
              <a:t>Leukocyte casts – </a:t>
            </a:r>
            <a:r>
              <a:rPr lang="en-US" dirty="0" err="1"/>
              <a:t>Tubulointerstitial</a:t>
            </a:r>
            <a:r>
              <a:rPr lang="en-US" dirty="0"/>
              <a:t> inflammation</a:t>
            </a:r>
          </a:p>
          <a:p>
            <a:pPr lvl="2"/>
            <a:r>
              <a:rPr lang="en-US" dirty="0"/>
              <a:t>Pyelonephritis</a:t>
            </a:r>
          </a:p>
          <a:p>
            <a:pPr lvl="1"/>
            <a:r>
              <a:rPr lang="en-US" dirty="0"/>
              <a:t>Fatty casts – Nephrotic range proteinuria</a:t>
            </a:r>
          </a:p>
          <a:p>
            <a:pPr lvl="2"/>
            <a:r>
              <a:rPr lang="en-US" dirty="0"/>
              <a:t>Maltese Cross appearance of cholesterol</a:t>
            </a:r>
          </a:p>
          <a:p>
            <a:endParaRPr lang="en-US" dirty="0"/>
          </a:p>
          <a:p>
            <a:endParaRPr lang="en-US" dirty="0"/>
          </a:p>
          <a:p>
            <a:endParaRPr lang="en-US" dirty="0"/>
          </a:p>
        </p:txBody>
      </p:sp>
    </p:spTree>
    <p:extLst>
      <p:ext uri="{BB962C8B-B14F-4D97-AF65-F5344CB8AC3E}">
        <p14:creationId xmlns:p14="http://schemas.microsoft.com/office/powerpoint/2010/main" val="25016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ltLang="en-US"/>
              <a:t>Hyaline casts</a:t>
            </a:r>
          </a:p>
        </p:txBody>
      </p:sp>
      <p:sp>
        <p:nvSpPr>
          <p:cNvPr id="108547" name="Rectangle 5"/>
          <p:cNvSpPr>
            <a:spLocks noGrp="1" noChangeArrowheads="1"/>
          </p:cNvSpPr>
          <p:nvPr>
            <p:ph type="body" sz="half" idx="1"/>
          </p:nvPr>
        </p:nvSpPr>
        <p:spPr/>
        <p:txBody>
          <a:bodyPr/>
          <a:lstStyle/>
          <a:p>
            <a:pPr eaLnBrk="1" hangingPunct="1"/>
            <a:r>
              <a:rPr lang="en-US" altLang="en-US" sz="2600"/>
              <a:t>Not indicative of disease</a:t>
            </a:r>
          </a:p>
          <a:p>
            <a:pPr eaLnBrk="1" hangingPunct="1"/>
            <a:r>
              <a:rPr lang="en-US" altLang="en-US" sz="2600"/>
              <a:t>Seen with diuretic therapy or with small volumes of concentrated urine</a:t>
            </a:r>
          </a:p>
        </p:txBody>
      </p:sp>
      <p:pic>
        <p:nvPicPr>
          <p:cNvPr id="108548" name="Picture 8" descr="hyalin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11950" y="1828801"/>
            <a:ext cx="2882900" cy="3967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30632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p:txBody>
          <a:bodyPr/>
          <a:lstStyle/>
          <a:p>
            <a:pPr eaLnBrk="1" hangingPunct="1"/>
            <a:r>
              <a:rPr lang="en-US" altLang="en-US"/>
              <a:t>Red Blood Cell Casts</a:t>
            </a:r>
          </a:p>
        </p:txBody>
      </p:sp>
      <p:sp>
        <p:nvSpPr>
          <p:cNvPr id="102403" name="Rectangle 6"/>
          <p:cNvSpPr>
            <a:spLocks noGrp="1" noChangeArrowheads="1"/>
          </p:cNvSpPr>
          <p:nvPr>
            <p:ph type="body" sz="half" idx="2"/>
          </p:nvPr>
        </p:nvSpPr>
        <p:spPr/>
        <p:txBody>
          <a:bodyPr/>
          <a:lstStyle/>
          <a:p>
            <a:pPr eaLnBrk="1" hangingPunct="1"/>
            <a:endParaRPr lang="en-US" altLang="en-US" sz="2600"/>
          </a:p>
          <a:p>
            <a:pPr eaLnBrk="1" hangingPunct="1"/>
            <a:r>
              <a:rPr lang="en-US" altLang="en-US" sz="2600"/>
              <a:t>Diagnostic of glomerulonephritis or vasculitis</a:t>
            </a:r>
          </a:p>
        </p:txBody>
      </p:sp>
      <p:pic>
        <p:nvPicPr>
          <p:cNvPr id="102404" name="Picture 7" descr="rbc cas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62400" y="1177926"/>
            <a:ext cx="4038600" cy="286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6433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en-US" altLang="en-US"/>
              <a:t>White Blood Cell Casts</a:t>
            </a:r>
          </a:p>
        </p:txBody>
      </p:sp>
      <p:sp>
        <p:nvSpPr>
          <p:cNvPr id="103427" name="Rectangle 6"/>
          <p:cNvSpPr>
            <a:spLocks noGrp="1" noChangeArrowheads="1"/>
          </p:cNvSpPr>
          <p:nvPr>
            <p:ph type="body" sz="half" idx="2"/>
          </p:nvPr>
        </p:nvSpPr>
        <p:spPr/>
        <p:txBody>
          <a:bodyPr/>
          <a:lstStyle/>
          <a:p>
            <a:pPr eaLnBrk="1" hangingPunct="1"/>
            <a:endParaRPr lang="en-US" altLang="en-US" sz="2600"/>
          </a:p>
          <a:p>
            <a:pPr eaLnBrk="1" hangingPunct="1"/>
            <a:endParaRPr lang="en-US" altLang="en-US" sz="2600"/>
          </a:p>
          <a:p>
            <a:pPr eaLnBrk="1" hangingPunct="1"/>
            <a:r>
              <a:rPr lang="en-US" altLang="en-US" sz="2600"/>
              <a:t>Seen with tubulointerstitial disease or acute pyelonephritis</a:t>
            </a:r>
          </a:p>
        </p:txBody>
      </p:sp>
      <p:pic>
        <p:nvPicPr>
          <p:cNvPr id="103428" name="Picture 7" descr="White_cell_cast_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86200" y="1428751"/>
            <a:ext cx="4724400" cy="324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0566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pPr eaLnBrk="1" hangingPunct="1"/>
            <a:r>
              <a:rPr lang="en-US" altLang="en-US"/>
              <a:t>Epithelial Cell Casts</a:t>
            </a:r>
          </a:p>
        </p:txBody>
      </p:sp>
      <p:sp>
        <p:nvSpPr>
          <p:cNvPr id="104451" name="Rectangle 6"/>
          <p:cNvSpPr>
            <a:spLocks noGrp="1" noChangeArrowheads="1"/>
          </p:cNvSpPr>
          <p:nvPr>
            <p:ph type="body" sz="half" idx="2"/>
          </p:nvPr>
        </p:nvSpPr>
        <p:spPr/>
        <p:txBody>
          <a:bodyPr/>
          <a:lstStyle/>
          <a:p>
            <a:pPr eaLnBrk="1" hangingPunct="1"/>
            <a:endParaRPr lang="en-US" altLang="en-US" sz="2600"/>
          </a:p>
          <a:p>
            <a:pPr eaLnBrk="1" hangingPunct="1"/>
            <a:r>
              <a:rPr lang="en-US" altLang="en-US" sz="2600"/>
              <a:t>Seen with acute tubular necrosis and acute glomerulonephritis</a:t>
            </a:r>
          </a:p>
        </p:txBody>
      </p:sp>
      <p:pic>
        <p:nvPicPr>
          <p:cNvPr id="104452" name="Picture 7" descr="Epithelial_cell_cast_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657600" y="1095375"/>
            <a:ext cx="5105400" cy="334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5284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a:t>Granular casts</a:t>
            </a:r>
          </a:p>
        </p:txBody>
      </p:sp>
      <p:pic>
        <p:nvPicPr>
          <p:cNvPr id="105475" name="Picture 9" descr="granular cast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730500" y="1790700"/>
            <a:ext cx="2540000" cy="180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6" name="Rectangle 8"/>
          <p:cNvSpPr>
            <a:spLocks noGrp="1" noChangeArrowheads="1"/>
          </p:cNvSpPr>
          <p:nvPr>
            <p:ph type="body" sz="half" idx="3"/>
          </p:nvPr>
        </p:nvSpPr>
        <p:spPr/>
        <p:txBody>
          <a:bodyPr/>
          <a:lstStyle/>
          <a:p>
            <a:pPr eaLnBrk="1" hangingPunct="1"/>
            <a:endParaRPr lang="en-US" altLang="en-US" sz="2600"/>
          </a:p>
          <a:p>
            <a:pPr eaLnBrk="1" hangingPunct="1"/>
            <a:r>
              <a:rPr lang="en-US" altLang="en-US" sz="2600"/>
              <a:t>Represents degenerating cellular casts</a:t>
            </a:r>
          </a:p>
        </p:txBody>
      </p:sp>
      <p:pic>
        <p:nvPicPr>
          <p:cNvPr id="105477" name="Picture 11" descr="granular cas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743200" y="3957638"/>
            <a:ext cx="2514600" cy="2157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603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Macroscopic Exam</a:t>
            </a:r>
            <a:r>
              <a:rPr lang="en-US" dirty="0"/>
              <a:t>	</a:t>
            </a:r>
          </a:p>
        </p:txBody>
      </p:sp>
      <p:sp>
        <p:nvSpPr>
          <p:cNvPr id="3" name="Content Placeholder 2"/>
          <p:cNvSpPr>
            <a:spLocks noGrp="1"/>
          </p:cNvSpPr>
          <p:nvPr>
            <p:ph idx="1"/>
          </p:nvPr>
        </p:nvSpPr>
        <p:spPr>
          <a:xfrm>
            <a:off x="838200" y="1825625"/>
            <a:ext cx="4127500" cy="4351338"/>
          </a:xfrm>
        </p:spPr>
        <p:txBody>
          <a:bodyPr/>
          <a:lstStyle/>
          <a:p>
            <a:r>
              <a:rPr lang="en-US" dirty="0"/>
              <a:t>Color </a:t>
            </a:r>
          </a:p>
          <a:p>
            <a:pPr lvl="1"/>
            <a:r>
              <a:rPr lang="en-US" altLang="en-US" dirty="0"/>
              <a:t>Lighter: dilute</a:t>
            </a:r>
          </a:p>
          <a:p>
            <a:pPr lvl="1"/>
            <a:r>
              <a:rPr lang="en-US" altLang="en-US" dirty="0"/>
              <a:t>Darker: concentrated</a:t>
            </a:r>
          </a:p>
          <a:p>
            <a:pPr lvl="1"/>
            <a:r>
              <a:rPr lang="en-US" altLang="en-US" dirty="0"/>
              <a:t>White: pyuria or phosphate crystals</a:t>
            </a:r>
          </a:p>
          <a:p>
            <a:pPr lvl="1"/>
            <a:r>
              <a:rPr lang="en-US" altLang="en-US" dirty="0"/>
              <a:t>Green: methylene blue, amitriptyline</a:t>
            </a:r>
          </a:p>
          <a:p>
            <a:pPr lvl="1"/>
            <a:r>
              <a:rPr lang="en-US" altLang="en-US" dirty="0"/>
              <a:t>Black: Malignancy, alkaptonuria</a:t>
            </a:r>
          </a:p>
          <a:p>
            <a:pPr lvl="1"/>
            <a:r>
              <a:rPr lang="en-US" altLang="en-US" dirty="0"/>
              <a:t>Red: hemoglobin, myoglobin</a:t>
            </a:r>
          </a:p>
          <a:p>
            <a:endParaRPr lang="en-US" dirty="0"/>
          </a:p>
        </p:txBody>
      </p:sp>
      <p:pic>
        <p:nvPicPr>
          <p:cNvPr id="4" name="Picture 4" descr="Color Clarity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72494"/>
            <a:ext cx="495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244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title"/>
          </p:nvPr>
        </p:nvSpPr>
        <p:spPr/>
        <p:txBody>
          <a:bodyPr/>
          <a:lstStyle/>
          <a:p>
            <a:pPr eaLnBrk="1" hangingPunct="1"/>
            <a:r>
              <a:rPr lang="en-US" altLang="en-US" dirty="0"/>
              <a:t>Fatty Casts: seen with nephrotic syndrome</a:t>
            </a:r>
          </a:p>
        </p:txBody>
      </p:sp>
      <p:sp>
        <p:nvSpPr>
          <p:cNvPr id="106499" name="Rectangle 6"/>
          <p:cNvSpPr>
            <a:spLocks noGrp="1" noChangeArrowheads="1"/>
          </p:cNvSpPr>
          <p:nvPr>
            <p:ph type="body" sz="half" idx="3"/>
          </p:nvPr>
        </p:nvSpPr>
        <p:spPr/>
        <p:txBody>
          <a:bodyPr>
            <a:normAutofit/>
          </a:bodyPr>
          <a:lstStyle/>
          <a:p>
            <a:r>
              <a:rPr lang="en-US" dirty="0"/>
              <a:t>Nephrotic syndrome causes hyperlipidemia and </a:t>
            </a:r>
            <a:r>
              <a:rPr lang="en-US" dirty="0" err="1"/>
              <a:t>lipiduria</a:t>
            </a:r>
            <a:endParaRPr lang="en-US" dirty="0"/>
          </a:p>
          <a:p>
            <a:r>
              <a:rPr lang="en-US" dirty="0"/>
              <a:t>Fatty casts are formed by the breakdown of lipid-rich epithelial cells</a:t>
            </a:r>
          </a:p>
          <a:p>
            <a:pPr marL="0" indent="0">
              <a:buNone/>
            </a:pPr>
            <a:endParaRPr lang="en-US" dirty="0"/>
          </a:p>
          <a:p>
            <a:r>
              <a:rPr lang="en-US" dirty="0"/>
              <a:t> Fatty casts have a Maltese Cross appearance under polarized light</a:t>
            </a:r>
            <a:r>
              <a:rPr lang="en-US" sz="2400" dirty="0"/>
              <a:t>.</a:t>
            </a:r>
            <a:endParaRPr lang="en-US" altLang="en-US" sz="2600" dirty="0"/>
          </a:p>
          <a:p>
            <a:pPr eaLnBrk="1" hangingPunct="1"/>
            <a:endParaRPr lang="en-US" altLang="en-US" sz="2600" dirty="0"/>
          </a:p>
          <a:p>
            <a:pPr eaLnBrk="1" hangingPunct="1"/>
            <a:endParaRPr lang="en-US" altLang="en-US" sz="2600" dirty="0"/>
          </a:p>
        </p:txBody>
      </p:sp>
      <p:pic>
        <p:nvPicPr>
          <p:cNvPr id="106500" name="Picture 9" descr="Fatty_cast"/>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0" y="1600201"/>
            <a:ext cx="3505200"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501" name="Picture 10" descr="Fatty_cast_polarized"/>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00275" y="3997325"/>
            <a:ext cx="3600450" cy="207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8553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Eosinophils	</a:t>
            </a:r>
          </a:p>
        </p:txBody>
      </p:sp>
      <p:sp>
        <p:nvSpPr>
          <p:cNvPr id="3" name="Content Placeholder 2"/>
          <p:cNvSpPr>
            <a:spLocks noGrp="1"/>
          </p:cNvSpPr>
          <p:nvPr>
            <p:ph idx="1"/>
          </p:nvPr>
        </p:nvSpPr>
        <p:spPr/>
        <p:txBody>
          <a:bodyPr>
            <a:normAutofit/>
          </a:bodyPr>
          <a:lstStyle/>
          <a:p>
            <a:r>
              <a:rPr lang="en-US" dirty="0"/>
              <a:t>Wright or Hansel stains</a:t>
            </a:r>
          </a:p>
          <a:p>
            <a:r>
              <a:rPr lang="en-US" dirty="0"/>
              <a:t>Causes:</a:t>
            </a:r>
          </a:p>
          <a:p>
            <a:pPr lvl="1"/>
            <a:r>
              <a:rPr lang="en-US" dirty="0"/>
              <a:t>UTI</a:t>
            </a:r>
          </a:p>
          <a:p>
            <a:pPr lvl="1"/>
            <a:r>
              <a:rPr lang="en-US" dirty="0"/>
              <a:t>Allergy</a:t>
            </a:r>
          </a:p>
          <a:p>
            <a:pPr lvl="1"/>
            <a:r>
              <a:rPr lang="en-US" dirty="0" err="1"/>
              <a:t>Atheroembolic</a:t>
            </a:r>
            <a:r>
              <a:rPr lang="en-US" dirty="0"/>
              <a:t> disease</a:t>
            </a:r>
          </a:p>
          <a:p>
            <a:pPr lvl="1"/>
            <a:r>
              <a:rPr lang="en-US" dirty="0"/>
              <a:t>Small vessel vasculitis</a:t>
            </a:r>
          </a:p>
          <a:p>
            <a:pPr lvl="1"/>
            <a:r>
              <a:rPr lang="en-US" dirty="0"/>
              <a:t>Rapidly progressive glomerulonephritis</a:t>
            </a:r>
          </a:p>
          <a:p>
            <a:pPr lvl="1"/>
            <a:r>
              <a:rPr lang="en-US" dirty="0"/>
              <a:t>Parasitic infections – urinary schistosomiasis</a:t>
            </a:r>
          </a:p>
          <a:p>
            <a:r>
              <a:rPr lang="en-US" dirty="0"/>
              <a:t>Poor sensitivity and specificity limit its utility</a:t>
            </a:r>
          </a:p>
        </p:txBody>
      </p:sp>
    </p:spTree>
    <p:extLst>
      <p:ext uri="{BB962C8B-B14F-4D97-AF65-F5344CB8AC3E}">
        <p14:creationId xmlns:p14="http://schemas.microsoft.com/office/powerpoint/2010/main" val="1719072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Crystals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0105229"/>
              </p:ext>
            </p:extLst>
          </p:nvPr>
        </p:nvGraphicFramePr>
        <p:xfrm>
          <a:off x="838200" y="1860078"/>
          <a:ext cx="10515600" cy="4335454"/>
        </p:xfrm>
        <a:graphic>
          <a:graphicData uri="http://schemas.openxmlformats.org/drawingml/2006/table">
            <a:tbl>
              <a:tblPr firstRow="1" bandRow="1">
                <a:tableStyleId>{5C22544A-7EE6-4342-B048-85BDC9FD1C3A}</a:tableStyleId>
              </a:tblPr>
              <a:tblGrid>
                <a:gridCol w="3061428">
                  <a:extLst>
                    <a:ext uri="{9D8B030D-6E8A-4147-A177-3AD203B41FA5}">
                      <a16:colId xmlns:a16="http://schemas.microsoft.com/office/drawing/2014/main" val="2128158513"/>
                    </a:ext>
                  </a:extLst>
                </a:gridCol>
                <a:gridCol w="2589737">
                  <a:extLst>
                    <a:ext uri="{9D8B030D-6E8A-4147-A177-3AD203B41FA5}">
                      <a16:colId xmlns:a16="http://schemas.microsoft.com/office/drawing/2014/main" val="1054998901"/>
                    </a:ext>
                  </a:extLst>
                </a:gridCol>
                <a:gridCol w="4864435">
                  <a:extLst>
                    <a:ext uri="{9D8B030D-6E8A-4147-A177-3AD203B41FA5}">
                      <a16:colId xmlns:a16="http://schemas.microsoft.com/office/drawing/2014/main" val="69338050"/>
                    </a:ext>
                  </a:extLst>
                </a:gridCol>
              </a:tblGrid>
              <a:tr h="397152">
                <a:tc>
                  <a:txBody>
                    <a:bodyPr/>
                    <a:lstStyle/>
                    <a:p>
                      <a:r>
                        <a:rPr lang="en-US" dirty="0"/>
                        <a:t>Type</a:t>
                      </a:r>
                    </a:p>
                  </a:txBody>
                  <a:tcPr/>
                </a:tc>
                <a:tc>
                  <a:txBody>
                    <a:bodyPr/>
                    <a:lstStyle/>
                    <a:p>
                      <a:r>
                        <a:rPr lang="en-US" dirty="0"/>
                        <a:t>Morphology</a:t>
                      </a:r>
                    </a:p>
                  </a:txBody>
                  <a:tcPr/>
                </a:tc>
                <a:tc>
                  <a:txBody>
                    <a:bodyPr/>
                    <a:lstStyle/>
                    <a:p>
                      <a:r>
                        <a:rPr lang="en-US" dirty="0"/>
                        <a:t>Comment</a:t>
                      </a:r>
                    </a:p>
                  </a:txBody>
                  <a:tcPr/>
                </a:tc>
                <a:extLst>
                  <a:ext uri="{0D108BD9-81ED-4DB2-BD59-A6C34878D82A}">
                    <a16:rowId xmlns:a16="http://schemas.microsoft.com/office/drawing/2014/main" val="2264879315"/>
                  </a:ext>
                </a:extLst>
              </a:tr>
              <a:tr h="620210">
                <a:tc>
                  <a:txBody>
                    <a:bodyPr/>
                    <a:lstStyle/>
                    <a:p>
                      <a:r>
                        <a:rPr lang="en-US" sz="1600" dirty="0"/>
                        <a:t>Calcium Oxalate</a:t>
                      </a:r>
                    </a:p>
                  </a:txBody>
                  <a:tcPr/>
                </a:tc>
                <a:tc>
                  <a:txBody>
                    <a:bodyPr/>
                    <a:lstStyle/>
                    <a:p>
                      <a:r>
                        <a:rPr lang="en-US" sz="1600" dirty="0"/>
                        <a:t>Envelope</a:t>
                      </a:r>
                    </a:p>
                    <a:p>
                      <a:r>
                        <a:rPr lang="en-US" sz="1600" dirty="0" err="1"/>
                        <a:t>Dumbell</a:t>
                      </a:r>
                      <a:endParaRPr lang="en-US" sz="1600" dirty="0"/>
                    </a:p>
                  </a:txBody>
                  <a:tcPr/>
                </a:tc>
                <a:tc>
                  <a:txBody>
                    <a:bodyPr/>
                    <a:lstStyle/>
                    <a:p>
                      <a:r>
                        <a:rPr lang="en-US" sz="1600" dirty="0"/>
                        <a:t>Not pH dependent</a:t>
                      </a:r>
                    </a:p>
                    <a:p>
                      <a:r>
                        <a:rPr lang="en-US" sz="1600" dirty="0"/>
                        <a:t>Ethylene glycol ingestion</a:t>
                      </a:r>
                    </a:p>
                  </a:txBody>
                  <a:tcPr/>
                </a:tc>
                <a:extLst>
                  <a:ext uri="{0D108BD9-81ED-4DB2-BD59-A6C34878D82A}">
                    <a16:rowId xmlns:a16="http://schemas.microsoft.com/office/drawing/2014/main" val="2608537988"/>
                  </a:ext>
                </a:extLst>
              </a:tr>
              <a:tr h="881350">
                <a:tc>
                  <a:txBody>
                    <a:bodyPr/>
                    <a:lstStyle/>
                    <a:p>
                      <a:r>
                        <a:rPr lang="en-US" sz="1600" dirty="0"/>
                        <a:t>Uric Acid</a:t>
                      </a:r>
                    </a:p>
                  </a:txBody>
                  <a:tcPr/>
                </a:tc>
                <a:tc>
                  <a:txBody>
                    <a:bodyPr/>
                    <a:lstStyle/>
                    <a:p>
                      <a:r>
                        <a:rPr lang="en-US" sz="1600" dirty="0"/>
                        <a:t>Amorphous</a:t>
                      </a:r>
                    </a:p>
                    <a:p>
                      <a:r>
                        <a:rPr lang="en-US" sz="1600" dirty="0"/>
                        <a:t>Rosettes</a:t>
                      </a:r>
                    </a:p>
                    <a:p>
                      <a:r>
                        <a:rPr lang="en-US" sz="1600" dirty="0"/>
                        <a:t>Needles</a:t>
                      </a:r>
                    </a:p>
                  </a:txBody>
                  <a:tcPr/>
                </a:tc>
                <a:tc>
                  <a:txBody>
                    <a:bodyPr/>
                    <a:lstStyle/>
                    <a:p>
                      <a:r>
                        <a:rPr lang="en-US" sz="1600" dirty="0"/>
                        <a:t>Acid urine, pH &lt;5.8</a:t>
                      </a:r>
                    </a:p>
                    <a:p>
                      <a:r>
                        <a:rPr lang="en-US" sz="1600" dirty="0"/>
                        <a:t>Polarize light</a:t>
                      </a:r>
                    </a:p>
                  </a:txBody>
                  <a:tcPr/>
                </a:tc>
                <a:extLst>
                  <a:ext uri="{0D108BD9-81ED-4DB2-BD59-A6C34878D82A}">
                    <a16:rowId xmlns:a16="http://schemas.microsoft.com/office/drawing/2014/main" val="1581279701"/>
                  </a:ext>
                </a:extLst>
              </a:tr>
              <a:tr h="881350">
                <a:tc>
                  <a:txBody>
                    <a:bodyPr/>
                    <a:lstStyle/>
                    <a:p>
                      <a:r>
                        <a:rPr lang="en-US" sz="1600" dirty="0"/>
                        <a:t>Calcium Phosphate</a:t>
                      </a:r>
                    </a:p>
                  </a:txBody>
                  <a:tcPr/>
                </a:tc>
                <a:tc>
                  <a:txBody>
                    <a:bodyPr/>
                    <a:lstStyle/>
                    <a:p>
                      <a:r>
                        <a:rPr lang="en-US" sz="1600" dirty="0"/>
                        <a:t>Amorphous</a:t>
                      </a:r>
                    </a:p>
                  </a:txBody>
                  <a:tcPr/>
                </a:tc>
                <a:tc>
                  <a:txBody>
                    <a:bodyPr/>
                    <a:lstStyle/>
                    <a:p>
                      <a:r>
                        <a:rPr lang="en-US" sz="1600" dirty="0"/>
                        <a:t>Alkaline urine</a:t>
                      </a:r>
                    </a:p>
                    <a:p>
                      <a:r>
                        <a:rPr lang="en-US" sz="1600" dirty="0"/>
                        <a:t>Resemble</a:t>
                      </a:r>
                      <a:r>
                        <a:rPr lang="en-US" sz="1600" baseline="0" dirty="0"/>
                        <a:t> amorphous uric acid</a:t>
                      </a:r>
                    </a:p>
                  </a:txBody>
                  <a:tcPr/>
                </a:tc>
                <a:extLst>
                  <a:ext uri="{0D108BD9-81ED-4DB2-BD59-A6C34878D82A}">
                    <a16:rowId xmlns:a16="http://schemas.microsoft.com/office/drawing/2014/main" val="2639180543"/>
                  </a:ext>
                </a:extLst>
              </a:tr>
              <a:tr h="359069">
                <a:tc>
                  <a:txBody>
                    <a:bodyPr/>
                    <a:lstStyle/>
                    <a:p>
                      <a:r>
                        <a:rPr lang="en-US" sz="1600" dirty="0"/>
                        <a:t>Triple</a:t>
                      </a:r>
                      <a:r>
                        <a:rPr lang="en-US" sz="1600" baseline="0" dirty="0"/>
                        <a:t>  phosphate (Magnesium ammonium phosphate)</a:t>
                      </a:r>
                      <a:endParaRPr lang="en-US" sz="1600" dirty="0"/>
                    </a:p>
                  </a:txBody>
                  <a:tcPr/>
                </a:tc>
                <a:tc>
                  <a:txBody>
                    <a:bodyPr/>
                    <a:lstStyle/>
                    <a:p>
                      <a:r>
                        <a:rPr lang="en-US" sz="1600" dirty="0"/>
                        <a:t>Coffin</a:t>
                      </a:r>
                      <a:r>
                        <a:rPr lang="en-US" sz="1600" baseline="0" dirty="0"/>
                        <a:t> lid</a:t>
                      </a:r>
                      <a:endParaRPr lang="en-US" sz="1600" dirty="0"/>
                    </a:p>
                  </a:txBody>
                  <a:tcPr/>
                </a:tc>
                <a:tc>
                  <a:txBody>
                    <a:bodyPr/>
                    <a:lstStyle/>
                    <a:p>
                      <a:r>
                        <a:rPr lang="en-US" sz="1600" dirty="0"/>
                        <a:t>Alkaline urine</a:t>
                      </a:r>
                    </a:p>
                    <a:p>
                      <a:r>
                        <a:rPr lang="en-US" sz="1600" dirty="0"/>
                        <a:t>Struvite stones</a:t>
                      </a:r>
                    </a:p>
                  </a:txBody>
                  <a:tcPr/>
                </a:tc>
                <a:extLst>
                  <a:ext uri="{0D108BD9-81ED-4DB2-BD59-A6C34878D82A}">
                    <a16:rowId xmlns:a16="http://schemas.microsoft.com/office/drawing/2014/main" val="2965818586"/>
                  </a:ext>
                </a:extLst>
              </a:tr>
              <a:tr h="397152">
                <a:tc>
                  <a:txBody>
                    <a:bodyPr/>
                    <a:lstStyle/>
                    <a:p>
                      <a:r>
                        <a:rPr lang="en-US" sz="1600" dirty="0" err="1"/>
                        <a:t>Cystine</a:t>
                      </a:r>
                      <a:endParaRPr lang="en-US" sz="1600" dirty="0"/>
                    </a:p>
                  </a:txBody>
                  <a:tcPr/>
                </a:tc>
                <a:tc>
                  <a:txBody>
                    <a:bodyPr/>
                    <a:lstStyle/>
                    <a:p>
                      <a:r>
                        <a:rPr lang="en-US" sz="1600" dirty="0"/>
                        <a:t>Hexagonal</a:t>
                      </a:r>
                      <a:r>
                        <a:rPr lang="en-US" sz="1600" baseline="0" dirty="0"/>
                        <a:t> plates</a:t>
                      </a:r>
                      <a:endParaRPr lang="en-US" sz="1600" dirty="0"/>
                    </a:p>
                  </a:txBody>
                  <a:tcPr/>
                </a:tc>
                <a:tc>
                  <a:txBody>
                    <a:bodyPr/>
                    <a:lstStyle/>
                    <a:p>
                      <a:r>
                        <a:rPr lang="en-US" sz="1600" dirty="0"/>
                        <a:t>Acidic urine</a:t>
                      </a:r>
                    </a:p>
                    <a:p>
                      <a:r>
                        <a:rPr lang="en-US" sz="1600" dirty="0" err="1"/>
                        <a:t>Cystinuria</a:t>
                      </a:r>
                      <a:endParaRPr lang="en-US" sz="1600" dirty="0"/>
                    </a:p>
                  </a:txBody>
                  <a:tcPr/>
                </a:tc>
                <a:extLst>
                  <a:ext uri="{0D108BD9-81ED-4DB2-BD59-A6C34878D82A}">
                    <a16:rowId xmlns:a16="http://schemas.microsoft.com/office/drawing/2014/main" val="1903866697"/>
                  </a:ext>
                </a:extLst>
              </a:tr>
              <a:tr h="397152">
                <a:tc>
                  <a:txBody>
                    <a:bodyPr/>
                    <a:lstStyle/>
                    <a:p>
                      <a:r>
                        <a:rPr lang="en-US" sz="1600" dirty="0"/>
                        <a:t>Indinavir</a:t>
                      </a:r>
                    </a:p>
                  </a:txBody>
                  <a:tcPr/>
                </a:tc>
                <a:tc>
                  <a:txBody>
                    <a:bodyPr/>
                    <a:lstStyle/>
                    <a:p>
                      <a:r>
                        <a:rPr lang="en-US" sz="1600" dirty="0"/>
                        <a:t>Needle</a:t>
                      </a:r>
                    </a:p>
                  </a:txBody>
                  <a:tcPr/>
                </a:tc>
                <a:tc>
                  <a:txBody>
                    <a:bodyPr/>
                    <a:lstStyle/>
                    <a:p>
                      <a:endParaRPr lang="en-US" sz="1600" dirty="0"/>
                    </a:p>
                  </a:txBody>
                  <a:tcPr/>
                </a:tc>
                <a:extLst>
                  <a:ext uri="{0D108BD9-81ED-4DB2-BD59-A6C34878D82A}">
                    <a16:rowId xmlns:a16="http://schemas.microsoft.com/office/drawing/2014/main" val="261348766"/>
                  </a:ext>
                </a:extLst>
              </a:tr>
            </a:tbl>
          </a:graphicData>
        </a:graphic>
      </p:graphicFrame>
    </p:spTree>
    <p:extLst>
      <p:ext uri="{BB962C8B-B14F-4D97-AF65-F5344CB8AC3E}">
        <p14:creationId xmlns:p14="http://schemas.microsoft.com/office/powerpoint/2010/main" val="1845747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a:t>Calcium Oxalate Crystals</a:t>
            </a:r>
          </a:p>
        </p:txBody>
      </p:sp>
      <p:sp>
        <p:nvSpPr>
          <p:cNvPr id="83971" name="Rectangle 5"/>
          <p:cNvSpPr>
            <a:spLocks noGrp="1" noChangeArrowheads="1"/>
          </p:cNvSpPr>
          <p:nvPr>
            <p:ph type="body" sz="half" idx="1"/>
          </p:nvPr>
        </p:nvSpPr>
        <p:spPr/>
        <p:txBody>
          <a:bodyPr/>
          <a:lstStyle/>
          <a:p>
            <a:pPr eaLnBrk="1" hangingPunct="1"/>
            <a:r>
              <a:rPr lang="en-US" altLang="en-US" sz="2600" dirty="0"/>
              <a:t>More likely to be formed in acidic urine (pH 4.5-5.5)</a:t>
            </a:r>
          </a:p>
          <a:p>
            <a:pPr eaLnBrk="1" hangingPunct="1"/>
            <a:r>
              <a:rPr lang="en-US" altLang="en-US" sz="2600" dirty="0"/>
              <a:t>Seen with ethylene glycol ingestion</a:t>
            </a:r>
          </a:p>
          <a:p>
            <a:pPr eaLnBrk="1" hangingPunct="1"/>
            <a:r>
              <a:rPr lang="en-US" altLang="en-US" sz="2600" dirty="0"/>
              <a:t>Monohydrate-</a:t>
            </a:r>
            <a:r>
              <a:rPr lang="en-US" altLang="en-US" sz="2600" dirty="0" err="1"/>
              <a:t>dumbell</a:t>
            </a:r>
            <a:endParaRPr lang="en-US" altLang="en-US" sz="2600" dirty="0"/>
          </a:p>
          <a:p>
            <a:pPr eaLnBrk="1" hangingPunct="1"/>
            <a:r>
              <a:rPr lang="en-US" altLang="en-US" sz="2600" dirty="0"/>
              <a:t>Dihydrate-letter envelope</a:t>
            </a:r>
          </a:p>
          <a:p>
            <a:pPr eaLnBrk="1" hangingPunct="1"/>
            <a:r>
              <a:rPr lang="en-US" altLang="en-US" sz="2600" dirty="0"/>
              <a:t>Polarized monohydrate</a:t>
            </a:r>
          </a:p>
        </p:txBody>
      </p:sp>
      <p:pic>
        <p:nvPicPr>
          <p:cNvPr id="83972" name="Picture 8" descr="Calcium_oxalate_crystal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51614" y="1600201"/>
            <a:ext cx="32797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3" name="Picture 10" descr="Ca_oxalate_monohydrate_crys polarize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08739" y="3941763"/>
            <a:ext cx="3563937"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a:extLst>
              <a:ext uri="{FF2B5EF4-FFF2-40B4-BE49-F238E27FC236}">
                <a16:creationId xmlns:a16="http://schemas.microsoft.com/office/drawing/2014/main" id="{11483493-B03E-4EC3-AFF6-CE533970DCDC}"/>
              </a:ext>
            </a:extLst>
          </p:cNvPr>
          <p:cNvCxnSpPr/>
          <p:nvPr/>
        </p:nvCxnSpPr>
        <p:spPr>
          <a:xfrm flipV="1">
            <a:off x="4223208" y="2960016"/>
            <a:ext cx="3544479" cy="179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ED3845D-60E1-46A9-832A-7038EC934172}"/>
              </a:ext>
            </a:extLst>
          </p:cNvPr>
          <p:cNvCxnSpPr/>
          <p:nvPr/>
        </p:nvCxnSpPr>
        <p:spPr>
          <a:xfrm>
            <a:off x="4515439" y="3638746"/>
            <a:ext cx="31202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D0EE971-FDF5-4F9F-A8BD-FDFAB3137039}"/>
              </a:ext>
            </a:extLst>
          </p:cNvPr>
          <p:cNvCxnSpPr/>
          <p:nvPr/>
        </p:nvCxnSpPr>
        <p:spPr>
          <a:xfrm>
            <a:off x="4138367" y="4194928"/>
            <a:ext cx="2149311" cy="4901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60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pPr eaLnBrk="1" hangingPunct="1"/>
            <a:r>
              <a:rPr lang="en-US" altLang="en-US"/>
              <a:t>Uric Acid Crystals</a:t>
            </a:r>
          </a:p>
        </p:txBody>
      </p:sp>
      <p:sp>
        <p:nvSpPr>
          <p:cNvPr id="82947" name="Rectangle 6"/>
          <p:cNvSpPr>
            <a:spLocks noGrp="1" noChangeArrowheads="1"/>
          </p:cNvSpPr>
          <p:nvPr>
            <p:ph type="body" sz="half" idx="2"/>
          </p:nvPr>
        </p:nvSpPr>
        <p:spPr/>
        <p:txBody>
          <a:bodyPr/>
          <a:lstStyle/>
          <a:p>
            <a:pPr eaLnBrk="1" hangingPunct="1"/>
            <a:r>
              <a:rPr lang="en-US" altLang="en-US" sz="2600" dirty="0"/>
              <a:t>Are seen in an acidic urine pH 5.4-5.8</a:t>
            </a:r>
          </a:p>
          <a:p>
            <a:pPr eaLnBrk="1" hangingPunct="1"/>
            <a:r>
              <a:rPr lang="en-US" altLang="en-US" sz="2600" dirty="0"/>
              <a:t>Polarize light</a:t>
            </a:r>
          </a:p>
        </p:txBody>
      </p:sp>
      <p:pic>
        <p:nvPicPr>
          <p:cNvPr id="82948" name="Picture 9" descr="Uric_acid_crysta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56114" y="1600201"/>
            <a:ext cx="32797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30076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a:t>Calcium Phosphate Crystals</a:t>
            </a:r>
          </a:p>
        </p:txBody>
      </p:sp>
      <p:sp>
        <p:nvSpPr>
          <p:cNvPr id="84995" name="Rectangle 3"/>
          <p:cNvSpPr>
            <a:spLocks noGrp="1" noChangeArrowheads="1"/>
          </p:cNvSpPr>
          <p:nvPr>
            <p:ph type="body" sz="half" idx="1"/>
          </p:nvPr>
        </p:nvSpPr>
        <p:spPr/>
        <p:txBody>
          <a:bodyPr/>
          <a:lstStyle/>
          <a:p>
            <a:pPr eaLnBrk="1" hangingPunct="1"/>
            <a:endParaRPr lang="en-US" altLang="en-US" sz="2600" dirty="0"/>
          </a:p>
          <a:p>
            <a:pPr eaLnBrk="1" hangingPunct="1"/>
            <a:endParaRPr lang="en-US" altLang="en-US" sz="2600" dirty="0"/>
          </a:p>
          <a:p>
            <a:pPr eaLnBrk="1" hangingPunct="1"/>
            <a:endParaRPr lang="en-US" altLang="en-US" sz="2600" dirty="0"/>
          </a:p>
          <a:p>
            <a:pPr eaLnBrk="1" hangingPunct="1"/>
            <a:r>
              <a:rPr lang="en-US" altLang="en-US" sz="2600" dirty="0"/>
              <a:t>Form in alkaline urine</a:t>
            </a:r>
          </a:p>
          <a:p>
            <a:pPr eaLnBrk="1" hangingPunct="1"/>
            <a:r>
              <a:rPr lang="en-US" altLang="en-US" sz="2600" dirty="0"/>
              <a:t>Polarize light</a:t>
            </a:r>
          </a:p>
        </p:txBody>
      </p:sp>
      <p:pic>
        <p:nvPicPr>
          <p:cNvPr id="84996" name="Picture 5" descr="4TF7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48389" y="1676400"/>
            <a:ext cx="3627437"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0013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pPr eaLnBrk="1" hangingPunct="1"/>
            <a:r>
              <a:rPr lang="en-US" altLang="en-US" sz="3800"/>
              <a:t>Calcium Phosphate Crystals-Amorphous</a:t>
            </a:r>
          </a:p>
        </p:txBody>
      </p:sp>
      <p:sp>
        <p:nvSpPr>
          <p:cNvPr id="86019" name="Rectangle 6"/>
          <p:cNvSpPr>
            <a:spLocks noGrp="1" noChangeArrowheads="1"/>
          </p:cNvSpPr>
          <p:nvPr>
            <p:ph type="body" sz="half" idx="2"/>
          </p:nvPr>
        </p:nvSpPr>
        <p:spPr/>
        <p:txBody>
          <a:bodyPr/>
          <a:lstStyle/>
          <a:p>
            <a:pPr eaLnBrk="1" hangingPunct="1"/>
            <a:r>
              <a:rPr lang="en-US" altLang="en-US" sz="2600" dirty="0"/>
              <a:t>Only form in a relatively alkaline urine (6.2-7.0)</a:t>
            </a:r>
          </a:p>
          <a:p>
            <a:pPr eaLnBrk="1" hangingPunct="1"/>
            <a:r>
              <a:rPr lang="en-US" altLang="en-US" sz="2600" dirty="0"/>
              <a:t>Do not polarize light</a:t>
            </a:r>
          </a:p>
          <a:p>
            <a:pPr eaLnBrk="1" hangingPunct="1"/>
            <a:r>
              <a:rPr lang="en-US" altLang="en-US" sz="2600" dirty="0"/>
              <a:t>Resemble amorphous uric acids but don’t polarize light</a:t>
            </a:r>
          </a:p>
        </p:txBody>
      </p:sp>
      <p:pic>
        <p:nvPicPr>
          <p:cNvPr id="86020" name="Picture 7" descr="ca phosp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76600" y="1471614"/>
            <a:ext cx="4724400" cy="220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132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z="3800"/>
              <a:t>Triple Phosphate</a:t>
            </a:r>
            <a:br>
              <a:rPr lang="en-US" altLang="en-US" sz="3800"/>
            </a:br>
            <a:r>
              <a:rPr lang="en-US" altLang="en-US" sz="2000"/>
              <a:t>	 </a:t>
            </a:r>
            <a:r>
              <a:rPr lang="en-US" altLang="en-US" sz="3500"/>
              <a:t>Magnesium ammonium phosphate </a:t>
            </a:r>
          </a:p>
        </p:txBody>
      </p:sp>
      <p:sp>
        <p:nvSpPr>
          <p:cNvPr id="87043" name="Rectangle 3"/>
          <p:cNvSpPr>
            <a:spLocks noGrp="1" noChangeArrowheads="1"/>
          </p:cNvSpPr>
          <p:nvPr>
            <p:ph type="body" sz="half" idx="2"/>
          </p:nvPr>
        </p:nvSpPr>
        <p:spPr>
          <a:xfrm>
            <a:off x="6477000" y="2133600"/>
            <a:ext cx="3962400" cy="4343400"/>
          </a:xfrm>
        </p:spPr>
        <p:txBody>
          <a:bodyPr/>
          <a:lstStyle/>
          <a:p>
            <a:pPr eaLnBrk="1" hangingPunct="1"/>
            <a:endParaRPr lang="en-US" altLang="en-US" sz="2200" b="1" dirty="0"/>
          </a:p>
          <a:p>
            <a:pPr eaLnBrk="1" hangingPunct="1"/>
            <a:r>
              <a:rPr lang="en-US" altLang="en-US" sz="2200" b="1" dirty="0"/>
              <a:t>Crystals of triple phosphate</a:t>
            </a:r>
          </a:p>
          <a:p>
            <a:pPr lvl="1" eaLnBrk="1" hangingPunct="1"/>
            <a:r>
              <a:rPr lang="en-US" altLang="en-US" sz="2200" dirty="0"/>
              <a:t>colorless, “coffin-lid” prism </a:t>
            </a:r>
          </a:p>
          <a:p>
            <a:pPr lvl="1" eaLnBrk="1" hangingPunct="1"/>
            <a:r>
              <a:rPr lang="en-US" altLang="en-US" sz="2200" dirty="0"/>
              <a:t>Only form in alkaline urine (pH &gt;7.0)</a:t>
            </a:r>
          </a:p>
          <a:p>
            <a:pPr lvl="1" eaLnBrk="1" hangingPunct="1"/>
            <a:r>
              <a:rPr lang="en-US" altLang="en-US" sz="2200" dirty="0"/>
              <a:t>Component of struvite stones</a:t>
            </a:r>
          </a:p>
          <a:p>
            <a:pPr eaLnBrk="1" hangingPunct="1"/>
            <a:endParaRPr lang="en-US" altLang="en-US" sz="2600" dirty="0"/>
          </a:p>
        </p:txBody>
      </p:sp>
      <p:pic>
        <p:nvPicPr>
          <p:cNvPr id="87044" name="Picture 5" descr="7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90800"/>
            <a:ext cx="32004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58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title"/>
          </p:nvPr>
        </p:nvSpPr>
        <p:spPr/>
        <p:txBody>
          <a:bodyPr/>
          <a:lstStyle/>
          <a:p>
            <a:pPr eaLnBrk="1" hangingPunct="1"/>
            <a:r>
              <a:rPr lang="en-US" altLang="en-US"/>
              <a:t>Struvite</a:t>
            </a:r>
          </a:p>
        </p:txBody>
      </p:sp>
      <p:sp>
        <p:nvSpPr>
          <p:cNvPr id="88067" name="Rectangle 15"/>
          <p:cNvSpPr>
            <a:spLocks noGrp="1" noChangeArrowheads="1"/>
          </p:cNvSpPr>
          <p:nvPr>
            <p:ph type="body" sz="half" idx="1"/>
          </p:nvPr>
        </p:nvSpPr>
        <p:spPr>
          <a:xfrm>
            <a:off x="1905000" y="1143000"/>
            <a:ext cx="4572000" cy="5029200"/>
          </a:xfrm>
          <a:noFill/>
        </p:spPr>
        <p:txBody>
          <a:bodyPr/>
          <a:lstStyle/>
          <a:p>
            <a:pPr eaLnBrk="1" hangingPunct="1">
              <a:lnSpc>
                <a:spcPct val="90000"/>
              </a:lnSpc>
            </a:pPr>
            <a:r>
              <a:rPr lang="en-US" altLang="en-US" sz="2000" dirty="0"/>
              <a:t>Magnesium ammonium phosphate crystals — (struvite)</a:t>
            </a:r>
          </a:p>
          <a:p>
            <a:pPr eaLnBrk="1" hangingPunct="1">
              <a:lnSpc>
                <a:spcPct val="90000"/>
              </a:lnSpc>
            </a:pPr>
            <a:endParaRPr lang="en-US" altLang="en-US" sz="2000" dirty="0"/>
          </a:p>
          <a:p>
            <a:pPr eaLnBrk="1" hangingPunct="1">
              <a:lnSpc>
                <a:spcPct val="90000"/>
              </a:lnSpc>
            </a:pPr>
            <a:r>
              <a:rPr lang="en-US" altLang="en-US" sz="2000" dirty="0"/>
              <a:t>Normal urine</a:t>
            </a:r>
          </a:p>
          <a:p>
            <a:pPr lvl="1" eaLnBrk="1" hangingPunct="1">
              <a:lnSpc>
                <a:spcPct val="90000"/>
              </a:lnSpc>
            </a:pPr>
            <a:r>
              <a:rPr lang="en-US" altLang="en-US" sz="1800" dirty="0"/>
              <a:t>undersaturated with ammonium phosphate </a:t>
            </a:r>
          </a:p>
          <a:p>
            <a:pPr eaLnBrk="1" hangingPunct="1">
              <a:lnSpc>
                <a:spcPct val="90000"/>
              </a:lnSpc>
            </a:pPr>
            <a:r>
              <a:rPr lang="en-US" altLang="en-US" sz="2000" dirty="0"/>
              <a:t>Stone formation – 2 requirements</a:t>
            </a:r>
          </a:p>
          <a:p>
            <a:pPr marL="457200" lvl="1" indent="0" eaLnBrk="1" hangingPunct="1">
              <a:lnSpc>
                <a:spcPct val="90000"/>
              </a:lnSpc>
              <a:buNone/>
            </a:pPr>
            <a:r>
              <a:rPr lang="en-US" altLang="en-US" sz="1800" dirty="0"/>
              <a:t>1. struvite stone formation occurs only when ammonia production is increased  </a:t>
            </a:r>
          </a:p>
          <a:p>
            <a:pPr marL="457200" lvl="1" indent="0" eaLnBrk="1" hangingPunct="1">
              <a:lnSpc>
                <a:spcPct val="90000"/>
              </a:lnSpc>
              <a:buNone/>
            </a:pPr>
            <a:r>
              <a:rPr lang="en-US" altLang="en-US" sz="1800" dirty="0"/>
              <a:t>2. the urine pH is elevated to decrease the solubility of phosphate. </a:t>
            </a:r>
          </a:p>
          <a:p>
            <a:pPr lvl="1" eaLnBrk="1" hangingPunct="1">
              <a:lnSpc>
                <a:spcPct val="90000"/>
              </a:lnSpc>
            </a:pPr>
            <a:r>
              <a:rPr lang="en-US" altLang="en-US" sz="1800" dirty="0"/>
              <a:t>Both of these requirements may be met when urinary tract infection occurs with a urease-producing organism, such as Proteus or Klebsiella. </a:t>
            </a:r>
          </a:p>
        </p:txBody>
      </p:sp>
      <p:pic>
        <p:nvPicPr>
          <p:cNvPr id="88068" name="Picture 14" descr="stuvit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81800" y="1295400"/>
            <a:ext cx="2743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9" name="Picture 17" descr="struvite triple phosp"/>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15139" y="3973513"/>
            <a:ext cx="2752725" cy="2125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8924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p:txBody>
          <a:bodyPr/>
          <a:lstStyle/>
          <a:p>
            <a:pPr eaLnBrk="1" hangingPunct="1"/>
            <a:r>
              <a:rPr lang="en-US" altLang="en-US"/>
              <a:t>The Cystine crystals</a:t>
            </a:r>
          </a:p>
        </p:txBody>
      </p:sp>
      <p:pic>
        <p:nvPicPr>
          <p:cNvPr id="89091" name="Picture 7" descr="cystin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743200" y="1616076"/>
            <a:ext cx="2514600" cy="215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2" name="Rectangle 6"/>
          <p:cNvSpPr>
            <a:spLocks noGrp="1" noChangeArrowheads="1"/>
          </p:cNvSpPr>
          <p:nvPr>
            <p:ph type="body" sz="half" idx="3"/>
          </p:nvPr>
        </p:nvSpPr>
        <p:spPr/>
        <p:txBody>
          <a:bodyPr/>
          <a:lstStyle/>
          <a:p>
            <a:pPr eaLnBrk="1" hangingPunct="1"/>
            <a:r>
              <a:rPr lang="en-US" altLang="en-US" sz="2600" dirty="0"/>
              <a:t>Are diagnostic of Cystinuria</a:t>
            </a:r>
          </a:p>
          <a:p>
            <a:pPr eaLnBrk="1" hangingPunct="1"/>
            <a:r>
              <a:rPr lang="en-US" altLang="en-US" sz="2600" dirty="0"/>
              <a:t>Precipitate in acidic urine (pH &lt;6.0)</a:t>
            </a:r>
          </a:p>
        </p:txBody>
      </p:sp>
      <p:pic>
        <p:nvPicPr>
          <p:cNvPr id="89093" name="Picture 9" descr="4FF7G"/>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989764" y="1371601"/>
            <a:ext cx="2193925" cy="241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2125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Macroscopic Exam</a:t>
            </a:r>
          </a:p>
        </p:txBody>
      </p:sp>
      <p:sp>
        <p:nvSpPr>
          <p:cNvPr id="3" name="Content Placeholder 2"/>
          <p:cNvSpPr>
            <a:spLocks noGrp="1"/>
          </p:cNvSpPr>
          <p:nvPr>
            <p:ph idx="1"/>
          </p:nvPr>
        </p:nvSpPr>
        <p:spPr/>
        <p:txBody>
          <a:bodyPr/>
          <a:lstStyle/>
          <a:p>
            <a:r>
              <a:rPr lang="en-US" dirty="0"/>
              <a:t>Clarity</a:t>
            </a:r>
          </a:p>
          <a:p>
            <a:r>
              <a:rPr lang="en-US" dirty="0"/>
              <a:t>Normally clear</a:t>
            </a:r>
          </a:p>
          <a:p>
            <a:r>
              <a:rPr lang="en-US" dirty="0"/>
              <a:t>Cloudy</a:t>
            </a:r>
          </a:p>
          <a:p>
            <a:pPr lvl="1"/>
            <a:r>
              <a:rPr lang="en-US" altLang="en-US" dirty="0"/>
              <a:t>amorphous phosphates: white precipitate in alkaline urine</a:t>
            </a:r>
          </a:p>
          <a:p>
            <a:pPr lvl="1"/>
            <a:r>
              <a:rPr lang="en-US" altLang="en-US" dirty="0"/>
              <a:t> amorphous urates: pink precipitate dissolves when heated</a:t>
            </a:r>
          </a:p>
          <a:p>
            <a:pPr lvl="1"/>
            <a:r>
              <a:rPr lang="en-US" altLang="en-US" dirty="0"/>
              <a:t> leukocytes, bacteria, cellular debris</a:t>
            </a:r>
          </a:p>
          <a:p>
            <a:r>
              <a:rPr lang="en-US" altLang="en-US" dirty="0"/>
              <a:t>Foamy</a:t>
            </a:r>
          </a:p>
          <a:p>
            <a:pPr lvl="1"/>
            <a:r>
              <a:rPr lang="en-US" altLang="en-US" dirty="0"/>
              <a:t>proteinuria</a:t>
            </a:r>
          </a:p>
          <a:p>
            <a:endParaRPr lang="en-US" dirty="0"/>
          </a:p>
        </p:txBody>
      </p:sp>
    </p:spTree>
    <p:extLst>
      <p:ext uri="{BB962C8B-B14F-4D97-AF65-F5344CB8AC3E}">
        <p14:creationId xmlns:p14="http://schemas.microsoft.com/office/powerpoint/2010/main" val="2262897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a:t>Crystals Due to Drugs</a:t>
            </a:r>
          </a:p>
        </p:txBody>
      </p:sp>
      <p:sp>
        <p:nvSpPr>
          <p:cNvPr id="90115" name="Rectangle 6"/>
          <p:cNvSpPr>
            <a:spLocks noGrp="1" noChangeArrowheads="1"/>
          </p:cNvSpPr>
          <p:nvPr>
            <p:ph type="body" sz="half" idx="3"/>
          </p:nvPr>
        </p:nvSpPr>
        <p:spPr>
          <a:xfrm>
            <a:off x="1981200" y="4724401"/>
            <a:ext cx="8229600" cy="1406525"/>
          </a:xfrm>
        </p:spPr>
        <p:txBody>
          <a:bodyPr/>
          <a:lstStyle/>
          <a:p>
            <a:pPr eaLnBrk="1" hangingPunct="1"/>
            <a:r>
              <a:rPr lang="en-US" altLang="en-US" sz="2600"/>
              <a:t>Amoxicillin Crystal                    Indinavir  Crystal </a:t>
            </a:r>
          </a:p>
        </p:txBody>
      </p:sp>
      <p:pic>
        <p:nvPicPr>
          <p:cNvPr id="90116" name="Picture 7" descr="4TF7H"/>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62201" y="1600200"/>
            <a:ext cx="3038475"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0117" name="Picture 8" descr="4FF7I"/>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629400" y="1600200"/>
            <a:ext cx="29718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9618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Chemical Exam</a:t>
            </a:r>
          </a:p>
        </p:txBody>
      </p:sp>
      <p:sp>
        <p:nvSpPr>
          <p:cNvPr id="3" name="Content Placeholder 2"/>
          <p:cNvSpPr>
            <a:spLocks noGrp="1"/>
          </p:cNvSpPr>
          <p:nvPr>
            <p:ph idx="1"/>
          </p:nvPr>
        </p:nvSpPr>
        <p:spPr>
          <a:xfrm>
            <a:off x="838200" y="1825625"/>
            <a:ext cx="3924300" cy="4351338"/>
          </a:xfrm>
        </p:spPr>
        <p:txBody>
          <a:bodyPr>
            <a:normAutofit fontScale="92500" lnSpcReduction="20000"/>
          </a:bodyPr>
          <a:lstStyle/>
          <a:p>
            <a:pPr>
              <a:lnSpc>
                <a:spcPct val="80000"/>
              </a:lnSpc>
            </a:pPr>
            <a:r>
              <a:rPr lang="en-US" altLang="en-US" dirty="0"/>
              <a:t>When the test strip is  dipped in urine the reagents are activated and a chemical reaction occurs.  </a:t>
            </a:r>
          </a:p>
          <a:p>
            <a:pPr>
              <a:lnSpc>
                <a:spcPct val="80000"/>
              </a:lnSpc>
            </a:pPr>
            <a:r>
              <a:rPr lang="en-US" altLang="en-US" dirty="0"/>
              <a:t>The chemical reaction results in a specific color change.  </a:t>
            </a:r>
          </a:p>
          <a:p>
            <a:pPr>
              <a:lnSpc>
                <a:spcPct val="80000"/>
              </a:lnSpc>
            </a:pPr>
            <a:r>
              <a:rPr lang="en-US" altLang="en-US" dirty="0"/>
              <a:t>After a specific amount of time has elapsed, this color change is compared against a reference color chart provided by the manufacturer of the strips. </a:t>
            </a:r>
          </a:p>
          <a:p>
            <a:pPr>
              <a:lnSpc>
                <a:spcPct val="80000"/>
              </a:lnSpc>
            </a:pPr>
            <a:endParaRPr lang="en-US" altLang="en-US" dirty="0"/>
          </a:p>
          <a:p>
            <a:endParaRPr lang="en-US" dirty="0"/>
          </a:p>
        </p:txBody>
      </p:sp>
      <p:pic>
        <p:nvPicPr>
          <p:cNvPr id="5" name="Picture 4" descr="Chemical Exam close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04000" y="923925"/>
            <a:ext cx="3695700" cy="2790825"/>
          </a:xfrm>
          <a:prstGeom prst="rect">
            <a:avLst/>
          </a:prstGeom>
        </p:spPr>
      </p:pic>
      <p:pic>
        <p:nvPicPr>
          <p:cNvPr id="6" name="Picture 4" descr="Strip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451600" y="3714750"/>
            <a:ext cx="4229100" cy="3192463"/>
          </a:xfrm>
          <a:prstGeom prst="rect">
            <a:avLst/>
          </a:prstGeom>
          <a:noFill/>
        </p:spPr>
      </p:pic>
    </p:spTree>
    <p:extLst>
      <p:ext uri="{BB962C8B-B14F-4D97-AF65-F5344CB8AC3E}">
        <p14:creationId xmlns:p14="http://schemas.microsoft.com/office/powerpoint/2010/main" val="168336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Chemical Reaction Chart</a:t>
            </a:r>
          </a:p>
        </p:txBody>
      </p:sp>
      <p:pic>
        <p:nvPicPr>
          <p:cNvPr id="4" name="Content Placeholder 3" descr="Dipstick JPEG MS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1220" y="2000005"/>
            <a:ext cx="7909560" cy="400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007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4140</Words>
  <Application>Microsoft Macintosh PowerPoint</Application>
  <PresentationFormat>Widescreen</PresentationFormat>
  <Paragraphs>634</Paragraphs>
  <Slides>70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Helvetica Neue</vt:lpstr>
      <vt:lpstr>Wingdings</vt:lpstr>
      <vt:lpstr>Office Theme</vt:lpstr>
      <vt:lpstr>URINALYSIS</vt:lpstr>
      <vt:lpstr>OBJECTIVES</vt:lpstr>
      <vt:lpstr>Specimen Collection</vt:lpstr>
      <vt:lpstr>False Positives from Foley Catheters</vt:lpstr>
      <vt:lpstr>Specimen Processing</vt:lpstr>
      <vt:lpstr>Macroscopic Exam </vt:lpstr>
      <vt:lpstr>Macroscopic Exam</vt:lpstr>
      <vt:lpstr>Chemical Exam</vt:lpstr>
      <vt:lpstr>Chemical Reaction Chart</vt:lpstr>
      <vt:lpstr>Urine Dipstick</vt:lpstr>
      <vt:lpstr>Urine Microscopy</vt:lpstr>
      <vt:lpstr>CASE 1</vt:lpstr>
      <vt:lpstr>CASE 1</vt:lpstr>
      <vt:lpstr>Specific Gravity</vt:lpstr>
      <vt:lpstr>Osmolality</vt:lpstr>
      <vt:lpstr>CASE 2</vt:lpstr>
      <vt:lpstr>CASE 2</vt:lpstr>
      <vt:lpstr>pH</vt:lpstr>
      <vt:lpstr>CASE 3</vt:lpstr>
      <vt:lpstr>CASE 3</vt:lpstr>
      <vt:lpstr>Protein</vt:lpstr>
      <vt:lpstr>Proteinuria</vt:lpstr>
      <vt:lpstr>Proteinuria</vt:lpstr>
      <vt:lpstr>Proteinuria - quantification</vt:lpstr>
      <vt:lpstr>Glucose </vt:lpstr>
      <vt:lpstr>Ketones </vt:lpstr>
      <vt:lpstr>CASE 4</vt:lpstr>
      <vt:lpstr>CASE 4</vt:lpstr>
      <vt:lpstr>Hematuria</vt:lpstr>
      <vt:lpstr>Hemoglobinuria</vt:lpstr>
      <vt:lpstr>Blood </vt:lpstr>
      <vt:lpstr>CASE 6</vt:lpstr>
      <vt:lpstr>CASE 6</vt:lpstr>
      <vt:lpstr>Myoglobinuria</vt:lpstr>
      <vt:lpstr>Leukocyte Esterase and Nitrites</vt:lpstr>
      <vt:lpstr>Bilirubin</vt:lpstr>
      <vt:lpstr>Bilirubin </vt:lpstr>
      <vt:lpstr>Urobilinogen </vt:lpstr>
      <vt:lpstr>Urine Bilirubin and Urobilinogen</vt:lpstr>
      <vt:lpstr>Urine bilirubin in liver failure </vt:lpstr>
      <vt:lpstr>What will the urine bilirubin and urobilinogen and fecal urobilinogen look like in each of  these patients?</vt:lpstr>
      <vt:lpstr>Review: what will the urine bilirubin and urobilinogen and fecal urobilinogen look like in each of  these patients?</vt:lpstr>
      <vt:lpstr>What will the urine bilirubin and urobilinogen and fecal urobilinogen look like in each of  these patients?</vt:lpstr>
      <vt:lpstr>Review: what will the urine bilirubin and urobilinogen and fecal urobilinogen look like in each of  these patients?</vt:lpstr>
      <vt:lpstr>What will the urine bilirubin and urobilinogen and fecal urobilinogen look like in each of  these patients?</vt:lpstr>
      <vt:lpstr>Review: what will the urine bilirubin and urobilinogen and fecal urobilinogen look like in each of  these patients?</vt:lpstr>
      <vt:lpstr>Urine Microscopy</vt:lpstr>
      <vt:lpstr>Erythrocytes </vt:lpstr>
      <vt:lpstr>Leukocytes </vt:lpstr>
      <vt:lpstr>Leukocytes</vt:lpstr>
      <vt:lpstr>Epithelial Cells </vt:lpstr>
      <vt:lpstr>CASE 5</vt:lpstr>
      <vt:lpstr>CASE 5</vt:lpstr>
      <vt:lpstr>Casts </vt:lpstr>
      <vt:lpstr>Hyaline casts</vt:lpstr>
      <vt:lpstr>Red Blood Cell Casts</vt:lpstr>
      <vt:lpstr>White Blood Cell Casts</vt:lpstr>
      <vt:lpstr>Epithelial Cell Casts</vt:lpstr>
      <vt:lpstr>Granular casts</vt:lpstr>
      <vt:lpstr>Fatty Casts: seen with nephrotic syndrome</vt:lpstr>
      <vt:lpstr>Eosinophils </vt:lpstr>
      <vt:lpstr>Crystals</vt:lpstr>
      <vt:lpstr>Calcium Oxalate Crystals</vt:lpstr>
      <vt:lpstr>Uric Acid Crystals</vt:lpstr>
      <vt:lpstr>Calcium Phosphate Crystals</vt:lpstr>
      <vt:lpstr>Calcium Phosphate Crystals-Amorphous</vt:lpstr>
      <vt:lpstr>Triple Phosphate   Magnesium ammonium phosphate </vt:lpstr>
      <vt:lpstr>Struvite</vt:lpstr>
      <vt:lpstr>The Cystine crystals</vt:lpstr>
      <vt:lpstr>Crystals Due to Drugs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URINALYSIS</dc:title>
  <dc:creator>Dr. Katherine Dahl, MD</dc:creator>
  <cp:lastModifiedBy>Dahl, Katharine - (kdahl1)</cp:lastModifiedBy>
  <cp:revision>103</cp:revision>
  <dcterms:created xsi:type="dcterms:W3CDTF">2017-04-25T10:34:15Z</dcterms:created>
  <dcterms:modified xsi:type="dcterms:W3CDTF">2025-10-07T15:53:54Z</dcterms:modified>
</cp:coreProperties>
</file>