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83" r:id="rId6"/>
    <p:sldId id="286" r:id="rId7"/>
    <p:sldId id="285" r:id="rId8"/>
    <p:sldId id="284" r:id="rId9"/>
    <p:sldId id="259" r:id="rId10"/>
    <p:sldId id="260" r:id="rId11"/>
    <p:sldId id="267" r:id="rId12"/>
    <p:sldId id="268" r:id="rId13"/>
    <p:sldId id="266" r:id="rId14"/>
    <p:sldId id="263" r:id="rId15"/>
    <p:sldId id="262" r:id="rId16"/>
    <p:sldId id="264" r:id="rId17"/>
    <p:sldId id="265" r:id="rId18"/>
    <p:sldId id="275" r:id="rId19"/>
    <p:sldId id="274" r:id="rId20"/>
    <p:sldId id="273" r:id="rId21"/>
    <p:sldId id="277" r:id="rId22"/>
    <p:sldId id="276" r:id="rId23"/>
    <p:sldId id="278" r:id="rId24"/>
    <p:sldId id="279" r:id="rId25"/>
    <p:sldId id="281" r:id="rId26"/>
    <p:sldId id="269" r:id="rId27"/>
    <p:sldId id="270" r:id="rId28"/>
    <p:sldId id="271" r:id="rId29"/>
    <p:sldId id="272" r:id="rId30"/>
    <p:sldId id="280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7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3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9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6926-6831-0F48-8987-ADEC6A6A51F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7BA5-9957-B14F-ACCC-A131B5F4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8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 </a:t>
            </a:r>
            <a:r>
              <a:rPr lang="en-US" dirty="0" err="1"/>
              <a:t>Bootcamp</a:t>
            </a:r>
            <a:r>
              <a:rPr lang="en-US" dirty="0"/>
              <a:t>: </a:t>
            </a:r>
            <a:r>
              <a:rPr lang="en-US" dirty="0" err="1"/>
              <a:t>Outpt</a:t>
            </a:r>
            <a:r>
              <a:rPr lang="en-US" dirty="0"/>
              <a:t> Topics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Ahsan Kamal</a:t>
            </a:r>
          </a:p>
          <a:p>
            <a:r>
              <a:rPr lang="en-US" dirty="0"/>
              <a:t>7/28/23</a:t>
            </a:r>
          </a:p>
        </p:txBody>
      </p:sp>
    </p:spTree>
    <p:extLst>
      <p:ext uri="{BB962C8B-B14F-4D97-AF65-F5344CB8AC3E}">
        <p14:creationId xmlns:p14="http://schemas.microsoft.com/office/powerpoint/2010/main" val="177839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guidelines about exact goals for </a:t>
            </a:r>
            <a:r>
              <a:rPr lang="en-US" dirty="0" err="1"/>
              <a:t>pts</a:t>
            </a:r>
            <a:r>
              <a:rPr lang="en-US" dirty="0"/>
              <a:t> (AHA, ACP,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Best rule of thumb is target &lt; 130/80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696"/>
            <a:ext cx="9144000" cy="32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0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 the key is to have good, accurate data! Home BP logs are key</a:t>
            </a:r>
          </a:p>
          <a:p>
            <a:pPr lvl="1"/>
            <a:r>
              <a:rPr lang="en-US" dirty="0"/>
              <a:t>Emphasize consistency obtaining measurements</a:t>
            </a:r>
          </a:p>
          <a:p>
            <a:r>
              <a:rPr lang="en-US" dirty="0"/>
              <a:t>75% of effect achieved with 50% of dose. Thus will usually get more of effect from adding second agent then increasing dose</a:t>
            </a:r>
          </a:p>
          <a:p>
            <a:r>
              <a:rPr lang="en-US" dirty="0"/>
              <a:t>For </a:t>
            </a:r>
            <a:r>
              <a:rPr lang="en-US" dirty="0" err="1"/>
              <a:t>pts</a:t>
            </a:r>
            <a:r>
              <a:rPr lang="en-US" dirty="0"/>
              <a:t> notably below goal (SBP &gt; 20 or DBP &gt; 10), consider starting combo pill</a:t>
            </a:r>
          </a:p>
          <a:p>
            <a:pPr lvl="1"/>
            <a:r>
              <a:rPr lang="en-US" dirty="0"/>
              <a:t>Benazepril/amlodipine combo commonly used</a:t>
            </a:r>
          </a:p>
        </p:txBody>
      </p:sp>
    </p:spTree>
    <p:extLst>
      <p:ext uri="{BB962C8B-B14F-4D97-AF65-F5344CB8AC3E}">
        <p14:creationId xmlns:p14="http://schemas.microsoft.com/office/powerpoint/2010/main" val="79511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ACEI/ARBs are probably best initial agents</a:t>
            </a:r>
          </a:p>
          <a:p>
            <a:pPr lvl="1"/>
            <a:r>
              <a:rPr lang="en-US" dirty="0"/>
              <a:t>Check BMP before starting and 2 </a:t>
            </a:r>
            <a:r>
              <a:rPr lang="en-US" dirty="0" err="1"/>
              <a:t>wks</a:t>
            </a:r>
            <a:r>
              <a:rPr lang="en-US" dirty="0"/>
              <a:t> after</a:t>
            </a:r>
          </a:p>
          <a:p>
            <a:pPr lvl="1"/>
            <a:r>
              <a:rPr lang="en-US" dirty="0"/>
              <a:t>If develop cough, switch to ARB</a:t>
            </a:r>
          </a:p>
          <a:p>
            <a:pPr lvl="1"/>
            <a:r>
              <a:rPr lang="en-US" dirty="0"/>
              <a:t>ARBs best for gout b/c of </a:t>
            </a:r>
            <a:r>
              <a:rPr lang="en-US" dirty="0" err="1"/>
              <a:t>uricosuric</a:t>
            </a:r>
            <a:r>
              <a:rPr lang="en-US" dirty="0"/>
              <a:t> effects</a:t>
            </a:r>
          </a:p>
          <a:p>
            <a:r>
              <a:rPr lang="en-US" dirty="0"/>
              <a:t>Remember CCB edema is common and takes time to resolve. Caution in CHF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inpt</a:t>
            </a:r>
            <a:r>
              <a:rPr lang="en-US" dirty="0"/>
              <a:t> side, remember takes ~24 </a:t>
            </a:r>
            <a:r>
              <a:rPr lang="en-US" dirty="0" err="1"/>
              <a:t>hrs</a:t>
            </a:r>
            <a:r>
              <a:rPr lang="en-US" dirty="0"/>
              <a:t> for effect</a:t>
            </a:r>
          </a:p>
          <a:p>
            <a:r>
              <a:rPr lang="en-US" dirty="0"/>
              <a:t>Among thiazides, HCTZ is least effective. Choose </a:t>
            </a:r>
            <a:r>
              <a:rPr lang="en-US" dirty="0" err="1"/>
              <a:t>chlorthalidone</a:t>
            </a:r>
            <a:r>
              <a:rPr lang="en-US" dirty="0"/>
              <a:t> or </a:t>
            </a:r>
            <a:r>
              <a:rPr lang="en-US" dirty="0" err="1"/>
              <a:t>indapamide</a:t>
            </a:r>
            <a:endParaRPr lang="en-US" dirty="0"/>
          </a:p>
          <a:p>
            <a:pPr lvl="1"/>
            <a:r>
              <a:rPr lang="en-US" dirty="0"/>
              <a:t>Remember use of </a:t>
            </a:r>
            <a:r>
              <a:rPr lang="en-US" dirty="0" err="1"/>
              <a:t>metolazone</a:t>
            </a:r>
            <a:r>
              <a:rPr lang="en-US" dirty="0"/>
              <a:t> in </a:t>
            </a:r>
            <a:r>
              <a:rPr lang="en-US" dirty="0" err="1"/>
              <a:t>inpt</a:t>
            </a:r>
            <a:r>
              <a:rPr lang="en-US" dirty="0"/>
              <a:t> CHF</a:t>
            </a:r>
          </a:p>
          <a:p>
            <a:r>
              <a:rPr lang="en-US" dirty="0"/>
              <a:t>BB are not effective HTN meds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HTN pearls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OSA is often an underappreciated contributor to HTN</a:t>
            </a:r>
          </a:p>
          <a:p>
            <a:r>
              <a:rPr lang="en-US" dirty="0"/>
              <a:t>Secondary HTN-suspect in young </a:t>
            </a:r>
            <a:r>
              <a:rPr lang="en-US" dirty="0" err="1"/>
              <a:t>pts</a:t>
            </a:r>
            <a:r>
              <a:rPr lang="en-US" dirty="0"/>
              <a:t>, hypo K, strong family </a:t>
            </a:r>
            <a:r>
              <a:rPr lang="en-US" dirty="0" err="1"/>
              <a:t>hx</a:t>
            </a:r>
            <a:endParaRPr lang="en-US" dirty="0"/>
          </a:p>
          <a:p>
            <a:pPr lvl="1"/>
            <a:r>
              <a:rPr lang="en-US" dirty="0"/>
              <a:t>Pursue workup if </a:t>
            </a:r>
            <a:r>
              <a:rPr lang="en-US" dirty="0" err="1"/>
              <a:t>pt</a:t>
            </a:r>
            <a:r>
              <a:rPr lang="en-US" dirty="0"/>
              <a:t> is on 3 meds, 1 of which must be a diuretic</a:t>
            </a:r>
          </a:p>
          <a:p>
            <a:r>
              <a:rPr lang="en-US" dirty="0"/>
              <a:t>When managing BP on </a:t>
            </a:r>
            <a:r>
              <a:rPr lang="en-US" dirty="0" err="1"/>
              <a:t>inpt</a:t>
            </a:r>
            <a:r>
              <a:rPr lang="en-US" dirty="0"/>
              <a:t> service, spironolactone is a valuable tool! But watch K. Also make sure to address underlying issues (pain, agitation,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869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Hyperlipidemia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119" b="-12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77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744" r="-16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312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 Intensity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5361" b="-15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687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 myopathy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Notoriously known, but how real is it? </a:t>
            </a:r>
          </a:p>
          <a:p>
            <a:r>
              <a:rPr lang="en-US" dirty="0"/>
              <a:t>Generally will obtain LFTs +/- CK prior to initiating to obtain baseline. Serial monitoring not recommended</a:t>
            </a:r>
          </a:p>
          <a:p>
            <a:r>
              <a:rPr lang="en-US" dirty="0"/>
              <a:t>No hard criteria to dx myopathy; can check labs but need to interpret clinically</a:t>
            </a:r>
          </a:p>
          <a:p>
            <a:r>
              <a:rPr lang="en-US" dirty="0"/>
              <a:t>Often will recommend switching if </a:t>
            </a:r>
            <a:r>
              <a:rPr lang="en-US" dirty="0" err="1"/>
              <a:t>pts</a:t>
            </a:r>
            <a:r>
              <a:rPr lang="en-US" dirty="0"/>
              <a:t> are adamant about side effects </a:t>
            </a:r>
            <a:r>
              <a:rPr lang="en-US" dirty="0" err="1"/>
              <a:t>vs</a:t>
            </a:r>
            <a:r>
              <a:rPr lang="en-US" dirty="0"/>
              <a:t> alternate day/decreased dosing</a:t>
            </a:r>
          </a:p>
        </p:txBody>
      </p:sp>
    </p:spTree>
    <p:extLst>
      <p:ext uri="{BB962C8B-B14F-4D97-AF65-F5344CB8AC3E}">
        <p14:creationId xmlns:p14="http://schemas.microsoft.com/office/powerpoint/2010/main" val="412041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Preop</a:t>
            </a:r>
            <a:r>
              <a:rPr lang="en-US" dirty="0"/>
              <a:t>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Key </a:t>
            </a:r>
            <a:r>
              <a:rPr lang="en-US" dirty="0" err="1"/>
              <a:t>hx</a:t>
            </a:r>
            <a:r>
              <a:rPr lang="en-US" dirty="0"/>
              <a:t> questions to ask: Prior </a:t>
            </a:r>
            <a:r>
              <a:rPr lang="en-US" dirty="0" err="1"/>
              <a:t>surg</a:t>
            </a:r>
            <a:r>
              <a:rPr lang="en-US" dirty="0"/>
              <a:t>, family </a:t>
            </a:r>
            <a:r>
              <a:rPr lang="en-US" dirty="0" err="1"/>
              <a:t>hx</a:t>
            </a:r>
            <a:r>
              <a:rPr lang="en-US" dirty="0"/>
              <a:t> of reactions to anesthesia/</a:t>
            </a:r>
            <a:r>
              <a:rPr lang="en-US" dirty="0" err="1"/>
              <a:t>hx</a:t>
            </a:r>
            <a:r>
              <a:rPr lang="en-US" dirty="0"/>
              <a:t> of clots</a:t>
            </a:r>
          </a:p>
          <a:p>
            <a:r>
              <a:rPr lang="en-US" dirty="0"/>
              <a:t>MACE: Major adverse cardiac event. Several risk calculators available: RCRI, Gupta, NSQIP</a:t>
            </a:r>
          </a:p>
          <a:p>
            <a:r>
              <a:rPr lang="en-US" dirty="0"/>
              <a:t>&gt;4 METS includes:</a:t>
            </a:r>
          </a:p>
          <a:p>
            <a:pPr lvl="1"/>
            <a:r>
              <a:rPr lang="en-US" dirty="0"/>
              <a:t>Climbing flight of stairs</a:t>
            </a:r>
          </a:p>
          <a:p>
            <a:pPr lvl="1"/>
            <a:r>
              <a:rPr lang="en-US" dirty="0"/>
              <a:t>Walking up hill w/o stopping</a:t>
            </a:r>
          </a:p>
          <a:p>
            <a:pPr lvl="1"/>
            <a:r>
              <a:rPr lang="en-US" dirty="0"/>
              <a:t>Running short distance</a:t>
            </a:r>
          </a:p>
          <a:p>
            <a:pPr lvl="1"/>
            <a:r>
              <a:rPr lang="en-US" dirty="0"/>
              <a:t>Lifting/moving heavy furniture</a:t>
            </a:r>
          </a:p>
          <a:p>
            <a:pPr lvl="1"/>
            <a:r>
              <a:rPr lang="en-US" dirty="0"/>
              <a:t>Moderate exertion sports such as golf, bowling</a:t>
            </a:r>
          </a:p>
        </p:txBody>
      </p:sp>
    </p:spTree>
    <p:extLst>
      <p:ext uri="{BB962C8B-B14F-4D97-AF65-F5344CB8AC3E}">
        <p14:creationId xmlns:p14="http://schemas.microsoft.com/office/powerpoint/2010/main" val="15846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risk assessment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741" r="-70741"/>
          <a:stretch>
            <a:fillRect/>
          </a:stretch>
        </p:blipFill>
        <p:spPr>
          <a:xfrm>
            <a:off x="-2893609" y="1600200"/>
            <a:ext cx="14671188" cy="4525963"/>
          </a:xfrm>
        </p:spPr>
      </p:pic>
    </p:spTree>
    <p:extLst>
      <p:ext uri="{BB962C8B-B14F-4D97-AF65-F5344CB8AC3E}">
        <p14:creationId xmlns:p14="http://schemas.microsoft.com/office/powerpoint/2010/main" val="128727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64" b="1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562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Ischemic Cascade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808" b="3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122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low risk surgery (cataract, hernia repair, carpal tunnel release, breast </a:t>
            </a:r>
            <a:r>
              <a:rPr lang="en-US" dirty="0" err="1"/>
              <a:t>bx</a:t>
            </a:r>
            <a:r>
              <a:rPr lang="en-US" dirty="0"/>
              <a:t>) no testing needed even if have cardiac/</a:t>
            </a:r>
            <a:r>
              <a:rPr lang="en-US" dirty="0" err="1"/>
              <a:t>pulm</a:t>
            </a:r>
            <a:r>
              <a:rPr lang="en-US" dirty="0"/>
              <a:t> conditions</a:t>
            </a:r>
          </a:p>
          <a:p>
            <a:r>
              <a:rPr lang="en-US" dirty="0"/>
              <a:t>CXR-not routinely needed, obtain if new/worsening cardiopulmonary </a:t>
            </a:r>
            <a:r>
              <a:rPr lang="en-US" dirty="0" err="1"/>
              <a:t>sxs</a:t>
            </a:r>
            <a:r>
              <a:rPr lang="en-US" dirty="0"/>
              <a:t> </a:t>
            </a:r>
          </a:p>
          <a:p>
            <a:r>
              <a:rPr lang="en-US" dirty="0"/>
              <a:t>EKG-obtain if </a:t>
            </a:r>
            <a:r>
              <a:rPr lang="en-US" dirty="0" err="1"/>
              <a:t>hx</a:t>
            </a:r>
            <a:r>
              <a:rPr lang="en-US" dirty="0"/>
              <a:t> of CAD, arrhythmia, CVD or PAD</a:t>
            </a:r>
          </a:p>
          <a:p>
            <a:r>
              <a:rPr lang="en-US" dirty="0"/>
              <a:t>ECHO-If CHF of valve </a:t>
            </a:r>
            <a:r>
              <a:rPr lang="en-US" dirty="0" err="1"/>
              <a:t>dz</a:t>
            </a:r>
            <a:r>
              <a:rPr lang="en-US" dirty="0"/>
              <a:t> obtain if &gt; 1 yr. If known valve </a:t>
            </a:r>
            <a:r>
              <a:rPr lang="en-US" dirty="0" err="1"/>
              <a:t>dz</a:t>
            </a:r>
            <a:r>
              <a:rPr lang="en-US" dirty="0"/>
              <a:t> and </a:t>
            </a:r>
            <a:r>
              <a:rPr lang="en-US" dirty="0" err="1"/>
              <a:t>sxs</a:t>
            </a:r>
            <a:r>
              <a:rPr lang="en-US" dirty="0"/>
              <a:t> delay surgery</a:t>
            </a:r>
          </a:p>
          <a:p>
            <a:r>
              <a:rPr lang="en-US" dirty="0"/>
              <a:t>Lab-CBC and CMP, </a:t>
            </a:r>
            <a:r>
              <a:rPr lang="en-US" dirty="0" err="1"/>
              <a:t>coags</a:t>
            </a:r>
            <a:r>
              <a:rPr lang="en-US" dirty="0"/>
              <a:t> if on AC, liver </a:t>
            </a:r>
            <a:r>
              <a:rPr lang="en-US" dirty="0" err="1"/>
              <a:t>dz</a:t>
            </a:r>
            <a:r>
              <a:rPr lang="en-US" dirty="0"/>
              <a:t>, </a:t>
            </a:r>
            <a:r>
              <a:rPr lang="en-US" dirty="0" err="1"/>
              <a:t>neurosurg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80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 </a:t>
            </a:r>
            <a:r>
              <a:rPr lang="en-US" dirty="0" err="1"/>
              <a:t>Mgmt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 to continue ACE/ARB, BB, statins</a:t>
            </a:r>
          </a:p>
          <a:p>
            <a:r>
              <a:rPr lang="en-US" dirty="0"/>
              <a:t>Hold diuretics and DM meds</a:t>
            </a:r>
          </a:p>
          <a:p>
            <a:pPr lvl="1"/>
            <a:r>
              <a:rPr lang="en-US" dirty="0"/>
              <a:t>Insulin: No dose adjustment in Type 1. Reduce by 25-50% for Type 2 based on </a:t>
            </a:r>
            <a:r>
              <a:rPr lang="en-US" dirty="0" err="1"/>
              <a:t>hx</a:t>
            </a:r>
            <a:r>
              <a:rPr lang="en-US" dirty="0"/>
              <a:t> of hypoglycemia</a:t>
            </a:r>
          </a:p>
          <a:p>
            <a:r>
              <a:rPr lang="en-US" dirty="0"/>
              <a:t>ASA: Complicated. Generally hold unless </a:t>
            </a:r>
            <a:r>
              <a:rPr lang="en-US" dirty="0" err="1"/>
              <a:t>hx</a:t>
            </a:r>
            <a:r>
              <a:rPr lang="en-US" dirty="0"/>
              <a:t> of PCI and high risk time window</a:t>
            </a:r>
          </a:p>
          <a:p>
            <a:r>
              <a:rPr lang="en-US" dirty="0"/>
              <a:t>Anticoagulation: Determine need for bridging as outlined in AC lecture</a:t>
            </a:r>
          </a:p>
        </p:txBody>
      </p:sp>
    </p:spTree>
    <p:extLst>
      <p:ext uri="{BB962C8B-B14F-4D97-AF65-F5344CB8AC3E}">
        <p14:creationId xmlns:p14="http://schemas.microsoft.com/office/powerpoint/2010/main" val="3587584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Dx</a:t>
            </a:r>
            <a:r>
              <a:rPr lang="en-US" dirty="0"/>
              <a:t> w/TSH and T4 </a:t>
            </a:r>
            <a:r>
              <a:rPr lang="en-US" dirty="0" err="1"/>
              <a:t>lvls</a:t>
            </a:r>
            <a:r>
              <a:rPr lang="en-US" dirty="0"/>
              <a:t>. Do not need to check </a:t>
            </a:r>
            <a:r>
              <a:rPr lang="en-US" dirty="0" err="1"/>
              <a:t>ab</a:t>
            </a:r>
            <a:r>
              <a:rPr lang="en-US" dirty="0"/>
              <a:t> unless elevated suspicion</a:t>
            </a:r>
          </a:p>
          <a:p>
            <a:r>
              <a:rPr lang="en-US" dirty="0" err="1"/>
              <a:t>Tx</a:t>
            </a:r>
            <a:r>
              <a:rPr lang="en-US" dirty="0"/>
              <a:t> to target TSH </a:t>
            </a:r>
            <a:r>
              <a:rPr lang="en-US" dirty="0" err="1"/>
              <a:t>lvl</a:t>
            </a:r>
            <a:r>
              <a:rPr lang="en-US" dirty="0"/>
              <a:t> (exception is secondary hypothyroidism). Reduce starting dose in elderly/</a:t>
            </a:r>
            <a:r>
              <a:rPr lang="en-US" dirty="0" err="1"/>
              <a:t>pts</a:t>
            </a:r>
            <a:r>
              <a:rPr lang="en-US" dirty="0"/>
              <a:t> w/significant cardiovascular dz. Repeat labs q6-8 </a:t>
            </a:r>
            <a:r>
              <a:rPr lang="en-US" dirty="0" err="1"/>
              <a:t>wks</a:t>
            </a:r>
            <a:endParaRPr lang="en-US" dirty="0"/>
          </a:p>
          <a:p>
            <a:r>
              <a:rPr lang="en-US" dirty="0"/>
              <a:t>Subclinical hypothyroidism: </a:t>
            </a:r>
            <a:r>
              <a:rPr lang="en-US" dirty="0" err="1"/>
              <a:t>Nl</a:t>
            </a:r>
            <a:r>
              <a:rPr lang="en-US" dirty="0"/>
              <a:t> T4 but elevated TSH. Confirm w/repeat first. </a:t>
            </a:r>
            <a:r>
              <a:rPr lang="en-US" dirty="0" err="1"/>
              <a:t>Tx</a:t>
            </a:r>
            <a:r>
              <a:rPr lang="en-US" dirty="0"/>
              <a:t> if TSH &gt; 10</a:t>
            </a:r>
          </a:p>
          <a:p>
            <a:r>
              <a:rPr lang="en-US" dirty="0"/>
              <a:t>Remember </a:t>
            </a:r>
            <a:r>
              <a:rPr lang="en-US" dirty="0" err="1"/>
              <a:t>inpt</a:t>
            </a:r>
            <a:r>
              <a:rPr lang="en-US" dirty="0"/>
              <a:t> TSH/T4 </a:t>
            </a:r>
            <a:r>
              <a:rPr lang="en-US" dirty="0" err="1"/>
              <a:t>lvls</a:t>
            </a:r>
            <a:r>
              <a:rPr lang="en-US" dirty="0"/>
              <a:t> unreliable</a:t>
            </a:r>
          </a:p>
          <a:p>
            <a:r>
              <a:rPr lang="en-US" dirty="0"/>
              <a:t>Meds where timing important: Levothyroxine, PPI, iron (q48 not daily!)</a:t>
            </a:r>
          </a:p>
        </p:txBody>
      </p:sp>
    </p:spTree>
    <p:extLst>
      <p:ext uri="{BB962C8B-B14F-4D97-AF65-F5344CB8AC3E}">
        <p14:creationId xmlns:p14="http://schemas.microsoft.com/office/powerpoint/2010/main" val="265813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667" r="-7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858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PPI is preferred therapy. Trial for 4-8 </a:t>
            </a:r>
            <a:r>
              <a:rPr lang="en-US" dirty="0" err="1"/>
              <a:t>wks</a:t>
            </a:r>
            <a:r>
              <a:rPr lang="en-US" dirty="0"/>
              <a:t>, can increase dose to BID</a:t>
            </a:r>
          </a:p>
          <a:p>
            <a:pPr lvl="1"/>
            <a:r>
              <a:rPr lang="en-US" dirty="0"/>
              <a:t>If refractory likely require ambulatory pH monitor </a:t>
            </a:r>
            <a:r>
              <a:rPr lang="en-US" dirty="0" err="1"/>
              <a:t>vs</a:t>
            </a:r>
            <a:r>
              <a:rPr lang="en-US" dirty="0"/>
              <a:t> endoscopy</a:t>
            </a:r>
          </a:p>
          <a:p>
            <a:r>
              <a:rPr lang="en-US" dirty="0"/>
              <a:t>Lowest dose that controls </a:t>
            </a:r>
            <a:r>
              <a:rPr lang="en-US" dirty="0" err="1"/>
              <a:t>sxs</a:t>
            </a:r>
            <a:r>
              <a:rPr lang="en-US" dirty="0"/>
              <a:t>-attempt to come off PPI annually</a:t>
            </a:r>
          </a:p>
          <a:p>
            <a:r>
              <a:rPr lang="en-US" dirty="0"/>
              <a:t>Screening EGD recommended for male over 50, </a:t>
            </a:r>
            <a:r>
              <a:rPr lang="en-US" dirty="0" err="1"/>
              <a:t>sxs</a:t>
            </a:r>
            <a:r>
              <a:rPr lang="en-US" dirty="0"/>
              <a:t> &gt; 5 </a:t>
            </a:r>
            <a:r>
              <a:rPr lang="en-US" dirty="0" err="1"/>
              <a:t>yrs</a:t>
            </a:r>
            <a:r>
              <a:rPr lang="en-US" dirty="0"/>
              <a:t>, risk factors (overweight, smoking, family </a:t>
            </a:r>
            <a:r>
              <a:rPr lang="en-US" dirty="0" err="1"/>
              <a:t>hx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Not routinely recommended otherwise</a:t>
            </a:r>
          </a:p>
        </p:txBody>
      </p:sp>
    </p:spTree>
    <p:extLst>
      <p:ext uri="{BB962C8B-B14F-4D97-AF65-F5344CB8AC3E}">
        <p14:creationId xmlns:p14="http://schemas.microsoft.com/office/powerpoint/2010/main" val="1463554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MSK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PT is your best friend! As is </a:t>
            </a:r>
            <a:r>
              <a:rPr lang="en-US" dirty="0" err="1"/>
              <a:t>Voltaren</a:t>
            </a:r>
            <a:r>
              <a:rPr lang="en-US" dirty="0"/>
              <a:t> (</a:t>
            </a:r>
            <a:r>
              <a:rPr lang="en-US" dirty="0" err="1"/>
              <a:t>diclofenac</a:t>
            </a:r>
            <a:r>
              <a:rPr lang="en-US" dirty="0"/>
              <a:t> gel)</a:t>
            </a:r>
          </a:p>
          <a:p>
            <a:r>
              <a:rPr lang="en-US" dirty="0"/>
              <a:t>General approach: 4-6 </a:t>
            </a:r>
            <a:r>
              <a:rPr lang="en-US" dirty="0" err="1"/>
              <a:t>wks</a:t>
            </a:r>
            <a:r>
              <a:rPr lang="en-US" dirty="0"/>
              <a:t> of conservative </a:t>
            </a:r>
            <a:r>
              <a:rPr lang="en-US" dirty="0" err="1"/>
              <a:t>mgmt</a:t>
            </a:r>
            <a:r>
              <a:rPr lang="en-US" dirty="0"/>
              <a:t> including PT +/- </a:t>
            </a:r>
            <a:r>
              <a:rPr lang="en-US" dirty="0" err="1"/>
              <a:t>Xray</a:t>
            </a:r>
            <a:r>
              <a:rPr lang="en-US" dirty="0"/>
              <a:t>, MRI if no improvement</a:t>
            </a:r>
          </a:p>
          <a:p>
            <a:r>
              <a:rPr lang="en-US" dirty="0"/>
              <a:t>Larger joints can perform </a:t>
            </a:r>
            <a:r>
              <a:rPr lang="en-US" dirty="0" err="1"/>
              <a:t>intraarticular</a:t>
            </a:r>
            <a:r>
              <a:rPr lang="en-US" dirty="0"/>
              <a:t> injection of steroids. Small joints, </a:t>
            </a:r>
            <a:r>
              <a:rPr lang="en-US" dirty="0" err="1"/>
              <a:t>esp</a:t>
            </a:r>
            <a:r>
              <a:rPr lang="en-US" dirty="0"/>
              <a:t> those of hands, require rheum referral, often done w/US</a:t>
            </a:r>
          </a:p>
        </p:txBody>
      </p:sp>
    </p:spTree>
    <p:extLst>
      <p:ext uri="{BB962C8B-B14F-4D97-AF65-F5344CB8AC3E}">
        <p14:creationId xmlns:p14="http://schemas.microsoft.com/office/powerpoint/2010/main" val="3650864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Sinusitis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940" r="-9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2111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Pyuria</a:t>
            </a:r>
            <a:r>
              <a:rPr lang="en-US" dirty="0"/>
              <a:t> is stronger indicator than LE or nitrites. Look for &gt; 5 WBC</a:t>
            </a:r>
          </a:p>
          <a:p>
            <a:r>
              <a:rPr lang="en-US" dirty="0"/>
              <a:t>Do not routinely obtain cx, obtain if complicated UTI, recurrent, or suspected </a:t>
            </a:r>
            <a:r>
              <a:rPr lang="en-US" dirty="0" err="1"/>
              <a:t>pyelo</a:t>
            </a:r>
            <a:endParaRPr lang="en-US" dirty="0"/>
          </a:p>
          <a:p>
            <a:pPr lvl="2"/>
            <a:r>
              <a:rPr lang="en-US" dirty="0"/>
              <a:t>Uncomplicated: Healthy, </a:t>
            </a:r>
            <a:r>
              <a:rPr lang="en-US" dirty="0" err="1"/>
              <a:t>nonpregnant</a:t>
            </a:r>
            <a:r>
              <a:rPr lang="en-US" dirty="0"/>
              <a:t> woman</a:t>
            </a:r>
          </a:p>
          <a:p>
            <a:r>
              <a:rPr lang="en-US" dirty="0" err="1"/>
              <a:t>Tx</a:t>
            </a:r>
            <a:r>
              <a:rPr lang="en-US" dirty="0"/>
              <a:t> with </a:t>
            </a:r>
            <a:r>
              <a:rPr lang="en-US" dirty="0" err="1"/>
              <a:t>bactrim</a:t>
            </a:r>
            <a:r>
              <a:rPr lang="en-US" dirty="0"/>
              <a:t>, </a:t>
            </a:r>
            <a:r>
              <a:rPr lang="en-US" dirty="0" err="1"/>
              <a:t>nitrofurantoin</a:t>
            </a:r>
            <a:r>
              <a:rPr lang="en-US" dirty="0"/>
              <a:t>, Augmentin/</a:t>
            </a:r>
            <a:r>
              <a:rPr lang="en-US" dirty="0" err="1"/>
              <a:t>cefdinir</a:t>
            </a:r>
            <a:r>
              <a:rPr lang="en-US" dirty="0"/>
              <a:t> (less </a:t>
            </a:r>
            <a:r>
              <a:rPr lang="en-US" dirty="0" err="1"/>
              <a:t>prefered</a:t>
            </a:r>
            <a:r>
              <a:rPr lang="en-US" dirty="0"/>
              <a:t>). Avoid FLQ</a:t>
            </a:r>
          </a:p>
          <a:p>
            <a:r>
              <a:rPr lang="en-US" dirty="0"/>
              <a:t>Do not </a:t>
            </a:r>
            <a:r>
              <a:rPr lang="en-US" dirty="0" err="1"/>
              <a:t>tx</a:t>
            </a:r>
            <a:r>
              <a:rPr lang="en-US" dirty="0"/>
              <a:t> asymptomatic </a:t>
            </a:r>
            <a:r>
              <a:rPr lang="en-US" dirty="0" err="1"/>
              <a:t>bacteruria</a:t>
            </a:r>
            <a:endParaRPr lang="en-US" dirty="0"/>
          </a:p>
          <a:p>
            <a:r>
              <a:rPr lang="en-US" dirty="0"/>
              <a:t>If </a:t>
            </a:r>
            <a:r>
              <a:rPr lang="en-US" dirty="0" err="1"/>
              <a:t>foley</a:t>
            </a:r>
            <a:r>
              <a:rPr lang="en-US" dirty="0"/>
              <a:t> present, make sure obtain fresh sample</a:t>
            </a:r>
          </a:p>
        </p:txBody>
      </p:sp>
    </p:spTree>
    <p:extLst>
      <p:ext uri="{BB962C8B-B14F-4D97-AF65-F5344CB8AC3E}">
        <p14:creationId xmlns:p14="http://schemas.microsoft.com/office/powerpoint/2010/main" val="1055633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Anxiety/Depression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GAD7 and PHQ-9 are valuable tools</a:t>
            </a:r>
          </a:p>
          <a:p>
            <a:pPr lvl="1"/>
            <a:r>
              <a:rPr lang="en-US" dirty="0"/>
              <a:t>Often MAs will perform for you if you ask</a:t>
            </a:r>
          </a:p>
          <a:p>
            <a:r>
              <a:rPr lang="en-US" dirty="0"/>
              <a:t>Generally I would start SSRI and </a:t>
            </a:r>
            <a:r>
              <a:rPr lang="en-US" dirty="0" err="1"/>
              <a:t>uptitrate</a:t>
            </a:r>
            <a:r>
              <a:rPr lang="en-US" dirty="0"/>
              <a:t> on my own, would consider switching if no improvement, consider referring if </a:t>
            </a:r>
            <a:r>
              <a:rPr lang="en-US" dirty="0" err="1"/>
              <a:t>sxs</a:t>
            </a:r>
            <a:r>
              <a:rPr lang="en-US" dirty="0"/>
              <a:t> despite max dose</a:t>
            </a:r>
          </a:p>
          <a:p>
            <a:r>
              <a:rPr lang="en-US" dirty="0"/>
              <a:t>Offer referral to psychology-</a:t>
            </a:r>
            <a:r>
              <a:rPr lang="en-US" dirty="0" err="1"/>
              <a:t>psychologytoday.com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diagnose need 2 of the 3:</a:t>
            </a:r>
          </a:p>
          <a:p>
            <a:pPr lvl="1"/>
            <a:r>
              <a:rPr lang="en-US" dirty="0"/>
              <a:t>A1c &gt; 6.5%</a:t>
            </a:r>
          </a:p>
          <a:p>
            <a:pPr lvl="1"/>
            <a:r>
              <a:rPr lang="en-US" dirty="0"/>
              <a:t>Fasting blood sugar &gt; 125 or random &gt; 200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Hr</a:t>
            </a:r>
            <a:r>
              <a:rPr lang="en-US" dirty="0"/>
              <a:t> OGTT  &gt; 200</a:t>
            </a:r>
          </a:p>
          <a:p>
            <a:r>
              <a:rPr lang="en-US" dirty="0"/>
              <a:t>Random &gt; 200 + </a:t>
            </a:r>
            <a:r>
              <a:rPr lang="en-US" dirty="0" err="1"/>
              <a:t>sxs</a:t>
            </a:r>
            <a:r>
              <a:rPr lang="en-US" dirty="0"/>
              <a:t> is sufficient for dx</a:t>
            </a:r>
          </a:p>
          <a:p>
            <a:r>
              <a:rPr lang="en-US" dirty="0"/>
              <a:t>A1c &lt; 6.5% but &gt; 5.6% = </a:t>
            </a:r>
            <a:r>
              <a:rPr lang="en-US" dirty="0" err="1"/>
              <a:t>prediabetes</a:t>
            </a:r>
            <a:endParaRPr lang="en-US" dirty="0"/>
          </a:p>
          <a:p>
            <a:pPr lvl="1"/>
            <a:r>
              <a:rPr lang="en-US" dirty="0"/>
              <a:t>Can consider starting metformin for these </a:t>
            </a:r>
            <a:r>
              <a:rPr lang="en-US" dirty="0" err="1"/>
              <a:t>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70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AAA: US for </a:t>
            </a:r>
            <a:r>
              <a:rPr lang="en-US"/>
              <a:t>men 65-75 </a:t>
            </a:r>
            <a:r>
              <a:rPr lang="en-US" dirty="0"/>
              <a:t>who have ever smoked</a:t>
            </a:r>
          </a:p>
          <a:p>
            <a:r>
              <a:rPr lang="en-US" dirty="0"/>
              <a:t>HCV: One time for all adults born 1945-65</a:t>
            </a:r>
          </a:p>
          <a:p>
            <a:r>
              <a:rPr lang="en-US" dirty="0"/>
              <a:t>HIV: Everybody at least once, annual if high risk case</a:t>
            </a:r>
          </a:p>
          <a:p>
            <a:r>
              <a:rPr lang="en-US" dirty="0"/>
              <a:t>Chlamydia and </a:t>
            </a:r>
            <a:r>
              <a:rPr lang="en-US" dirty="0" err="1"/>
              <a:t>gonarrhea</a:t>
            </a:r>
            <a:r>
              <a:rPr lang="en-US" dirty="0"/>
              <a:t>: All sexually active women &lt; 24, 25+ only if high risk</a:t>
            </a:r>
          </a:p>
          <a:p>
            <a:r>
              <a:rPr lang="en-US" dirty="0"/>
              <a:t>Osteoporosis: DEXA for women &gt; 65 q2 years</a:t>
            </a:r>
          </a:p>
        </p:txBody>
      </p:sp>
    </p:spTree>
    <p:extLst>
      <p:ext uri="{BB962C8B-B14F-4D97-AF65-F5344CB8AC3E}">
        <p14:creationId xmlns:p14="http://schemas.microsoft.com/office/powerpoint/2010/main" val="3549376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Breast cancer: </a:t>
            </a:r>
            <a:r>
              <a:rPr lang="en-US" dirty="0" err="1"/>
              <a:t>Mammo</a:t>
            </a:r>
            <a:r>
              <a:rPr lang="en-US" dirty="0"/>
              <a:t> every other year at 50; can start at 40</a:t>
            </a:r>
          </a:p>
          <a:p>
            <a:r>
              <a:rPr lang="en-US" dirty="0"/>
              <a:t>Cervical cancer: Pap every 3 years for women 21-65; 5 years for women 30-65 if HPV testing</a:t>
            </a:r>
          </a:p>
          <a:p>
            <a:r>
              <a:rPr lang="en-US" dirty="0"/>
              <a:t>Lung cancer: Annual low dose CT for 55-80 w/30 </a:t>
            </a:r>
            <a:r>
              <a:rPr lang="en-US" dirty="0" err="1"/>
              <a:t>yr</a:t>
            </a:r>
            <a:r>
              <a:rPr lang="en-US" dirty="0"/>
              <a:t> pack </a:t>
            </a:r>
            <a:r>
              <a:rPr lang="en-US" dirty="0" err="1"/>
              <a:t>hx</a:t>
            </a:r>
            <a:r>
              <a:rPr lang="en-US" dirty="0"/>
              <a:t>, includes former up to 15 </a:t>
            </a:r>
            <a:r>
              <a:rPr lang="en-US" dirty="0" err="1"/>
              <a:t>yrs</a:t>
            </a:r>
            <a:r>
              <a:rPr lang="en-US" dirty="0"/>
              <a:t> ago</a:t>
            </a:r>
          </a:p>
          <a:p>
            <a:r>
              <a:rPr lang="en-US" dirty="0"/>
              <a:t>Colon cancer: Screening at 45 q10 </a:t>
            </a:r>
            <a:r>
              <a:rPr lang="en-US" dirty="0" err="1"/>
              <a:t>yrs</a:t>
            </a:r>
            <a:r>
              <a:rPr lang="en-US" dirty="0"/>
              <a:t> depending on other risks. Colonoscopy ideal</a:t>
            </a:r>
          </a:p>
          <a:p>
            <a:r>
              <a:rPr lang="en-US" dirty="0"/>
              <a:t>Prostate cancer: Men 55-69, individualized</a:t>
            </a:r>
          </a:p>
        </p:txBody>
      </p:sp>
    </p:spTree>
    <p:extLst>
      <p:ext uri="{BB962C8B-B14F-4D97-AF65-F5344CB8AC3E}">
        <p14:creationId xmlns:p14="http://schemas.microsoft.com/office/powerpoint/2010/main" val="11795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universal guidelines. USPSTF: 40-70 YO overweight or w/1+ risk factors (family </a:t>
            </a:r>
            <a:r>
              <a:rPr lang="en-US" dirty="0" err="1"/>
              <a:t>hx</a:t>
            </a:r>
            <a:r>
              <a:rPr lang="en-US" dirty="0"/>
              <a:t>, ethnicity, </a:t>
            </a:r>
            <a:r>
              <a:rPr lang="en-US" dirty="0" err="1"/>
              <a:t>hx</a:t>
            </a:r>
            <a:r>
              <a:rPr lang="en-US" dirty="0"/>
              <a:t> of gestational DM)</a:t>
            </a:r>
          </a:p>
          <a:p>
            <a:r>
              <a:rPr lang="en-US" dirty="0"/>
              <a:t>Once diagnosed should be screened regularly:</a:t>
            </a:r>
          </a:p>
          <a:p>
            <a:pPr lvl="1"/>
            <a:r>
              <a:rPr lang="en-US" dirty="0"/>
              <a:t>Retinopathy: Annual eye exam</a:t>
            </a:r>
          </a:p>
          <a:p>
            <a:pPr lvl="1"/>
            <a:r>
              <a:rPr lang="en-US" dirty="0"/>
              <a:t>Nephropathy: Annual </a:t>
            </a:r>
            <a:r>
              <a:rPr lang="en-US" dirty="0" err="1"/>
              <a:t>Alb</a:t>
            </a:r>
            <a:r>
              <a:rPr lang="en-US" dirty="0"/>
              <a:t>/Cr ratio</a:t>
            </a:r>
          </a:p>
          <a:p>
            <a:pPr lvl="1"/>
            <a:r>
              <a:rPr lang="en-US" dirty="0"/>
              <a:t>Neuropathy: Annual foot exam</a:t>
            </a:r>
          </a:p>
          <a:p>
            <a:pPr lvl="1"/>
            <a:r>
              <a:rPr lang="en-US" dirty="0"/>
              <a:t>Begins at time of diagnosis for type 2, 5 years after diagnosis for type 1</a:t>
            </a:r>
          </a:p>
        </p:txBody>
      </p:sp>
    </p:spTree>
    <p:extLst>
      <p:ext uri="{BB962C8B-B14F-4D97-AF65-F5344CB8AC3E}">
        <p14:creationId xmlns:p14="http://schemas.microsoft.com/office/powerpoint/2010/main" val="237587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A1c goal depends on pt. Generally 7-8</a:t>
            </a:r>
          </a:p>
          <a:p>
            <a:r>
              <a:rPr lang="en-US" dirty="0"/>
              <a:t>Initial plan will depend on where they’re starting and compliance w/certain options</a:t>
            </a:r>
          </a:p>
          <a:p>
            <a:r>
              <a:rPr lang="en-US" dirty="0"/>
              <a:t>Do not forget to emphasize lifestyle interventions! Everyone should be asked about dietician referral</a:t>
            </a:r>
          </a:p>
          <a:p>
            <a:pPr lvl="1"/>
            <a:r>
              <a:rPr lang="en-US" dirty="0"/>
              <a:t>Often I felt silly b/c seemed obvious, but it matters</a:t>
            </a:r>
          </a:p>
        </p:txBody>
      </p:sp>
    </p:spTree>
    <p:extLst>
      <p:ext uri="{BB962C8B-B14F-4D97-AF65-F5344CB8AC3E}">
        <p14:creationId xmlns:p14="http://schemas.microsoft.com/office/powerpoint/2010/main" val="129821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 ADA </a:t>
            </a:r>
            <a:r>
              <a:rPr lang="en-US" dirty="0" err="1"/>
              <a:t>monotherapy</a:t>
            </a:r>
            <a:r>
              <a:rPr lang="en-US" dirty="0"/>
              <a:t> if &lt;8%. Dual therapy if &gt;7.5% after 3 mo. Triple therapy if still above target, then insulin</a:t>
            </a:r>
          </a:p>
          <a:p>
            <a:r>
              <a:rPr lang="en-US" dirty="0"/>
              <a:t>GLP1 agonists are injections-usually less preferred. SGLT2 inhibitors are pills and often </a:t>
            </a:r>
            <a:r>
              <a:rPr lang="en-US" dirty="0" err="1"/>
              <a:t>pts</a:t>
            </a:r>
            <a:r>
              <a:rPr lang="en-US" dirty="0"/>
              <a:t> are more amenable. Both are good options b/c of </a:t>
            </a:r>
            <a:r>
              <a:rPr lang="en-US" dirty="0" err="1"/>
              <a:t>cardioprotective</a:t>
            </a:r>
            <a:r>
              <a:rPr lang="en-US" dirty="0"/>
              <a:t> effects </a:t>
            </a:r>
          </a:p>
          <a:p>
            <a:r>
              <a:rPr lang="en-US" dirty="0"/>
              <a:t>In general, metformin --- &gt; SGLT2 ---- &gt; GLP1 --- &gt; Insulin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2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asking </a:t>
            </a:r>
            <a:r>
              <a:rPr lang="en-US" dirty="0" err="1"/>
              <a:t>pts</a:t>
            </a:r>
            <a:r>
              <a:rPr lang="en-US" dirty="0"/>
              <a:t> to check sugars, before bed/first thing in AM if long acting or w/meals if short acting</a:t>
            </a:r>
          </a:p>
          <a:p>
            <a:pPr lvl="1"/>
            <a:r>
              <a:rPr lang="en-US" dirty="0"/>
              <a:t>If w/meals, specify: just before eating, then postprandial is 2 </a:t>
            </a:r>
            <a:r>
              <a:rPr lang="en-US" dirty="0" err="1"/>
              <a:t>hrs</a:t>
            </a:r>
            <a:r>
              <a:rPr lang="en-US" dirty="0"/>
              <a:t> after</a:t>
            </a:r>
          </a:p>
          <a:p>
            <a:pPr lvl="1"/>
            <a:r>
              <a:rPr lang="en-US" dirty="0"/>
              <a:t>If comfortable w/</a:t>
            </a:r>
            <a:r>
              <a:rPr lang="en-US" dirty="0" err="1"/>
              <a:t>pt</a:t>
            </a:r>
            <a:r>
              <a:rPr lang="en-US" dirty="0"/>
              <a:t> using SSI you can instruct them</a:t>
            </a:r>
          </a:p>
          <a:p>
            <a:r>
              <a:rPr lang="en-US" dirty="0"/>
              <a:t>Glucose goals:</a:t>
            </a:r>
          </a:p>
          <a:p>
            <a:pPr lvl="1"/>
            <a:r>
              <a:rPr lang="en-US" dirty="0"/>
              <a:t>Fasting 90-130</a:t>
            </a:r>
          </a:p>
          <a:p>
            <a:pPr lvl="1"/>
            <a:r>
              <a:rPr lang="en-US" dirty="0"/>
              <a:t>Postprandial &lt; 180</a:t>
            </a:r>
          </a:p>
        </p:txBody>
      </p:sp>
    </p:spTree>
    <p:extLst>
      <p:ext uri="{BB962C8B-B14F-4D97-AF65-F5344CB8AC3E}">
        <p14:creationId xmlns:p14="http://schemas.microsoft.com/office/powerpoint/2010/main" val="45923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Titrating insulin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initial dose using weight based protocol; split 50/50 if basal/bolus plan</a:t>
            </a:r>
          </a:p>
          <a:p>
            <a:pPr lvl="1"/>
            <a:r>
              <a:rPr lang="en-US" dirty="0"/>
              <a:t>Lots to consider when doing this (Type 1 </a:t>
            </a:r>
            <a:r>
              <a:rPr lang="en-US" dirty="0" err="1"/>
              <a:t>vs</a:t>
            </a:r>
            <a:r>
              <a:rPr lang="en-US" dirty="0"/>
              <a:t> 2, weight, naïve or not, renal status, </a:t>
            </a:r>
            <a:r>
              <a:rPr lang="en-US" dirty="0" err="1"/>
              <a:t>etc</a:t>
            </a:r>
            <a:r>
              <a:rPr lang="en-US" dirty="0"/>
              <a:t>; err on side of caution for </a:t>
            </a:r>
            <a:r>
              <a:rPr lang="en-US" dirty="0" err="1"/>
              <a:t>outpt</a:t>
            </a:r>
            <a:r>
              <a:rPr lang="en-US" dirty="0"/>
              <a:t>)</a:t>
            </a:r>
          </a:p>
          <a:p>
            <a:r>
              <a:rPr lang="en-US" dirty="0"/>
              <a:t>Can instruct </a:t>
            </a:r>
            <a:r>
              <a:rPr lang="en-US" dirty="0" err="1"/>
              <a:t>pts</a:t>
            </a:r>
            <a:r>
              <a:rPr lang="en-US" dirty="0"/>
              <a:t>, ‘Take x units. If sugars are still high, go up by 2 units and use that dose for 3 days. Continue increasing until within goal’</a:t>
            </a:r>
          </a:p>
        </p:txBody>
      </p:sp>
    </p:spTree>
    <p:extLst>
      <p:ext uri="{BB962C8B-B14F-4D97-AF65-F5344CB8AC3E}">
        <p14:creationId xmlns:p14="http://schemas.microsoft.com/office/powerpoint/2010/main" val="191254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pearls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Metformin-GI side effects common. Max dose is 2000 mg, 1000 BID. If experiencing issues can consider XR (</a:t>
            </a:r>
            <a:r>
              <a:rPr lang="en-US" dirty="0" err="1"/>
              <a:t>qD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Contraindicated if GFR &lt; 30</a:t>
            </a:r>
          </a:p>
          <a:p>
            <a:r>
              <a:rPr lang="en-US" dirty="0"/>
              <a:t>Pharmacy referral is an option but usually reserved for refractory causes</a:t>
            </a:r>
          </a:p>
          <a:p>
            <a:r>
              <a:rPr lang="en-US" dirty="0"/>
              <a:t>Repeat A1c up to every 3 months</a:t>
            </a:r>
          </a:p>
          <a:p>
            <a:r>
              <a:rPr lang="en-US" dirty="0"/>
              <a:t>Have your </a:t>
            </a:r>
            <a:r>
              <a:rPr lang="en-US" dirty="0" err="1"/>
              <a:t>pts</a:t>
            </a:r>
            <a:r>
              <a:rPr lang="en-US" dirty="0"/>
              <a:t> keep accurate logs!</a:t>
            </a:r>
          </a:p>
          <a:p>
            <a:r>
              <a:rPr lang="en-US" dirty="0"/>
              <a:t>On </a:t>
            </a:r>
            <a:r>
              <a:rPr lang="en-US" dirty="0" err="1"/>
              <a:t>inpt</a:t>
            </a:r>
            <a:r>
              <a:rPr lang="en-US" dirty="0"/>
              <a:t> service-don’t forget about NPH insulin</a:t>
            </a:r>
          </a:p>
        </p:txBody>
      </p:sp>
    </p:spTree>
    <p:extLst>
      <p:ext uri="{BB962C8B-B14F-4D97-AF65-F5344CB8AC3E}">
        <p14:creationId xmlns:p14="http://schemas.microsoft.com/office/powerpoint/2010/main" val="194460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1450</Words>
  <Application>Microsoft Office PowerPoint</Application>
  <PresentationFormat>On-screen Show (4:3)</PresentationFormat>
  <Paragraphs>140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Intern Bootcamp: Outpt Topics</vt:lpstr>
      <vt:lpstr>Diabetes</vt:lpstr>
      <vt:lpstr>Diagnosis</vt:lpstr>
      <vt:lpstr>Screening</vt:lpstr>
      <vt:lpstr>Treatment</vt:lpstr>
      <vt:lpstr>PowerPoint Presentation</vt:lpstr>
      <vt:lpstr>Insulin therapy</vt:lpstr>
      <vt:lpstr>Titrating insulin</vt:lpstr>
      <vt:lpstr>Other pearls</vt:lpstr>
      <vt:lpstr>Hypertension</vt:lpstr>
      <vt:lpstr>Management Principles</vt:lpstr>
      <vt:lpstr>Meds</vt:lpstr>
      <vt:lpstr>HTN pearls</vt:lpstr>
      <vt:lpstr>Hyperlipidemia</vt:lpstr>
      <vt:lpstr>PowerPoint Presentation</vt:lpstr>
      <vt:lpstr>Statin Intensity</vt:lpstr>
      <vt:lpstr>Statin myopathy</vt:lpstr>
      <vt:lpstr>Preop Medicine</vt:lpstr>
      <vt:lpstr>Cardiac risk assessment</vt:lpstr>
      <vt:lpstr>Ischemic Cascade</vt:lpstr>
      <vt:lpstr>Other Testing</vt:lpstr>
      <vt:lpstr>Med Mgmt</vt:lpstr>
      <vt:lpstr>Hypothyroidism</vt:lpstr>
      <vt:lpstr>GERD</vt:lpstr>
      <vt:lpstr>PowerPoint Presentation</vt:lpstr>
      <vt:lpstr>MSK pain</vt:lpstr>
      <vt:lpstr>Sinusitis</vt:lpstr>
      <vt:lpstr>UTI</vt:lpstr>
      <vt:lpstr>Anxiety/Depression</vt:lpstr>
      <vt:lpstr>Screening Guidelines</vt:lpstr>
      <vt:lpstr>Cancer Screening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 Kamal</dc:creator>
  <cp:lastModifiedBy>Lewien, Pierce M.</cp:lastModifiedBy>
  <cp:revision>100</cp:revision>
  <dcterms:created xsi:type="dcterms:W3CDTF">2023-07-22T20:52:57Z</dcterms:created>
  <dcterms:modified xsi:type="dcterms:W3CDTF">2023-07-28T20:30:32Z</dcterms:modified>
</cp:coreProperties>
</file>