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85" r:id="rId3"/>
    <p:sldId id="257" r:id="rId4"/>
    <p:sldId id="268" r:id="rId5"/>
    <p:sldId id="287" r:id="rId6"/>
    <p:sldId id="266" r:id="rId7"/>
    <p:sldId id="267" r:id="rId8"/>
    <p:sldId id="269" r:id="rId9"/>
    <p:sldId id="283" r:id="rId10"/>
    <p:sldId id="286" r:id="rId11"/>
    <p:sldId id="284" r:id="rId12"/>
    <p:sldId id="258" r:id="rId13"/>
    <p:sldId id="260" r:id="rId14"/>
    <p:sldId id="271" r:id="rId15"/>
    <p:sldId id="272" r:id="rId16"/>
    <p:sldId id="278" r:id="rId17"/>
    <p:sldId id="273" r:id="rId18"/>
    <p:sldId id="274" r:id="rId19"/>
    <p:sldId id="279" r:id="rId20"/>
    <p:sldId id="261" r:id="rId21"/>
    <p:sldId id="275" r:id="rId22"/>
    <p:sldId id="276" r:id="rId23"/>
    <p:sldId id="263" r:id="rId24"/>
    <p:sldId id="280" r:id="rId25"/>
    <p:sldId id="281" r:id="rId26"/>
    <p:sldId id="262" r:id="rId27"/>
    <p:sldId id="277" r:id="rId28"/>
    <p:sldId id="298" r:id="rId29"/>
    <p:sldId id="259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7" r:id="rId39"/>
    <p:sldId id="27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6"/>
    <p:restoredTop sz="94712"/>
  </p:normalViewPr>
  <p:slideViewPr>
    <p:cSldViewPr>
      <p:cViewPr varScale="1">
        <p:scale>
          <a:sx n="138" d="100"/>
          <a:sy n="138" d="100"/>
        </p:scale>
        <p:origin x="150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2BA41-3776-419F-A3F4-8CACFFD46F98}" type="datetimeFigureOut">
              <a:rPr lang="en-US" smtClean="0"/>
              <a:t>1/16/23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2C238-14A1-46E2-874C-7A2651338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06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V1</a:t>
            </a:r>
            <a:r>
              <a:rPr lang="en-US" baseline="0" dirty="0"/>
              <a:t> volume</a:t>
            </a:r>
          </a:p>
          <a:p>
            <a:r>
              <a:rPr lang="en-US" baseline="0" dirty="0"/>
              <a:t>V2 tonicity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2C238-14A1-46E2-874C-7A2651338C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81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Principal cells</a:t>
            </a:r>
          </a:p>
          <a:p>
            <a:r>
              <a:rPr lang="en-US" dirty="0"/>
              <a:t>Apical</a:t>
            </a:r>
          </a:p>
          <a:p>
            <a:r>
              <a:rPr lang="en-US" dirty="0" err="1"/>
              <a:t>Basolateral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2C238-14A1-46E2-874C-7A2651338C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75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Corrected 22 in 22hrs.  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2C238-14A1-46E2-874C-7A2651338C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02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140</a:t>
            </a:r>
            <a:r>
              <a:rPr lang="en-US" dirty="0">
                <a:sym typeface="Wingdings" pitchFamily="2" charset="2"/>
              </a:rPr>
              <a:t> 130= 2.7L.  D5w 125.  </a:t>
            </a:r>
            <a:r>
              <a:rPr lang="en-US" dirty="0" err="1">
                <a:sym typeface="Wingdings" pitchFamily="2" charset="2"/>
              </a:rPr>
              <a:t>ddavp</a:t>
            </a:r>
            <a:r>
              <a:rPr lang="en-US" dirty="0">
                <a:sym typeface="Wingdings" pitchFamily="2" charset="2"/>
              </a:rPr>
              <a:t> 2mcg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2C238-14A1-46E2-874C-7A2651338C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41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Ddavp</a:t>
            </a:r>
            <a:r>
              <a:rPr lang="en-US" dirty="0"/>
              <a:t>.  Would</a:t>
            </a:r>
            <a:r>
              <a:rPr lang="en-US" baseline="0" dirty="0"/>
              <a:t> decrease to around 128.  Delta of 12.  </a:t>
            </a:r>
          </a:p>
          <a:p>
            <a:r>
              <a:rPr lang="en-US" baseline="0" dirty="0"/>
              <a:t>Water deficit equation-  70kg x 0.45= 37.5  and 140/128-1 x 37.5 = 3.1L without ongoing losses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2C238-14A1-46E2-874C-7A2651338C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68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 days</a:t>
            </a:r>
          </a:p>
          <a:p>
            <a:r>
              <a:rPr lang="en-US" dirty="0"/>
              <a:t>No</a:t>
            </a:r>
            <a:r>
              <a:rPr lang="en-US" baseline="0" dirty="0"/>
              <a:t> </a:t>
            </a:r>
            <a:r>
              <a:rPr lang="en-US" baseline="0" dirty="0" err="1"/>
              <a:t>pts</a:t>
            </a:r>
            <a:r>
              <a:rPr lang="en-US" baseline="0" dirty="0"/>
              <a:t> w/ liver disease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2C238-14A1-46E2-874C-7A2651338C2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33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85x0.5=42.5L</a:t>
            </a:r>
          </a:p>
          <a:p>
            <a:r>
              <a:rPr lang="en-US" dirty="0"/>
              <a:t>7.5L deficit</a:t>
            </a:r>
          </a:p>
          <a:p>
            <a:r>
              <a:rPr lang="en-US" dirty="0"/>
              <a:t>165</a:t>
            </a:r>
            <a:r>
              <a:rPr lang="en-US" dirty="0">
                <a:sym typeface="Wingdings"/>
              </a:rPr>
              <a:t>155?  3 L needed using 150 as numerator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2C238-14A1-46E2-874C-7A2651338C2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35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EB9A-B735-440D-89D4-BA6C81A5DA44}" type="datetimeFigureOut">
              <a:rPr lang="en-US" smtClean="0"/>
              <a:t>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8C50-D64C-4945-969F-10E2F69D8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1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EB9A-B735-440D-89D4-BA6C81A5DA44}" type="datetimeFigureOut">
              <a:rPr lang="en-US" smtClean="0"/>
              <a:t>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8C50-D64C-4945-969F-10E2F69D8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8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EB9A-B735-440D-89D4-BA6C81A5DA44}" type="datetimeFigureOut">
              <a:rPr lang="en-US" smtClean="0"/>
              <a:t>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8C50-D64C-4945-969F-10E2F69D8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0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EB9A-B735-440D-89D4-BA6C81A5DA44}" type="datetimeFigureOut">
              <a:rPr lang="en-US" smtClean="0"/>
              <a:t>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8C50-D64C-4945-969F-10E2F69D8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0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EB9A-B735-440D-89D4-BA6C81A5DA44}" type="datetimeFigureOut">
              <a:rPr lang="en-US" smtClean="0"/>
              <a:t>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8C50-D64C-4945-969F-10E2F69D8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0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EB9A-B735-440D-89D4-BA6C81A5DA44}" type="datetimeFigureOut">
              <a:rPr lang="en-US" smtClean="0"/>
              <a:t>1/16/23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8C50-D64C-4945-969F-10E2F69D8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6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EB9A-B735-440D-89D4-BA6C81A5DA44}" type="datetimeFigureOut">
              <a:rPr lang="en-US" smtClean="0"/>
              <a:t>1/16/23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8C50-D64C-4945-969F-10E2F69D8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9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EB9A-B735-440D-89D4-BA6C81A5DA44}" type="datetimeFigureOut">
              <a:rPr lang="en-US" smtClean="0"/>
              <a:t>1/16/23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8C50-D64C-4945-969F-10E2F69D8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7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EB9A-B735-440D-89D4-BA6C81A5DA44}" type="datetimeFigureOut">
              <a:rPr lang="en-US" smtClean="0"/>
              <a:t>1/16/23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8C50-D64C-4945-969F-10E2F69D8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EB9A-B735-440D-89D4-BA6C81A5DA44}" type="datetimeFigureOut">
              <a:rPr lang="en-US" smtClean="0"/>
              <a:t>1/16/23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8C50-D64C-4945-969F-10E2F69D8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03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EB9A-B735-440D-89D4-BA6C81A5DA44}" type="datetimeFigureOut">
              <a:rPr lang="en-US" smtClean="0"/>
              <a:t>1/16/23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8C50-D64C-4945-969F-10E2F69D8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32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CEB9A-B735-440D-89D4-BA6C81A5DA44}" type="datetimeFigureOut">
              <a:rPr lang="en-US" smtClean="0"/>
              <a:t>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18C50-D64C-4945-969F-10E2F69D8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6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066799"/>
          </a:xfrm>
        </p:spPr>
        <p:txBody>
          <a:bodyPr/>
          <a:lstStyle/>
          <a:p>
            <a:r>
              <a:rPr lang="en-US" dirty="0" err="1"/>
              <a:t>Dysnatremias</a:t>
            </a:r>
            <a:r>
              <a:rPr lang="en-US" dirty="0"/>
              <a:t>: All About the Salt?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676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Internal Medicine Resident Lecture </a:t>
            </a:r>
          </a:p>
          <a:p>
            <a:r>
              <a:rPr lang="en-US" dirty="0"/>
              <a:t>1/16/23</a:t>
            </a:r>
          </a:p>
          <a:p>
            <a:r>
              <a:rPr lang="en-US" dirty="0"/>
              <a:t>Steve Schinker, MD</a:t>
            </a:r>
          </a:p>
        </p:txBody>
      </p:sp>
    </p:spTree>
    <p:extLst>
      <p:ext uri="{BB962C8B-B14F-4D97-AF65-F5344CB8AC3E}">
        <p14:creationId xmlns:p14="http://schemas.microsoft.com/office/powerpoint/2010/main" val="3860217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Hyponatremia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Simply put, </a:t>
            </a:r>
            <a:r>
              <a:rPr lang="en-US" dirty="0" err="1"/>
              <a:t>hyponatremia</a:t>
            </a:r>
            <a:r>
              <a:rPr lang="en-US" dirty="0"/>
              <a:t> develops in 2 situations-</a:t>
            </a:r>
          </a:p>
          <a:p>
            <a:pPr lvl="1"/>
            <a:r>
              <a:rPr lang="en-US" dirty="0"/>
              <a:t>Water intake which overwhelms excretory capacity (rare, such as severe psychogenic </a:t>
            </a:r>
            <a:r>
              <a:rPr lang="en-US" dirty="0" err="1"/>
              <a:t>polydypsia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Intake of a water load which cannot be excreted due to low GFR or persistent effects of ADH</a:t>
            </a:r>
          </a:p>
        </p:txBody>
      </p:sp>
    </p:spTree>
    <p:extLst>
      <p:ext uri="{BB962C8B-B14F-4D97-AF65-F5344CB8AC3E}">
        <p14:creationId xmlns:p14="http://schemas.microsoft.com/office/powerpoint/2010/main" val="2091418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Hyponatremia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Usually divided according to volume status</a:t>
            </a:r>
          </a:p>
          <a:p>
            <a:pPr lvl="1"/>
            <a:r>
              <a:rPr lang="en-US" dirty="0"/>
              <a:t>Hypovolemic </a:t>
            </a:r>
            <a:r>
              <a:rPr lang="en-US" dirty="0" err="1"/>
              <a:t>hyponatremia</a:t>
            </a:r>
            <a:endParaRPr lang="en-US" dirty="0"/>
          </a:p>
          <a:p>
            <a:pPr lvl="2"/>
            <a:r>
              <a:rPr lang="en-US" dirty="0"/>
              <a:t>Total body water decreased</a:t>
            </a:r>
          </a:p>
          <a:p>
            <a:pPr lvl="2"/>
            <a:r>
              <a:rPr lang="en-US" dirty="0"/>
              <a:t>Volume (total body sodium) decreased more</a:t>
            </a:r>
          </a:p>
          <a:p>
            <a:pPr lvl="1"/>
            <a:r>
              <a:rPr lang="en-US" dirty="0" err="1"/>
              <a:t>Euvolemic</a:t>
            </a:r>
            <a:r>
              <a:rPr lang="en-US" dirty="0"/>
              <a:t> </a:t>
            </a:r>
            <a:r>
              <a:rPr lang="en-US" dirty="0" err="1"/>
              <a:t>hyponatremia</a:t>
            </a:r>
            <a:endParaRPr lang="en-US" dirty="0"/>
          </a:p>
          <a:p>
            <a:pPr lvl="2"/>
            <a:r>
              <a:rPr lang="en-US" dirty="0"/>
              <a:t>Total body water increased</a:t>
            </a:r>
          </a:p>
          <a:p>
            <a:pPr lvl="2"/>
            <a:r>
              <a:rPr lang="en-US" dirty="0"/>
              <a:t>Volume (total body sodium) no change</a:t>
            </a:r>
          </a:p>
          <a:p>
            <a:pPr lvl="1"/>
            <a:r>
              <a:rPr lang="en-US" dirty="0" err="1"/>
              <a:t>Hypervolemic</a:t>
            </a:r>
            <a:r>
              <a:rPr lang="en-US" dirty="0"/>
              <a:t> </a:t>
            </a:r>
            <a:r>
              <a:rPr lang="en-US" dirty="0" err="1"/>
              <a:t>hyponatremia</a:t>
            </a:r>
            <a:endParaRPr lang="en-US" dirty="0"/>
          </a:p>
          <a:p>
            <a:pPr lvl="2"/>
            <a:r>
              <a:rPr lang="en-US" dirty="0"/>
              <a:t>Total body water increased more</a:t>
            </a:r>
          </a:p>
          <a:p>
            <a:pPr lvl="2"/>
            <a:r>
              <a:rPr lang="en-US" dirty="0"/>
              <a:t>Volume (total body sodium) increased</a:t>
            </a:r>
          </a:p>
          <a:p>
            <a:r>
              <a:rPr lang="en-US" dirty="0"/>
              <a:t>Best to think of volume status (sodium balance) and water balance (sodium concentration) completely separately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91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Hyponatremia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My steps in evaluating </a:t>
            </a:r>
            <a:r>
              <a:rPr lang="en-US" dirty="0" err="1"/>
              <a:t>hyponatremic</a:t>
            </a:r>
            <a:r>
              <a:rPr lang="en-US" dirty="0"/>
              <a:t> disorders…</a:t>
            </a:r>
          </a:p>
          <a:p>
            <a:pPr lvl="1"/>
            <a:r>
              <a:rPr lang="en-US" dirty="0"/>
              <a:t>How much time do I have-- </a:t>
            </a:r>
            <a:r>
              <a:rPr lang="en-US" dirty="0" err="1"/>
              <a:t>ie</a:t>
            </a:r>
            <a:r>
              <a:rPr lang="en-US" dirty="0"/>
              <a:t> is </a:t>
            </a:r>
            <a:r>
              <a:rPr lang="en-US" dirty="0" err="1"/>
              <a:t>pt</a:t>
            </a:r>
            <a:r>
              <a:rPr lang="en-US" dirty="0"/>
              <a:t> symptomatic?</a:t>
            </a:r>
          </a:p>
          <a:p>
            <a:pPr lvl="1"/>
            <a:r>
              <a:rPr lang="en-US" dirty="0"/>
              <a:t>Hypo-osmolar (</a:t>
            </a:r>
            <a:r>
              <a:rPr lang="en-US" dirty="0" err="1"/>
              <a:t>Osm</a:t>
            </a:r>
            <a:r>
              <a:rPr lang="en-US" dirty="0"/>
              <a:t> &lt;275)?  Rule out----</a:t>
            </a:r>
          </a:p>
          <a:p>
            <a:pPr lvl="2"/>
            <a:r>
              <a:rPr lang="en-US" dirty="0"/>
              <a:t>pseudohyponatremia  (hyperproteinemia/hyperlipidemia rare nowadays)</a:t>
            </a:r>
          </a:p>
          <a:p>
            <a:pPr lvl="2"/>
            <a:r>
              <a:rPr lang="en-US" dirty="0"/>
              <a:t>Hypertonic (hyperglycemia)</a:t>
            </a:r>
          </a:p>
          <a:p>
            <a:pPr lvl="2"/>
            <a:r>
              <a:rPr lang="en-US" dirty="0"/>
              <a:t>Isotonic (mannitol)</a:t>
            </a:r>
          </a:p>
          <a:p>
            <a:pPr lvl="1"/>
            <a:r>
              <a:rPr lang="en-US" dirty="0"/>
              <a:t>Volume status?</a:t>
            </a:r>
          </a:p>
          <a:p>
            <a:pPr lvl="2"/>
            <a:r>
              <a:rPr lang="en-US" dirty="0"/>
              <a:t>Signs of volume depletion?</a:t>
            </a:r>
          </a:p>
          <a:p>
            <a:pPr lvl="2"/>
            <a:r>
              <a:rPr lang="en-US" dirty="0"/>
              <a:t>Signs of volume excess?</a:t>
            </a:r>
          </a:p>
          <a:p>
            <a:pPr lvl="2"/>
            <a:r>
              <a:rPr lang="en-US" dirty="0"/>
              <a:t>If </a:t>
            </a:r>
            <a:r>
              <a:rPr lang="en-US" dirty="0" err="1"/>
              <a:t>euvolemic</a:t>
            </a:r>
            <a:r>
              <a:rPr lang="en-US" dirty="0"/>
              <a:t>, reason for SIADH?</a:t>
            </a:r>
          </a:p>
          <a:p>
            <a:pPr lvl="1"/>
            <a:r>
              <a:rPr lang="en-US" dirty="0"/>
              <a:t>Rule out thiazide diuretics, severe hypothyroidism, adrenal insufficiency</a:t>
            </a:r>
          </a:p>
          <a:p>
            <a:pPr lvl="1"/>
            <a:r>
              <a:rPr lang="en-US" dirty="0"/>
              <a:t>Rule out poor solute intake (“beer </a:t>
            </a:r>
            <a:r>
              <a:rPr lang="en-US" dirty="0" err="1"/>
              <a:t>potomania</a:t>
            </a:r>
            <a:r>
              <a:rPr lang="en-US" dirty="0"/>
              <a:t>” or “tea and toast diet”)</a:t>
            </a:r>
          </a:p>
          <a:p>
            <a:pPr lvl="1"/>
            <a:r>
              <a:rPr lang="en-US" dirty="0"/>
              <a:t>Working diagnosis</a:t>
            </a:r>
          </a:p>
          <a:p>
            <a:pPr lvl="1"/>
            <a:r>
              <a:rPr lang="en-US" dirty="0"/>
              <a:t>Treatment plan and monitoring frequency</a:t>
            </a:r>
          </a:p>
        </p:txBody>
      </p:sp>
    </p:spTree>
    <p:extLst>
      <p:ext uri="{BB962C8B-B14F-4D97-AF65-F5344CB8AC3E}">
        <p14:creationId xmlns:p14="http://schemas.microsoft.com/office/powerpoint/2010/main" val="251287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57 </a:t>
            </a:r>
            <a:r>
              <a:rPr lang="en-US" dirty="0" err="1"/>
              <a:t>yo</a:t>
            </a:r>
            <a:r>
              <a:rPr lang="en-US" dirty="0"/>
              <a:t> woman with PMH of hypothyroidism presents w/ a 1 week history of upper </a:t>
            </a:r>
            <a:r>
              <a:rPr lang="en-US" dirty="0" err="1"/>
              <a:t>resp</a:t>
            </a:r>
            <a:r>
              <a:rPr lang="en-US" dirty="0"/>
              <a:t> symptoms along w/ n/v.  Very little intake other than trying to “hydrate.”  Brought to ER by family for progressive confusion.  The time is noon.</a:t>
            </a:r>
          </a:p>
          <a:p>
            <a:r>
              <a:rPr lang="en-US" dirty="0"/>
              <a:t>Exam: BP 100/54 HR 101, confused, no edema.</a:t>
            </a:r>
          </a:p>
          <a:p>
            <a:r>
              <a:rPr lang="en-US" dirty="0"/>
              <a:t>Labs:</a:t>
            </a:r>
          </a:p>
          <a:p>
            <a:pPr lvl="1"/>
            <a:r>
              <a:rPr lang="en-US" dirty="0"/>
              <a:t>Na 118 K 3.4 BUN 5 </a:t>
            </a:r>
            <a:r>
              <a:rPr lang="en-US" dirty="0" err="1"/>
              <a:t>Scr</a:t>
            </a:r>
            <a:r>
              <a:rPr lang="en-US" dirty="0"/>
              <a:t> 0.4  </a:t>
            </a:r>
            <a:r>
              <a:rPr lang="en-US" dirty="0" err="1"/>
              <a:t>Osm</a:t>
            </a:r>
            <a:r>
              <a:rPr lang="en-US" dirty="0"/>
              <a:t> 245 BG 130 TSH </a:t>
            </a:r>
            <a:r>
              <a:rPr lang="en-US" dirty="0" err="1"/>
              <a:t>wnl</a:t>
            </a:r>
            <a:endParaRPr lang="en-US" dirty="0"/>
          </a:p>
          <a:p>
            <a:pPr lvl="1"/>
            <a:r>
              <a:rPr lang="en-US" dirty="0"/>
              <a:t>Urine data </a:t>
            </a:r>
            <a:r>
              <a:rPr lang="en-US" dirty="0" err="1"/>
              <a:t>Osm</a:t>
            </a:r>
            <a:r>
              <a:rPr lang="en-US" dirty="0"/>
              <a:t> 141 Na 36 SG &lt;1.005 (6pm)</a:t>
            </a:r>
          </a:p>
        </p:txBody>
      </p:sp>
    </p:spTree>
    <p:extLst>
      <p:ext uri="{BB962C8B-B14F-4D97-AF65-F5344CB8AC3E}">
        <p14:creationId xmlns:p14="http://schemas.microsoft.com/office/powerpoint/2010/main" val="3826976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Hyponatremia</a:t>
            </a:r>
            <a:endParaRPr lang="en-US" dirty="0"/>
          </a:p>
          <a:p>
            <a:pPr lvl="1"/>
            <a:r>
              <a:rPr lang="en-US" dirty="0"/>
              <a:t>Type?</a:t>
            </a:r>
          </a:p>
          <a:p>
            <a:pPr lvl="1"/>
            <a:r>
              <a:rPr lang="en-US" dirty="0"/>
              <a:t>Symptomatic?</a:t>
            </a:r>
          </a:p>
          <a:p>
            <a:pPr lvl="1"/>
            <a:endParaRPr lang="en-US" dirty="0"/>
          </a:p>
          <a:p>
            <a:r>
              <a:rPr lang="en-US" dirty="0" err="1"/>
              <a:t>Pt</a:t>
            </a:r>
            <a:r>
              <a:rPr lang="en-US" dirty="0"/>
              <a:t> is </a:t>
            </a:r>
            <a:r>
              <a:rPr lang="en-US" dirty="0" err="1"/>
              <a:t>bolused</a:t>
            </a:r>
            <a:r>
              <a:rPr lang="en-US" dirty="0"/>
              <a:t> </a:t>
            </a:r>
            <a:r>
              <a:rPr lang="en-US"/>
              <a:t>2L NS </a:t>
            </a:r>
            <a:r>
              <a:rPr lang="en-US" dirty="0"/>
              <a:t>in ED</a:t>
            </a:r>
          </a:p>
        </p:txBody>
      </p:sp>
    </p:spTree>
    <p:extLst>
      <p:ext uri="{BB962C8B-B14F-4D97-AF65-F5344CB8AC3E}">
        <p14:creationId xmlns:p14="http://schemas.microsoft.com/office/powerpoint/2010/main" val="1792744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 are consulted at 9pm by admitting hospitalist however RN “kindly” holds call till the next morning.  Unit secretary calls in consult after case </a:t>
            </a:r>
            <a:r>
              <a:rPr lang="en-US" dirty="0" err="1"/>
              <a:t>mgmt</a:t>
            </a:r>
            <a:r>
              <a:rPr lang="en-US" dirty="0"/>
              <a:t> rounds</a:t>
            </a:r>
          </a:p>
          <a:p>
            <a:pPr lvl="1"/>
            <a:r>
              <a:rPr lang="en-US" dirty="0"/>
              <a:t>Time is 10am</a:t>
            </a:r>
          </a:p>
          <a:p>
            <a:pPr lvl="1"/>
            <a:r>
              <a:rPr lang="en-US" dirty="0"/>
              <a:t>Na is 140</a:t>
            </a:r>
          </a:p>
          <a:p>
            <a:pPr lvl="1"/>
            <a:r>
              <a:rPr lang="en-US" dirty="0" err="1"/>
              <a:t>Pt</a:t>
            </a:r>
            <a:r>
              <a:rPr lang="en-US" dirty="0"/>
              <a:t> feels better, “back to normal”</a:t>
            </a:r>
          </a:p>
          <a:p>
            <a:pPr lvl="1"/>
            <a:r>
              <a:rPr lang="en-US" dirty="0"/>
              <a:t>RN states </a:t>
            </a:r>
            <a:r>
              <a:rPr lang="en-US" dirty="0" err="1"/>
              <a:t>pt</a:t>
            </a:r>
            <a:r>
              <a:rPr lang="en-US" dirty="0"/>
              <a:t> has put out “liters of urine” and asks if </a:t>
            </a:r>
            <a:r>
              <a:rPr lang="en-US" dirty="0" err="1"/>
              <a:t>pt</a:t>
            </a:r>
            <a:r>
              <a:rPr lang="en-US" dirty="0"/>
              <a:t> can be discharged today</a:t>
            </a:r>
          </a:p>
          <a:p>
            <a:r>
              <a:rPr lang="en-US" dirty="0"/>
              <a:t>Are you concerned?  What are the risks?</a:t>
            </a:r>
          </a:p>
        </p:txBody>
      </p:sp>
    </p:spTree>
    <p:extLst>
      <p:ext uri="{BB962C8B-B14F-4D97-AF65-F5344CB8AC3E}">
        <p14:creationId xmlns:p14="http://schemas.microsoft.com/office/powerpoint/2010/main" val="3249707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Osmotic demyelination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Acute </a:t>
            </a:r>
            <a:r>
              <a:rPr lang="en-US" dirty="0" err="1"/>
              <a:t>hyponatremia</a:t>
            </a:r>
            <a:r>
              <a:rPr lang="en-US" dirty="0"/>
              <a:t> causes brain edema</a:t>
            </a:r>
          </a:p>
          <a:p>
            <a:r>
              <a:rPr lang="en-US" dirty="0"/>
              <a:t>Adaptation begins immediately and is complete around 48hrs</a:t>
            </a:r>
          </a:p>
          <a:p>
            <a:pPr lvl="1"/>
            <a:r>
              <a:rPr lang="en-US" dirty="0"/>
              <a:t>Loss of water, sodium, intracellular potassium, organic solutes</a:t>
            </a:r>
          </a:p>
          <a:p>
            <a:r>
              <a:rPr lang="en-US" dirty="0"/>
              <a:t>Rapid correction can result in ODS</a:t>
            </a:r>
          </a:p>
          <a:p>
            <a:pPr lvl="1"/>
            <a:r>
              <a:rPr lang="en-US" dirty="0"/>
              <a:t>Usually in </a:t>
            </a:r>
            <a:r>
              <a:rPr lang="en-US" dirty="0" err="1"/>
              <a:t>pts</a:t>
            </a:r>
            <a:r>
              <a:rPr lang="en-US" dirty="0"/>
              <a:t> w/ serum sodium &lt;120 on presentation</a:t>
            </a:r>
          </a:p>
          <a:p>
            <a:pPr lvl="1"/>
            <a:r>
              <a:rPr lang="en-US" dirty="0"/>
              <a:t>At risk </a:t>
            </a:r>
            <a:r>
              <a:rPr lang="en-US" dirty="0" err="1"/>
              <a:t>pts</a:t>
            </a:r>
            <a:r>
              <a:rPr lang="en-US" dirty="0"/>
              <a:t>: cirrhosis, alcoholism, malnourished, </a:t>
            </a:r>
            <a:r>
              <a:rPr lang="en-US" dirty="0" err="1"/>
              <a:t>OLTx</a:t>
            </a:r>
            <a:endParaRPr lang="en-US" dirty="0"/>
          </a:p>
          <a:p>
            <a:r>
              <a:rPr lang="en-US" dirty="0"/>
              <a:t>Current rate of correction recommendations:</a:t>
            </a:r>
          </a:p>
          <a:p>
            <a:pPr lvl="1"/>
            <a:r>
              <a:rPr lang="en-US" dirty="0"/>
              <a:t>No more than 8 </a:t>
            </a:r>
            <a:r>
              <a:rPr lang="en-US" dirty="0" err="1"/>
              <a:t>mEq</a:t>
            </a:r>
            <a:r>
              <a:rPr lang="en-US" dirty="0"/>
              <a:t>/L in 1</a:t>
            </a:r>
            <a:r>
              <a:rPr lang="en-US" baseline="30000" dirty="0"/>
              <a:t>st</a:t>
            </a:r>
            <a:r>
              <a:rPr lang="en-US" dirty="0"/>
              <a:t> 24h and 16mEq/L in 1</a:t>
            </a:r>
            <a:r>
              <a:rPr lang="en-US" baseline="30000" dirty="0"/>
              <a:t>st</a:t>
            </a:r>
            <a:r>
              <a:rPr lang="en-US" dirty="0"/>
              <a:t> 48h</a:t>
            </a:r>
          </a:p>
        </p:txBody>
      </p:sp>
    </p:spTree>
    <p:extLst>
      <p:ext uri="{BB962C8B-B14F-4D97-AF65-F5344CB8AC3E}">
        <p14:creationId xmlns:p14="http://schemas.microsoft.com/office/powerpoint/2010/main" val="3595616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are your recommendations???</a:t>
            </a:r>
          </a:p>
        </p:txBody>
      </p:sp>
    </p:spTree>
    <p:extLst>
      <p:ext uri="{BB962C8B-B14F-4D97-AF65-F5344CB8AC3E}">
        <p14:creationId xmlns:p14="http://schemas.microsoft.com/office/powerpoint/2010/main" val="3880786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in Na ---</a:t>
            </a:r>
          </a:p>
          <a:p>
            <a:r>
              <a:rPr lang="en-US" dirty="0"/>
              <a:t>Goal increase ---</a:t>
            </a:r>
          </a:p>
          <a:p>
            <a:r>
              <a:rPr lang="en-US" dirty="0"/>
              <a:t>Therapy ---</a:t>
            </a:r>
          </a:p>
          <a:p>
            <a:pPr lvl="1"/>
            <a:r>
              <a:rPr lang="en-US" dirty="0"/>
              <a:t>Water deficit equation can be used</a:t>
            </a:r>
          </a:p>
          <a:p>
            <a:pPr lvl="2"/>
            <a:r>
              <a:rPr lang="en-US" dirty="0"/>
              <a:t>H2O def= TBW x (current Na/desired Na  - 1)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818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30086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830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or salt?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9685"/>
            <a:ext cx="3920706" cy="33129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28800"/>
            <a:ext cx="4082143" cy="333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72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48 </a:t>
            </a:r>
            <a:r>
              <a:rPr lang="en-US" dirty="0" err="1"/>
              <a:t>yo</a:t>
            </a:r>
            <a:r>
              <a:rPr lang="en-US" dirty="0"/>
              <a:t> man with smoking history presents with confusion and drowsiness.  Meds include </a:t>
            </a:r>
            <a:r>
              <a:rPr lang="en-US" dirty="0" err="1"/>
              <a:t>combivent</a:t>
            </a:r>
            <a:r>
              <a:rPr lang="en-US" dirty="0"/>
              <a:t>.  BP 130/84 HR 70, JVP 4cm, clear lungs, no edema.  CXR shows COPD changes.  Family is concerned that he “smokes and drinks beer all day” and eats very little.</a:t>
            </a:r>
          </a:p>
          <a:p>
            <a:r>
              <a:rPr lang="en-US" dirty="0"/>
              <a:t>Labs- Na 117 K 3.6 </a:t>
            </a:r>
            <a:r>
              <a:rPr lang="en-US" dirty="0" err="1"/>
              <a:t>SOsm</a:t>
            </a:r>
            <a:r>
              <a:rPr lang="en-US" dirty="0"/>
              <a:t> 240 </a:t>
            </a:r>
          </a:p>
          <a:p>
            <a:pPr lvl="1"/>
            <a:r>
              <a:rPr lang="en-US" dirty="0" err="1"/>
              <a:t>Una</a:t>
            </a:r>
            <a:r>
              <a:rPr lang="en-US" dirty="0"/>
              <a:t> 90 </a:t>
            </a:r>
            <a:r>
              <a:rPr lang="en-US" dirty="0" err="1"/>
              <a:t>Uosm</a:t>
            </a:r>
            <a:r>
              <a:rPr lang="en-US" dirty="0"/>
              <a:t> 662</a:t>
            </a:r>
          </a:p>
        </p:txBody>
      </p:sp>
    </p:spTree>
    <p:extLst>
      <p:ext uri="{BB962C8B-B14F-4D97-AF65-F5344CB8AC3E}">
        <p14:creationId xmlns:p14="http://schemas.microsoft.com/office/powerpoint/2010/main" val="3257249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Symptoms?</a:t>
            </a:r>
          </a:p>
          <a:p>
            <a:r>
              <a:rPr lang="en-US" dirty="0"/>
              <a:t>Volume status?</a:t>
            </a:r>
          </a:p>
          <a:p>
            <a:r>
              <a:rPr lang="en-US" dirty="0"/>
              <a:t>Differential diagnosis?</a:t>
            </a:r>
          </a:p>
          <a:p>
            <a:r>
              <a:rPr lang="en-US" dirty="0"/>
              <a:t>What other labs or imaging would you order?</a:t>
            </a:r>
          </a:p>
          <a:p>
            <a:r>
              <a:rPr lang="en-US" dirty="0"/>
              <a:t>Treatment options?</a:t>
            </a:r>
          </a:p>
        </p:txBody>
      </p:sp>
    </p:spTree>
    <p:extLst>
      <p:ext uri="{BB962C8B-B14F-4D97-AF65-F5344CB8AC3E}">
        <p14:creationId xmlns:p14="http://schemas.microsoft.com/office/powerpoint/2010/main" val="1113787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4787"/>
            <a:ext cx="9096375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328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18507"/>
            <a:ext cx="480060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557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you treat?</a:t>
            </a:r>
          </a:p>
          <a:p>
            <a:pPr lvl="1"/>
            <a:r>
              <a:rPr lang="en-US" dirty="0"/>
              <a:t>A. 3% saline</a:t>
            </a:r>
          </a:p>
          <a:p>
            <a:pPr lvl="1"/>
            <a:r>
              <a:rPr lang="en-US" dirty="0"/>
              <a:t>B. Fluid restriction</a:t>
            </a:r>
          </a:p>
          <a:p>
            <a:pPr lvl="1"/>
            <a:r>
              <a:rPr lang="en-US" dirty="0"/>
              <a:t>C. Salt tabs and </a:t>
            </a:r>
            <a:r>
              <a:rPr lang="en-US" dirty="0" err="1"/>
              <a:t>lasix</a:t>
            </a:r>
            <a:endParaRPr lang="en-US" dirty="0"/>
          </a:p>
          <a:p>
            <a:pPr lvl="1"/>
            <a:r>
              <a:rPr lang="en-US" dirty="0"/>
              <a:t>D. </a:t>
            </a:r>
            <a:r>
              <a:rPr lang="en-US" dirty="0" err="1"/>
              <a:t>Tolvaptan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99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3% saline</a:t>
            </a:r>
          </a:p>
          <a:p>
            <a:pPr lvl="1"/>
            <a:r>
              <a:rPr lang="en-US" dirty="0"/>
              <a:t>Rate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To raise serum Na by 8 </a:t>
            </a:r>
            <a:r>
              <a:rPr lang="en-US" dirty="0" err="1"/>
              <a:t>meq</a:t>
            </a:r>
            <a:r>
              <a:rPr lang="en-US" dirty="0"/>
              <a:t>/L over 24h assuming </a:t>
            </a:r>
            <a:r>
              <a:rPr lang="en-US" dirty="0" err="1"/>
              <a:t>pt</a:t>
            </a:r>
            <a:r>
              <a:rPr lang="en-US" dirty="0"/>
              <a:t> is 70kg, TBW=42L</a:t>
            </a:r>
          </a:p>
          <a:p>
            <a:pPr lvl="1"/>
            <a:r>
              <a:rPr lang="en-US" dirty="0"/>
              <a:t>Na needed is 336meq.  Volume needed is around 650cc of 3% or a STARTING rate of 27cc/hr.</a:t>
            </a:r>
          </a:p>
          <a:p>
            <a:pPr lvl="1"/>
            <a:r>
              <a:rPr lang="en-US" dirty="0"/>
              <a:t>I would stop when pts symptoms ceased or when sodium &gt;124</a:t>
            </a:r>
          </a:p>
          <a:p>
            <a:pPr lvl="1"/>
            <a:r>
              <a:rPr lang="en-US" dirty="0"/>
              <a:t>Close monitoring is essential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304" y="2166257"/>
            <a:ext cx="70199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143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58 </a:t>
            </a:r>
            <a:r>
              <a:rPr lang="en-US" dirty="0" err="1"/>
              <a:t>yo</a:t>
            </a:r>
            <a:r>
              <a:rPr lang="en-US" dirty="0"/>
              <a:t> woman with a history of ischemic cardiomyopathy admitted with pulmonary edema.  Meds include </a:t>
            </a:r>
            <a:r>
              <a:rPr lang="en-US" dirty="0" err="1"/>
              <a:t>metoprolol</a:t>
            </a:r>
            <a:r>
              <a:rPr lang="en-US" dirty="0"/>
              <a:t>, spironolactone, furosemide, </a:t>
            </a:r>
            <a:r>
              <a:rPr lang="en-US" dirty="0" err="1"/>
              <a:t>lisinopril</a:t>
            </a:r>
            <a:r>
              <a:rPr lang="en-US" dirty="0"/>
              <a:t>.</a:t>
            </a:r>
          </a:p>
          <a:p>
            <a:r>
              <a:rPr lang="en-US" dirty="0"/>
              <a:t>Exam- BP 97/54 HR 85, alert and oriented, JVP 9cm, lungs w/ diffuse crackles, 1+ LE edema</a:t>
            </a:r>
          </a:p>
          <a:p>
            <a:r>
              <a:rPr lang="en-US" dirty="0"/>
              <a:t>Labs- Na 121 K 3.5 BUN 45 </a:t>
            </a:r>
            <a:r>
              <a:rPr lang="en-US" dirty="0" err="1"/>
              <a:t>Scr</a:t>
            </a:r>
            <a:r>
              <a:rPr lang="en-US" dirty="0"/>
              <a:t> 1.1</a:t>
            </a:r>
          </a:p>
          <a:p>
            <a:pPr lvl="1"/>
            <a:r>
              <a:rPr lang="en-US" dirty="0"/>
              <a:t>Urine data- </a:t>
            </a:r>
            <a:r>
              <a:rPr lang="en-US" dirty="0" err="1"/>
              <a:t>UNa</a:t>
            </a:r>
            <a:r>
              <a:rPr lang="en-US" dirty="0"/>
              <a:t> 15 </a:t>
            </a:r>
            <a:r>
              <a:rPr lang="en-US" dirty="0" err="1"/>
              <a:t>UCl</a:t>
            </a:r>
            <a:r>
              <a:rPr lang="en-US" dirty="0"/>
              <a:t> &lt;5 </a:t>
            </a:r>
            <a:r>
              <a:rPr lang="en-US" dirty="0" err="1"/>
              <a:t>Uosm</a:t>
            </a:r>
            <a:r>
              <a:rPr lang="en-US" dirty="0"/>
              <a:t> 210 (6hrs after last diuretic dose)</a:t>
            </a:r>
          </a:p>
        </p:txBody>
      </p:sp>
    </p:spTree>
    <p:extLst>
      <p:ext uri="{BB962C8B-B14F-4D97-AF65-F5344CB8AC3E}">
        <p14:creationId xmlns:p14="http://schemas.microsoft.com/office/powerpoint/2010/main" val="4216574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Symptoms?</a:t>
            </a:r>
          </a:p>
          <a:p>
            <a:r>
              <a:rPr lang="en-US" dirty="0"/>
              <a:t>Volume?</a:t>
            </a:r>
          </a:p>
          <a:p>
            <a:r>
              <a:rPr lang="en-US" dirty="0"/>
              <a:t>Workup?</a:t>
            </a:r>
          </a:p>
          <a:p>
            <a:r>
              <a:rPr lang="en-US" dirty="0"/>
              <a:t>Treatment options?</a:t>
            </a:r>
          </a:p>
        </p:txBody>
      </p:sp>
    </p:spTree>
    <p:extLst>
      <p:ext uri="{BB962C8B-B14F-4D97-AF65-F5344CB8AC3E}">
        <p14:creationId xmlns:p14="http://schemas.microsoft.com/office/powerpoint/2010/main" val="3822190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75A30-ED9A-0768-9E62-AE12757D1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D0097-C7CD-1EC7-1719-B7E4E898B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Treatment:</a:t>
            </a:r>
          </a:p>
          <a:p>
            <a:pPr lvl="1"/>
            <a:r>
              <a:rPr lang="en-US" dirty="0"/>
              <a:t>Fluid restriction</a:t>
            </a:r>
          </a:p>
          <a:p>
            <a:pPr lvl="1"/>
            <a:r>
              <a:rPr lang="en-US" dirty="0"/>
              <a:t>Fluid restriction</a:t>
            </a:r>
          </a:p>
          <a:p>
            <a:pPr lvl="1"/>
            <a:r>
              <a:rPr lang="en-US" dirty="0"/>
              <a:t>Fluid restriction</a:t>
            </a:r>
          </a:p>
          <a:p>
            <a:pPr lvl="1"/>
            <a:r>
              <a:rPr lang="en-US" dirty="0"/>
              <a:t>Diuretics</a:t>
            </a:r>
          </a:p>
          <a:p>
            <a:pPr lvl="1"/>
            <a:endParaRPr lang="en-US" dirty="0"/>
          </a:p>
          <a:p>
            <a:r>
              <a:rPr lang="en-US" dirty="0"/>
              <a:t>A word about cirrhotic patients</a:t>
            </a:r>
          </a:p>
        </p:txBody>
      </p:sp>
    </p:spTree>
    <p:extLst>
      <p:ext uri="{BB962C8B-B14F-4D97-AF65-F5344CB8AC3E}">
        <p14:creationId xmlns:p14="http://schemas.microsoft.com/office/powerpoint/2010/main" val="3860861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Vasopressin receptor antagonists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Addresses underlying issue</a:t>
            </a:r>
          </a:p>
          <a:p>
            <a:pPr lvl="1"/>
            <a:r>
              <a:rPr lang="en-US" dirty="0"/>
              <a:t>Efficacy</a:t>
            </a:r>
          </a:p>
          <a:p>
            <a:pPr lvl="1"/>
            <a:r>
              <a:rPr lang="en-US" dirty="0"/>
              <a:t>Allows less strict fluid restriction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Hospitalization</a:t>
            </a:r>
          </a:p>
          <a:p>
            <a:pPr lvl="1"/>
            <a:r>
              <a:rPr lang="en-US" dirty="0"/>
              <a:t>Cost</a:t>
            </a:r>
          </a:p>
          <a:p>
            <a:pPr lvl="1"/>
            <a:r>
              <a:rPr lang="en-US" dirty="0"/>
              <a:t>Rapid correction</a:t>
            </a:r>
          </a:p>
          <a:p>
            <a:pPr lvl="1"/>
            <a:r>
              <a:rPr lang="en-US" dirty="0"/>
              <a:t>Thirst</a:t>
            </a:r>
          </a:p>
          <a:p>
            <a:pPr lvl="1"/>
            <a:r>
              <a:rPr lang="en-US" dirty="0"/>
              <a:t>Black Box Warnings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00200"/>
            <a:ext cx="87820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62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Dysnatremias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general, disorder of water balance, not sodium balance…</a:t>
            </a:r>
          </a:p>
          <a:p>
            <a:r>
              <a:rPr lang="en-US" b="1" dirty="0"/>
              <a:t>Volume status is tied to total body sodium content</a:t>
            </a:r>
          </a:p>
          <a:p>
            <a:r>
              <a:rPr lang="en-US" b="1" dirty="0"/>
              <a:t>Sodium concentration (</a:t>
            </a:r>
            <a:r>
              <a:rPr lang="en-US" b="1" dirty="0" err="1"/>
              <a:t>ie</a:t>
            </a:r>
            <a:r>
              <a:rPr lang="en-US" b="1" dirty="0"/>
              <a:t> hypo or hypernatremia) determined by proportion of total body sodium to water</a:t>
            </a:r>
          </a:p>
          <a:p>
            <a:r>
              <a:rPr lang="en-US" dirty="0"/>
              <a:t>The kidneys regulate sodium and water balance </a:t>
            </a:r>
            <a:r>
              <a:rPr lang="en-US" b="1" dirty="0"/>
              <a:t>independently</a:t>
            </a:r>
          </a:p>
        </p:txBody>
      </p:sp>
    </p:spTree>
    <p:extLst>
      <p:ext uri="{BB962C8B-B14F-4D97-AF65-F5344CB8AC3E}">
        <p14:creationId xmlns:p14="http://schemas.microsoft.com/office/powerpoint/2010/main" val="25894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35 </a:t>
            </a:r>
            <a:r>
              <a:rPr lang="en-US" dirty="0" err="1"/>
              <a:t>yr</a:t>
            </a:r>
            <a:r>
              <a:rPr lang="en-US" dirty="0"/>
              <a:t> old man s/p motorcycle vs. auto seen in SICU.  Has been in ICU for 3 weeks</a:t>
            </a:r>
          </a:p>
          <a:p>
            <a:pPr lvl="1"/>
            <a:r>
              <a:rPr lang="en-US" dirty="0"/>
              <a:t>Multiple trips to OR for orthopedic surgeries</a:t>
            </a:r>
          </a:p>
          <a:p>
            <a:pPr lvl="1"/>
            <a:r>
              <a:rPr lang="en-US" dirty="0"/>
              <a:t>Prolonged vent requirements</a:t>
            </a:r>
          </a:p>
          <a:p>
            <a:pPr lvl="1"/>
            <a:r>
              <a:rPr lang="en-US" dirty="0"/>
              <a:t>s/p VAP with sepsis</a:t>
            </a:r>
          </a:p>
          <a:p>
            <a:pPr lvl="1"/>
            <a:endParaRPr lang="en-US" dirty="0"/>
          </a:p>
          <a:p>
            <a:r>
              <a:rPr lang="en-US" dirty="0"/>
              <a:t>Consulted for hypernatremia management</a:t>
            </a:r>
          </a:p>
        </p:txBody>
      </p:sp>
    </p:spTree>
    <p:extLst>
      <p:ext uri="{BB962C8B-B14F-4D97-AF65-F5344CB8AC3E}">
        <p14:creationId xmlns:p14="http://schemas.microsoft.com/office/powerpoint/2010/main" val="3734479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Receiving multiple drips and antibiotics mixed in saline.  </a:t>
            </a:r>
          </a:p>
          <a:p>
            <a:r>
              <a:rPr lang="en-US" dirty="0"/>
              <a:t>Receiving tube feeds.  Surgical team added water flushes due to the hypernatremia at 100cc every 4 hours</a:t>
            </a:r>
          </a:p>
          <a:p>
            <a:r>
              <a:rPr lang="en-US" dirty="0"/>
              <a:t>Exam sig for : On vent, normotensive and HDS, decreased breath sounds, </a:t>
            </a:r>
            <a:r>
              <a:rPr lang="en-US" dirty="0" err="1"/>
              <a:t>anasarca</a:t>
            </a:r>
            <a:r>
              <a:rPr lang="en-US" dirty="0"/>
              <a:t>.  External fixators present on LLE</a:t>
            </a:r>
          </a:p>
          <a:p>
            <a:r>
              <a:rPr lang="en-US" dirty="0"/>
              <a:t>Labs: Na 165 Cr 1.2 BUN 105</a:t>
            </a:r>
          </a:p>
        </p:txBody>
      </p:sp>
    </p:spTree>
    <p:extLst>
      <p:ext uri="{BB962C8B-B14F-4D97-AF65-F5344CB8AC3E}">
        <p14:creationId xmlns:p14="http://schemas.microsoft.com/office/powerpoint/2010/main" val="28277707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800" dirty="0"/>
          </a:p>
          <a:p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What is your approach?</a:t>
            </a:r>
          </a:p>
        </p:txBody>
      </p:sp>
    </p:spTree>
    <p:extLst>
      <p:ext uri="{BB962C8B-B14F-4D97-AF65-F5344CB8AC3E}">
        <p14:creationId xmlns:p14="http://schemas.microsoft.com/office/powerpoint/2010/main" val="35520244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Problems:</a:t>
            </a:r>
          </a:p>
          <a:p>
            <a:pPr lvl="1"/>
            <a:r>
              <a:rPr lang="en-US" dirty="0"/>
              <a:t>Hypernatremia</a:t>
            </a:r>
          </a:p>
          <a:p>
            <a:pPr lvl="2"/>
            <a:r>
              <a:rPr lang="en-US" dirty="0" err="1"/>
              <a:t>Hypervolemic</a:t>
            </a:r>
            <a:r>
              <a:rPr lang="en-US" dirty="0"/>
              <a:t> vs. </a:t>
            </a:r>
            <a:r>
              <a:rPr lang="en-US" dirty="0" err="1"/>
              <a:t>euvolemic</a:t>
            </a:r>
            <a:r>
              <a:rPr lang="en-US" dirty="0"/>
              <a:t> vs. hypovolemic</a:t>
            </a:r>
          </a:p>
          <a:p>
            <a:pPr lvl="1"/>
            <a:r>
              <a:rPr lang="en-US" dirty="0"/>
              <a:t>Azotemia</a:t>
            </a:r>
          </a:p>
          <a:p>
            <a:pPr lvl="1"/>
            <a:r>
              <a:rPr lang="en-US" dirty="0"/>
              <a:t>Hypervolemia</a:t>
            </a:r>
          </a:p>
          <a:p>
            <a:r>
              <a:rPr lang="en-US" dirty="0"/>
              <a:t>Too much salt or too little water?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38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 deficit calculation:</a:t>
            </a:r>
          </a:p>
          <a:p>
            <a:pPr lvl="1"/>
            <a:r>
              <a:rPr lang="en-US" dirty="0"/>
              <a:t>H2O </a:t>
            </a:r>
            <a:r>
              <a:rPr lang="en-US" dirty="0" err="1"/>
              <a:t>def</a:t>
            </a:r>
            <a:r>
              <a:rPr lang="en-US" dirty="0"/>
              <a:t>= TBW x (current Na/140  - 1)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TBW= 45-60% of lean body </a:t>
            </a:r>
            <a:r>
              <a:rPr lang="en-US" dirty="0" err="1"/>
              <a:t>wt</a:t>
            </a:r>
            <a:r>
              <a:rPr lang="en-US" dirty="0"/>
              <a:t> in kg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Data: current </a:t>
            </a:r>
            <a:r>
              <a:rPr lang="en-US" dirty="0" err="1"/>
              <a:t>wt</a:t>
            </a:r>
            <a:r>
              <a:rPr lang="en-US" dirty="0"/>
              <a:t> 110kg IBW 85kg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Recommendations?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011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 decrease in sodium</a:t>
            </a:r>
          </a:p>
          <a:p>
            <a:pPr lvl="1"/>
            <a:r>
              <a:rPr lang="en-US" dirty="0"/>
              <a:t>10meq/L in 1</a:t>
            </a:r>
            <a:r>
              <a:rPr lang="en-US" baseline="30000" dirty="0"/>
              <a:t>st</a:t>
            </a:r>
            <a:r>
              <a:rPr lang="en-US" dirty="0"/>
              <a:t> 24h max</a:t>
            </a:r>
          </a:p>
          <a:p>
            <a:pPr lvl="1"/>
            <a:r>
              <a:rPr lang="en-US" dirty="0"/>
              <a:t>16-18meq/L in 1</a:t>
            </a:r>
            <a:r>
              <a:rPr lang="en-US" baseline="30000" dirty="0"/>
              <a:t>st</a:t>
            </a:r>
            <a:r>
              <a:rPr lang="en-US" dirty="0"/>
              <a:t> 48h</a:t>
            </a:r>
          </a:p>
          <a:p>
            <a:r>
              <a:rPr lang="en-US" dirty="0"/>
              <a:t>How much free water needed?</a:t>
            </a:r>
          </a:p>
          <a:p>
            <a:r>
              <a:rPr lang="en-US" dirty="0"/>
              <a:t>How would you administer it?</a:t>
            </a:r>
          </a:p>
          <a:p>
            <a:r>
              <a:rPr lang="en-US" dirty="0"/>
              <a:t>What monitoring is needed?</a:t>
            </a:r>
          </a:p>
        </p:txBody>
      </p:sp>
    </p:spTree>
    <p:extLst>
      <p:ext uri="{BB962C8B-B14F-4D97-AF65-F5344CB8AC3E}">
        <p14:creationId xmlns:p14="http://schemas.microsoft.com/office/powerpoint/2010/main" val="17159037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decide about 3 L is needed</a:t>
            </a:r>
          </a:p>
          <a:p>
            <a:pPr lvl="1"/>
            <a:r>
              <a:rPr lang="en-US" dirty="0"/>
              <a:t>Water flushes increased to 125cc/</a:t>
            </a:r>
            <a:r>
              <a:rPr lang="en-US" dirty="0" err="1"/>
              <a:t>hr</a:t>
            </a:r>
            <a:endParaRPr lang="en-US" dirty="0"/>
          </a:p>
          <a:p>
            <a:pPr lvl="1"/>
            <a:r>
              <a:rPr lang="en-US" dirty="0"/>
              <a:t>Call parameters given to RN</a:t>
            </a:r>
          </a:p>
          <a:p>
            <a:r>
              <a:rPr lang="en-US" dirty="0"/>
              <a:t>Next AM you open chart</a:t>
            </a:r>
          </a:p>
          <a:p>
            <a:pPr lvl="1"/>
            <a:r>
              <a:rPr lang="en-US" dirty="0"/>
              <a:t>Serum sodium is 170</a:t>
            </a:r>
          </a:p>
          <a:p>
            <a:pPr lvl="1"/>
            <a:r>
              <a:rPr lang="en-US" dirty="0"/>
              <a:t>What happened?</a:t>
            </a:r>
          </a:p>
        </p:txBody>
      </p:sp>
    </p:spTree>
    <p:extLst>
      <p:ext uri="{BB962C8B-B14F-4D97-AF65-F5344CB8AC3E}">
        <p14:creationId xmlns:p14="http://schemas.microsoft.com/office/powerpoint/2010/main" val="27879126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 study I/O and med list a bit further…</a:t>
            </a:r>
          </a:p>
          <a:p>
            <a:pPr lvl="1"/>
            <a:r>
              <a:rPr lang="en-US" dirty="0"/>
              <a:t>Cardiology has started </a:t>
            </a:r>
            <a:r>
              <a:rPr lang="en-US" dirty="0" err="1"/>
              <a:t>pt</a:t>
            </a:r>
            <a:r>
              <a:rPr lang="en-US" dirty="0"/>
              <a:t> on </a:t>
            </a:r>
            <a:r>
              <a:rPr lang="en-US" dirty="0" err="1"/>
              <a:t>lasix</a:t>
            </a:r>
            <a:r>
              <a:rPr lang="en-US" dirty="0"/>
              <a:t> (</a:t>
            </a:r>
            <a:r>
              <a:rPr lang="en-US" dirty="0" err="1"/>
              <a:t>polydoctoring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Intake was 4L, output was 6.5L (drains, urine output, diarrhea from TF)</a:t>
            </a:r>
          </a:p>
          <a:p>
            <a:r>
              <a:rPr lang="en-US" dirty="0"/>
              <a:t>Ongoing adjustment is needed to account for ongoing water losses.  Impossible to quantify in most cases</a:t>
            </a:r>
          </a:p>
          <a:p>
            <a:r>
              <a:rPr lang="en-US" dirty="0"/>
              <a:t>In general replacement rate will underestimate amount of water needed (</a:t>
            </a:r>
            <a:r>
              <a:rPr lang="en-US" dirty="0" err="1"/>
              <a:t>ie</a:t>
            </a:r>
            <a:r>
              <a:rPr lang="en-US" dirty="0"/>
              <a:t> will see </a:t>
            </a:r>
            <a:r>
              <a:rPr lang="en-US" dirty="0" err="1"/>
              <a:t>undercorrection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47294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Dysnatremias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general, disorder of water balance, not sodium balance…</a:t>
            </a:r>
          </a:p>
          <a:p>
            <a:r>
              <a:rPr lang="en-US" b="1" dirty="0"/>
              <a:t>Volume status is tied to total body sodium content</a:t>
            </a:r>
          </a:p>
          <a:p>
            <a:r>
              <a:rPr lang="en-US" b="1" dirty="0"/>
              <a:t>Sodium concentration (</a:t>
            </a:r>
            <a:r>
              <a:rPr lang="en-US" b="1" dirty="0" err="1"/>
              <a:t>ie</a:t>
            </a:r>
            <a:r>
              <a:rPr lang="en-US" b="1" dirty="0"/>
              <a:t> hypo or hypernatremia) determined by proportion of total body sodium to water</a:t>
            </a:r>
          </a:p>
          <a:p>
            <a:r>
              <a:rPr lang="en-US" dirty="0"/>
              <a:t>The kidneys regulate sodium and water balance </a:t>
            </a:r>
            <a:r>
              <a:rPr lang="en-US" b="1" dirty="0"/>
              <a:t>independently</a:t>
            </a:r>
          </a:p>
        </p:txBody>
      </p:sp>
    </p:spTree>
    <p:extLst>
      <p:ext uri="{BB962C8B-B14F-4D97-AF65-F5344CB8AC3E}">
        <p14:creationId xmlns:p14="http://schemas.microsoft.com/office/powerpoint/2010/main" val="19037570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6000" dirty="0"/>
              <a:t>Questions?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</p:txBody>
      </p:sp>
      <p:pic>
        <p:nvPicPr>
          <p:cNvPr id="4" name="Picture 3" descr="funny-t-rex-sal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62200"/>
            <a:ext cx="6249066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33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Physiology of water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are in the desert w/ no access to water… </a:t>
            </a:r>
          </a:p>
          <a:p>
            <a:r>
              <a:rPr lang="en-US" dirty="0"/>
              <a:t>What happens physiologically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0"/>
            <a:ext cx="457603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183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Physiology of water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Insensible losses</a:t>
            </a:r>
          </a:p>
          <a:p>
            <a:pPr lvl="1"/>
            <a:r>
              <a:rPr lang="en-US" b="1" dirty="0"/>
              <a:t>Skin</a:t>
            </a:r>
          </a:p>
          <a:p>
            <a:pPr lvl="2"/>
            <a:r>
              <a:rPr lang="en-US" dirty="0"/>
              <a:t>500cc (possibly more in hospitalized patients)</a:t>
            </a:r>
          </a:p>
          <a:p>
            <a:pPr lvl="1"/>
            <a:r>
              <a:rPr lang="en-US" b="1" dirty="0"/>
              <a:t>Respiratory</a:t>
            </a:r>
          </a:p>
          <a:p>
            <a:pPr lvl="2"/>
            <a:r>
              <a:rPr lang="en-US" dirty="0"/>
              <a:t>400cc (more in hospitalized patients)</a:t>
            </a:r>
          </a:p>
          <a:p>
            <a:pPr lvl="1"/>
            <a:r>
              <a:rPr lang="en-US" dirty="0"/>
              <a:t>Stool</a:t>
            </a:r>
          </a:p>
          <a:p>
            <a:pPr lvl="2"/>
            <a:r>
              <a:rPr lang="en-US" dirty="0"/>
              <a:t>200cc</a:t>
            </a:r>
          </a:p>
          <a:p>
            <a:pPr lvl="1"/>
            <a:r>
              <a:rPr lang="en-US" dirty="0"/>
              <a:t>Urine losses</a:t>
            </a:r>
          </a:p>
          <a:p>
            <a:pPr lvl="2"/>
            <a:r>
              <a:rPr lang="en-US" dirty="0"/>
              <a:t>500cc (electrolyte free water loss)</a:t>
            </a:r>
          </a:p>
          <a:p>
            <a:r>
              <a:rPr lang="en-US" dirty="0"/>
              <a:t>Results in increase in plasma osmolality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320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0"/>
            <a:ext cx="6654800" cy="579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638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0"/>
            <a:ext cx="6578600" cy="5727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503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Physiology of water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in plasma osmolality (increase)</a:t>
            </a:r>
          </a:p>
          <a:p>
            <a:pPr lvl="1"/>
            <a:r>
              <a:rPr lang="en-US" dirty="0"/>
              <a:t>ADH</a:t>
            </a:r>
          </a:p>
          <a:p>
            <a:pPr lvl="1"/>
            <a:r>
              <a:rPr lang="en-US" dirty="0"/>
              <a:t>Thirst</a:t>
            </a:r>
          </a:p>
          <a:p>
            <a:pPr lvl="1"/>
            <a:r>
              <a:rPr lang="en-US" dirty="0"/>
              <a:t>Vasopressin receptor</a:t>
            </a:r>
          </a:p>
          <a:p>
            <a:pPr lvl="2"/>
            <a:r>
              <a:rPr lang="en-US" dirty="0"/>
              <a:t>V1</a:t>
            </a:r>
          </a:p>
          <a:p>
            <a:pPr lvl="2"/>
            <a:r>
              <a:rPr lang="en-US" dirty="0"/>
              <a:t>V2</a:t>
            </a:r>
          </a:p>
          <a:p>
            <a:pPr lvl="1"/>
            <a:r>
              <a:rPr lang="en-US" dirty="0" err="1"/>
              <a:t>Aquaporins</a:t>
            </a:r>
            <a:endParaRPr lang="en-US" dirty="0"/>
          </a:p>
          <a:p>
            <a:pPr lvl="1"/>
            <a:r>
              <a:rPr lang="en-US" dirty="0"/>
              <a:t>Water moves down concentration gradient</a:t>
            </a:r>
          </a:p>
        </p:txBody>
      </p:sp>
    </p:spTree>
    <p:extLst>
      <p:ext uri="{BB962C8B-B14F-4D97-AF65-F5344CB8AC3E}">
        <p14:creationId xmlns:p14="http://schemas.microsoft.com/office/powerpoint/2010/main" val="2631221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ADH physiology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231888" cy="4372347"/>
          </a:xfrm>
        </p:spPr>
      </p:pic>
    </p:spTree>
    <p:extLst>
      <p:ext uri="{BB962C8B-B14F-4D97-AF65-F5344CB8AC3E}">
        <p14:creationId xmlns:p14="http://schemas.microsoft.com/office/powerpoint/2010/main" val="2021718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6953</TotalTime>
  <Words>1411</Words>
  <Application>Microsoft Macintosh PowerPoint</Application>
  <PresentationFormat>On-screen Show (4:3)</PresentationFormat>
  <Paragraphs>252</Paragraphs>
  <Slides>39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Dysnatremias: All About the Salt?</vt:lpstr>
      <vt:lpstr>Water or salt?</vt:lpstr>
      <vt:lpstr>Dysnatremias</vt:lpstr>
      <vt:lpstr>Physiology of water regulation</vt:lpstr>
      <vt:lpstr>Physiology of water regulation</vt:lpstr>
      <vt:lpstr>PowerPoint Presentation</vt:lpstr>
      <vt:lpstr>PowerPoint Presentation</vt:lpstr>
      <vt:lpstr>Physiology of water regulation</vt:lpstr>
      <vt:lpstr>ADH physiology</vt:lpstr>
      <vt:lpstr>Hyponatremia</vt:lpstr>
      <vt:lpstr>Hyponatremia</vt:lpstr>
      <vt:lpstr>Hyponatremia</vt:lpstr>
      <vt:lpstr>Case 1</vt:lpstr>
      <vt:lpstr>Case 1</vt:lpstr>
      <vt:lpstr>Case 1</vt:lpstr>
      <vt:lpstr>Osmotic demyelination syndrome</vt:lpstr>
      <vt:lpstr>Case 1</vt:lpstr>
      <vt:lpstr>Case 1</vt:lpstr>
      <vt:lpstr>Case 1</vt:lpstr>
      <vt:lpstr>Case 2</vt:lpstr>
      <vt:lpstr>Case 2</vt:lpstr>
      <vt:lpstr>PowerPoint Presentation</vt:lpstr>
      <vt:lpstr>Case 2</vt:lpstr>
      <vt:lpstr>Case 2</vt:lpstr>
      <vt:lpstr>Case 2</vt:lpstr>
      <vt:lpstr>Case 3</vt:lpstr>
      <vt:lpstr>Case 3</vt:lpstr>
      <vt:lpstr>Case 3</vt:lpstr>
      <vt:lpstr>Vasopressin receptor antagonists</vt:lpstr>
      <vt:lpstr>Case 4</vt:lpstr>
      <vt:lpstr>Case 4</vt:lpstr>
      <vt:lpstr>Case 4</vt:lpstr>
      <vt:lpstr>Case 4</vt:lpstr>
      <vt:lpstr>Case 4</vt:lpstr>
      <vt:lpstr>Case 4</vt:lpstr>
      <vt:lpstr>Case 4</vt:lpstr>
      <vt:lpstr>Case 4</vt:lpstr>
      <vt:lpstr>Dysnatremias</vt:lpstr>
      <vt:lpstr>      Questions?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Hyponatremia</dc:title>
  <dc:creator>Stephen Schinker, MD</dc:creator>
  <cp:lastModifiedBy>stephen schinker</cp:lastModifiedBy>
  <cp:revision>96</cp:revision>
  <dcterms:created xsi:type="dcterms:W3CDTF">2013-01-20T16:56:50Z</dcterms:created>
  <dcterms:modified xsi:type="dcterms:W3CDTF">2023-01-17T06:11:31Z</dcterms:modified>
</cp:coreProperties>
</file>