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94" r:id="rId3"/>
    <p:sldId id="257" r:id="rId4"/>
    <p:sldId id="258" r:id="rId5"/>
    <p:sldId id="267" r:id="rId6"/>
    <p:sldId id="282" r:id="rId7"/>
    <p:sldId id="268" r:id="rId8"/>
    <p:sldId id="269" r:id="rId9"/>
    <p:sldId id="283" r:id="rId10"/>
    <p:sldId id="261" r:id="rId11"/>
    <p:sldId id="260" r:id="rId12"/>
    <p:sldId id="284" r:id="rId13"/>
    <p:sldId id="271" r:id="rId14"/>
    <p:sldId id="272" r:id="rId15"/>
    <p:sldId id="270" r:id="rId16"/>
    <p:sldId id="285" r:id="rId17"/>
    <p:sldId id="273" r:id="rId18"/>
    <p:sldId id="274" r:id="rId19"/>
    <p:sldId id="263" r:id="rId20"/>
    <p:sldId id="286" r:id="rId21"/>
    <p:sldId id="275" r:id="rId22"/>
    <p:sldId id="276" r:id="rId23"/>
    <p:sldId id="277" r:id="rId24"/>
    <p:sldId id="290" r:id="rId25"/>
    <p:sldId id="291" r:id="rId26"/>
    <p:sldId id="292" r:id="rId27"/>
    <p:sldId id="264" r:id="rId28"/>
    <p:sldId id="287" r:id="rId29"/>
    <p:sldId id="278" r:id="rId30"/>
    <p:sldId id="265" r:id="rId31"/>
    <p:sldId id="288" r:id="rId32"/>
    <p:sldId id="279" r:id="rId33"/>
    <p:sldId id="280" r:id="rId34"/>
    <p:sldId id="289" r:id="rId35"/>
    <p:sldId id="281" r:id="rId36"/>
    <p:sldId id="29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10" autoAdjust="0"/>
    <p:restoredTop sz="94660"/>
  </p:normalViewPr>
  <p:slideViewPr>
    <p:cSldViewPr snapToGrid="0">
      <p:cViewPr varScale="1">
        <p:scale>
          <a:sx n="155" d="100"/>
          <a:sy n="155" d="100"/>
        </p:scale>
        <p:origin x="3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5C53A6-743D-4891-AF59-D871715D69F0}" type="datetimeFigureOut">
              <a:rPr lang="en-US" smtClean="0"/>
              <a:t>12/10/25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0AEA90-D311-4BE8-A179-155176E5ED37}" type="slidenum">
              <a:rPr lang="en-US" smtClean="0"/>
              <a:t>‹#›</a:t>
            </a:fld>
            <a:endParaRPr lang="en-US" dirty="0"/>
          </a:p>
        </p:txBody>
      </p:sp>
    </p:spTree>
    <p:extLst>
      <p:ext uri="{BB962C8B-B14F-4D97-AF65-F5344CB8AC3E}">
        <p14:creationId xmlns:p14="http://schemas.microsoft.com/office/powerpoint/2010/main" val="4154528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5C53A6-743D-4891-AF59-D871715D69F0}" type="datetimeFigureOut">
              <a:rPr lang="en-US" smtClean="0"/>
              <a:t>12/10/25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0AEA90-D311-4BE8-A179-155176E5ED37}" type="slidenum">
              <a:rPr lang="en-US" smtClean="0"/>
              <a:t>‹#›</a:t>
            </a:fld>
            <a:endParaRPr lang="en-US" dirty="0"/>
          </a:p>
        </p:txBody>
      </p:sp>
    </p:spTree>
    <p:extLst>
      <p:ext uri="{BB962C8B-B14F-4D97-AF65-F5344CB8AC3E}">
        <p14:creationId xmlns:p14="http://schemas.microsoft.com/office/powerpoint/2010/main" val="41497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5C53A6-743D-4891-AF59-D871715D69F0}" type="datetimeFigureOut">
              <a:rPr lang="en-US" smtClean="0"/>
              <a:t>12/10/25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0AEA90-D311-4BE8-A179-155176E5ED37}" type="slidenum">
              <a:rPr lang="en-US" smtClean="0"/>
              <a:t>‹#›</a:t>
            </a:fld>
            <a:endParaRPr lang="en-US" dirty="0"/>
          </a:p>
        </p:txBody>
      </p:sp>
    </p:spTree>
    <p:extLst>
      <p:ext uri="{BB962C8B-B14F-4D97-AF65-F5344CB8AC3E}">
        <p14:creationId xmlns:p14="http://schemas.microsoft.com/office/powerpoint/2010/main" val="1462232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5C53A6-743D-4891-AF59-D871715D69F0}" type="datetimeFigureOut">
              <a:rPr lang="en-US" smtClean="0"/>
              <a:t>12/10/25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0AEA90-D311-4BE8-A179-155176E5ED37}"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63302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5C53A6-743D-4891-AF59-D871715D69F0}" type="datetimeFigureOut">
              <a:rPr lang="en-US" smtClean="0"/>
              <a:t>12/10/25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0AEA90-D311-4BE8-A179-155176E5ED37}" type="slidenum">
              <a:rPr lang="en-US" smtClean="0"/>
              <a:t>‹#›</a:t>
            </a:fld>
            <a:endParaRPr lang="en-US" dirty="0"/>
          </a:p>
        </p:txBody>
      </p:sp>
    </p:spTree>
    <p:extLst>
      <p:ext uri="{BB962C8B-B14F-4D97-AF65-F5344CB8AC3E}">
        <p14:creationId xmlns:p14="http://schemas.microsoft.com/office/powerpoint/2010/main" val="1463057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A5C53A6-743D-4891-AF59-D871715D69F0}" type="datetimeFigureOut">
              <a:rPr lang="en-US" smtClean="0"/>
              <a:t>12/10/25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0AEA90-D311-4BE8-A179-155176E5ED37}" type="slidenum">
              <a:rPr lang="en-US" smtClean="0"/>
              <a:t>‹#›</a:t>
            </a:fld>
            <a:endParaRPr lang="en-US" dirty="0"/>
          </a:p>
        </p:txBody>
      </p:sp>
    </p:spTree>
    <p:extLst>
      <p:ext uri="{BB962C8B-B14F-4D97-AF65-F5344CB8AC3E}">
        <p14:creationId xmlns:p14="http://schemas.microsoft.com/office/powerpoint/2010/main" val="626761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A5C53A6-743D-4891-AF59-D871715D69F0}" type="datetimeFigureOut">
              <a:rPr lang="en-US" smtClean="0"/>
              <a:t>12/10/25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0AEA90-D311-4BE8-A179-155176E5ED37}" type="slidenum">
              <a:rPr lang="en-US" smtClean="0"/>
              <a:t>‹#›</a:t>
            </a:fld>
            <a:endParaRPr lang="en-US" dirty="0"/>
          </a:p>
        </p:txBody>
      </p:sp>
    </p:spTree>
    <p:extLst>
      <p:ext uri="{BB962C8B-B14F-4D97-AF65-F5344CB8AC3E}">
        <p14:creationId xmlns:p14="http://schemas.microsoft.com/office/powerpoint/2010/main" val="3171263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5C53A6-743D-4891-AF59-D871715D69F0}" type="datetimeFigureOut">
              <a:rPr lang="en-US" smtClean="0"/>
              <a:t>12/10/25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0AEA90-D311-4BE8-A179-155176E5ED37}" type="slidenum">
              <a:rPr lang="en-US" smtClean="0"/>
              <a:t>‹#›</a:t>
            </a:fld>
            <a:endParaRPr lang="en-US" dirty="0"/>
          </a:p>
        </p:txBody>
      </p:sp>
    </p:spTree>
    <p:extLst>
      <p:ext uri="{BB962C8B-B14F-4D97-AF65-F5344CB8AC3E}">
        <p14:creationId xmlns:p14="http://schemas.microsoft.com/office/powerpoint/2010/main" val="1123759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5C53A6-743D-4891-AF59-D871715D69F0}" type="datetimeFigureOut">
              <a:rPr lang="en-US" smtClean="0"/>
              <a:t>12/10/25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0AEA90-D311-4BE8-A179-155176E5ED37}" type="slidenum">
              <a:rPr lang="en-US" smtClean="0"/>
              <a:t>‹#›</a:t>
            </a:fld>
            <a:endParaRPr lang="en-US" dirty="0"/>
          </a:p>
        </p:txBody>
      </p:sp>
    </p:spTree>
    <p:extLst>
      <p:ext uri="{BB962C8B-B14F-4D97-AF65-F5344CB8AC3E}">
        <p14:creationId xmlns:p14="http://schemas.microsoft.com/office/powerpoint/2010/main" val="3902756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A5C53A6-743D-4891-AF59-D871715D69F0}" type="datetimeFigureOut">
              <a:rPr lang="en-US" smtClean="0"/>
              <a:t>12/10/25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0AEA90-D311-4BE8-A179-155176E5ED37}" type="slidenum">
              <a:rPr lang="en-US" smtClean="0"/>
              <a:t>‹#›</a:t>
            </a:fld>
            <a:endParaRPr lang="en-US" dirty="0"/>
          </a:p>
        </p:txBody>
      </p:sp>
    </p:spTree>
    <p:extLst>
      <p:ext uri="{BB962C8B-B14F-4D97-AF65-F5344CB8AC3E}">
        <p14:creationId xmlns:p14="http://schemas.microsoft.com/office/powerpoint/2010/main" val="3630084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5C53A6-743D-4891-AF59-D871715D69F0}" type="datetimeFigureOut">
              <a:rPr lang="en-US" smtClean="0"/>
              <a:t>12/10/25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0AEA90-D311-4BE8-A179-155176E5ED37}" type="slidenum">
              <a:rPr lang="en-US" smtClean="0"/>
              <a:t>‹#›</a:t>
            </a:fld>
            <a:endParaRPr lang="en-US" dirty="0"/>
          </a:p>
        </p:txBody>
      </p:sp>
    </p:spTree>
    <p:extLst>
      <p:ext uri="{BB962C8B-B14F-4D97-AF65-F5344CB8AC3E}">
        <p14:creationId xmlns:p14="http://schemas.microsoft.com/office/powerpoint/2010/main" val="1546785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5C53A6-743D-4891-AF59-D871715D69F0}" type="datetimeFigureOut">
              <a:rPr lang="en-US" smtClean="0"/>
              <a:t>12/10/25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0AEA90-D311-4BE8-A179-155176E5ED37}" type="slidenum">
              <a:rPr lang="en-US" smtClean="0"/>
              <a:t>‹#›</a:t>
            </a:fld>
            <a:endParaRPr lang="en-US" dirty="0"/>
          </a:p>
        </p:txBody>
      </p:sp>
    </p:spTree>
    <p:extLst>
      <p:ext uri="{BB962C8B-B14F-4D97-AF65-F5344CB8AC3E}">
        <p14:creationId xmlns:p14="http://schemas.microsoft.com/office/powerpoint/2010/main" val="592054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5C53A6-743D-4891-AF59-D871715D69F0}" type="datetimeFigureOut">
              <a:rPr lang="en-US" smtClean="0"/>
              <a:t>12/10/25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0AEA90-D311-4BE8-A179-155176E5ED37}" type="slidenum">
              <a:rPr lang="en-US" smtClean="0"/>
              <a:t>‹#›</a:t>
            </a:fld>
            <a:endParaRPr lang="en-US" dirty="0"/>
          </a:p>
        </p:txBody>
      </p:sp>
    </p:spTree>
    <p:extLst>
      <p:ext uri="{BB962C8B-B14F-4D97-AF65-F5344CB8AC3E}">
        <p14:creationId xmlns:p14="http://schemas.microsoft.com/office/powerpoint/2010/main" val="3790967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A5C53A6-743D-4891-AF59-D871715D69F0}" type="datetimeFigureOut">
              <a:rPr lang="en-US" smtClean="0"/>
              <a:t>12/10/25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EC0AEA90-D311-4BE8-A179-155176E5ED37}" type="slidenum">
              <a:rPr lang="en-US" smtClean="0"/>
              <a:t>‹#›</a:t>
            </a:fld>
            <a:endParaRPr lang="en-US" dirty="0"/>
          </a:p>
        </p:txBody>
      </p:sp>
    </p:spTree>
    <p:extLst>
      <p:ext uri="{BB962C8B-B14F-4D97-AF65-F5344CB8AC3E}">
        <p14:creationId xmlns:p14="http://schemas.microsoft.com/office/powerpoint/2010/main" val="3007532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A5C53A6-743D-4891-AF59-D871715D69F0}" type="datetimeFigureOut">
              <a:rPr lang="en-US" smtClean="0"/>
              <a:t>12/10/25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EC0AEA90-D311-4BE8-A179-155176E5ED37}" type="slidenum">
              <a:rPr lang="en-US" smtClean="0"/>
              <a:t>‹#›</a:t>
            </a:fld>
            <a:endParaRPr lang="en-US" dirty="0"/>
          </a:p>
        </p:txBody>
      </p:sp>
    </p:spTree>
    <p:extLst>
      <p:ext uri="{BB962C8B-B14F-4D97-AF65-F5344CB8AC3E}">
        <p14:creationId xmlns:p14="http://schemas.microsoft.com/office/powerpoint/2010/main" val="407809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A5C53A6-743D-4891-AF59-D871715D69F0}" type="datetimeFigureOut">
              <a:rPr lang="en-US" smtClean="0"/>
              <a:t>12/10/25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EC0AEA90-D311-4BE8-A179-155176E5ED37}" type="slidenum">
              <a:rPr lang="en-US" smtClean="0"/>
              <a:t>‹#›</a:t>
            </a:fld>
            <a:endParaRPr lang="en-US" dirty="0"/>
          </a:p>
        </p:txBody>
      </p:sp>
    </p:spTree>
    <p:extLst>
      <p:ext uri="{BB962C8B-B14F-4D97-AF65-F5344CB8AC3E}">
        <p14:creationId xmlns:p14="http://schemas.microsoft.com/office/powerpoint/2010/main" val="2967998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5C53A6-743D-4891-AF59-D871715D69F0}" type="datetimeFigureOut">
              <a:rPr lang="en-US" smtClean="0"/>
              <a:t>12/10/25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0AEA90-D311-4BE8-A179-155176E5ED37}" type="slidenum">
              <a:rPr lang="en-US" smtClean="0"/>
              <a:t>‹#›</a:t>
            </a:fld>
            <a:endParaRPr lang="en-US" dirty="0"/>
          </a:p>
        </p:txBody>
      </p:sp>
    </p:spTree>
    <p:extLst>
      <p:ext uri="{BB962C8B-B14F-4D97-AF65-F5344CB8AC3E}">
        <p14:creationId xmlns:p14="http://schemas.microsoft.com/office/powerpoint/2010/main" val="877301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A5C53A6-743D-4891-AF59-D871715D69F0}" type="datetimeFigureOut">
              <a:rPr lang="en-US" smtClean="0"/>
              <a:t>12/10/25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C0AEA90-D311-4BE8-A179-155176E5ED37}" type="slidenum">
              <a:rPr lang="en-US" smtClean="0"/>
              <a:t>‹#›</a:t>
            </a:fld>
            <a:endParaRPr lang="en-US" dirty="0"/>
          </a:p>
        </p:txBody>
      </p:sp>
    </p:spTree>
    <p:extLst>
      <p:ext uri="{BB962C8B-B14F-4D97-AF65-F5344CB8AC3E}">
        <p14:creationId xmlns:p14="http://schemas.microsoft.com/office/powerpoint/2010/main" val="160816498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7141F-B71F-4FE8-BF69-6FD71218086D}"/>
              </a:ext>
            </a:extLst>
          </p:cNvPr>
          <p:cNvSpPr>
            <a:spLocks noGrp="1"/>
          </p:cNvSpPr>
          <p:nvPr>
            <p:ph type="ctrTitle"/>
          </p:nvPr>
        </p:nvSpPr>
        <p:spPr>
          <a:xfrm>
            <a:off x="1224529" y="1411357"/>
            <a:ext cx="8825658" cy="1626677"/>
          </a:xfrm>
        </p:spPr>
        <p:txBody>
          <a:bodyPr/>
          <a:lstStyle/>
          <a:p>
            <a:r>
              <a:rPr lang="en-US" sz="4000" dirty="0"/>
              <a:t>Approaching the weak patient: case illustration</a:t>
            </a:r>
          </a:p>
        </p:txBody>
      </p:sp>
      <p:pic>
        <p:nvPicPr>
          <p:cNvPr id="1026" name="Picture 2">
            <a:extLst>
              <a:ext uri="{FF2B5EF4-FFF2-40B4-BE49-F238E27FC236}">
                <a16:creationId xmlns:a16="http://schemas.microsoft.com/office/drawing/2014/main" id="{E7F2BFBE-94DE-4763-AF7B-C28B508971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8808" y="4240695"/>
            <a:ext cx="2629895" cy="974035"/>
          </a:xfrm>
          <a:prstGeom prst="rect">
            <a:avLst/>
          </a:prstGeom>
          <a:solidFill>
            <a:schemeClr val="tx1"/>
          </a:solidFill>
        </p:spPr>
      </p:pic>
      <p:sp>
        <p:nvSpPr>
          <p:cNvPr id="8" name="Subtitle 2">
            <a:extLst>
              <a:ext uri="{FF2B5EF4-FFF2-40B4-BE49-F238E27FC236}">
                <a16:creationId xmlns:a16="http://schemas.microsoft.com/office/drawing/2014/main" id="{DD7F1ABC-9844-AF47-8FC3-A8131F05FC1C}"/>
              </a:ext>
            </a:extLst>
          </p:cNvPr>
          <p:cNvSpPr>
            <a:spLocks noGrp="1"/>
          </p:cNvSpPr>
          <p:nvPr>
            <p:ph type="subTitle" idx="1"/>
          </p:nvPr>
        </p:nvSpPr>
        <p:spPr>
          <a:xfrm>
            <a:off x="1323919" y="3819967"/>
            <a:ext cx="8825658" cy="2724268"/>
          </a:xfrm>
        </p:spPr>
        <p:txBody>
          <a:bodyPr>
            <a:normAutofit fontScale="77500" lnSpcReduction="20000"/>
          </a:bodyPr>
          <a:lstStyle/>
          <a:p>
            <a:r>
              <a:rPr lang="en-US" dirty="0"/>
              <a:t>Christina Chrisman, MD</a:t>
            </a:r>
          </a:p>
          <a:p>
            <a:endParaRPr lang="en-US" dirty="0"/>
          </a:p>
          <a:p>
            <a:endParaRPr lang="en-US" dirty="0"/>
          </a:p>
          <a:p>
            <a:endParaRPr lang="en-US" dirty="0"/>
          </a:p>
          <a:p>
            <a:endParaRPr lang="en-US" sz="1500" dirty="0"/>
          </a:p>
          <a:p>
            <a:r>
              <a:rPr lang="en-US" sz="1500" dirty="0"/>
              <a:t>Associate Professor of Neurology</a:t>
            </a:r>
          </a:p>
          <a:p>
            <a:r>
              <a:rPr lang="en-US" sz="1500" dirty="0"/>
              <a:t>DIRECTOR, Neuromuscular Medicine AND EMG, BUMC-P</a:t>
            </a:r>
          </a:p>
          <a:p>
            <a:r>
              <a:rPr lang="en-US" sz="1500" dirty="0"/>
              <a:t>Associate Program Director, Neurology Residency</a:t>
            </a:r>
          </a:p>
          <a:p>
            <a:r>
              <a:rPr lang="en-US" sz="1500" dirty="0"/>
              <a:t>Course Director, Musculoskeletal and Nervous System I, UACOM-P</a:t>
            </a:r>
          </a:p>
          <a:p>
            <a:endParaRPr lang="en-US" dirty="0"/>
          </a:p>
          <a:p>
            <a:endParaRPr lang="en-US" dirty="0"/>
          </a:p>
        </p:txBody>
      </p:sp>
    </p:spTree>
    <p:extLst>
      <p:ext uri="{BB962C8B-B14F-4D97-AF65-F5344CB8AC3E}">
        <p14:creationId xmlns:p14="http://schemas.microsoft.com/office/powerpoint/2010/main" val="578557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46075-4578-4FA5-8BFA-DF4A346FC8B2}"/>
              </a:ext>
            </a:extLst>
          </p:cNvPr>
          <p:cNvSpPr>
            <a:spLocks noGrp="1"/>
          </p:cNvSpPr>
          <p:nvPr>
            <p:ph type="title"/>
          </p:nvPr>
        </p:nvSpPr>
        <p:spPr/>
        <p:txBody>
          <a:bodyPr/>
          <a:lstStyle/>
          <a:p>
            <a:r>
              <a:rPr lang="en-US" dirty="0"/>
              <a:t>B12 deficiency</a:t>
            </a:r>
          </a:p>
        </p:txBody>
      </p:sp>
      <p:sp>
        <p:nvSpPr>
          <p:cNvPr id="3" name="Content Placeholder 2">
            <a:extLst>
              <a:ext uri="{FF2B5EF4-FFF2-40B4-BE49-F238E27FC236}">
                <a16:creationId xmlns:a16="http://schemas.microsoft.com/office/drawing/2014/main" id="{06A4D420-C4C6-470B-A97B-B7AA783F09B0}"/>
              </a:ext>
            </a:extLst>
          </p:cNvPr>
          <p:cNvSpPr>
            <a:spLocks noGrp="1"/>
          </p:cNvSpPr>
          <p:nvPr>
            <p:ph idx="1"/>
          </p:nvPr>
        </p:nvSpPr>
        <p:spPr>
          <a:xfrm>
            <a:off x="276459" y="1429968"/>
            <a:ext cx="5783871" cy="4867071"/>
          </a:xfrm>
        </p:spPr>
        <p:txBody>
          <a:bodyPr>
            <a:normAutofit lnSpcReduction="10000"/>
          </a:bodyPr>
          <a:lstStyle/>
          <a:p>
            <a:r>
              <a:rPr lang="en-US" dirty="0"/>
              <a:t>Neurological symptoms:</a:t>
            </a:r>
          </a:p>
          <a:p>
            <a:pPr lvl="1"/>
            <a:r>
              <a:rPr lang="en-US" dirty="0"/>
              <a:t>Polyneuropathy, autonomic disturbances and decreased visual acuity</a:t>
            </a:r>
          </a:p>
          <a:p>
            <a:pPr lvl="1"/>
            <a:r>
              <a:rPr lang="en-US" dirty="0"/>
              <a:t>Subacute combined degeneration of the spinal cord</a:t>
            </a:r>
          </a:p>
          <a:p>
            <a:pPr lvl="1"/>
            <a:r>
              <a:rPr lang="en-US" dirty="0"/>
              <a:t>Personality changes, memory loss</a:t>
            </a:r>
          </a:p>
          <a:p>
            <a:r>
              <a:rPr lang="en-US" dirty="0"/>
              <a:t>Classic severe megaloblastic anemia is relatively rare</a:t>
            </a:r>
          </a:p>
          <a:p>
            <a:r>
              <a:rPr lang="en-US" dirty="0"/>
              <a:t>Pernicious anemia (Abs to parietal cells or intrinsic factor)</a:t>
            </a:r>
          </a:p>
          <a:p>
            <a:r>
              <a:rPr lang="en-US" dirty="0"/>
              <a:t>Accumulation of methylmalonic acid and homocysteine</a:t>
            </a:r>
          </a:p>
          <a:p>
            <a:r>
              <a:rPr lang="en-US" dirty="0"/>
              <a:t>B12 supplementation (IM in pernicious anemia)</a:t>
            </a:r>
          </a:p>
        </p:txBody>
      </p:sp>
      <p:pic>
        <p:nvPicPr>
          <p:cNvPr id="4" name="Picture 3">
            <a:extLst>
              <a:ext uri="{FF2B5EF4-FFF2-40B4-BE49-F238E27FC236}">
                <a16:creationId xmlns:a16="http://schemas.microsoft.com/office/drawing/2014/main" id="{C7BEA9F8-63FF-4DC2-9B56-539F05B89A24}"/>
              </a:ext>
            </a:extLst>
          </p:cNvPr>
          <p:cNvPicPr>
            <a:picLocks noChangeAspect="1"/>
          </p:cNvPicPr>
          <p:nvPr/>
        </p:nvPicPr>
        <p:blipFill>
          <a:blip r:embed="rId2"/>
          <a:stretch>
            <a:fillRect/>
          </a:stretch>
        </p:blipFill>
        <p:spPr>
          <a:xfrm>
            <a:off x="6066182" y="1647903"/>
            <a:ext cx="5982261" cy="3530384"/>
          </a:xfrm>
          <a:prstGeom prst="rect">
            <a:avLst/>
          </a:prstGeom>
        </p:spPr>
      </p:pic>
    </p:spTree>
    <p:extLst>
      <p:ext uri="{BB962C8B-B14F-4D97-AF65-F5344CB8AC3E}">
        <p14:creationId xmlns:p14="http://schemas.microsoft.com/office/powerpoint/2010/main" val="2513062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35B58-7B5B-4AC4-9770-35395C8FDFE7}"/>
              </a:ext>
            </a:extLst>
          </p:cNvPr>
          <p:cNvSpPr>
            <a:spLocks noGrp="1"/>
          </p:cNvSpPr>
          <p:nvPr>
            <p:ph type="title"/>
          </p:nvPr>
        </p:nvSpPr>
        <p:spPr/>
        <p:txBody>
          <a:bodyPr/>
          <a:lstStyle/>
          <a:p>
            <a:r>
              <a:rPr lang="en-US" dirty="0"/>
              <a:t>Case 2, Question 3</a:t>
            </a:r>
          </a:p>
        </p:txBody>
      </p:sp>
      <p:sp>
        <p:nvSpPr>
          <p:cNvPr id="3" name="Content Placeholder 2">
            <a:extLst>
              <a:ext uri="{FF2B5EF4-FFF2-40B4-BE49-F238E27FC236}">
                <a16:creationId xmlns:a16="http://schemas.microsoft.com/office/drawing/2014/main" id="{48DF2C49-3BA1-4B81-BED9-6237A0F761FF}"/>
              </a:ext>
            </a:extLst>
          </p:cNvPr>
          <p:cNvSpPr>
            <a:spLocks noGrp="1"/>
          </p:cNvSpPr>
          <p:nvPr>
            <p:ph idx="1"/>
          </p:nvPr>
        </p:nvSpPr>
        <p:spPr>
          <a:xfrm>
            <a:off x="1103312" y="1302026"/>
            <a:ext cx="8946541" cy="4946373"/>
          </a:xfrm>
        </p:spPr>
        <p:txBody>
          <a:bodyPr/>
          <a:lstStyle/>
          <a:p>
            <a:r>
              <a:rPr lang="en-US" dirty="0"/>
              <a:t>A 36-year-old man presents with right back and buttock pain with radiating paresthesias into the right calf and lateral foot which began acutely 8 weeks ago when he bent over to move furniture. Exam reveals normal muscle bulk and tone. Strength assessment of the right leg reveals mild plantarflexion weakness. All reflexes intact and symmetric except absent at the right Achilles. Sensory exam reveals subtle sensory loss on the right sole and right lateral foot.  Where is the most likely localization of the lesion?</a:t>
            </a:r>
          </a:p>
          <a:p>
            <a:endParaRPr lang="en-US" dirty="0"/>
          </a:p>
          <a:p>
            <a:r>
              <a:rPr lang="en-US" dirty="0"/>
              <a:t>A. Cauda equina</a:t>
            </a:r>
          </a:p>
          <a:p>
            <a:r>
              <a:rPr lang="en-US" dirty="0"/>
              <a:t>B. Tibial nerve</a:t>
            </a:r>
          </a:p>
          <a:p>
            <a:r>
              <a:rPr lang="en-US" dirty="0"/>
              <a:t>C. L5 nerve root</a:t>
            </a:r>
          </a:p>
          <a:p>
            <a:r>
              <a:rPr lang="en-US" dirty="0"/>
              <a:t>D. S1 nerve root</a:t>
            </a:r>
          </a:p>
        </p:txBody>
      </p:sp>
    </p:spTree>
    <p:extLst>
      <p:ext uri="{BB962C8B-B14F-4D97-AF65-F5344CB8AC3E}">
        <p14:creationId xmlns:p14="http://schemas.microsoft.com/office/powerpoint/2010/main" val="4126891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35B58-7B5B-4AC4-9770-35395C8FDFE7}"/>
              </a:ext>
            </a:extLst>
          </p:cNvPr>
          <p:cNvSpPr>
            <a:spLocks noGrp="1"/>
          </p:cNvSpPr>
          <p:nvPr>
            <p:ph type="title"/>
          </p:nvPr>
        </p:nvSpPr>
        <p:spPr/>
        <p:txBody>
          <a:bodyPr/>
          <a:lstStyle/>
          <a:p>
            <a:r>
              <a:rPr lang="en-US" dirty="0"/>
              <a:t>Case 2, Question 3</a:t>
            </a:r>
          </a:p>
        </p:txBody>
      </p:sp>
      <p:sp>
        <p:nvSpPr>
          <p:cNvPr id="3" name="Content Placeholder 2">
            <a:extLst>
              <a:ext uri="{FF2B5EF4-FFF2-40B4-BE49-F238E27FC236}">
                <a16:creationId xmlns:a16="http://schemas.microsoft.com/office/drawing/2014/main" id="{48DF2C49-3BA1-4B81-BED9-6237A0F761FF}"/>
              </a:ext>
            </a:extLst>
          </p:cNvPr>
          <p:cNvSpPr>
            <a:spLocks noGrp="1"/>
          </p:cNvSpPr>
          <p:nvPr>
            <p:ph idx="1"/>
          </p:nvPr>
        </p:nvSpPr>
        <p:spPr>
          <a:xfrm>
            <a:off x="1103312" y="1302026"/>
            <a:ext cx="8946541" cy="4946373"/>
          </a:xfrm>
        </p:spPr>
        <p:txBody>
          <a:bodyPr/>
          <a:lstStyle/>
          <a:p>
            <a:r>
              <a:rPr lang="en-US" dirty="0"/>
              <a:t>A 36-year-old man presents with right back and buttock pain with radiating paresthesias into the right calf and lateral foot which began acutely 8 weeks ago when he bent over to move furniture. Exam reveals normal muscle bulk and tone. Strength assessment of the right leg reveals mild plantarflexion weakness. All reflexes intact and symmetric except absent at the right Achilles. Sensory exam reveals subtle sensory loss on the right sole and right lateral foot.  Where is the most likely localization of the lesion?</a:t>
            </a:r>
          </a:p>
          <a:p>
            <a:endParaRPr lang="en-US" dirty="0"/>
          </a:p>
          <a:p>
            <a:r>
              <a:rPr lang="en-US" dirty="0"/>
              <a:t>A. Cauda equina</a:t>
            </a:r>
          </a:p>
          <a:p>
            <a:r>
              <a:rPr lang="en-US" dirty="0"/>
              <a:t>B. Tibial nerve</a:t>
            </a:r>
          </a:p>
          <a:p>
            <a:r>
              <a:rPr lang="en-US" dirty="0"/>
              <a:t>C. L5 nerve root</a:t>
            </a:r>
          </a:p>
          <a:p>
            <a:r>
              <a:rPr lang="en-US" b="1" dirty="0"/>
              <a:t>D. S1 nerve root</a:t>
            </a:r>
          </a:p>
        </p:txBody>
      </p:sp>
    </p:spTree>
    <p:extLst>
      <p:ext uri="{BB962C8B-B14F-4D97-AF65-F5344CB8AC3E}">
        <p14:creationId xmlns:p14="http://schemas.microsoft.com/office/powerpoint/2010/main" val="604574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969AC90-1E03-4777-8A09-70069B3FC51F}"/>
              </a:ext>
            </a:extLst>
          </p:cNvPr>
          <p:cNvPicPr>
            <a:picLocks noGrp="1" noChangeAspect="1"/>
          </p:cNvPicPr>
          <p:nvPr>
            <p:ph idx="1"/>
          </p:nvPr>
        </p:nvPicPr>
        <p:blipFill rotWithShape="1">
          <a:blip r:embed="rId2"/>
          <a:srcRect l="45518" t="20818" r="25896" b="7027"/>
          <a:stretch/>
        </p:blipFill>
        <p:spPr>
          <a:xfrm>
            <a:off x="1873195" y="805069"/>
            <a:ext cx="3851744" cy="5468805"/>
          </a:xfrm>
          <a:prstGeom prst="rect">
            <a:avLst/>
          </a:prstGeom>
        </p:spPr>
      </p:pic>
      <p:pic>
        <p:nvPicPr>
          <p:cNvPr id="5" name="Picture 4">
            <a:extLst>
              <a:ext uri="{FF2B5EF4-FFF2-40B4-BE49-F238E27FC236}">
                <a16:creationId xmlns:a16="http://schemas.microsoft.com/office/drawing/2014/main" id="{077D9E26-2BB3-47DA-9ECE-90580892E8B6}"/>
              </a:ext>
            </a:extLst>
          </p:cNvPr>
          <p:cNvPicPr>
            <a:picLocks noChangeAspect="1"/>
          </p:cNvPicPr>
          <p:nvPr/>
        </p:nvPicPr>
        <p:blipFill rotWithShape="1">
          <a:blip r:embed="rId3"/>
          <a:srcRect l="37745" t="17971" r="36820" b="7971"/>
          <a:stretch/>
        </p:blipFill>
        <p:spPr>
          <a:xfrm>
            <a:off x="6410740" y="805069"/>
            <a:ext cx="3101010" cy="5078896"/>
          </a:xfrm>
          <a:prstGeom prst="rect">
            <a:avLst/>
          </a:prstGeom>
        </p:spPr>
      </p:pic>
    </p:spTree>
    <p:extLst>
      <p:ext uri="{BB962C8B-B14F-4D97-AF65-F5344CB8AC3E}">
        <p14:creationId xmlns:p14="http://schemas.microsoft.com/office/powerpoint/2010/main" val="1523266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DE99C77-EC4F-4D91-A13C-568B414080A1}"/>
              </a:ext>
            </a:extLst>
          </p:cNvPr>
          <p:cNvPicPr>
            <a:picLocks noGrp="1" noChangeAspect="1"/>
          </p:cNvPicPr>
          <p:nvPr>
            <p:ph idx="1"/>
          </p:nvPr>
        </p:nvPicPr>
        <p:blipFill rotWithShape="1">
          <a:blip r:embed="rId2"/>
          <a:srcRect l="55315" t="10775" r="10040" b="27398"/>
          <a:stretch/>
        </p:blipFill>
        <p:spPr>
          <a:xfrm>
            <a:off x="3740423" y="1391480"/>
            <a:ext cx="4250635" cy="4266985"/>
          </a:xfrm>
          <a:prstGeom prst="rect">
            <a:avLst/>
          </a:prstGeom>
        </p:spPr>
      </p:pic>
    </p:spTree>
    <p:extLst>
      <p:ext uri="{BB962C8B-B14F-4D97-AF65-F5344CB8AC3E}">
        <p14:creationId xmlns:p14="http://schemas.microsoft.com/office/powerpoint/2010/main" val="566011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06710-E33C-4AC1-9DB9-25748BACB87C}"/>
              </a:ext>
            </a:extLst>
          </p:cNvPr>
          <p:cNvSpPr>
            <a:spLocks noGrp="1"/>
          </p:cNvSpPr>
          <p:nvPr>
            <p:ph type="title"/>
          </p:nvPr>
        </p:nvSpPr>
        <p:spPr/>
        <p:txBody>
          <a:bodyPr/>
          <a:lstStyle/>
          <a:p>
            <a:r>
              <a:rPr lang="en-US" dirty="0"/>
              <a:t>Case 2, Question 4</a:t>
            </a:r>
          </a:p>
        </p:txBody>
      </p:sp>
      <p:sp>
        <p:nvSpPr>
          <p:cNvPr id="3" name="Content Placeholder 2">
            <a:extLst>
              <a:ext uri="{FF2B5EF4-FFF2-40B4-BE49-F238E27FC236}">
                <a16:creationId xmlns:a16="http://schemas.microsoft.com/office/drawing/2014/main" id="{6AB6EEB7-C5D3-47E6-9FD4-1006902D80FF}"/>
              </a:ext>
            </a:extLst>
          </p:cNvPr>
          <p:cNvSpPr>
            <a:spLocks noGrp="1"/>
          </p:cNvSpPr>
          <p:nvPr>
            <p:ph idx="1"/>
          </p:nvPr>
        </p:nvSpPr>
        <p:spPr/>
        <p:txBody>
          <a:bodyPr/>
          <a:lstStyle/>
          <a:p>
            <a:r>
              <a:rPr lang="en-US" dirty="0"/>
              <a:t>How is EMG/NCS testing likely to be helpful in this case?</a:t>
            </a:r>
          </a:p>
          <a:p>
            <a:endParaRPr lang="en-US" dirty="0"/>
          </a:p>
          <a:p>
            <a:r>
              <a:rPr lang="en-US" dirty="0"/>
              <a:t>A. Confirm localization to the right S1 nerve root</a:t>
            </a:r>
          </a:p>
          <a:p>
            <a:r>
              <a:rPr lang="en-US" dirty="0"/>
              <a:t>B. Confirm a herniated disc is causing radiculopathy</a:t>
            </a:r>
          </a:p>
          <a:p>
            <a:r>
              <a:rPr lang="en-US" dirty="0"/>
              <a:t>C. Rule out a stroke</a:t>
            </a:r>
          </a:p>
          <a:p>
            <a:r>
              <a:rPr lang="en-US" dirty="0"/>
              <a:t>D. Rule out a nerve sheath tumor</a:t>
            </a:r>
          </a:p>
        </p:txBody>
      </p:sp>
    </p:spTree>
    <p:extLst>
      <p:ext uri="{BB962C8B-B14F-4D97-AF65-F5344CB8AC3E}">
        <p14:creationId xmlns:p14="http://schemas.microsoft.com/office/powerpoint/2010/main" val="3707760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06710-E33C-4AC1-9DB9-25748BACB87C}"/>
              </a:ext>
            </a:extLst>
          </p:cNvPr>
          <p:cNvSpPr>
            <a:spLocks noGrp="1"/>
          </p:cNvSpPr>
          <p:nvPr>
            <p:ph type="title"/>
          </p:nvPr>
        </p:nvSpPr>
        <p:spPr/>
        <p:txBody>
          <a:bodyPr/>
          <a:lstStyle/>
          <a:p>
            <a:r>
              <a:rPr lang="en-US" dirty="0"/>
              <a:t>Case 2, Question 4</a:t>
            </a:r>
          </a:p>
        </p:txBody>
      </p:sp>
      <p:sp>
        <p:nvSpPr>
          <p:cNvPr id="3" name="Content Placeholder 2">
            <a:extLst>
              <a:ext uri="{FF2B5EF4-FFF2-40B4-BE49-F238E27FC236}">
                <a16:creationId xmlns:a16="http://schemas.microsoft.com/office/drawing/2014/main" id="{6AB6EEB7-C5D3-47E6-9FD4-1006902D80FF}"/>
              </a:ext>
            </a:extLst>
          </p:cNvPr>
          <p:cNvSpPr>
            <a:spLocks noGrp="1"/>
          </p:cNvSpPr>
          <p:nvPr>
            <p:ph idx="1"/>
          </p:nvPr>
        </p:nvSpPr>
        <p:spPr/>
        <p:txBody>
          <a:bodyPr/>
          <a:lstStyle/>
          <a:p>
            <a:r>
              <a:rPr lang="en-US" dirty="0"/>
              <a:t>How is EMG/NCS testing likely to be helpful in this case?</a:t>
            </a:r>
          </a:p>
          <a:p>
            <a:endParaRPr lang="en-US" dirty="0"/>
          </a:p>
          <a:p>
            <a:r>
              <a:rPr lang="en-US" b="1" dirty="0"/>
              <a:t>A. Confirm localization to the right S1 nerve root</a:t>
            </a:r>
          </a:p>
          <a:p>
            <a:r>
              <a:rPr lang="en-US" dirty="0"/>
              <a:t>B. Confirm a herniated disc is causing radiculopathy</a:t>
            </a:r>
          </a:p>
          <a:p>
            <a:r>
              <a:rPr lang="en-US" dirty="0"/>
              <a:t>C. Rule out a stroke</a:t>
            </a:r>
          </a:p>
          <a:p>
            <a:r>
              <a:rPr lang="en-US" dirty="0"/>
              <a:t>D. Rule out a nerve sheath tumor</a:t>
            </a:r>
          </a:p>
        </p:txBody>
      </p:sp>
    </p:spTree>
    <p:extLst>
      <p:ext uri="{BB962C8B-B14F-4D97-AF65-F5344CB8AC3E}">
        <p14:creationId xmlns:p14="http://schemas.microsoft.com/office/powerpoint/2010/main" val="1009004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E67349-EF7F-4A18-8622-6D5E9479A685}"/>
              </a:ext>
            </a:extLst>
          </p:cNvPr>
          <p:cNvPicPr>
            <a:picLocks noChangeAspect="1"/>
          </p:cNvPicPr>
          <p:nvPr/>
        </p:nvPicPr>
        <p:blipFill rotWithShape="1">
          <a:blip r:embed="rId2"/>
          <a:srcRect l="23152" t="16087" r="21169" b="15797"/>
          <a:stretch/>
        </p:blipFill>
        <p:spPr>
          <a:xfrm>
            <a:off x="2701786" y="1162877"/>
            <a:ext cx="6788427" cy="4671393"/>
          </a:xfrm>
          <a:prstGeom prst="rect">
            <a:avLst/>
          </a:prstGeom>
        </p:spPr>
      </p:pic>
    </p:spTree>
    <p:extLst>
      <p:ext uri="{BB962C8B-B14F-4D97-AF65-F5344CB8AC3E}">
        <p14:creationId xmlns:p14="http://schemas.microsoft.com/office/powerpoint/2010/main" val="3689690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AF42A-CB44-45F3-989E-5F0BD036CBBD}"/>
              </a:ext>
            </a:extLst>
          </p:cNvPr>
          <p:cNvPicPr>
            <a:picLocks noChangeAspect="1"/>
          </p:cNvPicPr>
          <p:nvPr/>
        </p:nvPicPr>
        <p:blipFill rotWithShape="1">
          <a:blip r:embed="rId2"/>
          <a:srcRect l="26620" t="17971" r="26875" b="8889"/>
          <a:stretch/>
        </p:blipFill>
        <p:spPr>
          <a:xfrm>
            <a:off x="2967164" y="1202635"/>
            <a:ext cx="5669942" cy="5015947"/>
          </a:xfrm>
          <a:prstGeom prst="rect">
            <a:avLst/>
          </a:prstGeom>
        </p:spPr>
      </p:pic>
    </p:spTree>
    <p:extLst>
      <p:ext uri="{BB962C8B-B14F-4D97-AF65-F5344CB8AC3E}">
        <p14:creationId xmlns:p14="http://schemas.microsoft.com/office/powerpoint/2010/main" val="526533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7F5B-C8FA-4003-ADE8-4A130989ADA5}"/>
              </a:ext>
            </a:extLst>
          </p:cNvPr>
          <p:cNvSpPr>
            <a:spLocks noGrp="1"/>
          </p:cNvSpPr>
          <p:nvPr>
            <p:ph type="title"/>
          </p:nvPr>
        </p:nvSpPr>
        <p:spPr>
          <a:xfrm>
            <a:off x="646111" y="452718"/>
            <a:ext cx="9404723" cy="799612"/>
          </a:xfrm>
        </p:spPr>
        <p:txBody>
          <a:bodyPr/>
          <a:lstStyle/>
          <a:p>
            <a:r>
              <a:rPr lang="en-US" dirty="0"/>
              <a:t>Case 3, Question 5</a:t>
            </a:r>
          </a:p>
        </p:txBody>
      </p:sp>
      <p:sp>
        <p:nvSpPr>
          <p:cNvPr id="3" name="Content Placeholder 2">
            <a:extLst>
              <a:ext uri="{FF2B5EF4-FFF2-40B4-BE49-F238E27FC236}">
                <a16:creationId xmlns:a16="http://schemas.microsoft.com/office/drawing/2014/main" id="{01E7F228-1B6C-4441-81A5-2398B1753AE4}"/>
              </a:ext>
            </a:extLst>
          </p:cNvPr>
          <p:cNvSpPr>
            <a:spLocks noGrp="1"/>
          </p:cNvSpPr>
          <p:nvPr>
            <p:ph idx="1"/>
          </p:nvPr>
        </p:nvSpPr>
        <p:spPr>
          <a:xfrm>
            <a:off x="1103312" y="1391478"/>
            <a:ext cx="8946541" cy="5108713"/>
          </a:xfrm>
        </p:spPr>
        <p:txBody>
          <a:bodyPr>
            <a:normAutofit lnSpcReduction="10000"/>
          </a:bodyPr>
          <a:lstStyle/>
          <a:p>
            <a:r>
              <a:rPr lang="en-US" dirty="0"/>
              <a:t>A 32-year-old woman was admitted for progressive weakness and numbness. 3 weeks prior she developed diarrhea and fever that persisted for several days then remitted. 10 days ago, she developed pins-and-needles paresthesias in both feet and both hands. Those symptoms were followed by clumsiness of gait and progressive weakness of both arms and leg. Examination was notable for bifacial weakness and a mild, diffuse quadriparesis. Reflexes were trace in the arms and absent in the legs. A mild distal sensory loss to pinprick, light touch and vibration was present in both upper and lower extremities. What is the next appropriate course of action?</a:t>
            </a:r>
          </a:p>
          <a:p>
            <a:r>
              <a:rPr lang="en-US" dirty="0"/>
              <a:t>A. Start steroids</a:t>
            </a:r>
          </a:p>
          <a:p>
            <a:r>
              <a:rPr lang="en-US" dirty="0"/>
              <a:t>B. Start IVIg</a:t>
            </a:r>
          </a:p>
          <a:p>
            <a:r>
              <a:rPr lang="en-US" dirty="0"/>
              <a:t>C. Obtain EMG/NCS testing</a:t>
            </a:r>
          </a:p>
          <a:p>
            <a:r>
              <a:rPr lang="en-US" dirty="0"/>
              <a:t>D. Start antivirals</a:t>
            </a:r>
          </a:p>
        </p:txBody>
      </p:sp>
    </p:spTree>
    <p:extLst>
      <p:ext uri="{BB962C8B-B14F-4D97-AF65-F5344CB8AC3E}">
        <p14:creationId xmlns:p14="http://schemas.microsoft.com/office/powerpoint/2010/main" val="966322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90EB5196-79FC-4547-800A-4D9EB4A32B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452" y="50011"/>
            <a:ext cx="11099097" cy="6763310"/>
          </a:xfrm>
        </p:spPr>
      </p:pic>
    </p:spTree>
    <p:extLst>
      <p:ext uri="{BB962C8B-B14F-4D97-AF65-F5344CB8AC3E}">
        <p14:creationId xmlns:p14="http://schemas.microsoft.com/office/powerpoint/2010/main" val="2555773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7F5B-C8FA-4003-ADE8-4A130989ADA5}"/>
              </a:ext>
            </a:extLst>
          </p:cNvPr>
          <p:cNvSpPr>
            <a:spLocks noGrp="1"/>
          </p:cNvSpPr>
          <p:nvPr>
            <p:ph type="title"/>
          </p:nvPr>
        </p:nvSpPr>
        <p:spPr>
          <a:xfrm>
            <a:off x="646111" y="452718"/>
            <a:ext cx="9404723" cy="799612"/>
          </a:xfrm>
        </p:spPr>
        <p:txBody>
          <a:bodyPr/>
          <a:lstStyle/>
          <a:p>
            <a:r>
              <a:rPr lang="en-US" dirty="0"/>
              <a:t>Case 3, Question 5</a:t>
            </a:r>
          </a:p>
        </p:txBody>
      </p:sp>
      <p:sp>
        <p:nvSpPr>
          <p:cNvPr id="3" name="Content Placeholder 2">
            <a:extLst>
              <a:ext uri="{FF2B5EF4-FFF2-40B4-BE49-F238E27FC236}">
                <a16:creationId xmlns:a16="http://schemas.microsoft.com/office/drawing/2014/main" id="{01E7F228-1B6C-4441-81A5-2398B1753AE4}"/>
              </a:ext>
            </a:extLst>
          </p:cNvPr>
          <p:cNvSpPr>
            <a:spLocks noGrp="1"/>
          </p:cNvSpPr>
          <p:nvPr>
            <p:ph idx="1"/>
          </p:nvPr>
        </p:nvSpPr>
        <p:spPr>
          <a:xfrm>
            <a:off x="1103312" y="1391478"/>
            <a:ext cx="8946541" cy="5108713"/>
          </a:xfrm>
        </p:spPr>
        <p:txBody>
          <a:bodyPr>
            <a:normAutofit lnSpcReduction="10000"/>
          </a:bodyPr>
          <a:lstStyle/>
          <a:p>
            <a:r>
              <a:rPr lang="en-US" dirty="0"/>
              <a:t>A 32-year-old woman was admitted for progressive weakness and numbness. 3 weeks prior she developed diarrhea and fever that persisted for several days then remitted. 10 days ago, she developed pins-and-needles paresthesias in both feet and both hands. Those symptoms were followed by clumsiness of gait and progressive weakness of both arms and leg. Examination was notable for bifacial weakness and a mild, diffuse quadriparesis. Reflexes were trace in the arms and absent in the legs. A mild distal sensory loss to pinprick, light touch and vibration was present in both upper and lower extremities. What is the next appropriate course of action?</a:t>
            </a:r>
          </a:p>
          <a:p>
            <a:r>
              <a:rPr lang="en-US" dirty="0"/>
              <a:t>A. Start steroids</a:t>
            </a:r>
          </a:p>
          <a:p>
            <a:r>
              <a:rPr lang="en-US" b="1" dirty="0"/>
              <a:t>B. Start IVIg</a:t>
            </a:r>
          </a:p>
          <a:p>
            <a:r>
              <a:rPr lang="en-US" dirty="0"/>
              <a:t>C. Obtain EMG/NCS testing</a:t>
            </a:r>
          </a:p>
          <a:p>
            <a:r>
              <a:rPr lang="en-US" dirty="0"/>
              <a:t>D. Start antivirals</a:t>
            </a:r>
          </a:p>
        </p:txBody>
      </p:sp>
    </p:spTree>
    <p:extLst>
      <p:ext uri="{BB962C8B-B14F-4D97-AF65-F5344CB8AC3E}">
        <p14:creationId xmlns:p14="http://schemas.microsoft.com/office/powerpoint/2010/main" val="4271228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93FC4-CD6C-4008-8BA0-7666ED14048A}"/>
              </a:ext>
            </a:extLst>
          </p:cNvPr>
          <p:cNvSpPr>
            <a:spLocks noGrp="1"/>
          </p:cNvSpPr>
          <p:nvPr>
            <p:ph type="title"/>
          </p:nvPr>
        </p:nvSpPr>
        <p:spPr>
          <a:xfrm>
            <a:off x="646111" y="452718"/>
            <a:ext cx="9404723" cy="948699"/>
          </a:xfrm>
        </p:spPr>
        <p:txBody>
          <a:bodyPr/>
          <a:lstStyle/>
          <a:p>
            <a:r>
              <a:rPr lang="en-US" dirty="0"/>
              <a:t>AIDP</a:t>
            </a:r>
          </a:p>
        </p:txBody>
      </p:sp>
      <p:sp>
        <p:nvSpPr>
          <p:cNvPr id="3" name="Content Placeholder 2">
            <a:extLst>
              <a:ext uri="{FF2B5EF4-FFF2-40B4-BE49-F238E27FC236}">
                <a16:creationId xmlns:a16="http://schemas.microsoft.com/office/drawing/2014/main" id="{58CDEBB5-B91D-47AF-A14A-6E48AB8F7A08}"/>
              </a:ext>
            </a:extLst>
          </p:cNvPr>
          <p:cNvSpPr>
            <a:spLocks noGrp="1"/>
          </p:cNvSpPr>
          <p:nvPr>
            <p:ph idx="1"/>
          </p:nvPr>
        </p:nvSpPr>
        <p:spPr>
          <a:xfrm>
            <a:off x="1103312" y="1480930"/>
            <a:ext cx="8946541" cy="4767469"/>
          </a:xfrm>
        </p:spPr>
        <p:txBody>
          <a:bodyPr>
            <a:normAutofit fontScale="92500" lnSpcReduction="10000"/>
          </a:bodyPr>
          <a:lstStyle/>
          <a:p>
            <a:r>
              <a:rPr lang="en-US" dirty="0"/>
              <a:t>Acute inflammatory demyelinating polyradiculoneuropathy</a:t>
            </a:r>
          </a:p>
          <a:p>
            <a:r>
              <a:rPr lang="en-US" dirty="0"/>
              <a:t>Prodrome: URI or GI illness 1-3 weeks prior</a:t>
            </a:r>
          </a:p>
          <a:p>
            <a:r>
              <a:rPr lang="en-US" dirty="0"/>
              <a:t>Associations with CMV, </a:t>
            </a:r>
            <a:r>
              <a:rPr lang="en-US" i="1" dirty="0"/>
              <a:t>Campylobacter jejuni</a:t>
            </a:r>
          </a:p>
          <a:p>
            <a:r>
              <a:rPr lang="en-US" dirty="0"/>
              <a:t>Usually progresses over 2-4 weeks followed by a plateau before recovery</a:t>
            </a:r>
          </a:p>
          <a:p>
            <a:r>
              <a:rPr lang="en-US" dirty="0"/>
              <a:t>Paresthesias, sensory loss in extremities</a:t>
            </a:r>
          </a:p>
          <a:p>
            <a:r>
              <a:rPr lang="en-US" dirty="0"/>
              <a:t>Weakness: symmetric, proximal and distal, most often symptomatic in legs</a:t>
            </a:r>
          </a:p>
          <a:p>
            <a:r>
              <a:rPr lang="en-US" dirty="0"/>
              <a:t>Areflexia/hyporeflexia</a:t>
            </a:r>
          </a:p>
          <a:p>
            <a:r>
              <a:rPr lang="en-US" dirty="0"/>
              <a:t>May be mild facial weakness</a:t>
            </a:r>
          </a:p>
          <a:p>
            <a:r>
              <a:rPr lang="en-US" dirty="0"/>
              <a:t>Quadriparesis in 30% of patients</a:t>
            </a:r>
          </a:p>
          <a:p>
            <a:pPr lvl="1"/>
            <a:r>
              <a:rPr lang="en-US" dirty="0"/>
              <a:t>1/3 of these patients require intubation due to respiratory failure</a:t>
            </a:r>
          </a:p>
          <a:p>
            <a:r>
              <a:rPr lang="en-US" dirty="0"/>
              <a:t>Autonomic dysregulation in 60% of cases</a:t>
            </a:r>
          </a:p>
          <a:p>
            <a:endParaRPr lang="en-US" dirty="0"/>
          </a:p>
          <a:p>
            <a:endParaRPr lang="en-US" dirty="0"/>
          </a:p>
        </p:txBody>
      </p:sp>
    </p:spTree>
    <p:extLst>
      <p:ext uri="{BB962C8B-B14F-4D97-AF65-F5344CB8AC3E}">
        <p14:creationId xmlns:p14="http://schemas.microsoft.com/office/powerpoint/2010/main" val="45426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EB77144-1226-4DC8-95B1-9A85DF70D5F7}"/>
              </a:ext>
            </a:extLst>
          </p:cNvPr>
          <p:cNvGrpSpPr/>
          <p:nvPr/>
        </p:nvGrpSpPr>
        <p:grpSpPr>
          <a:xfrm>
            <a:off x="3160878" y="973412"/>
            <a:ext cx="5599852" cy="4575710"/>
            <a:chOff x="4876800" y="2314798"/>
            <a:chExt cx="3860977" cy="3234305"/>
          </a:xfrm>
        </p:grpSpPr>
        <p:sp>
          <p:nvSpPr>
            <p:cNvPr id="5" name="TextBox 4">
              <a:extLst>
                <a:ext uri="{FF2B5EF4-FFF2-40B4-BE49-F238E27FC236}">
                  <a16:creationId xmlns:a16="http://schemas.microsoft.com/office/drawing/2014/main" id="{7DFEEF45-97EB-4288-8F0A-28824DCF2CDF}"/>
                </a:ext>
              </a:extLst>
            </p:cNvPr>
            <p:cNvSpPr txBox="1"/>
            <p:nvPr/>
          </p:nvSpPr>
          <p:spPr>
            <a:xfrm>
              <a:off x="4876800" y="4902772"/>
              <a:ext cx="3810000" cy="646331"/>
            </a:xfrm>
            <a:prstGeom prst="rect">
              <a:avLst/>
            </a:prstGeom>
            <a:noFill/>
          </p:spPr>
          <p:txBody>
            <a:bodyPr wrap="square" rtlCol="0">
              <a:spAutoFit/>
            </a:bodyPr>
            <a:lstStyle/>
            <a:p>
              <a:r>
                <a:rPr lang="en-US" dirty="0"/>
                <a:t>Afferent: Type 1A sensory fibers of muscle spindle (heavily myelinated)</a:t>
              </a:r>
            </a:p>
          </p:txBody>
        </p:sp>
        <p:pic>
          <p:nvPicPr>
            <p:cNvPr id="6" name="Picture 2" descr="https://upload.medbullets.com/topic/113039/images/muscle%20spindle%20reflex%20-%20moises%20dominguez.jpg">
              <a:extLst>
                <a:ext uri="{FF2B5EF4-FFF2-40B4-BE49-F238E27FC236}">
                  <a16:creationId xmlns:a16="http://schemas.microsoft.com/office/drawing/2014/main" id="{53E68DBE-FB00-4FC8-9A1A-0B207A2E788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714"/>
            <a:stretch/>
          </p:blipFill>
          <p:spPr bwMode="auto">
            <a:xfrm>
              <a:off x="4927777" y="2314798"/>
              <a:ext cx="3810000" cy="25146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21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4ADF9-71A0-4BD0-8D35-D48DE039CA3B}"/>
              </a:ext>
            </a:extLst>
          </p:cNvPr>
          <p:cNvSpPr>
            <a:spLocks noGrp="1"/>
          </p:cNvSpPr>
          <p:nvPr>
            <p:ph type="title"/>
          </p:nvPr>
        </p:nvSpPr>
        <p:spPr>
          <a:xfrm>
            <a:off x="646111" y="260214"/>
            <a:ext cx="9404723" cy="1400530"/>
          </a:xfrm>
        </p:spPr>
        <p:txBody>
          <a:bodyPr/>
          <a:lstStyle/>
          <a:p>
            <a:r>
              <a:rPr lang="en-US" dirty="0"/>
              <a:t>AIDP</a:t>
            </a:r>
          </a:p>
        </p:txBody>
      </p:sp>
      <p:sp>
        <p:nvSpPr>
          <p:cNvPr id="3" name="Content Placeholder 2">
            <a:extLst>
              <a:ext uri="{FF2B5EF4-FFF2-40B4-BE49-F238E27FC236}">
                <a16:creationId xmlns:a16="http://schemas.microsoft.com/office/drawing/2014/main" id="{8683AE66-BAC6-43AF-B5D8-8A620E35AD54}"/>
              </a:ext>
            </a:extLst>
          </p:cNvPr>
          <p:cNvSpPr>
            <a:spLocks noGrp="1"/>
          </p:cNvSpPr>
          <p:nvPr>
            <p:ph idx="1"/>
          </p:nvPr>
        </p:nvSpPr>
        <p:spPr>
          <a:xfrm>
            <a:off x="1103313" y="1283368"/>
            <a:ext cx="6211888" cy="4965031"/>
          </a:xfrm>
        </p:spPr>
        <p:txBody>
          <a:bodyPr>
            <a:normAutofit lnSpcReduction="10000"/>
          </a:bodyPr>
          <a:lstStyle/>
          <a:p>
            <a:r>
              <a:rPr lang="en-US" dirty="0"/>
              <a:t>Elevated CSF protein with no or only a few mononuclear cells</a:t>
            </a:r>
          </a:p>
          <a:p>
            <a:pPr lvl="1"/>
            <a:r>
              <a:rPr lang="en-US" dirty="0"/>
              <a:t>&gt;80% patients after 2 weeks</a:t>
            </a:r>
          </a:p>
          <a:p>
            <a:pPr lvl="1"/>
            <a:r>
              <a:rPr lang="en-US" dirty="0"/>
              <a:t>1/3 patients have normal CSF protein in first week</a:t>
            </a:r>
          </a:p>
          <a:p>
            <a:r>
              <a:rPr lang="en-US" dirty="0"/>
              <a:t>CSF pleocytosis </a:t>
            </a:r>
          </a:p>
          <a:p>
            <a:pPr lvl="1"/>
            <a:r>
              <a:rPr lang="en-US" dirty="0"/>
              <a:t>Lyme disease</a:t>
            </a:r>
          </a:p>
          <a:p>
            <a:pPr lvl="1"/>
            <a:r>
              <a:rPr lang="en-US" dirty="0"/>
              <a:t>HIV</a:t>
            </a:r>
          </a:p>
          <a:p>
            <a:pPr lvl="1"/>
            <a:r>
              <a:rPr lang="en-US" dirty="0"/>
              <a:t>Sarcoid</a:t>
            </a:r>
          </a:p>
          <a:p>
            <a:r>
              <a:rPr lang="en-US" dirty="0"/>
              <a:t>MRI spine can reveal enhancement of nerve roots</a:t>
            </a:r>
          </a:p>
          <a:p>
            <a:r>
              <a:rPr lang="en-US" dirty="0"/>
              <a:t>Anti-ganglioside antibodies</a:t>
            </a:r>
          </a:p>
          <a:p>
            <a:r>
              <a:rPr lang="en-US" dirty="0"/>
              <a:t>EMG/NCS may be normal up to 2-3 weeks after onset</a:t>
            </a:r>
          </a:p>
        </p:txBody>
      </p:sp>
      <p:pic>
        <p:nvPicPr>
          <p:cNvPr id="4" name="Content Placeholder 4" descr="Nerve roots of cauda equina Enhancement MRI.JPG">
            <a:extLst>
              <a:ext uri="{FF2B5EF4-FFF2-40B4-BE49-F238E27FC236}">
                <a16:creationId xmlns:a16="http://schemas.microsoft.com/office/drawing/2014/main" id="{F3EFF114-104E-44CA-9D0B-F4A44410259A}"/>
              </a:ext>
            </a:extLst>
          </p:cNvPr>
          <p:cNvPicPr>
            <a:picLocks noChangeAspect="1"/>
          </p:cNvPicPr>
          <p:nvPr/>
        </p:nvPicPr>
        <p:blipFill>
          <a:blip r:embed="rId2" cstate="print"/>
          <a:srcRect l="50943" t="-619"/>
          <a:stretch>
            <a:fillRect/>
          </a:stretch>
        </p:blipFill>
        <p:spPr>
          <a:xfrm>
            <a:off x="7772403" y="1283368"/>
            <a:ext cx="3083706" cy="4624278"/>
          </a:xfrm>
          <a:prstGeom prst="rect">
            <a:avLst/>
          </a:prstGeom>
        </p:spPr>
      </p:pic>
    </p:spTree>
    <p:extLst>
      <p:ext uri="{BB962C8B-B14F-4D97-AF65-F5344CB8AC3E}">
        <p14:creationId xmlns:p14="http://schemas.microsoft.com/office/powerpoint/2010/main" val="3472213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0E4913-5F6B-F24E-B043-3F1E3807F6E4}"/>
              </a:ext>
            </a:extLst>
          </p:cNvPr>
          <p:cNvSpPr>
            <a:spLocks noGrp="1"/>
          </p:cNvSpPr>
          <p:nvPr>
            <p:ph idx="1"/>
          </p:nvPr>
        </p:nvSpPr>
        <p:spPr>
          <a:xfrm>
            <a:off x="645130" y="924340"/>
            <a:ext cx="9731322" cy="5565912"/>
          </a:xfrm>
        </p:spPr>
        <p:txBody>
          <a:bodyPr>
            <a:normAutofit lnSpcReduction="10000"/>
          </a:bodyPr>
          <a:lstStyle/>
          <a:p>
            <a:r>
              <a:rPr lang="en-US" dirty="0"/>
              <a:t>A 32-year-old woman was admitted for progressive weakness and numbness. 3 weeks prior she developed diarrhea and fever that persisted for several days then remitted. 10 days ago, she developed pins-and-needles paresthesias in both feet and both hands. Those symptoms were followed by clumsiness of gait and progressive weakness of both arms and leg. Examination was notable for bifacial weakness and a mild, diffuse quadriparesis. Reflexes were trace in the arms and absent in the legs. A mild distal sensory loss to pinprick, light touch and vibration was present in both upper and lower extremities. </a:t>
            </a:r>
          </a:p>
          <a:p>
            <a:r>
              <a:rPr lang="en-US" b="1" dirty="0"/>
              <a:t>The patient recovers well with treatment but has residual neuropathic pain in the distal extremities. She has no other medical conditions and is not on any medications. What would be appropriate for first-line treatment of her symptoms?</a:t>
            </a:r>
          </a:p>
          <a:p>
            <a:r>
              <a:rPr lang="en-US" dirty="0"/>
              <a:t>A. hydrocodone/acetaminophen</a:t>
            </a:r>
          </a:p>
          <a:p>
            <a:r>
              <a:rPr lang="en-US" dirty="0"/>
              <a:t>B. topiramate</a:t>
            </a:r>
          </a:p>
          <a:p>
            <a:r>
              <a:rPr lang="en-US" dirty="0"/>
              <a:t>C. valproic acid</a:t>
            </a:r>
          </a:p>
          <a:p>
            <a:r>
              <a:rPr lang="en-US" dirty="0"/>
              <a:t>D. amitriptyline</a:t>
            </a:r>
          </a:p>
          <a:p>
            <a:endParaRPr lang="en-US" dirty="0"/>
          </a:p>
        </p:txBody>
      </p:sp>
      <p:sp>
        <p:nvSpPr>
          <p:cNvPr id="4" name="Title 1">
            <a:extLst>
              <a:ext uri="{FF2B5EF4-FFF2-40B4-BE49-F238E27FC236}">
                <a16:creationId xmlns:a16="http://schemas.microsoft.com/office/drawing/2014/main" id="{36912577-DAFF-4643-8A4E-B8F13D80B561}"/>
              </a:ext>
            </a:extLst>
          </p:cNvPr>
          <p:cNvSpPr>
            <a:spLocks noGrp="1"/>
          </p:cNvSpPr>
          <p:nvPr>
            <p:ph type="title"/>
          </p:nvPr>
        </p:nvSpPr>
        <p:spPr>
          <a:xfrm>
            <a:off x="645130" y="0"/>
            <a:ext cx="9404723" cy="1400530"/>
          </a:xfrm>
        </p:spPr>
        <p:txBody>
          <a:bodyPr/>
          <a:lstStyle/>
          <a:p>
            <a:r>
              <a:rPr lang="en-US" dirty="0"/>
              <a:t>Case 3, Question 6</a:t>
            </a:r>
          </a:p>
        </p:txBody>
      </p:sp>
    </p:spTree>
    <p:extLst>
      <p:ext uri="{BB962C8B-B14F-4D97-AF65-F5344CB8AC3E}">
        <p14:creationId xmlns:p14="http://schemas.microsoft.com/office/powerpoint/2010/main" val="1953706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0E4913-5F6B-F24E-B043-3F1E3807F6E4}"/>
              </a:ext>
            </a:extLst>
          </p:cNvPr>
          <p:cNvSpPr>
            <a:spLocks noGrp="1"/>
          </p:cNvSpPr>
          <p:nvPr>
            <p:ph idx="1"/>
          </p:nvPr>
        </p:nvSpPr>
        <p:spPr>
          <a:xfrm>
            <a:off x="645130" y="924340"/>
            <a:ext cx="9731322" cy="5565912"/>
          </a:xfrm>
        </p:spPr>
        <p:txBody>
          <a:bodyPr>
            <a:normAutofit lnSpcReduction="10000"/>
          </a:bodyPr>
          <a:lstStyle/>
          <a:p>
            <a:r>
              <a:rPr lang="en-US" dirty="0"/>
              <a:t>A 32-year-old woman was admitted for progressive weakness and numbness. 3 weeks prior she developed diarrhea and fever that persisted for several days then remitted. 10 days ago, she developed pins-and-needles paresthesias in both feet and both hands. Those symptoms were followed by clumsiness of gait and progressive weakness of both arms and leg. Examination was notable for bifacial weakness and a mild, diffuse quadriparesis. Reflexes were trace in the arms and absent in the legs. A mild distal sensory loss to pinprick, light touch and vibration was present in both upper and lower extremities. </a:t>
            </a:r>
          </a:p>
          <a:p>
            <a:r>
              <a:rPr lang="en-US" b="1" dirty="0"/>
              <a:t>The patient recovers well with treatment but has residual neuropathic pain in the distal extremities. She has no other medical conditions and is not on any medications. What would be appropriate for first-line treatment of her symptoms?</a:t>
            </a:r>
          </a:p>
          <a:p>
            <a:r>
              <a:rPr lang="en-US" dirty="0"/>
              <a:t>A. hydrocodone/acetaminophen</a:t>
            </a:r>
          </a:p>
          <a:p>
            <a:r>
              <a:rPr lang="en-US" dirty="0"/>
              <a:t>B. topiramate</a:t>
            </a:r>
          </a:p>
          <a:p>
            <a:r>
              <a:rPr lang="en-US" dirty="0"/>
              <a:t>C. valproic acid</a:t>
            </a:r>
          </a:p>
          <a:p>
            <a:r>
              <a:rPr lang="en-US" b="1" dirty="0"/>
              <a:t>D. amitriptyline</a:t>
            </a:r>
          </a:p>
          <a:p>
            <a:endParaRPr lang="en-US" dirty="0"/>
          </a:p>
        </p:txBody>
      </p:sp>
      <p:sp>
        <p:nvSpPr>
          <p:cNvPr id="4" name="Title 1">
            <a:extLst>
              <a:ext uri="{FF2B5EF4-FFF2-40B4-BE49-F238E27FC236}">
                <a16:creationId xmlns:a16="http://schemas.microsoft.com/office/drawing/2014/main" id="{36912577-DAFF-4643-8A4E-B8F13D80B561}"/>
              </a:ext>
            </a:extLst>
          </p:cNvPr>
          <p:cNvSpPr>
            <a:spLocks noGrp="1"/>
          </p:cNvSpPr>
          <p:nvPr>
            <p:ph type="title"/>
          </p:nvPr>
        </p:nvSpPr>
        <p:spPr>
          <a:xfrm>
            <a:off x="645130" y="0"/>
            <a:ext cx="9404723" cy="1400530"/>
          </a:xfrm>
        </p:spPr>
        <p:txBody>
          <a:bodyPr/>
          <a:lstStyle/>
          <a:p>
            <a:r>
              <a:rPr lang="en-US" dirty="0"/>
              <a:t>Case 3, Question 6</a:t>
            </a:r>
          </a:p>
        </p:txBody>
      </p:sp>
    </p:spTree>
    <p:extLst>
      <p:ext uri="{BB962C8B-B14F-4D97-AF65-F5344CB8AC3E}">
        <p14:creationId xmlns:p14="http://schemas.microsoft.com/office/powerpoint/2010/main" val="3125751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44325-25AE-C042-A3C0-345F5582AD04}"/>
              </a:ext>
            </a:extLst>
          </p:cNvPr>
          <p:cNvSpPr>
            <a:spLocks noGrp="1"/>
          </p:cNvSpPr>
          <p:nvPr>
            <p:ph type="title"/>
          </p:nvPr>
        </p:nvSpPr>
        <p:spPr/>
        <p:txBody>
          <a:bodyPr/>
          <a:lstStyle/>
          <a:p>
            <a:r>
              <a:rPr lang="en-US" sz="3600" dirty="0"/>
              <a:t>Treatment of Neuropathic Pain</a:t>
            </a:r>
            <a:br>
              <a:rPr lang="en-US" sz="3600" dirty="0"/>
            </a:br>
            <a:r>
              <a:rPr lang="en-US" sz="3600" dirty="0"/>
              <a:t>(Best Evidence for Diabetic Neuropathy)</a:t>
            </a:r>
          </a:p>
        </p:txBody>
      </p:sp>
      <p:sp>
        <p:nvSpPr>
          <p:cNvPr id="3" name="Content Placeholder 2">
            <a:extLst>
              <a:ext uri="{FF2B5EF4-FFF2-40B4-BE49-F238E27FC236}">
                <a16:creationId xmlns:a16="http://schemas.microsoft.com/office/drawing/2014/main" id="{FDCA3D09-2893-5641-8E2B-83F02F605177}"/>
              </a:ext>
            </a:extLst>
          </p:cNvPr>
          <p:cNvSpPr>
            <a:spLocks noGrp="1"/>
          </p:cNvSpPr>
          <p:nvPr>
            <p:ph sz="half" idx="1"/>
          </p:nvPr>
        </p:nvSpPr>
        <p:spPr>
          <a:xfrm>
            <a:off x="1341851" y="1886327"/>
            <a:ext cx="4396339" cy="4827156"/>
          </a:xfrm>
        </p:spPr>
        <p:txBody>
          <a:bodyPr>
            <a:normAutofit fontScale="85000" lnSpcReduction="20000"/>
          </a:bodyPr>
          <a:lstStyle/>
          <a:p>
            <a:r>
              <a:rPr lang="en-US" dirty="0"/>
              <a:t>1</a:t>
            </a:r>
            <a:r>
              <a:rPr lang="en-US" baseline="30000" dirty="0"/>
              <a:t>st</a:t>
            </a:r>
            <a:r>
              <a:rPr lang="en-US" dirty="0"/>
              <a:t> line</a:t>
            </a:r>
          </a:p>
          <a:p>
            <a:pPr lvl="1"/>
            <a:r>
              <a:rPr lang="en-US" dirty="0"/>
              <a:t>Antidepressants</a:t>
            </a:r>
          </a:p>
          <a:p>
            <a:pPr lvl="2"/>
            <a:r>
              <a:rPr lang="en-US" dirty="0"/>
              <a:t>TCA, </a:t>
            </a:r>
            <a:r>
              <a:rPr lang="en-US" i="1" dirty="0"/>
              <a:t>e.g. </a:t>
            </a:r>
            <a:r>
              <a:rPr lang="en-US" dirty="0"/>
              <a:t>amitriptyline</a:t>
            </a:r>
          </a:p>
          <a:p>
            <a:pPr lvl="2"/>
            <a:r>
              <a:rPr lang="en-US" dirty="0"/>
              <a:t>SNRI: duloxetine or venlafaxine</a:t>
            </a:r>
          </a:p>
          <a:p>
            <a:pPr lvl="1"/>
            <a:r>
              <a:rPr lang="en-US" dirty="0"/>
              <a:t>Gabapentinoid antiepileptics</a:t>
            </a:r>
          </a:p>
          <a:p>
            <a:pPr lvl="2"/>
            <a:r>
              <a:rPr lang="en-US" dirty="0"/>
              <a:t>gabapentin</a:t>
            </a:r>
          </a:p>
          <a:p>
            <a:pPr lvl="2"/>
            <a:r>
              <a:rPr lang="en-US" dirty="0"/>
              <a:t>pregabalin</a:t>
            </a:r>
          </a:p>
          <a:p>
            <a:pPr lvl="1"/>
            <a:r>
              <a:rPr lang="en-US" dirty="0"/>
              <a:t>Topical capsaicin</a:t>
            </a:r>
          </a:p>
          <a:p>
            <a:r>
              <a:rPr lang="en-US" dirty="0"/>
              <a:t>Possibly effective</a:t>
            </a:r>
          </a:p>
          <a:p>
            <a:pPr lvl="1"/>
            <a:r>
              <a:rPr lang="en-US" dirty="0"/>
              <a:t>alpha-lipoic acid</a:t>
            </a:r>
          </a:p>
          <a:p>
            <a:pPr lvl="1"/>
            <a:r>
              <a:rPr lang="en-US" dirty="0"/>
              <a:t>valproic acid</a:t>
            </a:r>
          </a:p>
          <a:p>
            <a:pPr lvl="1"/>
            <a:r>
              <a:rPr lang="en-US" dirty="0"/>
              <a:t>carbamazepine</a:t>
            </a:r>
          </a:p>
          <a:p>
            <a:pPr lvl="1"/>
            <a:r>
              <a:rPr lang="en-US" dirty="0"/>
              <a:t>lidocaine patches</a:t>
            </a:r>
          </a:p>
          <a:p>
            <a:pPr lvl="1"/>
            <a:r>
              <a:rPr lang="en-US" dirty="0"/>
              <a:t>Electrical nerve stimulation (TENS)</a:t>
            </a:r>
          </a:p>
          <a:p>
            <a:pPr lvl="1"/>
            <a:r>
              <a:rPr lang="en-US" dirty="0"/>
              <a:t>Spinal cord stimulator</a:t>
            </a:r>
          </a:p>
          <a:p>
            <a:pPr lvl="1"/>
            <a:r>
              <a:rPr lang="en-US" dirty="0"/>
              <a:t>Acupuncture</a:t>
            </a:r>
          </a:p>
          <a:p>
            <a:pPr marL="0" indent="0">
              <a:buNone/>
            </a:pPr>
            <a:endParaRPr lang="en-US" dirty="0"/>
          </a:p>
        </p:txBody>
      </p:sp>
      <p:sp>
        <p:nvSpPr>
          <p:cNvPr id="12" name="Content Placeholder 11">
            <a:extLst>
              <a:ext uri="{FF2B5EF4-FFF2-40B4-BE49-F238E27FC236}">
                <a16:creationId xmlns:a16="http://schemas.microsoft.com/office/drawing/2014/main" id="{5A5517A8-7E64-6D41-B58F-44CD0B0FCD3F}"/>
              </a:ext>
            </a:extLst>
          </p:cNvPr>
          <p:cNvSpPr>
            <a:spLocks noGrp="1"/>
          </p:cNvSpPr>
          <p:nvPr>
            <p:ph sz="half" idx="2"/>
          </p:nvPr>
        </p:nvSpPr>
        <p:spPr>
          <a:xfrm>
            <a:off x="6096000" y="1853248"/>
            <a:ext cx="4396341" cy="4200245"/>
          </a:xfrm>
        </p:spPr>
        <p:txBody>
          <a:bodyPr>
            <a:normAutofit fontScale="85000" lnSpcReduction="20000"/>
          </a:bodyPr>
          <a:lstStyle/>
          <a:p>
            <a:r>
              <a:rPr lang="en-US" dirty="0"/>
              <a:t>Probably not effective</a:t>
            </a:r>
          </a:p>
          <a:p>
            <a:pPr lvl="1"/>
            <a:r>
              <a:rPr lang="en-US" dirty="0"/>
              <a:t>The following AEDs: topiramate, oxcarbazepine, lamotrigine, lacosamide</a:t>
            </a:r>
          </a:p>
          <a:p>
            <a:pPr lvl="1"/>
            <a:r>
              <a:rPr lang="en-US" dirty="0"/>
              <a:t>clonidine</a:t>
            </a:r>
          </a:p>
          <a:p>
            <a:pPr lvl="1"/>
            <a:r>
              <a:rPr lang="en-US" dirty="0"/>
              <a:t>pentoxifylline</a:t>
            </a:r>
          </a:p>
          <a:p>
            <a:pPr lvl="1"/>
            <a:r>
              <a:rPr lang="en-US" dirty="0"/>
              <a:t>mexiletine</a:t>
            </a:r>
          </a:p>
          <a:p>
            <a:pPr lvl="1"/>
            <a:r>
              <a:rPr lang="en-US" dirty="0"/>
              <a:t>magnetic field treatment</a:t>
            </a:r>
          </a:p>
          <a:p>
            <a:pPr lvl="1"/>
            <a:r>
              <a:rPr lang="en-US" dirty="0"/>
              <a:t>low intensity laser therapy</a:t>
            </a:r>
          </a:p>
          <a:p>
            <a:pPr lvl="1"/>
            <a:r>
              <a:rPr lang="en-US" dirty="0"/>
              <a:t>Reiki</a:t>
            </a:r>
          </a:p>
          <a:p>
            <a:r>
              <a:rPr lang="en-US" dirty="0"/>
              <a:t>Not recommended</a:t>
            </a:r>
          </a:p>
          <a:p>
            <a:pPr lvl="1"/>
            <a:r>
              <a:rPr lang="en-US" dirty="0"/>
              <a:t>opioids</a:t>
            </a:r>
          </a:p>
        </p:txBody>
      </p:sp>
    </p:spTree>
    <p:extLst>
      <p:ext uri="{BB962C8B-B14F-4D97-AF65-F5344CB8AC3E}">
        <p14:creationId xmlns:p14="http://schemas.microsoft.com/office/powerpoint/2010/main" val="3884627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EEF1F-C723-42FD-A95B-B89767362F7C}"/>
              </a:ext>
            </a:extLst>
          </p:cNvPr>
          <p:cNvSpPr>
            <a:spLocks noGrp="1"/>
          </p:cNvSpPr>
          <p:nvPr>
            <p:ph type="title"/>
          </p:nvPr>
        </p:nvSpPr>
        <p:spPr>
          <a:xfrm>
            <a:off x="646111" y="212088"/>
            <a:ext cx="9404723" cy="814608"/>
          </a:xfrm>
        </p:spPr>
        <p:txBody>
          <a:bodyPr/>
          <a:lstStyle/>
          <a:p>
            <a:r>
              <a:rPr lang="en-US" dirty="0"/>
              <a:t>Case 4, Question 7</a:t>
            </a:r>
          </a:p>
        </p:txBody>
      </p:sp>
      <p:sp>
        <p:nvSpPr>
          <p:cNvPr id="3" name="Content Placeholder 2">
            <a:extLst>
              <a:ext uri="{FF2B5EF4-FFF2-40B4-BE49-F238E27FC236}">
                <a16:creationId xmlns:a16="http://schemas.microsoft.com/office/drawing/2014/main" id="{54FF4BD8-8646-4149-B4A4-AF1D8AA288D5}"/>
              </a:ext>
            </a:extLst>
          </p:cNvPr>
          <p:cNvSpPr>
            <a:spLocks noGrp="1"/>
          </p:cNvSpPr>
          <p:nvPr>
            <p:ph idx="1"/>
          </p:nvPr>
        </p:nvSpPr>
        <p:spPr>
          <a:xfrm>
            <a:off x="433137" y="962528"/>
            <a:ext cx="10026315" cy="5518483"/>
          </a:xfrm>
        </p:spPr>
        <p:txBody>
          <a:bodyPr>
            <a:normAutofit lnSpcReduction="10000"/>
          </a:bodyPr>
          <a:lstStyle/>
          <a:p>
            <a:r>
              <a:rPr lang="en-US" dirty="0"/>
              <a:t>A 22-year-old woman was referred for fatigue and generalized weakness. 2 months ago, she developed a mild fatigue after exercising at the gym. Recently, she noted a change in her voice after talking for several minutes. During the last several days, she complained of intermittent double vision and drooping of the left eye late in the day. On examination, there was a mild left ptosis that fatigued with 1 minute of upgaze. Otherwise, there was no weakness of extraocular or bulbofacial muscles. The voice was normal. Muscle bulk and tone with normal throughout. There was mild weakness of both upper and lower extremity proximal muscles, including neck extensors. Deep tendon reflexes and sensation were normal throughout. Which test is most likely to reveal the diagnosis?</a:t>
            </a:r>
          </a:p>
          <a:p>
            <a:endParaRPr lang="en-US" dirty="0"/>
          </a:p>
          <a:p>
            <a:r>
              <a:rPr lang="en-US" dirty="0"/>
              <a:t>A. Serum CK</a:t>
            </a:r>
          </a:p>
          <a:p>
            <a:r>
              <a:rPr lang="en-US" dirty="0"/>
              <a:t>B. Acetylcholine receptor antibodies</a:t>
            </a:r>
          </a:p>
          <a:p>
            <a:r>
              <a:rPr lang="en-US" dirty="0"/>
              <a:t>C. P/Q-type voltage gated calcium channel antibodies</a:t>
            </a:r>
          </a:p>
          <a:p>
            <a:r>
              <a:rPr lang="en-US" dirty="0"/>
              <a:t>D. Stool botulinum toxin</a:t>
            </a:r>
          </a:p>
        </p:txBody>
      </p:sp>
    </p:spTree>
    <p:extLst>
      <p:ext uri="{BB962C8B-B14F-4D97-AF65-F5344CB8AC3E}">
        <p14:creationId xmlns:p14="http://schemas.microsoft.com/office/powerpoint/2010/main" val="2355762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EEF1F-C723-42FD-A95B-B89767362F7C}"/>
              </a:ext>
            </a:extLst>
          </p:cNvPr>
          <p:cNvSpPr>
            <a:spLocks noGrp="1"/>
          </p:cNvSpPr>
          <p:nvPr>
            <p:ph type="title"/>
          </p:nvPr>
        </p:nvSpPr>
        <p:spPr>
          <a:xfrm>
            <a:off x="646111" y="212088"/>
            <a:ext cx="9404723" cy="814608"/>
          </a:xfrm>
        </p:spPr>
        <p:txBody>
          <a:bodyPr/>
          <a:lstStyle/>
          <a:p>
            <a:r>
              <a:rPr lang="en-US" dirty="0"/>
              <a:t>Case 4, Question 7</a:t>
            </a:r>
          </a:p>
        </p:txBody>
      </p:sp>
      <p:sp>
        <p:nvSpPr>
          <p:cNvPr id="3" name="Content Placeholder 2">
            <a:extLst>
              <a:ext uri="{FF2B5EF4-FFF2-40B4-BE49-F238E27FC236}">
                <a16:creationId xmlns:a16="http://schemas.microsoft.com/office/drawing/2014/main" id="{54FF4BD8-8646-4149-B4A4-AF1D8AA288D5}"/>
              </a:ext>
            </a:extLst>
          </p:cNvPr>
          <p:cNvSpPr>
            <a:spLocks noGrp="1"/>
          </p:cNvSpPr>
          <p:nvPr>
            <p:ph idx="1"/>
          </p:nvPr>
        </p:nvSpPr>
        <p:spPr>
          <a:xfrm>
            <a:off x="433137" y="962528"/>
            <a:ext cx="10026315" cy="5518483"/>
          </a:xfrm>
        </p:spPr>
        <p:txBody>
          <a:bodyPr>
            <a:normAutofit lnSpcReduction="10000"/>
          </a:bodyPr>
          <a:lstStyle/>
          <a:p>
            <a:r>
              <a:rPr lang="en-US" dirty="0"/>
              <a:t>A 22-year-old woman was referred for fatigue and generalized weakness. 2 months ago, she developed a mild fatigue after exercising at the gym. Recently, she noted a change in her voice after talking for several minutes. During the last several days, she complained of intermittent double vision and drooping of the left eye late in the day. On examination, there was a mild left ptosis that fatigued with 1 minute of upgaze. Otherwise, there was no weakness of extraocular or bulbofacial muscles. The voice was normal. Muscle bulk and tone with normal throughout. There was mild weakness of both upper and lower extremity proximal muscles, including neck extensors. Deep tendon reflexes and sensation were normal throughout. Which test is most likely to reveal the diagnosis?</a:t>
            </a:r>
          </a:p>
          <a:p>
            <a:endParaRPr lang="en-US" dirty="0"/>
          </a:p>
          <a:p>
            <a:r>
              <a:rPr lang="en-US" dirty="0"/>
              <a:t>A. Serum CK</a:t>
            </a:r>
          </a:p>
          <a:p>
            <a:r>
              <a:rPr lang="en-US" b="1" dirty="0"/>
              <a:t>B. Acetylcholine receptor antibodies</a:t>
            </a:r>
          </a:p>
          <a:p>
            <a:r>
              <a:rPr lang="en-US" dirty="0"/>
              <a:t>C. P/Q-type voltage gated calcium channel antibodies</a:t>
            </a:r>
          </a:p>
          <a:p>
            <a:r>
              <a:rPr lang="en-US" dirty="0"/>
              <a:t>D. Stool botulinum toxin</a:t>
            </a:r>
          </a:p>
        </p:txBody>
      </p:sp>
    </p:spTree>
    <p:extLst>
      <p:ext uri="{BB962C8B-B14F-4D97-AF65-F5344CB8AC3E}">
        <p14:creationId xmlns:p14="http://schemas.microsoft.com/office/powerpoint/2010/main" val="2861145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CBA44-9C13-3643-8F55-31A0C21BAC48}"/>
              </a:ext>
            </a:extLst>
          </p:cNvPr>
          <p:cNvSpPr>
            <a:spLocks noGrp="1"/>
          </p:cNvSpPr>
          <p:nvPr>
            <p:ph type="title"/>
          </p:nvPr>
        </p:nvSpPr>
        <p:spPr>
          <a:xfrm>
            <a:off x="646111" y="287343"/>
            <a:ext cx="9404723" cy="704873"/>
          </a:xfrm>
        </p:spPr>
        <p:txBody>
          <a:bodyPr/>
          <a:lstStyle/>
          <a:p>
            <a:r>
              <a:rPr lang="en-US" dirty="0"/>
              <a:t>Myasthenia gravis</a:t>
            </a:r>
          </a:p>
        </p:txBody>
      </p:sp>
      <p:sp>
        <p:nvSpPr>
          <p:cNvPr id="3" name="Content Placeholder 2">
            <a:extLst>
              <a:ext uri="{FF2B5EF4-FFF2-40B4-BE49-F238E27FC236}">
                <a16:creationId xmlns:a16="http://schemas.microsoft.com/office/drawing/2014/main" id="{AE85A40A-92B0-A046-9E81-09187FB493B3}"/>
              </a:ext>
            </a:extLst>
          </p:cNvPr>
          <p:cNvSpPr>
            <a:spLocks noGrp="1"/>
          </p:cNvSpPr>
          <p:nvPr>
            <p:ph idx="1"/>
          </p:nvPr>
        </p:nvSpPr>
        <p:spPr>
          <a:xfrm>
            <a:off x="1103313" y="1206230"/>
            <a:ext cx="7457028" cy="5042170"/>
          </a:xfrm>
        </p:spPr>
        <p:txBody>
          <a:bodyPr>
            <a:normAutofit lnSpcReduction="10000"/>
          </a:bodyPr>
          <a:lstStyle/>
          <a:p>
            <a:r>
              <a:rPr lang="en-US" dirty="0"/>
              <a:t>Autoimmune neuromuscular junction disorder</a:t>
            </a:r>
          </a:p>
          <a:p>
            <a:pPr lvl="1"/>
            <a:r>
              <a:rPr lang="en-US" dirty="0"/>
              <a:t>Acetylcholine receptor antibodies</a:t>
            </a:r>
          </a:p>
          <a:p>
            <a:pPr lvl="1"/>
            <a:r>
              <a:rPr lang="en-US" dirty="0"/>
              <a:t>MuSK (muscle specific kinase) antibodies</a:t>
            </a:r>
          </a:p>
          <a:p>
            <a:r>
              <a:rPr lang="en-US" dirty="0"/>
              <a:t>Fatigable weakness: extraocular, bulbar, generalized, respiratory</a:t>
            </a:r>
          </a:p>
          <a:p>
            <a:r>
              <a:rPr lang="en-US" dirty="0"/>
              <a:t>Treatment</a:t>
            </a:r>
          </a:p>
          <a:p>
            <a:pPr lvl="1"/>
            <a:r>
              <a:rPr lang="en-US" dirty="0"/>
              <a:t>Pyridostigmine (Mestinon): acetylcholinesterase inhibitor</a:t>
            </a:r>
          </a:p>
          <a:p>
            <a:pPr lvl="1"/>
            <a:r>
              <a:rPr lang="en-US" dirty="0"/>
              <a:t>Prednisone</a:t>
            </a:r>
          </a:p>
          <a:p>
            <a:pPr lvl="1"/>
            <a:r>
              <a:rPr lang="en-US" dirty="0"/>
              <a:t>Other immunotherapies: IVIg, plasmapheresis, mycophenolate, azathioprine, complement inhibitors (eculizumab, ravulizumab, zilucoplan), FcRN blockers (efgartigamod, rozanolixizumab-noli)</a:t>
            </a:r>
          </a:p>
          <a:p>
            <a:pPr lvl="1"/>
            <a:r>
              <a:rPr lang="en-US" dirty="0"/>
              <a:t>Rituximab particularly in MuSK myasthenia</a:t>
            </a:r>
          </a:p>
          <a:p>
            <a:pPr lvl="1"/>
            <a:r>
              <a:rPr lang="en-US" dirty="0"/>
              <a:t>Role for thymectomy, rule out thymoma</a:t>
            </a:r>
          </a:p>
        </p:txBody>
      </p:sp>
      <p:pic>
        <p:nvPicPr>
          <p:cNvPr id="4" name="Picture 2" descr="https://neuromuscular.wustl.edu/pics/people/patients/mgspiller.jpg">
            <a:extLst>
              <a:ext uri="{FF2B5EF4-FFF2-40B4-BE49-F238E27FC236}">
                <a16:creationId xmlns:a16="http://schemas.microsoft.com/office/drawing/2014/main" id="{8BB718EF-E9F2-724E-928A-120039781D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1746" y="511496"/>
            <a:ext cx="2552153" cy="40105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A93E91B-6DA0-0A4B-BA83-ACE358FDFA69}"/>
              </a:ext>
            </a:extLst>
          </p:cNvPr>
          <p:cNvSpPr txBox="1"/>
          <p:nvPr/>
        </p:nvSpPr>
        <p:spPr>
          <a:xfrm>
            <a:off x="8317662" y="4746175"/>
            <a:ext cx="3780337" cy="1200329"/>
          </a:xfrm>
          <a:prstGeom prst="rect">
            <a:avLst/>
          </a:prstGeom>
          <a:noFill/>
        </p:spPr>
        <p:txBody>
          <a:bodyPr wrap="square" rtlCol="0">
            <a:spAutoFit/>
          </a:bodyPr>
          <a:lstStyle/>
          <a:p>
            <a:r>
              <a:rPr lang="en-US" dirty="0"/>
              <a:t>Posey &amp; Spiller: The Eye and Nervous System, 1906</a:t>
            </a:r>
            <a:br>
              <a:rPr lang="en-US" dirty="0"/>
            </a:br>
            <a:r>
              <a:rPr lang="en-US" b="1" dirty="0"/>
              <a:t>Fatigue (Ptosis) in a patient with MG</a:t>
            </a:r>
            <a:endParaRPr lang="en-US" dirty="0"/>
          </a:p>
          <a:p>
            <a:endParaRPr lang="en-US" dirty="0"/>
          </a:p>
        </p:txBody>
      </p:sp>
    </p:spTree>
    <p:extLst>
      <p:ext uri="{BB962C8B-B14F-4D97-AF65-F5344CB8AC3E}">
        <p14:creationId xmlns:p14="http://schemas.microsoft.com/office/powerpoint/2010/main" val="2427438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DEDA6-15AE-477B-A7F1-F696B863F179}"/>
              </a:ext>
            </a:extLst>
          </p:cNvPr>
          <p:cNvSpPr>
            <a:spLocks noGrp="1"/>
          </p:cNvSpPr>
          <p:nvPr>
            <p:ph type="title"/>
          </p:nvPr>
        </p:nvSpPr>
        <p:spPr/>
        <p:txBody>
          <a:bodyPr/>
          <a:lstStyle/>
          <a:p>
            <a:r>
              <a:rPr lang="en-US" dirty="0"/>
              <a:t>Peripheral nervous system</a:t>
            </a:r>
          </a:p>
        </p:txBody>
      </p:sp>
      <p:pic>
        <p:nvPicPr>
          <p:cNvPr id="4" name="Content Placeholder 3" descr="PNS Anatomy.jpg">
            <a:extLst>
              <a:ext uri="{FF2B5EF4-FFF2-40B4-BE49-F238E27FC236}">
                <a16:creationId xmlns:a16="http://schemas.microsoft.com/office/drawing/2014/main" id="{56E87D75-5743-44A4-857B-6107D6FB3803}"/>
              </a:ext>
            </a:extLst>
          </p:cNvPr>
          <p:cNvPicPr>
            <a:picLocks noGrp="1" noChangeAspect="1"/>
          </p:cNvPicPr>
          <p:nvPr>
            <p:ph idx="1"/>
          </p:nvPr>
        </p:nvPicPr>
        <p:blipFill>
          <a:blip r:embed="rId2" cstate="print"/>
          <a:stretch>
            <a:fillRect/>
          </a:stretch>
        </p:blipFill>
        <p:spPr>
          <a:xfrm>
            <a:off x="2517799" y="1893614"/>
            <a:ext cx="7231365" cy="4195762"/>
          </a:xfrm>
        </p:spPr>
      </p:pic>
    </p:spTree>
    <p:extLst>
      <p:ext uri="{BB962C8B-B14F-4D97-AF65-F5344CB8AC3E}">
        <p14:creationId xmlns:p14="http://schemas.microsoft.com/office/powerpoint/2010/main" val="1312213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98316-ED7D-4CBA-8BEE-2869ABE919B4}"/>
              </a:ext>
            </a:extLst>
          </p:cNvPr>
          <p:cNvSpPr>
            <a:spLocks noGrp="1"/>
          </p:cNvSpPr>
          <p:nvPr>
            <p:ph type="title"/>
          </p:nvPr>
        </p:nvSpPr>
        <p:spPr>
          <a:xfrm>
            <a:off x="646111" y="209521"/>
            <a:ext cx="9404723" cy="948065"/>
          </a:xfrm>
        </p:spPr>
        <p:txBody>
          <a:bodyPr/>
          <a:lstStyle/>
          <a:p>
            <a:r>
              <a:rPr lang="en-US" dirty="0"/>
              <a:t>Case 5, Question 8</a:t>
            </a:r>
          </a:p>
        </p:txBody>
      </p:sp>
      <p:sp>
        <p:nvSpPr>
          <p:cNvPr id="3" name="Content Placeholder 2">
            <a:extLst>
              <a:ext uri="{FF2B5EF4-FFF2-40B4-BE49-F238E27FC236}">
                <a16:creationId xmlns:a16="http://schemas.microsoft.com/office/drawing/2014/main" id="{FD1B43F4-2088-4EF5-B750-0E3B105854B8}"/>
              </a:ext>
            </a:extLst>
          </p:cNvPr>
          <p:cNvSpPr>
            <a:spLocks noGrp="1"/>
          </p:cNvSpPr>
          <p:nvPr>
            <p:ph idx="1"/>
          </p:nvPr>
        </p:nvSpPr>
        <p:spPr>
          <a:xfrm>
            <a:off x="1103312" y="1167315"/>
            <a:ext cx="8946541" cy="5428037"/>
          </a:xfrm>
        </p:spPr>
        <p:txBody>
          <a:bodyPr>
            <a:normAutofit lnSpcReduction="10000"/>
          </a:bodyPr>
          <a:lstStyle/>
          <a:p>
            <a:r>
              <a:rPr lang="en-US" dirty="0"/>
              <a:t>A 42-year-old woman was referred for progressive weakness of several months’ duration. She had a long history of asthma treated with low-dose oral prednisone. Her initial symptoms were difficulty going up and down stairs and getting out of chairs. In addition, she developed mild difficulty with swallowing. The process was symmetric and progressive with little pain. Symptoms do not vary with time of day or activity. Neurologic examination showed mild proximal weakness in both upper and lower extremities. There was mild weakness of neck flexion with preserved neck extension. Muscle bulk and tone were normal. No facial or bulbar weakness was noted. Deep tendon reflexes and sensation were normal. Where is the lesion?</a:t>
            </a:r>
          </a:p>
          <a:p>
            <a:endParaRPr lang="en-US" dirty="0"/>
          </a:p>
          <a:p>
            <a:r>
              <a:rPr lang="en-US" dirty="0"/>
              <a:t>A. Neuromuscular junction</a:t>
            </a:r>
          </a:p>
          <a:p>
            <a:r>
              <a:rPr lang="en-US" dirty="0"/>
              <a:t>B. Muscle</a:t>
            </a:r>
          </a:p>
          <a:p>
            <a:r>
              <a:rPr lang="en-US" dirty="0"/>
              <a:t>C. Peripheral nerve</a:t>
            </a:r>
          </a:p>
          <a:p>
            <a:r>
              <a:rPr lang="en-US" dirty="0"/>
              <a:t>D. Motor neuron</a:t>
            </a:r>
          </a:p>
          <a:p>
            <a:endParaRPr lang="en-US" dirty="0"/>
          </a:p>
        </p:txBody>
      </p:sp>
    </p:spTree>
    <p:extLst>
      <p:ext uri="{BB962C8B-B14F-4D97-AF65-F5344CB8AC3E}">
        <p14:creationId xmlns:p14="http://schemas.microsoft.com/office/powerpoint/2010/main" val="570690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98316-ED7D-4CBA-8BEE-2869ABE919B4}"/>
              </a:ext>
            </a:extLst>
          </p:cNvPr>
          <p:cNvSpPr>
            <a:spLocks noGrp="1"/>
          </p:cNvSpPr>
          <p:nvPr>
            <p:ph type="title"/>
          </p:nvPr>
        </p:nvSpPr>
        <p:spPr>
          <a:xfrm>
            <a:off x="646111" y="209521"/>
            <a:ext cx="9404723" cy="948065"/>
          </a:xfrm>
        </p:spPr>
        <p:txBody>
          <a:bodyPr/>
          <a:lstStyle/>
          <a:p>
            <a:r>
              <a:rPr lang="en-US" dirty="0"/>
              <a:t>Case 5, Question 8</a:t>
            </a:r>
          </a:p>
        </p:txBody>
      </p:sp>
      <p:sp>
        <p:nvSpPr>
          <p:cNvPr id="3" name="Content Placeholder 2">
            <a:extLst>
              <a:ext uri="{FF2B5EF4-FFF2-40B4-BE49-F238E27FC236}">
                <a16:creationId xmlns:a16="http://schemas.microsoft.com/office/drawing/2014/main" id="{FD1B43F4-2088-4EF5-B750-0E3B105854B8}"/>
              </a:ext>
            </a:extLst>
          </p:cNvPr>
          <p:cNvSpPr>
            <a:spLocks noGrp="1"/>
          </p:cNvSpPr>
          <p:nvPr>
            <p:ph idx="1"/>
          </p:nvPr>
        </p:nvSpPr>
        <p:spPr>
          <a:xfrm>
            <a:off x="1103312" y="1167315"/>
            <a:ext cx="8946541" cy="5428037"/>
          </a:xfrm>
        </p:spPr>
        <p:txBody>
          <a:bodyPr>
            <a:normAutofit lnSpcReduction="10000"/>
          </a:bodyPr>
          <a:lstStyle/>
          <a:p>
            <a:r>
              <a:rPr lang="en-US" dirty="0"/>
              <a:t>A 42-year-old woman was referred for progressive weakness of several months’ duration. She had a long history of asthma treated with low-dose oral prednisone. Her initial symptoms were difficulty going up and down stairs and getting out of chairs. In addition, she developed mild difficulty with swallowing. The process was symmetric and progressive with little pain. Symptoms do not vary with time of day or activity. Neurologic examination showed mild proximal weakness in both upper and lower extremities. There was mild weakness of neck flexion with preserved neck extension. Muscle bulk and tone were normal. No facial or bulbar weakness was noted. Deep tendon reflexes and sensation were normal. Where is the lesion?</a:t>
            </a:r>
          </a:p>
          <a:p>
            <a:endParaRPr lang="en-US" dirty="0"/>
          </a:p>
          <a:p>
            <a:r>
              <a:rPr lang="en-US" dirty="0"/>
              <a:t>A. Neuromuscular junction</a:t>
            </a:r>
          </a:p>
          <a:p>
            <a:r>
              <a:rPr lang="en-US" b="1" dirty="0"/>
              <a:t>B. Muscle</a:t>
            </a:r>
          </a:p>
          <a:p>
            <a:r>
              <a:rPr lang="en-US" dirty="0"/>
              <a:t>C. Peripheral nerve</a:t>
            </a:r>
          </a:p>
          <a:p>
            <a:r>
              <a:rPr lang="en-US" dirty="0"/>
              <a:t>D. Motor neuron</a:t>
            </a:r>
          </a:p>
          <a:p>
            <a:endParaRPr lang="en-US" dirty="0"/>
          </a:p>
        </p:txBody>
      </p:sp>
    </p:spTree>
    <p:extLst>
      <p:ext uri="{BB962C8B-B14F-4D97-AF65-F5344CB8AC3E}">
        <p14:creationId xmlns:p14="http://schemas.microsoft.com/office/powerpoint/2010/main" val="945001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B9290-A207-6E4C-8F95-D2DC865A81C9}"/>
              </a:ext>
            </a:extLst>
          </p:cNvPr>
          <p:cNvSpPr>
            <a:spLocks noGrp="1"/>
          </p:cNvSpPr>
          <p:nvPr>
            <p:ph type="title"/>
          </p:nvPr>
        </p:nvSpPr>
        <p:spPr>
          <a:xfrm>
            <a:off x="646111" y="452718"/>
            <a:ext cx="9404723" cy="1035614"/>
          </a:xfrm>
        </p:spPr>
        <p:txBody>
          <a:bodyPr/>
          <a:lstStyle/>
          <a:p>
            <a:r>
              <a:rPr lang="en-US" dirty="0"/>
              <a:t>Myopathy</a:t>
            </a:r>
          </a:p>
        </p:txBody>
      </p:sp>
      <p:sp>
        <p:nvSpPr>
          <p:cNvPr id="3" name="Content Placeholder 2">
            <a:extLst>
              <a:ext uri="{FF2B5EF4-FFF2-40B4-BE49-F238E27FC236}">
                <a16:creationId xmlns:a16="http://schemas.microsoft.com/office/drawing/2014/main" id="{50B9F229-5B2C-2144-A598-60F75FE8A8A8}"/>
              </a:ext>
            </a:extLst>
          </p:cNvPr>
          <p:cNvSpPr>
            <a:spLocks noGrp="1"/>
          </p:cNvSpPr>
          <p:nvPr>
            <p:ph idx="1"/>
          </p:nvPr>
        </p:nvSpPr>
        <p:spPr>
          <a:xfrm>
            <a:off x="1103312" y="1624520"/>
            <a:ext cx="8946541" cy="4623880"/>
          </a:xfrm>
        </p:spPr>
        <p:txBody>
          <a:bodyPr/>
          <a:lstStyle/>
          <a:p>
            <a:r>
              <a:rPr lang="en-US" dirty="0"/>
              <a:t>Proximal weakness</a:t>
            </a:r>
          </a:p>
          <a:p>
            <a:r>
              <a:rPr lang="en-US" dirty="0"/>
              <a:t>Difficulty going up and down stairs, getting out of low chairs</a:t>
            </a:r>
          </a:p>
          <a:p>
            <a:r>
              <a:rPr lang="en-US" dirty="0"/>
              <a:t>Absence of sensory symptoms</a:t>
            </a:r>
          </a:p>
          <a:p>
            <a:r>
              <a:rPr lang="en-US" dirty="0"/>
              <a:t>Lack of fatigability</a:t>
            </a:r>
          </a:p>
          <a:p>
            <a:r>
              <a:rPr lang="en-US" dirty="0"/>
              <a:t>EMG can confirm myopathic changes</a:t>
            </a:r>
          </a:p>
          <a:p>
            <a:r>
              <a:rPr lang="en-US" dirty="0"/>
              <a:t>Muscle biopsy if indicated can reveal more specific diagnosis</a:t>
            </a:r>
          </a:p>
          <a:p>
            <a:pPr lvl="1"/>
            <a:r>
              <a:rPr lang="en-US" dirty="0"/>
              <a:t>Inflammatory myopathy such as polymyositis</a:t>
            </a:r>
          </a:p>
          <a:p>
            <a:pPr lvl="1"/>
            <a:r>
              <a:rPr lang="en-US" dirty="0"/>
              <a:t>Muscular dystrophy/inherited myopathy</a:t>
            </a:r>
          </a:p>
          <a:p>
            <a:pPr lvl="1"/>
            <a:r>
              <a:rPr lang="en-US" dirty="0"/>
              <a:t>Choice of muscle biopsied is important: should be weak but not too severely or chronically atrophied</a:t>
            </a:r>
          </a:p>
        </p:txBody>
      </p:sp>
    </p:spTree>
    <p:extLst>
      <p:ext uri="{BB962C8B-B14F-4D97-AF65-F5344CB8AC3E}">
        <p14:creationId xmlns:p14="http://schemas.microsoft.com/office/powerpoint/2010/main" val="2685950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E7CBB-2A49-D54F-AD35-43A7CD06BB9E}"/>
              </a:ext>
            </a:extLst>
          </p:cNvPr>
          <p:cNvSpPr>
            <a:spLocks noGrp="1"/>
          </p:cNvSpPr>
          <p:nvPr>
            <p:ph type="title"/>
          </p:nvPr>
        </p:nvSpPr>
        <p:spPr>
          <a:xfrm>
            <a:off x="645130" y="102522"/>
            <a:ext cx="9404723" cy="909154"/>
          </a:xfrm>
        </p:spPr>
        <p:txBody>
          <a:bodyPr/>
          <a:lstStyle/>
          <a:p>
            <a:r>
              <a:rPr lang="en-US" dirty="0"/>
              <a:t>Case 6, Question 9</a:t>
            </a:r>
          </a:p>
        </p:txBody>
      </p:sp>
      <p:sp>
        <p:nvSpPr>
          <p:cNvPr id="3" name="Content Placeholder 2">
            <a:extLst>
              <a:ext uri="{FF2B5EF4-FFF2-40B4-BE49-F238E27FC236}">
                <a16:creationId xmlns:a16="http://schemas.microsoft.com/office/drawing/2014/main" id="{1BA90427-57FB-2E4E-B862-84CADE6237BC}"/>
              </a:ext>
            </a:extLst>
          </p:cNvPr>
          <p:cNvSpPr>
            <a:spLocks noGrp="1"/>
          </p:cNvSpPr>
          <p:nvPr>
            <p:ph idx="1"/>
          </p:nvPr>
        </p:nvSpPr>
        <p:spPr>
          <a:xfrm>
            <a:off x="1103312" y="894945"/>
            <a:ext cx="9587386" cy="5700407"/>
          </a:xfrm>
        </p:spPr>
        <p:txBody>
          <a:bodyPr>
            <a:normAutofit fontScale="92500" lnSpcReduction="10000"/>
          </a:bodyPr>
          <a:lstStyle/>
          <a:p>
            <a:r>
              <a:rPr lang="en-US" dirty="0"/>
              <a:t>A 54-year-old woman was referred for progressive weakness over the past 8 months. Weakness began as a foot drop in the left lower extremity, and similar symptoms developed in the contralateral leg 2 months later. There was no history of trauma, pain, paresthesias, or sensory loss. Exam revealed atrophy and slight weakness in intrinsic hand muscles bilaterally. Spasticity with prominent wasting and fasciculations was noted in all muscles below the knees. Bilateral foot drops were noted. In addition, there was weakness in plantarflexion, eversion and inversion of the ankles. There was mild weakness of hip flexion, extension, abduction and adduction. Reflexes were present and normal in upper extremities and pathologically brisk in lower extremities with clonus at the ankles. Plantar responses were extensor bilaterally. Sensory examination was normal to all modalities. What diagnosis would be highest on your differential?</a:t>
            </a:r>
          </a:p>
          <a:p>
            <a:endParaRPr lang="en-US" dirty="0"/>
          </a:p>
          <a:p>
            <a:r>
              <a:rPr lang="en-US" dirty="0"/>
              <a:t>A. Bilateral peroneal neuropathies</a:t>
            </a:r>
          </a:p>
          <a:p>
            <a:r>
              <a:rPr lang="en-US" dirty="0"/>
              <a:t>B. Vasculitis</a:t>
            </a:r>
          </a:p>
          <a:p>
            <a:r>
              <a:rPr lang="en-US" dirty="0"/>
              <a:t>C. Motor neuron disease</a:t>
            </a:r>
          </a:p>
          <a:p>
            <a:r>
              <a:rPr lang="en-US" dirty="0"/>
              <a:t>D. Lumbosacral radiculopathy</a:t>
            </a:r>
          </a:p>
        </p:txBody>
      </p:sp>
    </p:spTree>
    <p:extLst>
      <p:ext uri="{BB962C8B-B14F-4D97-AF65-F5344CB8AC3E}">
        <p14:creationId xmlns:p14="http://schemas.microsoft.com/office/powerpoint/2010/main" val="2212516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E7CBB-2A49-D54F-AD35-43A7CD06BB9E}"/>
              </a:ext>
            </a:extLst>
          </p:cNvPr>
          <p:cNvSpPr>
            <a:spLocks noGrp="1"/>
          </p:cNvSpPr>
          <p:nvPr>
            <p:ph type="title"/>
          </p:nvPr>
        </p:nvSpPr>
        <p:spPr>
          <a:xfrm>
            <a:off x="645130" y="102522"/>
            <a:ext cx="9404723" cy="909154"/>
          </a:xfrm>
        </p:spPr>
        <p:txBody>
          <a:bodyPr/>
          <a:lstStyle/>
          <a:p>
            <a:r>
              <a:rPr lang="en-US" dirty="0"/>
              <a:t>Case 6, Question 9</a:t>
            </a:r>
          </a:p>
        </p:txBody>
      </p:sp>
      <p:sp>
        <p:nvSpPr>
          <p:cNvPr id="3" name="Content Placeholder 2">
            <a:extLst>
              <a:ext uri="{FF2B5EF4-FFF2-40B4-BE49-F238E27FC236}">
                <a16:creationId xmlns:a16="http://schemas.microsoft.com/office/drawing/2014/main" id="{1BA90427-57FB-2E4E-B862-84CADE6237BC}"/>
              </a:ext>
            </a:extLst>
          </p:cNvPr>
          <p:cNvSpPr>
            <a:spLocks noGrp="1"/>
          </p:cNvSpPr>
          <p:nvPr>
            <p:ph idx="1"/>
          </p:nvPr>
        </p:nvSpPr>
        <p:spPr>
          <a:xfrm>
            <a:off x="1103312" y="894945"/>
            <a:ext cx="9587386" cy="5700407"/>
          </a:xfrm>
        </p:spPr>
        <p:txBody>
          <a:bodyPr>
            <a:normAutofit fontScale="92500" lnSpcReduction="10000"/>
          </a:bodyPr>
          <a:lstStyle/>
          <a:p>
            <a:r>
              <a:rPr lang="en-US" dirty="0"/>
              <a:t>A 54-year-old woman was referred for progressive weakness over the past 8 months. Weakness began as a foot drop in the left lower extremity, and similar symptoms developed in the contralateral leg 2 months later. There was no history of trauma, pain, paresthesias, or sensory loss. Exam revealed atrophy and slight weakness in intrinsic hand muscles bilaterally. Spasticity with prominent wasting and fasciculations was noted in all muscles below the knees. Bilateral foot drops were noted. In addition, there was weakness in plantarflexion, eversion and inversion of the ankles. There was mild weakness of hip flexion, extension, abduction and adduction. Reflexes were present and normal in upper extremities and pathologically brisk in lower extremities with clonus at the ankles. Plantar responses were extensor bilaterally. Sensory examination was normal to all modalities. What diagnosis would be highest on your differential?</a:t>
            </a:r>
          </a:p>
          <a:p>
            <a:endParaRPr lang="en-US" dirty="0"/>
          </a:p>
          <a:p>
            <a:r>
              <a:rPr lang="en-US" dirty="0"/>
              <a:t>A. Bilateral peroneal neuropathies</a:t>
            </a:r>
          </a:p>
          <a:p>
            <a:r>
              <a:rPr lang="en-US" dirty="0"/>
              <a:t>B. Vasculitis</a:t>
            </a:r>
          </a:p>
          <a:p>
            <a:r>
              <a:rPr lang="en-US" b="1" dirty="0"/>
              <a:t>C. Motor neuron disease</a:t>
            </a:r>
          </a:p>
          <a:p>
            <a:r>
              <a:rPr lang="en-US" dirty="0"/>
              <a:t>D. Lumbosacral radiculopathy</a:t>
            </a:r>
          </a:p>
        </p:txBody>
      </p:sp>
    </p:spTree>
    <p:extLst>
      <p:ext uri="{BB962C8B-B14F-4D97-AF65-F5344CB8AC3E}">
        <p14:creationId xmlns:p14="http://schemas.microsoft.com/office/powerpoint/2010/main" val="157017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40BE-2333-734C-B7A8-713AC8C6BA20}"/>
              </a:ext>
            </a:extLst>
          </p:cNvPr>
          <p:cNvSpPr>
            <a:spLocks noGrp="1"/>
          </p:cNvSpPr>
          <p:nvPr>
            <p:ph type="title"/>
          </p:nvPr>
        </p:nvSpPr>
        <p:spPr>
          <a:xfrm>
            <a:off x="699120" y="184362"/>
            <a:ext cx="9404723" cy="996703"/>
          </a:xfrm>
        </p:spPr>
        <p:txBody>
          <a:bodyPr/>
          <a:lstStyle/>
          <a:p>
            <a:r>
              <a:rPr lang="en-US" dirty="0"/>
              <a:t>ALS (motor neuron disease)</a:t>
            </a:r>
          </a:p>
        </p:txBody>
      </p:sp>
      <p:sp>
        <p:nvSpPr>
          <p:cNvPr id="3" name="Content Placeholder 2">
            <a:extLst>
              <a:ext uri="{FF2B5EF4-FFF2-40B4-BE49-F238E27FC236}">
                <a16:creationId xmlns:a16="http://schemas.microsoft.com/office/drawing/2014/main" id="{920B4164-DC82-124E-BD4E-CE5F1A96F7BE}"/>
              </a:ext>
            </a:extLst>
          </p:cNvPr>
          <p:cNvSpPr>
            <a:spLocks noGrp="1"/>
          </p:cNvSpPr>
          <p:nvPr>
            <p:ph idx="1"/>
          </p:nvPr>
        </p:nvSpPr>
        <p:spPr>
          <a:xfrm>
            <a:off x="536713" y="1181065"/>
            <a:ext cx="10595113" cy="5120344"/>
          </a:xfrm>
        </p:spPr>
        <p:txBody>
          <a:bodyPr>
            <a:normAutofit fontScale="85000" lnSpcReduction="20000"/>
          </a:bodyPr>
          <a:lstStyle/>
          <a:p>
            <a:r>
              <a:rPr lang="en-US" dirty="0"/>
              <a:t>Degenerative progressive disorder that affects UMNs and LMNs</a:t>
            </a:r>
          </a:p>
          <a:p>
            <a:r>
              <a:rPr lang="en-US" dirty="0"/>
              <a:t>Age 55-60 most commonly, slight male predominance (can affect any age)</a:t>
            </a:r>
          </a:p>
          <a:p>
            <a:r>
              <a:rPr lang="en-US" dirty="0"/>
              <a:t>LMN: muscle atrophy, weakness, fasciculations and cramps</a:t>
            </a:r>
          </a:p>
          <a:p>
            <a:r>
              <a:rPr lang="en-US" dirty="0"/>
              <a:t>UMN: stiffness, slowness of movement, spasticity, weakness, pathologic hyperreflexia, and Babinski responses</a:t>
            </a:r>
          </a:p>
          <a:p>
            <a:r>
              <a:rPr lang="en-US" dirty="0"/>
              <a:t>Asymmetric</a:t>
            </a:r>
          </a:p>
          <a:p>
            <a:r>
              <a:rPr lang="en-US" dirty="0"/>
              <a:t>Bulbar involvement</a:t>
            </a:r>
          </a:p>
          <a:p>
            <a:r>
              <a:rPr lang="en-US" dirty="0"/>
              <a:t>Respiratory involvement</a:t>
            </a:r>
          </a:p>
          <a:p>
            <a:r>
              <a:rPr lang="en-US" dirty="0"/>
              <a:t>UMN and LMN findings in same myotome</a:t>
            </a:r>
          </a:p>
          <a:p>
            <a:r>
              <a:rPr lang="en-US" dirty="0"/>
              <a:t>Mean duration of illness from symptom onset to death 3 years</a:t>
            </a:r>
          </a:p>
          <a:p>
            <a:r>
              <a:rPr lang="en-US" dirty="0"/>
              <a:t>Association with frontotemporal dementia</a:t>
            </a:r>
          </a:p>
          <a:p>
            <a:r>
              <a:rPr lang="en-US" dirty="0"/>
              <a:t>90% sporadic, 10% familial</a:t>
            </a:r>
          </a:p>
          <a:p>
            <a:r>
              <a:rPr lang="en-US" dirty="0"/>
              <a:t>Treatments: riluzole, edaravone may slow progression</a:t>
            </a:r>
          </a:p>
          <a:p>
            <a:pPr lvl="1"/>
            <a:r>
              <a:rPr lang="en-US" dirty="0"/>
              <a:t>Tofersen for SOD1 mutation associated ALS</a:t>
            </a:r>
          </a:p>
          <a:p>
            <a:r>
              <a:rPr lang="en-US" dirty="0"/>
              <a:t>Supportive treatments: BiPAP, g-tube, adaptive speech devices, treatment of PBA, sialorrhea, spasticity, cramps, neurogenic bladder, palliative care, caregiver support</a:t>
            </a:r>
          </a:p>
        </p:txBody>
      </p:sp>
    </p:spTree>
    <p:extLst>
      <p:ext uri="{BB962C8B-B14F-4D97-AF65-F5344CB8AC3E}">
        <p14:creationId xmlns:p14="http://schemas.microsoft.com/office/powerpoint/2010/main" val="3322719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A96B2-0A53-264F-8341-A8AB51916D04}"/>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835112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3C8D51-3D90-407B-8DE9-8C6920EF8239}"/>
              </a:ext>
            </a:extLst>
          </p:cNvPr>
          <p:cNvSpPr>
            <a:spLocks noGrp="1"/>
          </p:cNvSpPr>
          <p:nvPr>
            <p:ph type="title"/>
          </p:nvPr>
        </p:nvSpPr>
        <p:spPr/>
        <p:txBody>
          <a:bodyPr/>
          <a:lstStyle/>
          <a:p>
            <a:r>
              <a:rPr lang="en-US" dirty="0"/>
              <a:t>Corticospinal tract</a:t>
            </a:r>
          </a:p>
        </p:txBody>
      </p:sp>
      <p:pic>
        <p:nvPicPr>
          <p:cNvPr id="5" name="Content Placeholder 4">
            <a:extLst>
              <a:ext uri="{FF2B5EF4-FFF2-40B4-BE49-F238E27FC236}">
                <a16:creationId xmlns:a16="http://schemas.microsoft.com/office/drawing/2014/main" id="{90A1878E-F0A2-46B0-AEF5-0363EF61F3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2620" y="1331118"/>
            <a:ext cx="3539901" cy="5215455"/>
          </a:xfrm>
        </p:spPr>
      </p:pic>
    </p:spTree>
    <p:extLst>
      <p:ext uri="{BB962C8B-B14F-4D97-AF65-F5344CB8AC3E}">
        <p14:creationId xmlns:p14="http://schemas.microsoft.com/office/powerpoint/2010/main" val="1967288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7CE2F-E347-4065-A321-17C501E4590B}"/>
              </a:ext>
            </a:extLst>
          </p:cNvPr>
          <p:cNvSpPr>
            <a:spLocks noGrp="1"/>
          </p:cNvSpPr>
          <p:nvPr>
            <p:ph type="title"/>
          </p:nvPr>
        </p:nvSpPr>
        <p:spPr>
          <a:xfrm>
            <a:off x="646111" y="452718"/>
            <a:ext cx="9404723" cy="720099"/>
          </a:xfrm>
        </p:spPr>
        <p:txBody>
          <a:bodyPr/>
          <a:lstStyle/>
          <a:p>
            <a:r>
              <a:rPr lang="en-US" dirty="0"/>
              <a:t>Case 1, Question 1</a:t>
            </a:r>
          </a:p>
        </p:txBody>
      </p:sp>
      <p:sp>
        <p:nvSpPr>
          <p:cNvPr id="3" name="Content Placeholder 2">
            <a:extLst>
              <a:ext uri="{FF2B5EF4-FFF2-40B4-BE49-F238E27FC236}">
                <a16:creationId xmlns:a16="http://schemas.microsoft.com/office/drawing/2014/main" id="{4891DCD1-4694-4496-9B99-76AF1CDDA6D7}"/>
              </a:ext>
            </a:extLst>
          </p:cNvPr>
          <p:cNvSpPr>
            <a:spLocks noGrp="1"/>
          </p:cNvSpPr>
          <p:nvPr>
            <p:ph idx="1"/>
          </p:nvPr>
        </p:nvSpPr>
        <p:spPr>
          <a:xfrm>
            <a:off x="1103312" y="1311966"/>
            <a:ext cx="8946541" cy="4936434"/>
          </a:xfrm>
        </p:spPr>
        <p:txBody>
          <a:bodyPr/>
          <a:lstStyle/>
          <a:p>
            <a:r>
              <a:rPr lang="en-US" dirty="0"/>
              <a:t>A 40-year-old female with history of gastric bypass surgery presents with a 5-month history of progressive forgetfulness, weakness and numbness. Patient describes a shock-like sensation radiating to the feet during neck flexion. Neuro exam reveals proximal and distal weakness in upper and lower extremities which is symmetric, impaired sensation to vibration and proprioception, and brisk reflexes throughout. Where is the most likely localization of the lesion?</a:t>
            </a:r>
          </a:p>
          <a:p>
            <a:endParaRPr lang="en-US" dirty="0"/>
          </a:p>
          <a:p>
            <a:r>
              <a:rPr lang="en-US" dirty="0"/>
              <a:t>A. Motor neuron</a:t>
            </a:r>
          </a:p>
          <a:p>
            <a:r>
              <a:rPr lang="en-US" dirty="0"/>
              <a:t>B. Cervical spinal cord</a:t>
            </a:r>
          </a:p>
          <a:p>
            <a:r>
              <a:rPr lang="en-US" dirty="0"/>
              <a:t>C. Peripheral nerves</a:t>
            </a:r>
          </a:p>
          <a:p>
            <a:r>
              <a:rPr lang="en-US" dirty="0"/>
              <a:t>D. Brain</a:t>
            </a:r>
          </a:p>
        </p:txBody>
      </p:sp>
    </p:spTree>
    <p:extLst>
      <p:ext uri="{BB962C8B-B14F-4D97-AF65-F5344CB8AC3E}">
        <p14:creationId xmlns:p14="http://schemas.microsoft.com/office/powerpoint/2010/main" val="3494907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7CE2F-E347-4065-A321-17C501E4590B}"/>
              </a:ext>
            </a:extLst>
          </p:cNvPr>
          <p:cNvSpPr>
            <a:spLocks noGrp="1"/>
          </p:cNvSpPr>
          <p:nvPr>
            <p:ph type="title"/>
          </p:nvPr>
        </p:nvSpPr>
        <p:spPr>
          <a:xfrm>
            <a:off x="646111" y="452718"/>
            <a:ext cx="9404723" cy="720099"/>
          </a:xfrm>
        </p:spPr>
        <p:txBody>
          <a:bodyPr/>
          <a:lstStyle/>
          <a:p>
            <a:r>
              <a:rPr lang="en-US" dirty="0"/>
              <a:t>Case 1, Question 1</a:t>
            </a:r>
          </a:p>
        </p:txBody>
      </p:sp>
      <p:sp>
        <p:nvSpPr>
          <p:cNvPr id="3" name="Content Placeholder 2">
            <a:extLst>
              <a:ext uri="{FF2B5EF4-FFF2-40B4-BE49-F238E27FC236}">
                <a16:creationId xmlns:a16="http://schemas.microsoft.com/office/drawing/2014/main" id="{4891DCD1-4694-4496-9B99-76AF1CDDA6D7}"/>
              </a:ext>
            </a:extLst>
          </p:cNvPr>
          <p:cNvSpPr>
            <a:spLocks noGrp="1"/>
          </p:cNvSpPr>
          <p:nvPr>
            <p:ph idx="1"/>
          </p:nvPr>
        </p:nvSpPr>
        <p:spPr>
          <a:xfrm>
            <a:off x="1103312" y="1311966"/>
            <a:ext cx="8946541" cy="4936434"/>
          </a:xfrm>
        </p:spPr>
        <p:txBody>
          <a:bodyPr/>
          <a:lstStyle/>
          <a:p>
            <a:r>
              <a:rPr lang="en-US" dirty="0"/>
              <a:t>A 40-year-old female with history of gastric bypass surgery presents with a 5-month history of progressive forgetfulness, weakness and numbness. Patient describes a shock-like sensation radiating to the feet during neck flexion. Neuro exam reveals proximal and distal weakness in upper and lower extremities which is symmetric, impaired sensation to vibration and proprioception, and brisk reflexes throughout. Where is the most likely localization of the lesion?</a:t>
            </a:r>
          </a:p>
          <a:p>
            <a:endParaRPr lang="en-US" dirty="0"/>
          </a:p>
          <a:p>
            <a:r>
              <a:rPr lang="en-US" dirty="0"/>
              <a:t>A. Motor neuron</a:t>
            </a:r>
          </a:p>
          <a:p>
            <a:r>
              <a:rPr lang="en-US" b="1" dirty="0"/>
              <a:t>B. Cervical spinal cord</a:t>
            </a:r>
          </a:p>
          <a:p>
            <a:r>
              <a:rPr lang="en-US" dirty="0"/>
              <a:t>C. Peripheral nerves</a:t>
            </a:r>
          </a:p>
          <a:p>
            <a:r>
              <a:rPr lang="en-US" dirty="0"/>
              <a:t>D. Brain</a:t>
            </a:r>
          </a:p>
        </p:txBody>
      </p:sp>
    </p:spTree>
    <p:extLst>
      <p:ext uri="{BB962C8B-B14F-4D97-AF65-F5344CB8AC3E}">
        <p14:creationId xmlns:p14="http://schemas.microsoft.com/office/powerpoint/2010/main" val="3321452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0537325-710C-4D5C-993D-128D03438EB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7781" b="65433"/>
          <a:stretch/>
        </p:blipFill>
        <p:spPr>
          <a:xfrm>
            <a:off x="2243036" y="1168195"/>
            <a:ext cx="2732612" cy="4846298"/>
          </a:xfrm>
        </p:spPr>
      </p:pic>
      <p:pic>
        <p:nvPicPr>
          <p:cNvPr id="6" name="Content Placeholder 4">
            <a:extLst>
              <a:ext uri="{FF2B5EF4-FFF2-40B4-BE49-F238E27FC236}">
                <a16:creationId xmlns:a16="http://schemas.microsoft.com/office/drawing/2014/main" id="{7C0E5A54-E415-41F0-9A92-03BE686C38F5}"/>
              </a:ext>
            </a:extLst>
          </p:cNvPr>
          <p:cNvPicPr>
            <a:picLocks noChangeAspect="1"/>
          </p:cNvPicPr>
          <p:nvPr/>
        </p:nvPicPr>
        <p:blipFill rotWithShape="1">
          <a:blip r:embed="rId2">
            <a:extLst>
              <a:ext uri="{28A0092B-C50C-407E-A947-70E740481C1C}">
                <a14:useLocalDpi xmlns:a14="http://schemas.microsoft.com/office/drawing/2010/main" val="0"/>
              </a:ext>
            </a:extLst>
          </a:blip>
          <a:srcRect t="35463" r="-4511" b="36112"/>
          <a:stretch/>
        </p:blipFill>
        <p:spPr>
          <a:xfrm>
            <a:off x="6301409" y="1168195"/>
            <a:ext cx="4024685" cy="4617483"/>
          </a:xfrm>
          <a:prstGeom prst="rect">
            <a:avLst/>
          </a:prstGeom>
        </p:spPr>
      </p:pic>
    </p:spTree>
    <p:extLst>
      <p:ext uri="{BB962C8B-B14F-4D97-AF65-F5344CB8AC3E}">
        <p14:creationId xmlns:p14="http://schemas.microsoft.com/office/powerpoint/2010/main" val="1578650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945E4-50BD-48C7-A8E7-79B8293A5E40}"/>
              </a:ext>
            </a:extLst>
          </p:cNvPr>
          <p:cNvSpPr>
            <a:spLocks noGrp="1"/>
          </p:cNvSpPr>
          <p:nvPr>
            <p:ph type="title"/>
          </p:nvPr>
        </p:nvSpPr>
        <p:spPr/>
        <p:txBody>
          <a:bodyPr/>
          <a:lstStyle/>
          <a:p>
            <a:r>
              <a:rPr lang="en-US" dirty="0"/>
              <a:t>Case 1, Question 2</a:t>
            </a:r>
          </a:p>
        </p:txBody>
      </p:sp>
      <p:sp>
        <p:nvSpPr>
          <p:cNvPr id="3" name="Content Placeholder 2">
            <a:extLst>
              <a:ext uri="{FF2B5EF4-FFF2-40B4-BE49-F238E27FC236}">
                <a16:creationId xmlns:a16="http://schemas.microsoft.com/office/drawing/2014/main" id="{102AD35D-70B7-41F5-96DE-0521066603CC}"/>
              </a:ext>
            </a:extLst>
          </p:cNvPr>
          <p:cNvSpPr>
            <a:spLocks noGrp="1"/>
          </p:cNvSpPr>
          <p:nvPr>
            <p:ph idx="1"/>
          </p:nvPr>
        </p:nvSpPr>
        <p:spPr>
          <a:xfrm>
            <a:off x="1103312" y="1470992"/>
            <a:ext cx="8946541" cy="4777408"/>
          </a:xfrm>
        </p:spPr>
        <p:txBody>
          <a:bodyPr/>
          <a:lstStyle/>
          <a:p>
            <a:r>
              <a:rPr lang="en-US" dirty="0"/>
              <a:t>A 40-year-old female with history of gastric bypass surgery presents with a 5-month history of progressive forgetfulness, weakness and numbness. Patient describes a shock-like sensation radiating to the feet during neck flexion. Neuro exam reveals proximal and distal weakness in upper and lower extremities which is symmetric, impaired sensation to vibration and proprioception, and brisk reflexes throughout. You have localized the lesion to predominately the dorsal column and lateral tracts of the cervical spine. Which test is most likely to reveal the diagnosis?</a:t>
            </a:r>
          </a:p>
          <a:p>
            <a:r>
              <a:rPr lang="en-US" dirty="0"/>
              <a:t>A. Lumbar puncture</a:t>
            </a:r>
          </a:p>
          <a:p>
            <a:r>
              <a:rPr lang="en-US" dirty="0"/>
              <a:t>B. CBC</a:t>
            </a:r>
          </a:p>
          <a:p>
            <a:r>
              <a:rPr lang="en-US" dirty="0"/>
              <a:t>C. B12 level</a:t>
            </a:r>
          </a:p>
          <a:p>
            <a:r>
              <a:rPr lang="en-US" dirty="0"/>
              <a:t>D. HbA1c</a:t>
            </a:r>
          </a:p>
        </p:txBody>
      </p:sp>
    </p:spTree>
    <p:extLst>
      <p:ext uri="{BB962C8B-B14F-4D97-AF65-F5344CB8AC3E}">
        <p14:creationId xmlns:p14="http://schemas.microsoft.com/office/powerpoint/2010/main" val="3573240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945E4-50BD-48C7-A8E7-79B8293A5E40}"/>
              </a:ext>
            </a:extLst>
          </p:cNvPr>
          <p:cNvSpPr>
            <a:spLocks noGrp="1"/>
          </p:cNvSpPr>
          <p:nvPr>
            <p:ph type="title"/>
          </p:nvPr>
        </p:nvSpPr>
        <p:spPr/>
        <p:txBody>
          <a:bodyPr/>
          <a:lstStyle/>
          <a:p>
            <a:r>
              <a:rPr lang="en-US" dirty="0"/>
              <a:t>Case 1, Question 2</a:t>
            </a:r>
          </a:p>
        </p:txBody>
      </p:sp>
      <p:sp>
        <p:nvSpPr>
          <p:cNvPr id="3" name="Content Placeholder 2">
            <a:extLst>
              <a:ext uri="{FF2B5EF4-FFF2-40B4-BE49-F238E27FC236}">
                <a16:creationId xmlns:a16="http://schemas.microsoft.com/office/drawing/2014/main" id="{102AD35D-70B7-41F5-96DE-0521066603CC}"/>
              </a:ext>
            </a:extLst>
          </p:cNvPr>
          <p:cNvSpPr>
            <a:spLocks noGrp="1"/>
          </p:cNvSpPr>
          <p:nvPr>
            <p:ph idx="1"/>
          </p:nvPr>
        </p:nvSpPr>
        <p:spPr>
          <a:xfrm>
            <a:off x="1103312" y="1470992"/>
            <a:ext cx="8946541" cy="4777408"/>
          </a:xfrm>
        </p:spPr>
        <p:txBody>
          <a:bodyPr/>
          <a:lstStyle/>
          <a:p>
            <a:r>
              <a:rPr lang="en-US" dirty="0"/>
              <a:t>A 40-year-old female with history of gastric bypass surgery presents with a 5-month history of progressive forgetfulness, weakness and numbness. Patient describes a shock-like sensation radiating to the feet during neck flexion. Neuro exam reveals proximal and distal weakness in upper and lower extremities which is symmetric, impaired sensation to vibration and proprioception, and brisk reflexes throughout. You have localized the lesion to predominately the dorsal column and lateral tracts of the cervical spine. Which test is most likely to reveal the diagnosis?</a:t>
            </a:r>
          </a:p>
          <a:p>
            <a:r>
              <a:rPr lang="en-US" dirty="0"/>
              <a:t>A. Lumbar puncture</a:t>
            </a:r>
          </a:p>
          <a:p>
            <a:r>
              <a:rPr lang="en-US" dirty="0"/>
              <a:t>B. CBC</a:t>
            </a:r>
          </a:p>
          <a:p>
            <a:r>
              <a:rPr lang="en-US" b="1" dirty="0"/>
              <a:t>C. B12 level</a:t>
            </a:r>
          </a:p>
          <a:p>
            <a:r>
              <a:rPr lang="en-US" dirty="0"/>
              <a:t>D. HbA1c</a:t>
            </a:r>
          </a:p>
        </p:txBody>
      </p:sp>
    </p:spTree>
    <p:extLst>
      <p:ext uri="{BB962C8B-B14F-4D97-AF65-F5344CB8AC3E}">
        <p14:creationId xmlns:p14="http://schemas.microsoft.com/office/powerpoint/2010/main" val="40974728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TM02836342[[fn=Ion]]</Template>
  <TotalTime>7740</TotalTime>
  <Words>2966</Words>
  <Application>Microsoft Macintosh PowerPoint</Application>
  <PresentationFormat>Widescreen</PresentationFormat>
  <Paragraphs>232</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Century Gothic</vt:lpstr>
      <vt:lpstr>Wingdings 3</vt:lpstr>
      <vt:lpstr>Ion</vt:lpstr>
      <vt:lpstr>Approaching the weak patient: case illustration</vt:lpstr>
      <vt:lpstr>PowerPoint Presentation</vt:lpstr>
      <vt:lpstr>Peripheral nervous system</vt:lpstr>
      <vt:lpstr>Corticospinal tract</vt:lpstr>
      <vt:lpstr>Case 1, Question 1</vt:lpstr>
      <vt:lpstr>Case 1, Question 1</vt:lpstr>
      <vt:lpstr>PowerPoint Presentation</vt:lpstr>
      <vt:lpstr>Case 1, Question 2</vt:lpstr>
      <vt:lpstr>Case 1, Question 2</vt:lpstr>
      <vt:lpstr>B12 deficiency</vt:lpstr>
      <vt:lpstr>Case 2, Question 3</vt:lpstr>
      <vt:lpstr>Case 2, Question 3</vt:lpstr>
      <vt:lpstr>PowerPoint Presentation</vt:lpstr>
      <vt:lpstr>PowerPoint Presentation</vt:lpstr>
      <vt:lpstr>Case 2, Question 4</vt:lpstr>
      <vt:lpstr>Case 2, Question 4</vt:lpstr>
      <vt:lpstr>PowerPoint Presentation</vt:lpstr>
      <vt:lpstr>PowerPoint Presentation</vt:lpstr>
      <vt:lpstr>Case 3, Question 5</vt:lpstr>
      <vt:lpstr>Case 3, Question 5</vt:lpstr>
      <vt:lpstr>AIDP</vt:lpstr>
      <vt:lpstr>PowerPoint Presentation</vt:lpstr>
      <vt:lpstr>AIDP</vt:lpstr>
      <vt:lpstr>Case 3, Question 6</vt:lpstr>
      <vt:lpstr>Case 3, Question 6</vt:lpstr>
      <vt:lpstr>Treatment of Neuropathic Pain (Best Evidence for Diabetic Neuropathy)</vt:lpstr>
      <vt:lpstr>Case 4, Question 7</vt:lpstr>
      <vt:lpstr>Case 4, Question 7</vt:lpstr>
      <vt:lpstr>Myasthenia gravis</vt:lpstr>
      <vt:lpstr>Case 5, Question 8</vt:lpstr>
      <vt:lpstr>Case 5, Question 8</vt:lpstr>
      <vt:lpstr>Myopathy</vt:lpstr>
      <vt:lpstr>Case 6, Question 9</vt:lpstr>
      <vt:lpstr>Case 6, Question 9</vt:lpstr>
      <vt:lpstr>ALS (motor neuron disease)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Approaching the weak patient: case illustration</dc:title>
  <dc:creator>Chrisman, Christina M</dc:creator>
  <cp:lastModifiedBy>Chrisman, Christina - (cchrisman)</cp:lastModifiedBy>
  <cp:revision>53</cp:revision>
  <dcterms:created xsi:type="dcterms:W3CDTF">2019-11-18T20:04:02Z</dcterms:created>
  <dcterms:modified xsi:type="dcterms:W3CDTF">2025-12-12T23:17:52Z</dcterms:modified>
</cp:coreProperties>
</file>