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2" r:id="rId5"/>
    <p:sldId id="258" r:id="rId6"/>
    <p:sldId id="263" r:id="rId7"/>
    <p:sldId id="259" r:id="rId8"/>
    <p:sldId id="264" r:id="rId9"/>
    <p:sldId id="260"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snapToGrid="0">
      <p:cViewPr varScale="1">
        <p:scale>
          <a:sx n="68" d="100"/>
          <a:sy n="68" d="100"/>
        </p:scale>
        <p:origin x="9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per, Lise K" userId="8dc7d8fd-eda7-4f37-8a07-891500144183" providerId="ADAL" clId="{24788C50-B53D-41BC-A78B-1C76304F70E5}"/>
    <pc:docChg chg="custSel addSld modSld">
      <pc:chgData name="Harper, Lise K" userId="8dc7d8fd-eda7-4f37-8a07-891500144183" providerId="ADAL" clId="{24788C50-B53D-41BC-A78B-1C76304F70E5}" dt="2026-08-18T15:59:05.594" v="371" actId="313"/>
      <pc:docMkLst>
        <pc:docMk/>
      </pc:docMkLst>
      <pc:sldChg chg="modSp mod">
        <pc:chgData name="Harper, Lise K" userId="8dc7d8fd-eda7-4f37-8a07-891500144183" providerId="ADAL" clId="{24788C50-B53D-41BC-A78B-1C76304F70E5}" dt="2026-08-16T19:13:20.065" v="9" actId="20577"/>
        <pc:sldMkLst>
          <pc:docMk/>
          <pc:sldMk cId="3521641793" sldId="256"/>
        </pc:sldMkLst>
        <pc:spChg chg="mod">
          <ac:chgData name="Harper, Lise K" userId="8dc7d8fd-eda7-4f37-8a07-891500144183" providerId="ADAL" clId="{24788C50-B53D-41BC-A78B-1C76304F70E5}" dt="2026-08-16T19:13:20.065" v="9" actId="20577"/>
          <ac:spMkLst>
            <pc:docMk/>
            <pc:sldMk cId="3521641793" sldId="256"/>
            <ac:spMk id="4" creationId="{1B015DCB-EE40-D935-D851-B9BEC6C5E03C}"/>
          </ac:spMkLst>
        </pc:spChg>
      </pc:sldChg>
      <pc:sldChg chg="modSp mod">
        <pc:chgData name="Harper, Lise K" userId="8dc7d8fd-eda7-4f37-8a07-891500144183" providerId="ADAL" clId="{24788C50-B53D-41BC-A78B-1C76304F70E5}" dt="2026-08-16T19:18:13.286" v="91" actId="20577"/>
        <pc:sldMkLst>
          <pc:docMk/>
          <pc:sldMk cId="2547048668" sldId="257"/>
        </pc:sldMkLst>
        <pc:spChg chg="mod">
          <ac:chgData name="Harper, Lise K" userId="8dc7d8fd-eda7-4f37-8a07-891500144183" providerId="ADAL" clId="{24788C50-B53D-41BC-A78B-1C76304F70E5}" dt="2026-08-16T19:18:13.286" v="91" actId="20577"/>
          <ac:spMkLst>
            <pc:docMk/>
            <pc:sldMk cId="2547048668" sldId="257"/>
            <ac:spMk id="2" creationId="{DB629E3F-03E6-760A-C2F6-32FBF86859DF}"/>
          </ac:spMkLst>
        </pc:spChg>
      </pc:sldChg>
      <pc:sldChg chg="modSp mod">
        <pc:chgData name="Harper, Lise K" userId="8dc7d8fd-eda7-4f37-8a07-891500144183" providerId="ADAL" clId="{24788C50-B53D-41BC-A78B-1C76304F70E5}" dt="2026-08-16T19:20:54.536" v="124" actId="20577"/>
        <pc:sldMkLst>
          <pc:docMk/>
          <pc:sldMk cId="3501473509" sldId="258"/>
        </pc:sldMkLst>
        <pc:spChg chg="mod">
          <ac:chgData name="Harper, Lise K" userId="8dc7d8fd-eda7-4f37-8a07-891500144183" providerId="ADAL" clId="{24788C50-B53D-41BC-A78B-1C76304F70E5}" dt="2026-08-16T19:20:54.536" v="124" actId="20577"/>
          <ac:spMkLst>
            <pc:docMk/>
            <pc:sldMk cId="3501473509" sldId="258"/>
            <ac:spMk id="2" creationId="{5E1BC0F4-5F15-59C9-9FFB-9DCA882B321A}"/>
          </ac:spMkLst>
        </pc:spChg>
      </pc:sldChg>
      <pc:sldChg chg="modSp mod">
        <pc:chgData name="Harper, Lise K" userId="8dc7d8fd-eda7-4f37-8a07-891500144183" providerId="ADAL" clId="{24788C50-B53D-41BC-A78B-1C76304F70E5}" dt="2026-08-16T19:23:05.564" v="154" actId="20577"/>
        <pc:sldMkLst>
          <pc:docMk/>
          <pc:sldMk cId="964879483" sldId="259"/>
        </pc:sldMkLst>
        <pc:spChg chg="mod">
          <ac:chgData name="Harper, Lise K" userId="8dc7d8fd-eda7-4f37-8a07-891500144183" providerId="ADAL" clId="{24788C50-B53D-41BC-A78B-1C76304F70E5}" dt="2026-08-16T19:23:05.564" v="154" actId="20577"/>
          <ac:spMkLst>
            <pc:docMk/>
            <pc:sldMk cId="964879483" sldId="259"/>
            <ac:spMk id="2" creationId="{B1BA941C-B6A4-336A-DC08-06CB1850467B}"/>
          </ac:spMkLst>
        </pc:spChg>
      </pc:sldChg>
      <pc:sldChg chg="modSp mod">
        <pc:chgData name="Harper, Lise K" userId="8dc7d8fd-eda7-4f37-8a07-891500144183" providerId="ADAL" clId="{24788C50-B53D-41BC-A78B-1C76304F70E5}" dt="2026-08-16T19:25:20.834" v="183" actId="20577"/>
        <pc:sldMkLst>
          <pc:docMk/>
          <pc:sldMk cId="3857001087" sldId="260"/>
        </pc:sldMkLst>
        <pc:spChg chg="mod">
          <ac:chgData name="Harper, Lise K" userId="8dc7d8fd-eda7-4f37-8a07-891500144183" providerId="ADAL" clId="{24788C50-B53D-41BC-A78B-1C76304F70E5}" dt="2026-08-16T19:25:20.834" v="183" actId="20577"/>
          <ac:spMkLst>
            <pc:docMk/>
            <pc:sldMk cId="3857001087" sldId="260"/>
            <ac:spMk id="2" creationId="{0A2E08B7-AA08-C6E1-693E-D20A9DCAECB7}"/>
          </ac:spMkLst>
        </pc:spChg>
      </pc:sldChg>
      <pc:sldChg chg="modSp new mod">
        <pc:chgData name="Harper, Lise K" userId="8dc7d8fd-eda7-4f37-8a07-891500144183" providerId="ADAL" clId="{24788C50-B53D-41BC-A78B-1C76304F70E5}" dt="2026-08-18T15:56:44.918" v="225" actId="27636"/>
        <pc:sldMkLst>
          <pc:docMk/>
          <pc:sldMk cId="320174352" sldId="261"/>
        </pc:sldMkLst>
        <pc:spChg chg="mod">
          <ac:chgData name="Harper, Lise K" userId="8dc7d8fd-eda7-4f37-8a07-891500144183" providerId="ADAL" clId="{24788C50-B53D-41BC-A78B-1C76304F70E5}" dt="2026-08-16T19:15:37.119" v="22"/>
          <ac:spMkLst>
            <pc:docMk/>
            <pc:sldMk cId="320174352" sldId="261"/>
            <ac:spMk id="2" creationId="{6C43F45A-A4AA-3620-4C3F-0D4763DE2F05}"/>
          </ac:spMkLst>
        </pc:spChg>
        <pc:spChg chg="mod">
          <ac:chgData name="Harper, Lise K" userId="8dc7d8fd-eda7-4f37-8a07-891500144183" providerId="ADAL" clId="{24788C50-B53D-41BC-A78B-1C76304F70E5}" dt="2026-08-18T15:56:44.918" v="225" actId="27636"/>
          <ac:spMkLst>
            <pc:docMk/>
            <pc:sldMk cId="320174352" sldId="261"/>
            <ac:spMk id="3" creationId="{705204E6-94AF-9888-E509-4FA29B348F9B}"/>
          </ac:spMkLst>
        </pc:spChg>
      </pc:sldChg>
      <pc:sldChg chg="modSp new mod">
        <pc:chgData name="Harper, Lise K" userId="8dc7d8fd-eda7-4f37-8a07-891500144183" providerId="ADAL" clId="{24788C50-B53D-41BC-A78B-1C76304F70E5}" dt="2026-08-18T15:57:25.028" v="251" actId="20577"/>
        <pc:sldMkLst>
          <pc:docMk/>
          <pc:sldMk cId="142249775" sldId="262"/>
        </pc:sldMkLst>
        <pc:spChg chg="mod">
          <ac:chgData name="Harper, Lise K" userId="8dc7d8fd-eda7-4f37-8a07-891500144183" providerId="ADAL" clId="{24788C50-B53D-41BC-A78B-1C76304F70E5}" dt="2026-08-16T19:19:02.488" v="93"/>
          <ac:spMkLst>
            <pc:docMk/>
            <pc:sldMk cId="142249775" sldId="262"/>
            <ac:spMk id="2" creationId="{EC58CD8F-F3B2-EE7D-3A8C-A6A41CE833B9}"/>
          </ac:spMkLst>
        </pc:spChg>
        <pc:spChg chg="mod">
          <ac:chgData name="Harper, Lise K" userId="8dc7d8fd-eda7-4f37-8a07-891500144183" providerId="ADAL" clId="{24788C50-B53D-41BC-A78B-1C76304F70E5}" dt="2026-08-18T15:57:25.028" v="251" actId="20577"/>
          <ac:spMkLst>
            <pc:docMk/>
            <pc:sldMk cId="142249775" sldId="262"/>
            <ac:spMk id="3" creationId="{6C136869-A0CE-0F72-302A-AD3BE63E6B91}"/>
          </ac:spMkLst>
        </pc:spChg>
      </pc:sldChg>
      <pc:sldChg chg="modSp new mod">
        <pc:chgData name="Harper, Lise K" userId="8dc7d8fd-eda7-4f37-8a07-891500144183" providerId="ADAL" clId="{24788C50-B53D-41BC-A78B-1C76304F70E5}" dt="2026-08-18T15:59:05.594" v="371" actId="313"/>
        <pc:sldMkLst>
          <pc:docMk/>
          <pc:sldMk cId="3510626794" sldId="263"/>
        </pc:sldMkLst>
        <pc:spChg chg="mod">
          <ac:chgData name="Harper, Lise K" userId="8dc7d8fd-eda7-4f37-8a07-891500144183" providerId="ADAL" clId="{24788C50-B53D-41BC-A78B-1C76304F70E5}" dt="2026-08-16T19:22:02.648" v="129" actId="27636"/>
          <ac:spMkLst>
            <pc:docMk/>
            <pc:sldMk cId="3510626794" sldId="263"/>
            <ac:spMk id="2" creationId="{568DCD0E-011F-C9FA-3F2E-B8A9454DFF84}"/>
          </ac:spMkLst>
        </pc:spChg>
        <pc:spChg chg="mod">
          <ac:chgData name="Harper, Lise K" userId="8dc7d8fd-eda7-4f37-8a07-891500144183" providerId="ADAL" clId="{24788C50-B53D-41BC-A78B-1C76304F70E5}" dt="2026-08-18T15:59:05.594" v="371" actId="313"/>
          <ac:spMkLst>
            <pc:docMk/>
            <pc:sldMk cId="3510626794" sldId="263"/>
            <ac:spMk id="3" creationId="{A567A272-01D7-28EB-3444-C4460738257A}"/>
          </ac:spMkLst>
        </pc:spChg>
      </pc:sldChg>
      <pc:sldChg chg="modSp new mod">
        <pc:chgData name="Harper, Lise K" userId="8dc7d8fd-eda7-4f37-8a07-891500144183" providerId="ADAL" clId="{24788C50-B53D-41BC-A78B-1C76304F70E5}" dt="2026-08-16T19:24:07.723" v="173" actId="20577"/>
        <pc:sldMkLst>
          <pc:docMk/>
          <pc:sldMk cId="1525190258" sldId="264"/>
        </pc:sldMkLst>
        <pc:spChg chg="mod">
          <ac:chgData name="Harper, Lise K" userId="8dc7d8fd-eda7-4f37-8a07-891500144183" providerId="ADAL" clId="{24788C50-B53D-41BC-A78B-1C76304F70E5}" dt="2026-08-16T19:23:42.818" v="156"/>
          <ac:spMkLst>
            <pc:docMk/>
            <pc:sldMk cId="1525190258" sldId="264"/>
            <ac:spMk id="2" creationId="{1EF7A4A3-457B-29EF-775F-FA95DEAD512A}"/>
          </ac:spMkLst>
        </pc:spChg>
        <pc:spChg chg="mod">
          <ac:chgData name="Harper, Lise K" userId="8dc7d8fd-eda7-4f37-8a07-891500144183" providerId="ADAL" clId="{24788C50-B53D-41BC-A78B-1C76304F70E5}" dt="2026-08-16T19:24:07.723" v="173" actId="20577"/>
          <ac:spMkLst>
            <pc:docMk/>
            <pc:sldMk cId="1525190258" sldId="264"/>
            <ac:spMk id="3" creationId="{C53A5EEB-50CA-1E59-5A41-9E3A4549A2EA}"/>
          </ac:spMkLst>
        </pc:spChg>
      </pc:sldChg>
      <pc:sldChg chg="modSp new mod">
        <pc:chgData name="Harper, Lise K" userId="8dc7d8fd-eda7-4f37-8a07-891500144183" providerId="ADAL" clId="{24788C50-B53D-41BC-A78B-1C76304F70E5}" dt="2026-08-16T19:27:32.134" v="202" actId="20577"/>
        <pc:sldMkLst>
          <pc:docMk/>
          <pc:sldMk cId="161872997" sldId="265"/>
        </pc:sldMkLst>
        <pc:spChg chg="mod">
          <ac:chgData name="Harper, Lise K" userId="8dc7d8fd-eda7-4f37-8a07-891500144183" providerId="ADAL" clId="{24788C50-B53D-41BC-A78B-1C76304F70E5}" dt="2026-08-16T19:27:13.289" v="186" actId="20577"/>
          <ac:spMkLst>
            <pc:docMk/>
            <pc:sldMk cId="161872997" sldId="265"/>
            <ac:spMk id="2" creationId="{C8112D47-62E4-55DC-9059-64E36802AD17}"/>
          </ac:spMkLst>
        </pc:spChg>
        <pc:spChg chg="mod">
          <ac:chgData name="Harper, Lise K" userId="8dc7d8fd-eda7-4f37-8a07-891500144183" providerId="ADAL" clId="{24788C50-B53D-41BC-A78B-1C76304F70E5}" dt="2026-08-16T19:27:32.134" v="202" actId="20577"/>
          <ac:spMkLst>
            <pc:docMk/>
            <pc:sldMk cId="161872997" sldId="265"/>
            <ac:spMk id="3" creationId="{E79F2E7E-3BE0-39B6-B753-58B557DE42D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48F4-38CA-BD38-B6F7-2BABDAD3D5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28BABD-A534-93A6-98D6-755AC4590C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AA57E7-A5FE-A73A-A8CE-4C1501497503}"/>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5" name="Footer Placeholder 4">
            <a:extLst>
              <a:ext uri="{FF2B5EF4-FFF2-40B4-BE49-F238E27FC236}">
                <a16:creationId xmlns:a16="http://schemas.microsoft.com/office/drawing/2014/main" id="{74FB54B6-F66E-6D73-E516-010FB5B22E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A1320C-E8CF-78AC-AD40-278E3913FB26}"/>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1642502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DA40A-B911-079A-AF9B-75262A44D7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73F6DE-5DF9-5CE6-BAEA-A3D5749E1B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F994C9-9184-B424-CC76-62DAC4AA5608}"/>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5" name="Footer Placeholder 4">
            <a:extLst>
              <a:ext uri="{FF2B5EF4-FFF2-40B4-BE49-F238E27FC236}">
                <a16:creationId xmlns:a16="http://schemas.microsoft.com/office/drawing/2014/main" id="{8AD63DD6-19F0-FC50-9D3C-B6D8A5F31B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ED67A6-5052-6448-CB89-9A467E5F0DD6}"/>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132360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D79C-62D8-BA4C-6ACD-4CE7877080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E24086-5FBD-E493-3650-2827CD36AF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0E3303-DC8B-D078-7586-98B1C407BB42}"/>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5" name="Footer Placeholder 4">
            <a:extLst>
              <a:ext uri="{FF2B5EF4-FFF2-40B4-BE49-F238E27FC236}">
                <a16:creationId xmlns:a16="http://schemas.microsoft.com/office/drawing/2014/main" id="{320493CF-8E7B-5008-297C-8433FB379B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A56FF-02A7-A4EA-AF4F-60757AB1E938}"/>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2711118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339D-0F33-4299-64A5-04D844C4B5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57464E-2E08-D376-7DAF-3CFEBC33EF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C23230-ADC6-EF35-C830-905B6EF669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BC84C9-0E03-3BCC-F934-2274877B574A}"/>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6" name="Footer Placeholder 5">
            <a:extLst>
              <a:ext uri="{FF2B5EF4-FFF2-40B4-BE49-F238E27FC236}">
                <a16:creationId xmlns:a16="http://schemas.microsoft.com/office/drawing/2014/main" id="{66EEE2EF-9560-DAAA-5F59-0DF6D9A57F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FFB067-9F10-5A23-2789-BD3131B02EB0}"/>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1414976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9BD1C-F61E-ACB1-8271-6435281A0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850B40-4C12-9544-675C-3369EB0BED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CA648A-4B55-5B0C-82E6-C7458F6109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966566-9F92-52E2-B9E8-E75D8FE4BC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1B2E02-3A34-5B55-1923-74623E9BDF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7BEA03-4B14-83A0-B1A7-95E809BE57CE}"/>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8" name="Footer Placeholder 7">
            <a:extLst>
              <a:ext uri="{FF2B5EF4-FFF2-40B4-BE49-F238E27FC236}">
                <a16:creationId xmlns:a16="http://schemas.microsoft.com/office/drawing/2014/main" id="{5C2B8496-DD5F-9956-E3C4-1A87C54ECC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4B6F86-9336-B175-D64D-6279827198D5}"/>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218271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C56E4-CEE5-3267-BCBE-8C7BDCACF74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760985-9622-7CD6-9986-6F77884A867F}"/>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4" name="Footer Placeholder 3">
            <a:extLst>
              <a:ext uri="{FF2B5EF4-FFF2-40B4-BE49-F238E27FC236}">
                <a16:creationId xmlns:a16="http://schemas.microsoft.com/office/drawing/2014/main" id="{2DADF080-93B7-837C-D357-5B7B22F1BE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C3CBAE-714E-F7AA-0A9E-35C6E9543F8F}"/>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1637363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53AE3-8229-D5DE-5592-8EE0C6A61900}"/>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3" name="Footer Placeholder 2">
            <a:extLst>
              <a:ext uri="{FF2B5EF4-FFF2-40B4-BE49-F238E27FC236}">
                <a16:creationId xmlns:a16="http://schemas.microsoft.com/office/drawing/2014/main" id="{E22F6FA3-78A8-532F-0957-1F71A7AE58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4D9790-2B9F-AA3B-4685-57F77E875C19}"/>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2112494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6893B-9294-9674-36EC-2CCAA84C2A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A578F1-316B-F192-147E-05B119066A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D91092-A1AA-5057-75DF-76438A6F9C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7A9BF1-9B8D-0695-07F2-59CE76AB9CC7}"/>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6" name="Footer Placeholder 5">
            <a:extLst>
              <a:ext uri="{FF2B5EF4-FFF2-40B4-BE49-F238E27FC236}">
                <a16:creationId xmlns:a16="http://schemas.microsoft.com/office/drawing/2014/main" id="{D36E9E00-E3DE-5C85-8C21-013EB97197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1D2E6F-7AD2-86A3-B834-CB373012841C}"/>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1159585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37FA6-FF27-1517-409A-51EC824827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D0B48C-90BE-9F7D-2C0A-AAD971EBA3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B54E26F-CC7E-4FD0-F738-C92E146920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EF13B8-A19F-C3CF-AFE4-704AF1D1A814}"/>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6" name="Footer Placeholder 5">
            <a:extLst>
              <a:ext uri="{FF2B5EF4-FFF2-40B4-BE49-F238E27FC236}">
                <a16:creationId xmlns:a16="http://schemas.microsoft.com/office/drawing/2014/main" id="{5DB415DB-6B6A-886E-2553-0753AE9770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CA76ED-2D42-7A8C-ED39-86F356AC9343}"/>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2631444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E9E0-7DCC-A335-4248-D22081D31B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479E48-5880-3222-D768-3E91329120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94203-FAFF-3C30-AA76-AB694F251B38}"/>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5" name="Footer Placeholder 4">
            <a:extLst>
              <a:ext uri="{FF2B5EF4-FFF2-40B4-BE49-F238E27FC236}">
                <a16:creationId xmlns:a16="http://schemas.microsoft.com/office/drawing/2014/main" id="{4F3B319E-D780-A3BE-BE29-AB5F25A7D6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F9AC6-71FF-3D13-422F-FA7BB0ABED61}"/>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490582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96B9B9-12BB-1097-B2B4-A7479082EE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CA3BDC-5E0B-3DBC-6CCE-A362CE9B8F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59CAB-85A9-0EE9-8C5D-1C5E8935618F}"/>
              </a:ext>
            </a:extLst>
          </p:cNvPr>
          <p:cNvSpPr>
            <a:spLocks noGrp="1"/>
          </p:cNvSpPr>
          <p:nvPr>
            <p:ph type="dt" sz="half" idx="10"/>
          </p:nvPr>
        </p:nvSpPr>
        <p:spPr/>
        <p:txBody>
          <a:bodyPr/>
          <a:lstStyle/>
          <a:p>
            <a:fld id="{F378A45C-74F0-413B-89DC-BFFB8B9111B2}" type="datetimeFigureOut">
              <a:rPr lang="en-US" smtClean="0"/>
              <a:t>8/15/2026</a:t>
            </a:fld>
            <a:endParaRPr lang="en-US"/>
          </a:p>
        </p:txBody>
      </p:sp>
      <p:sp>
        <p:nvSpPr>
          <p:cNvPr id="5" name="Footer Placeholder 4">
            <a:extLst>
              <a:ext uri="{FF2B5EF4-FFF2-40B4-BE49-F238E27FC236}">
                <a16:creationId xmlns:a16="http://schemas.microsoft.com/office/drawing/2014/main" id="{282D8BC7-744B-ED06-9588-C1CCC80FB4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CBBB78-7F4A-E15B-4D36-D90751B7424E}"/>
              </a:ext>
            </a:extLst>
          </p:cNvPr>
          <p:cNvSpPr>
            <a:spLocks noGrp="1"/>
          </p:cNvSpPr>
          <p:nvPr>
            <p:ph type="sldNum" sz="quarter" idx="12"/>
          </p:nvPr>
        </p:nvSpPr>
        <p:spPr/>
        <p:txBody>
          <a:bodyPr/>
          <a:lstStyle/>
          <a:p>
            <a:fld id="{0ED2C92D-075B-467D-8ADA-06AB039385BA}" type="slidenum">
              <a:rPr lang="en-US" smtClean="0"/>
              <a:t>‹#›</a:t>
            </a:fld>
            <a:endParaRPr lang="en-US"/>
          </a:p>
        </p:txBody>
      </p:sp>
    </p:spTree>
    <p:extLst>
      <p:ext uri="{BB962C8B-B14F-4D97-AF65-F5344CB8AC3E}">
        <p14:creationId xmlns:p14="http://schemas.microsoft.com/office/powerpoint/2010/main" val="1561002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CD4639-6F8D-5EC8-5613-60349AA03B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1A6F13-478D-D9B7-768A-480AABD8D5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E5A40E-B184-AB76-0E3E-5B5CC8A930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378A45C-74F0-413B-89DC-BFFB8B9111B2}" type="datetimeFigureOut">
              <a:rPr lang="en-US" smtClean="0"/>
              <a:t>8/15/2026</a:t>
            </a:fld>
            <a:endParaRPr lang="en-US"/>
          </a:p>
        </p:txBody>
      </p:sp>
      <p:sp>
        <p:nvSpPr>
          <p:cNvPr id="5" name="Footer Placeholder 4">
            <a:extLst>
              <a:ext uri="{FF2B5EF4-FFF2-40B4-BE49-F238E27FC236}">
                <a16:creationId xmlns:a16="http://schemas.microsoft.com/office/drawing/2014/main" id="{B7AB3A95-6225-099A-300B-B42AE1A899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0D0DD7F-CE28-61E0-A0E7-4E21A57816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D2C92D-075B-467D-8ADA-06AB039385BA}" type="slidenum">
              <a:rPr lang="en-US" smtClean="0"/>
              <a:t>‹#›</a:t>
            </a:fld>
            <a:endParaRPr lang="en-US"/>
          </a:p>
        </p:txBody>
      </p:sp>
    </p:spTree>
    <p:extLst>
      <p:ext uri="{BB962C8B-B14F-4D97-AF65-F5344CB8AC3E}">
        <p14:creationId xmlns:p14="http://schemas.microsoft.com/office/powerpoint/2010/main" val="1164461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015DCB-EE40-D935-D851-B9BEC6C5E03C}"/>
              </a:ext>
            </a:extLst>
          </p:cNvPr>
          <p:cNvSpPr>
            <a:spLocks noGrp="1"/>
          </p:cNvSpPr>
          <p:nvPr>
            <p:ph type="title"/>
          </p:nvPr>
        </p:nvSpPr>
        <p:spPr/>
        <p:txBody>
          <a:bodyPr/>
          <a:lstStyle/>
          <a:p>
            <a:r>
              <a:rPr lang="en-US" dirty="0"/>
              <a:t>Question 1</a:t>
            </a:r>
          </a:p>
        </p:txBody>
      </p:sp>
      <p:sp>
        <p:nvSpPr>
          <p:cNvPr id="5" name="Content Placeholder 4">
            <a:extLst>
              <a:ext uri="{FF2B5EF4-FFF2-40B4-BE49-F238E27FC236}">
                <a16:creationId xmlns:a16="http://schemas.microsoft.com/office/drawing/2014/main" id="{1AA39BFD-2B56-1307-2858-F08CA56ED731}"/>
              </a:ext>
            </a:extLst>
          </p:cNvPr>
          <p:cNvSpPr>
            <a:spLocks noGrp="1"/>
          </p:cNvSpPr>
          <p:nvPr>
            <p:ph idx="1"/>
          </p:nvPr>
        </p:nvSpPr>
        <p:spPr/>
        <p:txBody>
          <a:bodyPr>
            <a:normAutofit fontScale="62500" lnSpcReduction="20000"/>
          </a:bodyPr>
          <a:lstStyle/>
          <a:p>
            <a:pPr fontAlgn="base"/>
            <a:r>
              <a:rPr lang="en-US" sz="2900" dirty="0"/>
              <a:t>A 59-year-old man is hospitalized for headaches, confusion, and unsteady gait that have worsened during the past 2 weeks. He has end-stage liver disease, esophageal varices, and a history of spontaneous bacterial peritonitis. Medications are ciprofloxacin, spironolactone, and furosemide. </a:t>
            </a:r>
          </a:p>
          <a:p>
            <a:pPr fontAlgn="base"/>
            <a:r>
              <a:rPr lang="en-US" sz="2900" dirty="0"/>
              <a:t>On physical examination, temperature is 37.8 °C (100.1 °F), blood pressure is 97/58 mm Hg, pulse rate is 101/min, and respiration rate is 18/min. Oxygen saturation is 95% with the patient breathing ambient air. The patient is oriented to self but not time or place. Jaundice and scleral icterus are noted. His abdomen is distended because of ascites and is nontender to palpation. </a:t>
            </a:r>
          </a:p>
          <a:p>
            <a:pPr fontAlgn="base"/>
            <a:r>
              <a:rPr lang="en-US" sz="2900" dirty="0"/>
              <a:t>Cerebrospinal fluid studies:</a:t>
            </a:r>
          </a:p>
          <a:p>
            <a:pPr fontAlgn="base"/>
            <a:r>
              <a:rPr lang="en-US" sz="2900" dirty="0"/>
              <a:t>A Gram stain of cerebrospinal fluid                                                                                                                                    reveals yeast forms. </a:t>
            </a:r>
          </a:p>
          <a:p>
            <a:pPr fontAlgn="base"/>
            <a:r>
              <a:rPr lang="en-US" sz="2900" dirty="0"/>
              <a:t>CT scan of the head is normal. </a:t>
            </a:r>
          </a:p>
          <a:p>
            <a:pPr fontAlgn="base"/>
            <a:r>
              <a:rPr lang="en-US" sz="2900" dirty="0"/>
              <a:t>Which of the following is the most likely                                                                                                                                                        cause of this patient's infection? </a:t>
            </a:r>
          </a:p>
          <a:p>
            <a:pPr marL="914400" lvl="1" indent="-457200" fontAlgn="base">
              <a:buFont typeface="+mj-lt"/>
              <a:buAutoNum type="alphaUcPeriod"/>
            </a:pPr>
            <a:r>
              <a:rPr lang="en-US" sz="2200" i="1" dirty="0"/>
              <a:t>Candida albicans</a:t>
            </a:r>
            <a:r>
              <a:rPr lang="en-US" sz="2200" dirty="0"/>
              <a:t>  </a:t>
            </a:r>
          </a:p>
          <a:p>
            <a:pPr marL="914400" lvl="1" indent="-457200" fontAlgn="base">
              <a:buFont typeface="+mj-lt"/>
              <a:buAutoNum type="alphaUcPeriod"/>
            </a:pPr>
            <a:r>
              <a:rPr lang="en-US" sz="2200" i="1" dirty="0"/>
              <a:t>Coccidioides immitis</a:t>
            </a:r>
            <a:r>
              <a:rPr lang="en-US" sz="2200" dirty="0"/>
              <a:t>  </a:t>
            </a:r>
          </a:p>
          <a:p>
            <a:pPr marL="914400" lvl="1" indent="-457200" fontAlgn="base">
              <a:buFont typeface="+mj-lt"/>
              <a:buAutoNum type="alphaUcPeriod"/>
            </a:pPr>
            <a:r>
              <a:rPr lang="en-US" sz="2200" i="1" dirty="0"/>
              <a:t>Cryptococcus neoformans</a:t>
            </a:r>
            <a:r>
              <a:rPr lang="en-US" sz="2200" dirty="0"/>
              <a:t>  </a:t>
            </a:r>
          </a:p>
          <a:p>
            <a:pPr marL="914400" lvl="1" indent="-457200" fontAlgn="base">
              <a:buFont typeface="+mj-lt"/>
              <a:buAutoNum type="alphaUcPeriod"/>
            </a:pPr>
            <a:r>
              <a:rPr lang="en-US" sz="2200" i="1" dirty="0"/>
              <a:t>Histoplasma capsulatum</a:t>
            </a:r>
            <a:r>
              <a:rPr lang="en-US" sz="2200" dirty="0"/>
              <a:t> </a:t>
            </a:r>
          </a:p>
          <a:p>
            <a:pPr fontAlgn="base"/>
            <a:endParaRPr lang="en-US" sz="2200" dirty="0"/>
          </a:p>
        </p:txBody>
      </p:sp>
      <p:graphicFrame>
        <p:nvGraphicFramePr>
          <p:cNvPr id="9" name="Table 8">
            <a:extLst>
              <a:ext uri="{FF2B5EF4-FFF2-40B4-BE49-F238E27FC236}">
                <a16:creationId xmlns:a16="http://schemas.microsoft.com/office/drawing/2014/main" id="{059A01CA-F752-9B03-F059-80FEB7982777}"/>
              </a:ext>
            </a:extLst>
          </p:cNvPr>
          <p:cNvGraphicFramePr>
            <a:graphicFrameLocks noGrp="1"/>
          </p:cNvGraphicFramePr>
          <p:nvPr>
            <p:extLst>
              <p:ext uri="{D42A27DB-BD31-4B8C-83A1-F6EECF244321}">
                <p14:modId xmlns:p14="http://schemas.microsoft.com/office/powerpoint/2010/main" val="3474559741"/>
              </p:ext>
            </p:extLst>
          </p:nvPr>
        </p:nvGraphicFramePr>
        <p:xfrm>
          <a:off x="5245199" y="3527474"/>
          <a:ext cx="5753100" cy="1622680"/>
        </p:xfrm>
        <a:graphic>
          <a:graphicData uri="http://schemas.openxmlformats.org/drawingml/2006/table">
            <a:tbl>
              <a:tblPr/>
              <a:tblGrid>
                <a:gridCol w="1028700">
                  <a:extLst>
                    <a:ext uri="{9D8B030D-6E8A-4147-A177-3AD203B41FA5}">
                      <a16:colId xmlns:a16="http://schemas.microsoft.com/office/drawing/2014/main" val="3651254306"/>
                    </a:ext>
                  </a:extLst>
                </a:gridCol>
                <a:gridCol w="3276600">
                  <a:extLst>
                    <a:ext uri="{9D8B030D-6E8A-4147-A177-3AD203B41FA5}">
                      <a16:colId xmlns:a16="http://schemas.microsoft.com/office/drawing/2014/main" val="2302454056"/>
                    </a:ext>
                  </a:extLst>
                </a:gridCol>
                <a:gridCol w="1447800">
                  <a:extLst>
                    <a:ext uri="{9D8B030D-6E8A-4147-A177-3AD203B41FA5}">
                      <a16:colId xmlns:a16="http://schemas.microsoft.com/office/drawing/2014/main" val="554769081"/>
                    </a:ext>
                  </a:extLst>
                </a:gridCol>
              </a:tblGrid>
              <a:tr h="333375">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Opening pressure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240 mm H</a:t>
                      </a:r>
                      <a:r>
                        <a:rPr lang="en-US" sz="950" b="0" i="0" baseline="-25000" dirty="0">
                          <a:solidFill>
                            <a:srgbClr val="000000"/>
                          </a:solidFill>
                          <a:effectLst/>
                          <a:latin typeface="Aptos" panose="020B0004020202020204" pitchFamily="34" charset="0"/>
                        </a:rPr>
                        <a:t>2</a:t>
                      </a:r>
                      <a:r>
                        <a:rPr lang="en-US" sz="1200" b="0" i="0" dirty="0">
                          <a:solidFill>
                            <a:srgbClr val="000000"/>
                          </a:solidFill>
                          <a:effectLst/>
                          <a:latin typeface="Aptos" panose="020B0004020202020204" pitchFamily="34" charset="0"/>
                        </a:rPr>
                        <a:t>O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H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59741194"/>
                  </a:ext>
                </a:extLst>
              </a:tr>
              <a:tr h="323850">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Leukocyte count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54/</a:t>
                      </a:r>
                      <a:r>
                        <a:rPr lang="en-US" sz="1200" b="0" i="0" dirty="0" err="1">
                          <a:solidFill>
                            <a:srgbClr val="000000"/>
                          </a:solidFill>
                          <a:effectLst/>
                          <a:latin typeface="Aptos" panose="020B0004020202020204" pitchFamily="34" charset="0"/>
                        </a:rPr>
                        <a:t>μL</a:t>
                      </a:r>
                      <a:r>
                        <a:rPr lang="en-US" sz="1200" b="0" i="0" dirty="0">
                          <a:solidFill>
                            <a:srgbClr val="000000"/>
                          </a:solidFill>
                          <a:effectLst/>
                          <a:latin typeface="Aptos" panose="020B0004020202020204" pitchFamily="34" charset="0"/>
                        </a:rPr>
                        <a:t> (54 × 10</a:t>
                      </a:r>
                      <a:r>
                        <a:rPr lang="en-US" sz="950" b="0" i="0" baseline="30000" dirty="0">
                          <a:solidFill>
                            <a:srgbClr val="000000"/>
                          </a:solidFill>
                          <a:effectLst/>
                          <a:latin typeface="Aptos" panose="020B0004020202020204" pitchFamily="34" charset="0"/>
                        </a:rPr>
                        <a:t>6</a:t>
                      </a:r>
                      <a:r>
                        <a:rPr lang="en-US" sz="1200" b="0" i="0" dirty="0">
                          <a:solidFill>
                            <a:srgbClr val="000000"/>
                          </a:solidFill>
                          <a:effectLst/>
                          <a:latin typeface="Aptos" panose="020B0004020202020204" pitchFamily="34" charset="0"/>
                        </a:rPr>
                        <a:t>/L); 20% polymorphonuclear cells, 78% lymphocytes, and 2% monocytes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H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8725075"/>
                  </a:ext>
                </a:extLst>
              </a:tr>
              <a:tr h="323850">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Glucose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40 mg/dL (2.2 mmol/L)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62803448"/>
                  </a:ext>
                </a:extLst>
              </a:tr>
              <a:tr h="323850">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Protein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80 mg/dL (800 mg/L)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H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22744792"/>
                  </a:ext>
                </a:extLst>
              </a:tr>
            </a:tbl>
          </a:graphicData>
        </a:graphic>
      </p:graphicFrame>
    </p:spTree>
    <p:extLst>
      <p:ext uri="{BB962C8B-B14F-4D97-AF65-F5344CB8AC3E}">
        <p14:creationId xmlns:p14="http://schemas.microsoft.com/office/powerpoint/2010/main" val="3521641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F45A-A4AA-3620-4C3F-0D4763DE2F05}"/>
              </a:ext>
            </a:extLst>
          </p:cNvPr>
          <p:cNvSpPr>
            <a:spLocks noGrp="1"/>
          </p:cNvSpPr>
          <p:nvPr>
            <p:ph type="title"/>
          </p:nvPr>
        </p:nvSpPr>
        <p:spPr/>
        <p:txBody>
          <a:bodyPr/>
          <a:lstStyle/>
          <a:p>
            <a:r>
              <a:rPr lang="en-US" dirty="0"/>
              <a:t>Diagnose cryptococcal meningitis in a patient with end-stage liver disease</a:t>
            </a:r>
          </a:p>
        </p:txBody>
      </p:sp>
      <p:sp>
        <p:nvSpPr>
          <p:cNvPr id="3" name="Content Placeholder 2">
            <a:extLst>
              <a:ext uri="{FF2B5EF4-FFF2-40B4-BE49-F238E27FC236}">
                <a16:creationId xmlns:a16="http://schemas.microsoft.com/office/drawing/2014/main" id="{705204E6-94AF-9888-E509-4FA29B348F9B}"/>
              </a:ext>
            </a:extLst>
          </p:cNvPr>
          <p:cNvSpPr>
            <a:spLocks noGrp="1"/>
          </p:cNvSpPr>
          <p:nvPr>
            <p:ph idx="1"/>
          </p:nvPr>
        </p:nvSpPr>
        <p:spPr/>
        <p:txBody>
          <a:bodyPr>
            <a:normAutofit fontScale="85000" lnSpcReduction="20000"/>
          </a:bodyPr>
          <a:lstStyle/>
          <a:p>
            <a:r>
              <a:rPr lang="en-US" dirty="0"/>
              <a:t>Answer C, </a:t>
            </a:r>
            <a:r>
              <a:rPr lang="en-US" i="1" dirty="0"/>
              <a:t>Cryptococcus neoformans</a:t>
            </a:r>
          </a:p>
          <a:p>
            <a:r>
              <a:rPr lang="en-US" i="1" dirty="0"/>
              <a:t>Cryptococcus neoformans</a:t>
            </a:r>
          </a:p>
          <a:p>
            <a:pPr lvl="1"/>
            <a:r>
              <a:rPr lang="en-US" dirty="0"/>
              <a:t>most common cause of fungal meningitis</a:t>
            </a:r>
          </a:p>
          <a:p>
            <a:pPr lvl="1"/>
            <a:r>
              <a:rPr lang="en-US" dirty="0"/>
              <a:t>patients most affected are those with immunocompromising conditions such as advanced HIV infection, malignancy, cirrhosis, organ transplantation, and prolonged glucocorticoid use</a:t>
            </a:r>
          </a:p>
          <a:p>
            <a:r>
              <a:rPr lang="en-US" dirty="0"/>
              <a:t>Presents as lymphocytic, subacute meningitis</a:t>
            </a:r>
          </a:p>
          <a:p>
            <a:r>
              <a:rPr lang="en-US" dirty="0"/>
              <a:t>CSF findings:</a:t>
            </a:r>
          </a:p>
          <a:p>
            <a:pPr lvl="1"/>
            <a:r>
              <a:rPr lang="en-US" dirty="0"/>
              <a:t>elevated opening pressure on lumbar puncture</a:t>
            </a:r>
          </a:p>
          <a:p>
            <a:pPr lvl="1"/>
            <a:r>
              <a:rPr lang="en-US" dirty="0"/>
              <a:t>increased leukocyte count (mainly lymphocytes)</a:t>
            </a:r>
          </a:p>
          <a:p>
            <a:pPr lvl="1"/>
            <a:r>
              <a:rPr lang="en-US" dirty="0"/>
              <a:t>increased protein level</a:t>
            </a:r>
          </a:p>
          <a:p>
            <a:pPr lvl="1"/>
            <a:r>
              <a:rPr lang="en-US" dirty="0"/>
              <a:t>low to normal glucose level</a:t>
            </a:r>
          </a:p>
          <a:p>
            <a:pPr lvl="1"/>
            <a:r>
              <a:rPr lang="en-US" dirty="0"/>
              <a:t>yeast on Gram stain or culture</a:t>
            </a:r>
          </a:p>
          <a:p>
            <a:pPr lvl="1"/>
            <a:r>
              <a:rPr lang="en-US" dirty="0"/>
              <a:t>presence of cryptococcal antigen</a:t>
            </a:r>
          </a:p>
          <a:p>
            <a:endParaRPr lang="en-US" dirty="0"/>
          </a:p>
        </p:txBody>
      </p:sp>
    </p:spTree>
    <p:extLst>
      <p:ext uri="{BB962C8B-B14F-4D97-AF65-F5344CB8AC3E}">
        <p14:creationId xmlns:p14="http://schemas.microsoft.com/office/powerpoint/2010/main" val="32017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29E3F-03E6-760A-C2F6-32FBF86859DF}"/>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a16="http://schemas.microsoft.com/office/drawing/2014/main" id="{4B092813-6B7D-7C33-FF86-0239B0BEFE97}"/>
              </a:ext>
            </a:extLst>
          </p:cNvPr>
          <p:cNvSpPr>
            <a:spLocks noGrp="1"/>
          </p:cNvSpPr>
          <p:nvPr>
            <p:ph idx="1"/>
          </p:nvPr>
        </p:nvSpPr>
        <p:spPr/>
        <p:txBody>
          <a:bodyPr>
            <a:normAutofit fontScale="47500" lnSpcReduction="20000"/>
          </a:bodyPr>
          <a:lstStyle/>
          <a:p>
            <a:pPr fontAlgn="base"/>
            <a:r>
              <a:rPr lang="en-US" dirty="0"/>
              <a:t>A 48-year-old man is hospitalized with a 5-day history of persistent febrile neutropenia despite treatment with cefepime. Medical history is notable for refractory acute myeloid leukemia. Other medications are cytarabine, voriconazole, and acyclovir. </a:t>
            </a:r>
          </a:p>
          <a:p>
            <a:pPr fontAlgn="base"/>
            <a:r>
              <a:rPr lang="en-US" dirty="0"/>
              <a:t>On physical examination, temperature is 39.3 °C (102.7 °F), blood pressure is 112/65 mm Hg, pulse rate is 115/min, and respiration rate is 18/min. Oxygen saturation is 98% breathing ambient air. Facial pain and swelling are noted over the right maxillary sinus. The remainder of the examination is normal. </a:t>
            </a:r>
          </a:p>
          <a:p>
            <a:pPr fontAlgn="base"/>
            <a:r>
              <a:rPr lang="en-US" dirty="0"/>
              <a:t>Laboratory studies: </a:t>
            </a:r>
          </a:p>
          <a:p>
            <a:pPr fontAlgn="base"/>
            <a:endParaRPr lang="en-US" dirty="0"/>
          </a:p>
          <a:p>
            <a:pPr fontAlgn="base"/>
            <a:endParaRPr lang="en-US" dirty="0"/>
          </a:p>
          <a:p>
            <a:pPr fontAlgn="base"/>
            <a:endParaRPr lang="en-US" dirty="0"/>
          </a:p>
          <a:p>
            <a:pPr fontAlgn="base"/>
            <a:r>
              <a:rPr lang="en-US" dirty="0"/>
              <a:t>Routine blood cultures are negative. </a:t>
            </a:r>
          </a:p>
          <a:p>
            <a:pPr fontAlgn="base"/>
            <a:r>
              <a:rPr lang="en-US" dirty="0"/>
              <a:t>CT scan of the sinuses demonstrates fullness within the maxillary sinuses with bony erosion of the medial wall of the right maxillary antrum, middle turbinate, and uncinate process. CT scan of the chest demonstrates several 0.5-cm to 1.0-cm lung nodules bilaterally. CT scan of the abdomen and pelvis is unremarkable. </a:t>
            </a:r>
          </a:p>
          <a:p>
            <a:pPr fontAlgn="base"/>
            <a:r>
              <a:rPr lang="en-US" dirty="0"/>
              <a:t>Empiric liposomal amphotericin B is initiated. </a:t>
            </a:r>
          </a:p>
          <a:p>
            <a:pPr fontAlgn="base"/>
            <a:r>
              <a:rPr lang="en-US" dirty="0"/>
              <a:t>Which of the following is the most appropriate management? </a:t>
            </a:r>
          </a:p>
          <a:p>
            <a:pPr marL="914400" lvl="1" indent="-457200" fontAlgn="base">
              <a:buFont typeface="+mj-lt"/>
              <a:buAutoNum type="alphaUcPeriod"/>
            </a:pPr>
            <a:r>
              <a:rPr lang="en-US" dirty="0"/>
              <a:t>Bronchoscopy with bronchoalveolar lavage and transbronchial biopsy </a:t>
            </a:r>
          </a:p>
          <a:p>
            <a:pPr marL="914400" lvl="1" indent="-457200" fontAlgn="base">
              <a:buFont typeface="+mj-lt"/>
              <a:buAutoNum type="alphaUcPeriod"/>
            </a:pPr>
            <a:r>
              <a:rPr lang="en-US" dirty="0"/>
              <a:t>Fungal blood cultures  </a:t>
            </a:r>
          </a:p>
          <a:p>
            <a:pPr marL="914400" lvl="1" indent="-457200" fontAlgn="base">
              <a:buFont typeface="+mj-lt"/>
              <a:buAutoNum type="alphaUcPeriod"/>
            </a:pPr>
            <a:r>
              <a:rPr lang="en-US" dirty="0"/>
              <a:t>Serum galactomannan and 1,3 β-d-glucan assays </a:t>
            </a:r>
          </a:p>
          <a:p>
            <a:pPr marL="914400" lvl="1" indent="-457200" fontAlgn="base">
              <a:buFont typeface="+mj-lt"/>
              <a:buAutoNum type="alphaUcPeriod"/>
            </a:pPr>
            <a:r>
              <a:rPr lang="en-US" dirty="0"/>
              <a:t>Surgical biopsy and debridement of sinuses </a:t>
            </a:r>
          </a:p>
          <a:p>
            <a:pPr fontAlgn="base"/>
            <a:endParaRPr lang="en-US" dirty="0"/>
          </a:p>
          <a:p>
            <a:endParaRPr lang="en-US" dirty="0"/>
          </a:p>
        </p:txBody>
      </p:sp>
      <p:graphicFrame>
        <p:nvGraphicFramePr>
          <p:cNvPr id="4" name="Table 3">
            <a:extLst>
              <a:ext uri="{FF2B5EF4-FFF2-40B4-BE49-F238E27FC236}">
                <a16:creationId xmlns:a16="http://schemas.microsoft.com/office/drawing/2014/main" id="{D0A43F5A-43E0-0DB6-D3E6-AC2E97BD5A4A}"/>
              </a:ext>
            </a:extLst>
          </p:cNvPr>
          <p:cNvGraphicFramePr>
            <a:graphicFrameLocks noGrp="1"/>
          </p:cNvGraphicFramePr>
          <p:nvPr>
            <p:extLst>
              <p:ext uri="{D42A27DB-BD31-4B8C-83A1-F6EECF244321}">
                <p14:modId xmlns:p14="http://schemas.microsoft.com/office/powerpoint/2010/main" val="2539291655"/>
              </p:ext>
            </p:extLst>
          </p:nvPr>
        </p:nvGraphicFramePr>
        <p:xfrm>
          <a:off x="2848708" y="2746119"/>
          <a:ext cx="5791200" cy="1019175"/>
        </p:xfrm>
        <a:graphic>
          <a:graphicData uri="http://schemas.openxmlformats.org/drawingml/2006/table">
            <a:tbl>
              <a:tblPr/>
              <a:tblGrid>
                <a:gridCol w="2914650">
                  <a:extLst>
                    <a:ext uri="{9D8B030D-6E8A-4147-A177-3AD203B41FA5}">
                      <a16:colId xmlns:a16="http://schemas.microsoft.com/office/drawing/2014/main" val="1455672381"/>
                    </a:ext>
                  </a:extLst>
                </a:gridCol>
                <a:gridCol w="2000250">
                  <a:extLst>
                    <a:ext uri="{9D8B030D-6E8A-4147-A177-3AD203B41FA5}">
                      <a16:colId xmlns:a16="http://schemas.microsoft.com/office/drawing/2014/main" val="3366313217"/>
                    </a:ext>
                  </a:extLst>
                </a:gridCol>
                <a:gridCol w="876300">
                  <a:extLst>
                    <a:ext uri="{9D8B030D-6E8A-4147-A177-3AD203B41FA5}">
                      <a16:colId xmlns:a16="http://schemas.microsoft.com/office/drawing/2014/main" val="2566877566"/>
                    </a:ext>
                  </a:extLst>
                </a:gridCol>
              </a:tblGrid>
              <a:tr h="352425">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Leukocyte count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200/µL (0.2 × 10</a:t>
                      </a:r>
                      <a:r>
                        <a:rPr lang="en-US" sz="950" b="0" i="0" baseline="30000">
                          <a:solidFill>
                            <a:srgbClr val="000000"/>
                          </a:solidFill>
                          <a:effectLst/>
                          <a:latin typeface="Aptos" panose="020B0004020202020204" pitchFamily="34" charset="0"/>
                        </a:rPr>
                        <a:t>9</a:t>
                      </a: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53581538"/>
                  </a:ext>
                </a:extLst>
              </a:tr>
              <a:tr h="333375">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Absolute neutrophil count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0/µL (0 × 10</a:t>
                      </a:r>
                      <a:r>
                        <a:rPr lang="en-US" sz="950" b="0" i="0" baseline="30000">
                          <a:solidFill>
                            <a:srgbClr val="000000"/>
                          </a:solidFill>
                          <a:effectLst/>
                          <a:latin typeface="Aptos" panose="020B0004020202020204" pitchFamily="34" charset="0"/>
                        </a:rPr>
                        <a:t>9</a:t>
                      </a: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70241448"/>
                  </a:ext>
                </a:extLst>
              </a:tr>
              <a:tr h="333375">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Platelet count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5000/µL (5 × 10</a:t>
                      </a:r>
                      <a:r>
                        <a:rPr lang="en-US" sz="950" b="0" i="0" baseline="30000">
                          <a:solidFill>
                            <a:srgbClr val="000000"/>
                          </a:solidFill>
                          <a:effectLst/>
                          <a:latin typeface="Aptos" panose="020B0004020202020204" pitchFamily="34" charset="0"/>
                        </a:rPr>
                        <a:t>9</a:t>
                      </a: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L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27766861"/>
                  </a:ext>
                </a:extLst>
              </a:tr>
            </a:tbl>
          </a:graphicData>
        </a:graphic>
      </p:graphicFrame>
    </p:spTree>
    <p:extLst>
      <p:ext uri="{BB962C8B-B14F-4D97-AF65-F5344CB8AC3E}">
        <p14:creationId xmlns:p14="http://schemas.microsoft.com/office/powerpoint/2010/main" val="2547048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8CD8F-F3B2-EE7D-3A8C-A6A41CE833B9}"/>
              </a:ext>
            </a:extLst>
          </p:cNvPr>
          <p:cNvSpPr>
            <a:spLocks noGrp="1"/>
          </p:cNvSpPr>
          <p:nvPr>
            <p:ph type="title"/>
          </p:nvPr>
        </p:nvSpPr>
        <p:spPr/>
        <p:txBody>
          <a:bodyPr/>
          <a:lstStyle/>
          <a:p>
            <a:r>
              <a:rPr lang="en-US" dirty="0"/>
              <a:t>Manage rhino-orbital-cerebral disease caused by mucormycosis</a:t>
            </a:r>
          </a:p>
        </p:txBody>
      </p:sp>
      <p:sp>
        <p:nvSpPr>
          <p:cNvPr id="3" name="Content Placeholder 2">
            <a:extLst>
              <a:ext uri="{FF2B5EF4-FFF2-40B4-BE49-F238E27FC236}">
                <a16:creationId xmlns:a16="http://schemas.microsoft.com/office/drawing/2014/main" id="{6C136869-A0CE-0F72-302A-AD3BE63E6B91}"/>
              </a:ext>
            </a:extLst>
          </p:cNvPr>
          <p:cNvSpPr>
            <a:spLocks noGrp="1"/>
          </p:cNvSpPr>
          <p:nvPr>
            <p:ph idx="1"/>
          </p:nvPr>
        </p:nvSpPr>
        <p:spPr/>
        <p:txBody>
          <a:bodyPr/>
          <a:lstStyle/>
          <a:p>
            <a:r>
              <a:rPr lang="en-US" dirty="0"/>
              <a:t>Answer D, Surgical biopsy and debridement of sinuses</a:t>
            </a:r>
          </a:p>
          <a:p>
            <a:r>
              <a:rPr lang="en-US" dirty="0"/>
              <a:t>Mucormycosis is an invasive fungal sinusitis, which can spread across tissue planes, erode through bone, and invade into vessels, orbital space, and the central nervous system; emergent surgical debridement of affected tissue is essential</a:t>
            </a:r>
          </a:p>
        </p:txBody>
      </p:sp>
    </p:spTree>
    <p:extLst>
      <p:ext uri="{BB962C8B-B14F-4D97-AF65-F5344CB8AC3E}">
        <p14:creationId xmlns:p14="http://schemas.microsoft.com/office/powerpoint/2010/main" val="142249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BC0F4-5F15-59C9-9FFB-9DCA882B321A}"/>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a16="http://schemas.microsoft.com/office/drawing/2014/main" id="{78FBC090-2B8A-C3B6-B63E-7DB0397A5E78}"/>
              </a:ext>
            </a:extLst>
          </p:cNvPr>
          <p:cNvSpPr>
            <a:spLocks noGrp="1"/>
          </p:cNvSpPr>
          <p:nvPr>
            <p:ph idx="1"/>
          </p:nvPr>
        </p:nvSpPr>
        <p:spPr/>
        <p:txBody>
          <a:bodyPr>
            <a:normAutofit fontScale="55000" lnSpcReduction="20000"/>
          </a:bodyPr>
          <a:lstStyle/>
          <a:p>
            <a:pPr fontAlgn="base"/>
            <a:r>
              <a:rPr lang="en-US" dirty="0"/>
              <a:t>A 26-year-old man is hospitalized for a 3-month history of fever, night sweats, and weakness. He underwent kidney transplantation 5 years ago. Medications are prednisone, tacrolimus, and mycophenolate. </a:t>
            </a:r>
          </a:p>
          <a:p>
            <a:pPr fontAlgn="base"/>
            <a:r>
              <a:rPr lang="en-US" dirty="0"/>
              <a:t>On physical examination, temperature is 38.1 °C (100.6 °F), blood pressure is 135/62 mm Hg, pulse rate is 68/min, and respiration rate is 20/min. Cervical, supraclavicular, and axillary lymphadenopathy are noted. Abdominal examination reveals hepatosplenomegaly. </a:t>
            </a:r>
          </a:p>
          <a:p>
            <a:pPr fontAlgn="base"/>
            <a:r>
              <a:rPr lang="en-US" dirty="0"/>
              <a:t>Laboratory studies:</a:t>
            </a:r>
          </a:p>
          <a:p>
            <a:pPr fontAlgn="base"/>
            <a:endParaRPr lang="en-US" dirty="0"/>
          </a:p>
          <a:p>
            <a:pPr fontAlgn="base"/>
            <a:endParaRPr lang="en-US" dirty="0"/>
          </a:p>
          <a:p>
            <a:pPr fontAlgn="base"/>
            <a:endParaRPr lang="en-US" dirty="0"/>
          </a:p>
          <a:p>
            <a:pPr fontAlgn="base"/>
            <a:endParaRPr lang="en-US" dirty="0"/>
          </a:p>
          <a:p>
            <a:pPr fontAlgn="base"/>
            <a:endParaRPr lang="en-US" dirty="0"/>
          </a:p>
          <a:p>
            <a:pPr fontAlgn="base"/>
            <a:endParaRPr lang="en-US" dirty="0"/>
          </a:p>
          <a:p>
            <a:pPr fontAlgn="base"/>
            <a:r>
              <a:rPr lang="en-US" dirty="0"/>
              <a:t>Which of the following is the most likely cause of this patient's symptoms? </a:t>
            </a:r>
          </a:p>
          <a:p>
            <a:pPr marL="914400" lvl="1" indent="-457200" fontAlgn="base">
              <a:buFont typeface="+mj-lt"/>
              <a:buAutoNum type="alphaUcPeriod"/>
            </a:pPr>
            <a:r>
              <a:rPr lang="en-US" dirty="0"/>
              <a:t>Cytomegalovirus </a:t>
            </a:r>
          </a:p>
          <a:p>
            <a:pPr marL="914400" lvl="1" indent="-457200" fontAlgn="base">
              <a:buFont typeface="+mj-lt"/>
              <a:buAutoNum type="alphaUcPeriod"/>
            </a:pPr>
            <a:r>
              <a:rPr lang="en-US" dirty="0"/>
              <a:t>Epstein-Barr virus </a:t>
            </a:r>
          </a:p>
          <a:p>
            <a:pPr marL="914400" lvl="1" indent="-457200" fontAlgn="base">
              <a:buFont typeface="+mj-lt"/>
              <a:buAutoNum type="alphaUcPeriod"/>
            </a:pPr>
            <a:r>
              <a:rPr lang="en-US" dirty="0"/>
              <a:t>Herpes simplex virus type 1 </a:t>
            </a:r>
          </a:p>
          <a:p>
            <a:pPr marL="914400" lvl="1" indent="-457200" fontAlgn="base">
              <a:buFont typeface="+mj-lt"/>
              <a:buAutoNum type="alphaUcPeriod"/>
            </a:pPr>
            <a:r>
              <a:rPr lang="en-US" dirty="0"/>
              <a:t>Polyoma BK virus</a:t>
            </a:r>
          </a:p>
          <a:p>
            <a:pPr fontAlgn="base"/>
            <a:endParaRPr lang="en-US" dirty="0"/>
          </a:p>
          <a:p>
            <a:endParaRPr lang="en-US" dirty="0"/>
          </a:p>
        </p:txBody>
      </p:sp>
      <p:graphicFrame>
        <p:nvGraphicFramePr>
          <p:cNvPr id="4" name="Table 3">
            <a:extLst>
              <a:ext uri="{FF2B5EF4-FFF2-40B4-BE49-F238E27FC236}">
                <a16:creationId xmlns:a16="http://schemas.microsoft.com/office/drawing/2014/main" id="{707381DE-4097-5526-1E79-A2FC5F82FFDC}"/>
              </a:ext>
            </a:extLst>
          </p:cNvPr>
          <p:cNvGraphicFramePr>
            <a:graphicFrameLocks noGrp="1"/>
          </p:cNvGraphicFramePr>
          <p:nvPr>
            <p:extLst>
              <p:ext uri="{D42A27DB-BD31-4B8C-83A1-F6EECF244321}">
                <p14:modId xmlns:p14="http://schemas.microsoft.com/office/powerpoint/2010/main" val="4236066200"/>
              </p:ext>
            </p:extLst>
          </p:nvPr>
        </p:nvGraphicFramePr>
        <p:xfrm>
          <a:off x="3112477" y="2957060"/>
          <a:ext cx="6248400" cy="1638300"/>
        </p:xfrm>
        <a:graphic>
          <a:graphicData uri="http://schemas.openxmlformats.org/drawingml/2006/table">
            <a:tbl>
              <a:tblPr/>
              <a:tblGrid>
                <a:gridCol w="2428875">
                  <a:extLst>
                    <a:ext uri="{9D8B030D-6E8A-4147-A177-3AD203B41FA5}">
                      <a16:colId xmlns:a16="http://schemas.microsoft.com/office/drawing/2014/main" val="1113756502"/>
                    </a:ext>
                  </a:extLst>
                </a:gridCol>
                <a:gridCol w="2590800">
                  <a:extLst>
                    <a:ext uri="{9D8B030D-6E8A-4147-A177-3AD203B41FA5}">
                      <a16:colId xmlns:a16="http://schemas.microsoft.com/office/drawing/2014/main" val="96018616"/>
                    </a:ext>
                  </a:extLst>
                </a:gridCol>
                <a:gridCol w="1228725">
                  <a:extLst>
                    <a:ext uri="{9D8B030D-6E8A-4147-A177-3AD203B41FA5}">
                      <a16:colId xmlns:a16="http://schemas.microsoft.com/office/drawing/2014/main" val="407174526"/>
                    </a:ext>
                  </a:extLst>
                </a:gridCol>
              </a:tblGrid>
              <a:tr h="333375">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Leukocyte count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2300/µL (2.3 × 10</a:t>
                      </a:r>
                      <a:r>
                        <a:rPr lang="en-US" sz="950" b="0" i="0" baseline="30000">
                          <a:solidFill>
                            <a:srgbClr val="000000"/>
                          </a:solidFill>
                          <a:effectLst/>
                          <a:latin typeface="Aptos" panose="020B0004020202020204" pitchFamily="34" charset="0"/>
                        </a:rPr>
                        <a:t>9</a:t>
                      </a: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0313467"/>
                  </a:ext>
                </a:extLst>
              </a:tr>
              <a:tr h="323850">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Hemoglobin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8.4 g/dL (84 g/L)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52475352"/>
                  </a:ext>
                </a:extLst>
              </a:tr>
              <a:tr h="323850">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Platelet count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98,000/µL (98 × 10</a:t>
                      </a:r>
                      <a:r>
                        <a:rPr lang="en-US" sz="950" b="0" i="0" baseline="30000">
                          <a:solidFill>
                            <a:srgbClr val="000000"/>
                          </a:solidFill>
                          <a:effectLst/>
                          <a:latin typeface="Aptos" panose="020B0004020202020204" pitchFamily="34" charset="0"/>
                        </a:rPr>
                        <a:t>9</a:t>
                      </a: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50131016"/>
                  </a:ext>
                </a:extLst>
              </a:tr>
              <a:tr h="323850">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Creatinine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1.1 mg/dL (97.2 µmol/L)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8169941"/>
                  </a:ext>
                </a:extLst>
              </a:tr>
              <a:tr h="333375">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6 weeks ago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1.2 mg/dL (106.1 µmol/L)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43854380"/>
                  </a:ext>
                </a:extLst>
              </a:tr>
            </a:tbl>
          </a:graphicData>
        </a:graphic>
      </p:graphicFrame>
    </p:spTree>
    <p:extLst>
      <p:ext uri="{BB962C8B-B14F-4D97-AF65-F5344CB8AC3E}">
        <p14:creationId xmlns:p14="http://schemas.microsoft.com/office/powerpoint/2010/main" val="3501473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DCD0E-011F-C9FA-3F2E-B8A9454DFF84}"/>
              </a:ext>
            </a:extLst>
          </p:cNvPr>
          <p:cNvSpPr>
            <a:spLocks noGrp="1"/>
          </p:cNvSpPr>
          <p:nvPr>
            <p:ph type="title"/>
          </p:nvPr>
        </p:nvSpPr>
        <p:spPr/>
        <p:txBody>
          <a:bodyPr>
            <a:normAutofit fontScale="90000"/>
          </a:bodyPr>
          <a:lstStyle/>
          <a:p>
            <a:r>
              <a:rPr lang="en-US" dirty="0"/>
              <a:t>Diagnose Epstein-Barr virus infection in a kidney transplant recipient</a:t>
            </a:r>
            <a:br>
              <a:rPr lang="en-US" dirty="0"/>
            </a:br>
            <a:endParaRPr lang="en-US" dirty="0"/>
          </a:p>
        </p:txBody>
      </p:sp>
      <p:sp>
        <p:nvSpPr>
          <p:cNvPr id="3" name="Content Placeholder 2">
            <a:extLst>
              <a:ext uri="{FF2B5EF4-FFF2-40B4-BE49-F238E27FC236}">
                <a16:creationId xmlns:a16="http://schemas.microsoft.com/office/drawing/2014/main" id="{A567A272-01D7-28EB-3444-C4460738257A}"/>
              </a:ext>
            </a:extLst>
          </p:cNvPr>
          <p:cNvSpPr>
            <a:spLocks noGrp="1"/>
          </p:cNvSpPr>
          <p:nvPr>
            <p:ph idx="1"/>
          </p:nvPr>
        </p:nvSpPr>
        <p:spPr/>
        <p:txBody>
          <a:bodyPr/>
          <a:lstStyle/>
          <a:p>
            <a:r>
              <a:rPr lang="en-US" dirty="0"/>
              <a:t>Answer B, Epstein-Barr virus</a:t>
            </a:r>
          </a:p>
          <a:p>
            <a:r>
              <a:rPr lang="en-US" dirty="0"/>
              <a:t>Posttransplant lymphoproliferative disorder caused by Epstein-Barr virus can present several years after transplantation with fever, pancytopenia, generalized lymphadenopathy, and hepatosplenomegaly</a:t>
            </a:r>
          </a:p>
          <a:p>
            <a:r>
              <a:rPr lang="en-US" dirty="0"/>
              <a:t>Treatment includes reduction of immunosuppression +/- rituximab (or other chemotherapeutic agent)</a:t>
            </a:r>
          </a:p>
        </p:txBody>
      </p:sp>
    </p:spTree>
    <p:extLst>
      <p:ext uri="{BB962C8B-B14F-4D97-AF65-F5344CB8AC3E}">
        <p14:creationId xmlns:p14="http://schemas.microsoft.com/office/powerpoint/2010/main" val="3510626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A941C-B6A4-336A-DC08-06CB1850467B}"/>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a16="http://schemas.microsoft.com/office/drawing/2014/main" id="{979A9CB9-7A96-2BF3-3356-D14BA91A7D5D}"/>
              </a:ext>
            </a:extLst>
          </p:cNvPr>
          <p:cNvSpPr>
            <a:spLocks noGrp="1"/>
          </p:cNvSpPr>
          <p:nvPr>
            <p:ph idx="1"/>
          </p:nvPr>
        </p:nvSpPr>
        <p:spPr/>
        <p:txBody>
          <a:bodyPr>
            <a:normAutofit fontScale="62500" lnSpcReduction="20000"/>
          </a:bodyPr>
          <a:lstStyle/>
          <a:p>
            <a:pPr fontAlgn="base"/>
            <a:r>
              <a:rPr lang="en-US" dirty="0"/>
              <a:t>A 23-year-old man is seen for evaluation of newly diagnosed HIV infection. He is asymptomatic. </a:t>
            </a:r>
          </a:p>
          <a:p>
            <a:pPr fontAlgn="base"/>
            <a:r>
              <a:rPr lang="en-US" dirty="0"/>
              <a:t>Vital signs are normal, and physical examination findings are unremarkable. </a:t>
            </a:r>
          </a:p>
          <a:p>
            <a:pPr fontAlgn="base"/>
            <a:r>
              <a:rPr lang="en-US" dirty="0"/>
              <a:t>Labs:</a:t>
            </a:r>
          </a:p>
          <a:p>
            <a:pPr marL="0" indent="0" fontAlgn="base">
              <a:buNone/>
            </a:pPr>
            <a:endParaRPr lang="en-US" dirty="0"/>
          </a:p>
          <a:p>
            <a:pPr fontAlgn="base"/>
            <a:r>
              <a:rPr lang="en-US" dirty="0"/>
              <a:t>CD4 cell count is 49/µL, and HIV viral load is 32,517 copies/</a:t>
            </a:r>
            <a:r>
              <a:rPr lang="en-US" dirty="0" err="1"/>
              <a:t>mL.</a:t>
            </a:r>
            <a:r>
              <a:rPr lang="en-US" dirty="0"/>
              <a:t> </a:t>
            </a:r>
          </a:p>
          <a:p>
            <a:pPr fontAlgn="base"/>
            <a:r>
              <a:rPr lang="en-US" dirty="0"/>
              <a:t>Hepatitis A IgG and hepatitis B surface antibody are reactive; hepatitis C antibody is negative. He is immune to varicella-zoster virus, mumps, and rubella, but not measles. A </a:t>
            </a:r>
            <a:r>
              <a:rPr lang="en-US" i="1" dirty="0"/>
              <a:t>Toxoplasma</a:t>
            </a:r>
            <a:r>
              <a:rPr lang="en-US" dirty="0"/>
              <a:t> IgG is negative. </a:t>
            </a:r>
          </a:p>
          <a:p>
            <a:pPr fontAlgn="base"/>
            <a:r>
              <a:rPr lang="en-US" dirty="0"/>
              <a:t>In addition to starting antiretroviral therapy, which of the following is the most appropriate preventive measure? </a:t>
            </a:r>
          </a:p>
          <a:p>
            <a:pPr marL="971550" lvl="1" indent="-514350" fontAlgn="base">
              <a:buFont typeface="+mj-lt"/>
              <a:buAutoNum type="alphaUcPeriod"/>
            </a:pPr>
            <a:r>
              <a:rPr lang="en-US" dirty="0"/>
              <a:t>Azithromycin  </a:t>
            </a:r>
          </a:p>
          <a:p>
            <a:pPr marL="971550" lvl="1" indent="-514350" fontAlgn="base">
              <a:buFont typeface="+mj-lt"/>
              <a:buAutoNum type="alphaUcPeriod"/>
            </a:pPr>
            <a:r>
              <a:rPr lang="en-US" dirty="0"/>
              <a:t>Hepatitis A vaccination  </a:t>
            </a:r>
          </a:p>
          <a:p>
            <a:pPr marL="971550" lvl="1" indent="-514350" fontAlgn="base">
              <a:buFont typeface="+mj-lt"/>
              <a:buAutoNum type="alphaUcPeriod"/>
            </a:pPr>
            <a:r>
              <a:rPr lang="en-US" dirty="0"/>
              <a:t>Measles-mumps-rubella vaccination  </a:t>
            </a:r>
          </a:p>
          <a:p>
            <a:pPr marL="971550" lvl="1" indent="-514350" fontAlgn="base">
              <a:buFont typeface="+mj-lt"/>
              <a:buAutoNum type="alphaUcPeriod"/>
            </a:pPr>
            <a:r>
              <a:rPr lang="en-US" dirty="0"/>
              <a:t>Trimethoprim-sulfamethoxazole </a:t>
            </a:r>
          </a:p>
          <a:p>
            <a:pPr marL="971550" lvl="1" indent="-514350" fontAlgn="base">
              <a:buFont typeface="+mj-lt"/>
              <a:buAutoNum type="alphaUcPeriod"/>
            </a:pPr>
            <a:r>
              <a:rPr lang="en-US" dirty="0"/>
              <a:t>Valganciclovir </a:t>
            </a:r>
          </a:p>
          <a:p>
            <a:endParaRPr lang="en-US" dirty="0"/>
          </a:p>
        </p:txBody>
      </p:sp>
      <p:graphicFrame>
        <p:nvGraphicFramePr>
          <p:cNvPr id="4" name="Table 3">
            <a:extLst>
              <a:ext uri="{FF2B5EF4-FFF2-40B4-BE49-F238E27FC236}">
                <a16:creationId xmlns:a16="http://schemas.microsoft.com/office/drawing/2014/main" id="{73C8733B-1654-6910-E068-D4DDF092632C}"/>
              </a:ext>
            </a:extLst>
          </p:cNvPr>
          <p:cNvGraphicFramePr>
            <a:graphicFrameLocks noGrp="1"/>
          </p:cNvGraphicFramePr>
          <p:nvPr>
            <p:extLst>
              <p:ext uri="{D42A27DB-BD31-4B8C-83A1-F6EECF244321}">
                <p14:modId xmlns:p14="http://schemas.microsoft.com/office/powerpoint/2010/main" val="3422572991"/>
              </p:ext>
            </p:extLst>
          </p:nvPr>
        </p:nvGraphicFramePr>
        <p:xfrm>
          <a:off x="2190749" y="2524992"/>
          <a:ext cx="4152900" cy="504825"/>
        </p:xfrm>
        <a:graphic>
          <a:graphicData uri="http://schemas.openxmlformats.org/drawingml/2006/table">
            <a:tbl>
              <a:tblPr/>
              <a:tblGrid>
                <a:gridCol w="1790700">
                  <a:extLst>
                    <a:ext uri="{9D8B030D-6E8A-4147-A177-3AD203B41FA5}">
                      <a16:colId xmlns:a16="http://schemas.microsoft.com/office/drawing/2014/main" val="3761198321"/>
                    </a:ext>
                  </a:extLst>
                </a:gridCol>
                <a:gridCol w="2362200">
                  <a:extLst>
                    <a:ext uri="{9D8B030D-6E8A-4147-A177-3AD203B41FA5}">
                      <a16:colId xmlns:a16="http://schemas.microsoft.com/office/drawing/2014/main" val="1455820167"/>
                    </a:ext>
                  </a:extLst>
                </a:gridCol>
              </a:tblGrid>
              <a:tr h="504825">
                <a:tc>
                  <a:txBody>
                    <a:bodyPr/>
                    <a:lstStyle/>
                    <a:p>
                      <a:pPr marL="0" marR="0" indent="0" algn="l" rtl="0" fontAlgn="base">
                        <a:lnSpc>
                          <a:spcPts val="1552"/>
                        </a:lnSpc>
                        <a:spcAft>
                          <a:spcPts val="800"/>
                        </a:spcAft>
                        <a:buNone/>
                      </a:pPr>
                      <a:r>
                        <a:rPr lang="en-US" sz="1200" b="0" i="0">
                          <a:solidFill>
                            <a:srgbClr val="000000"/>
                          </a:solidFill>
                          <a:effectLst/>
                          <a:latin typeface="Aptos" panose="020B0004020202020204" pitchFamily="34" charset="0"/>
                        </a:rPr>
                        <a:t>Creatinine </a:t>
                      </a:r>
                      <a:endParaRPr lang="en-US" sz="900" b="0" i="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ts val="1552"/>
                        </a:lnSpc>
                        <a:spcAft>
                          <a:spcPts val="800"/>
                        </a:spcAft>
                        <a:buNone/>
                      </a:pPr>
                      <a:r>
                        <a:rPr lang="en-US" sz="1200" b="0" i="0" dirty="0">
                          <a:solidFill>
                            <a:srgbClr val="000000"/>
                          </a:solidFill>
                          <a:effectLst/>
                          <a:latin typeface="Aptos" panose="020B0004020202020204" pitchFamily="34" charset="0"/>
                        </a:rPr>
                        <a:t>0.7 mg/dL (61.9 µmol/L) </a:t>
                      </a:r>
                      <a:endParaRPr lang="en-US" sz="900" b="0" i="0" dirty="0">
                        <a:solidFill>
                          <a:srgbClr val="000000"/>
                        </a:solidFill>
                        <a:effectLst/>
                        <a:latin typeface="Segoe UI" panose="020B0502040204020203" pitchFamily="34" charset="0"/>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85207489"/>
                  </a:ext>
                </a:extLst>
              </a:tr>
            </a:tbl>
          </a:graphicData>
        </a:graphic>
      </p:graphicFrame>
    </p:spTree>
    <p:extLst>
      <p:ext uri="{BB962C8B-B14F-4D97-AF65-F5344CB8AC3E}">
        <p14:creationId xmlns:p14="http://schemas.microsoft.com/office/powerpoint/2010/main" val="964879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7A4A3-457B-29EF-775F-FA95DEAD512A}"/>
              </a:ext>
            </a:extLst>
          </p:cNvPr>
          <p:cNvSpPr>
            <a:spLocks noGrp="1"/>
          </p:cNvSpPr>
          <p:nvPr>
            <p:ph type="title"/>
          </p:nvPr>
        </p:nvSpPr>
        <p:spPr/>
        <p:txBody>
          <a:bodyPr/>
          <a:lstStyle/>
          <a:p>
            <a:r>
              <a:rPr lang="en-US" dirty="0"/>
              <a:t>Prevent </a:t>
            </a:r>
            <a:r>
              <a:rPr lang="en-US" i="1" dirty="0"/>
              <a:t>Pneumocystis jirovecii</a:t>
            </a:r>
            <a:r>
              <a:rPr lang="en-US" dirty="0"/>
              <a:t> pneumonia in persons with HIV</a:t>
            </a:r>
          </a:p>
        </p:txBody>
      </p:sp>
      <p:sp>
        <p:nvSpPr>
          <p:cNvPr id="3" name="Content Placeholder 2">
            <a:extLst>
              <a:ext uri="{FF2B5EF4-FFF2-40B4-BE49-F238E27FC236}">
                <a16:creationId xmlns:a16="http://schemas.microsoft.com/office/drawing/2014/main" id="{C53A5EEB-50CA-1E59-5A41-9E3A4549A2EA}"/>
              </a:ext>
            </a:extLst>
          </p:cNvPr>
          <p:cNvSpPr>
            <a:spLocks noGrp="1"/>
          </p:cNvSpPr>
          <p:nvPr>
            <p:ph idx="1"/>
          </p:nvPr>
        </p:nvSpPr>
        <p:spPr/>
        <p:txBody>
          <a:bodyPr/>
          <a:lstStyle/>
          <a:p>
            <a:r>
              <a:rPr lang="en-US" dirty="0"/>
              <a:t>Answer D, Trimethoprim-sulfamethoxazole</a:t>
            </a:r>
          </a:p>
          <a:p>
            <a:pPr lvl="0"/>
            <a:r>
              <a:rPr lang="en-US" i="1" dirty="0"/>
              <a:t>Pneumocystis jirovecii</a:t>
            </a:r>
            <a:r>
              <a:rPr lang="en-US" dirty="0"/>
              <a:t> primary prophylaxis is recommended in persons with HIV and CD4 cell count less than 100/µL or less than 200/µL with a detectable viral load</a:t>
            </a:r>
          </a:p>
          <a:p>
            <a:pPr lvl="0"/>
            <a:r>
              <a:rPr lang="en-US" dirty="0"/>
              <a:t>Once daily double-strength trimethoprim-sulfamethoxazole is the preferred prophylactic agent for </a:t>
            </a:r>
            <a:r>
              <a:rPr lang="en-US" i="1" dirty="0"/>
              <a:t>Pneumocystis jirovecii</a:t>
            </a:r>
            <a:r>
              <a:rPr lang="en-US" dirty="0"/>
              <a:t> pneumonia; alternative agents are atovaquone and dapsone</a:t>
            </a:r>
          </a:p>
          <a:p>
            <a:endParaRPr lang="en-US" dirty="0"/>
          </a:p>
        </p:txBody>
      </p:sp>
    </p:spTree>
    <p:extLst>
      <p:ext uri="{BB962C8B-B14F-4D97-AF65-F5344CB8AC3E}">
        <p14:creationId xmlns:p14="http://schemas.microsoft.com/office/powerpoint/2010/main" val="1525190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E08B7-AA08-C6E1-693E-D20A9DCAECB7}"/>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a16="http://schemas.microsoft.com/office/drawing/2014/main" id="{B1B3E006-81A3-138C-CEE6-7A6AF6A3762A}"/>
              </a:ext>
            </a:extLst>
          </p:cNvPr>
          <p:cNvSpPr>
            <a:spLocks noGrp="1"/>
          </p:cNvSpPr>
          <p:nvPr>
            <p:ph idx="1"/>
          </p:nvPr>
        </p:nvSpPr>
        <p:spPr/>
        <p:txBody>
          <a:bodyPr>
            <a:normAutofit fontScale="77500" lnSpcReduction="20000"/>
          </a:bodyPr>
          <a:lstStyle/>
          <a:p>
            <a:pPr fontAlgn="base"/>
            <a:r>
              <a:rPr lang="en-US" dirty="0"/>
              <a:t>A 24-year-old man is evaluated for a diffuse rash on his trunk, which began approximately 1 week ago. The rash is not itchy or painful. He has HIV that is well controlled with antiretroviral therapy. A recent HIV viral load was undetectable and CD4 cell count was 1023/µL. He is sexually active with other men. He had primary syphilis and chlamydia several years ago, for which he received appropriate treatment. His only medication is combination tenofovir alafenamide-emtricitabine-</a:t>
            </a:r>
            <a:r>
              <a:rPr lang="en-US" dirty="0" err="1"/>
              <a:t>bictegravir</a:t>
            </a:r>
            <a:r>
              <a:rPr lang="en-US" dirty="0"/>
              <a:t>, which he has been taking for several years. </a:t>
            </a:r>
          </a:p>
          <a:p>
            <a:pPr fontAlgn="base"/>
            <a:r>
              <a:rPr lang="en-US" dirty="0"/>
              <a:t>On physical examination, vital signs are normal. A detailed neurologic examination is normal. Generalized lymphadenopathy is noted. A diffuse maculopapular erythematous rash that involves the anterior and posterior trunk and the axillae bilaterally is present. No genital lesions are noted. </a:t>
            </a:r>
          </a:p>
          <a:p>
            <a:pPr fontAlgn="base"/>
            <a:r>
              <a:rPr lang="en-US" dirty="0"/>
              <a:t>Which of the following is the most appropriate diagnostic test to perform next? </a:t>
            </a:r>
          </a:p>
          <a:p>
            <a:pPr marL="971550" lvl="1" indent="-514350" fontAlgn="base">
              <a:buFont typeface="+mj-lt"/>
              <a:buAutoNum type="alphaUcPeriod"/>
            </a:pPr>
            <a:r>
              <a:rPr lang="en-US" dirty="0"/>
              <a:t>Lyme serology </a:t>
            </a:r>
          </a:p>
          <a:p>
            <a:pPr marL="971550" lvl="1" indent="-514350" fontAlgn="base">
              <a:buFont typeface="+mj-lt"/>
              <a:buAutoNum type="alphaUcPeriod"/>
            </a:pPr>
            <a:r>
              <a:rPr lang="en-US" dirty="0"/>
              <a:t>Polymerase chain reaction of the rash for herpes simplex virus </a:t>
            </a:r>
          </a:p>
          <a:p>
            <a:pPr marL="971550" lvl="1" indent="-514350" fontAlgn="base">
              <a:buFont typeface="+mj-lt"/>
              <a:buAutoNum type="alphaUcPeriod"/>
            </a:pPr>
            <a:r>
              <a:rPr lang="en-US" dirty="0"/>
              <a:t>Rapid plasma regain </a:t>
            </a:r>
          </a:p>
          <a:p>
            <a:pPr marL="971550" lvl="1" indent="-514350" fontAlgn="base">
              <a:buFont typeface="+mj-lt"/>
              <a:buAutoNum type="alphaUcPeriod"/>
            </a:pPr>
            <a:r>
              <a:rPr lang="en-US" i="1" dirty="0"/>
              <a:t>Treponema pallidum</a:t>
            </a:r>
            <a:r>
              <a:rPr lang="en-US" dirty="0"/>
              <a:t> particle agglutination </a:t>
            </a:r>
          </a:p>
          <a:p>
            <a:endParaRPr lang="en-US" dirty="0"/>
          </a:p>
        </p:txBody>
      </p:sp>
    </p:spTree>
    <p:extLst>
      <p:ext uri="{BB962C8B-B14F-4D97-AF65-F5344CB8AC3E}">
        <p14:creationId xmlns:p14="http://schemas.microsoft.com/office/powerpoint/2010/main" val="3857001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2D47-62E4-55DC-9059-64E36802AD17}"/>
              </a:ext>
            </a:extLst>
          </p:cNvPr>
          <p:cNvSpPr>
            <a:spLocks noGrp="1"/>
          </p:cNvSpPr>
          <p:nvPr>
            <p:ph type="title"/>
          </p:nvPr>
        </p:nvSpPr>
        <p:spPr/>
        <p:txBody>
          <a:bodyPr/>
          <a:lstStyle/>
          <a:p>
            <a:r>
              <a:rPr lang="en-US" dirty="0"/>
              <a:t>Diagnose secondary syphilis in a patient with previous syphilis infection</a:t>
            </a:r>
          </a:p>
        </p:txBody>
      </p:sp>
      <p:sp>
        <p:nvSpPr>
          <p:cNvPr id="3" name="Content Placeholder 2">
            <a:extLst>
              <a:ext uri="{FF2B5EF4-FFF2-40B4-BE49-F238E27FC236}">
                <a16:creationId xmlns:a16="http://schemas.microsoft.com/office/drawing/2014/main" id="{E79F2E7E-3BE0-39B6-B753-58B557DE42DF}"/>
              </a:ext>
            </a:extLst>
          </p:cNvPr>
          <p:cNvSpPr>
            <a:spLocks noGrp="1"/>
          </p:cNvSpPr>
          <p:nvPr>
            <p:ph idx="1"/>
          </p:nvPr>
        </p:nvSpPr>
        <p:spPr/>
        <p:txBody>
          <a:bodyPr/>
          <a:lstStyle/>
          <a:p>
            <a:r>
              <a:rPr lang="en-US" dirty="0"/>
              <a:t>Answer C, Rapid plasma regain</a:t>
            </a:r>
          </a:p>
          <a:p>
            <a:pPr lvl="0"/>
            <a:r>
              <a:rPr lang="en-US" dirty="0"/>
              <a:t>Treponemal tests, such as particle agglutination and enzyme-linked immunoassay, will likely remain positive in patients with a history of syphilis, even after appropriate treatment</a:t>
            </a:r>
          </a:p>
          <a:p>
            <a:pPr lvl="0"/>
            <a:r>
              <a:rPr lang="en-US" dirty="0"/>
              <a:t>In patients with a history of syphilis, a nontreponemal test, such as the Venereal Disease Research Laboratory test or rapid plasma </a:t>
            </a:r>
            <a:r>
              <a:rPr lang="en-US" dirty="0" err="1"/>
              <a:t>reagin</a:t>
            </a:r>
            <a:r>
              <a:rPr lang="en-US" dirty="0"/>
              <a:t>, should be performed to confirm a diagnosis of secondary syphilis</a:t>
            </a:r>
          </a:p>
          <a:p>
            <a:endParaRPr lang="en-US" dirty="0"/>
          </a:p>
        </p:txBody>
      </p:sp>
    </p:spTree>
    <p:extLst>
      <p:ext uri="{BB962C8B-B14F-4D97-AF65-F5344CB8AC3E}">
        <p14:creationId xmlns:p14="http://schemas.microsoft.com/office/powerpoint/2010/main" val="161872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e77fabd-40e5-4335-9d12-298222ec242f}" enabled="1" method="Standard" siteId="{adeadcd2-3aaf-4835-b273-1ebe8a7726f1}" removed="0"/>
</clbl:labelList>
</file>

<file path=docProps/app.xml><?xml version="1.0" encoding="utf-8"?>
<Properties xmlns="http://schemas.openxmlformats.org/officeDocument/2006/extended-properties" xmlns:vt="http://schemas.openxmlformats.org/officeDocument/2006/docPropsVTypes">
  <TotalTime>4064</TotalTime>
  <Words>1294</Words>
  <Application>Microsoft Office PowerPoint</Application>
  <PresentationFormat>Widescreen</PresentationFormat>
  <Paragraphs>128</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Segoe UI</vt:lpstr>
      <vt:lpstr>Office Theme</vt:lpstr>
      <vt:lpstr>Question 1</vt:lpstr>
      <vt:lpstr>Diagnose cryptococcal meningitis in a patient with end-stage liver disease</vt:lpstr>
      <vt:lpstr>Question 2</vt:lpstr>
      <vt:lpstr>Manage rhino-orbital-cerebral disease caused by mucormycosis</vt:lpstr>
      <vt:lpstr>Question 3</vt:lpstr>
      <vt:lpstr>Diagnose Epstein-Barr virus infection in a kidney transplant recipient </vt:lpstr>
      <vt:lpstr>Question 4</vt:lpstr>
      <vt:lpstr>Prevent Pneumocystis jirovecii pneumonia in persons with HIV</vt:lpstr>
      <vt:lpstr>Question 5</vt:lpstr>
      <vt:lpstr>Diagnose secondary syphilis in a patient with previous syphilis infection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Harper, Lise K</dc:creator>
  <cp:lastModifiedBy>Harper, Lise K</cp:lastModifiedBy>
  <cp:revision>1</cp:revision>
  <dcterms:created xsi:type="dcterms:W3CDTF">2026-08-15T20:14:30Z</dcterms:created>
  <dcterms:modified xsi:type="dcterms:W3CDTF">2026-08-18T15:59:12Z</dcterms:modified>
</cp:coreProperties>
</file>